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61" r:id="rId2"/>
    <p:sldId id="260" r:id="rId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5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013" autoAdjust="0"/>
    <p:restoredTop sz="94660"/>
  </p:normalViewPr>
  <p:slideViewPr>
    <p:cSldViewPr snapToGrid="0">
      <p:cViewPr>
        <p:scale>
          <a:sx n="100" d="100"/>
          <a:sy n="100" d="100"/>
        </p:scale>
        <p:origin x="2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55F68C3-A1D3-49F1-A993-13839CB78584}"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E6611-DBD5-43C1-8175-58F475D3ACA5}" type="slidenum">
              <a:rPr lang="en-US" smtClean="0"/>
              <a:t>‹#›</a:t>
            </a:fld>
            <a:endParaRPr lang="en-US"/>
          </a:p>
        </p:txBody>
      </p:sp>
    </p:spTree>
    <p:extLst>
      <p:ext uri="{BB962C8B-B14F-4D97-AF65-F5344CB8AC3E}">
        <p14:creationId xmlns:p14="http://schemas.microsoft.com/office/powerpoint/2010/main" val="3511427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55F68C3-A1D3-49F1-A993-13839CB78584}"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E6611-DBD5-43C1-8175-58F475D3ACA5}" type="slidenum">
              <a:rPr lang="en-US" smtClean="0"/>
              <a:t>‹#›</a:t>
            </a:fld>
            <a:endParaRPr lang="en-US"/>
          </a:p>
        </p:txBody>
      </p:sp>
    </p:spTree>
    <p:extLst>
      <p:ext uri="{BB962C8B-B14F-4D97-AF65-F5344CB8AC3E}">
        <p14:creationId xmlns:p14="http://schemas.microsoft.com/office/powerpoint/2010/main" val="4152240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55F68C3-A1D3-49F1-A993-13839CB78584}"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E6611-DBD5-43C1-8175-58F475D3ACA5}" type="slidenum">
              <a:rPr lang="en-US" smtClean="0"/>
              <a:t>‹#›</a:t>
            </a:fld>
            <a:endParaRPr lang="en-US"/>
          </a:p>
        </p:txBody>
      </p:sp>
    </p:spTree>
    <p:extLst>
      <p:ext uri="{BB962C8B-B14F-4D97-AF65-F5344CB8AC3E}">
        <p14:creationId xmlns:p14="http://schemas.microsoft.com/office/powerpoint/2010/main" val="376372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55F68C3-A1D3-49F1-A993-13839CB78584}"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E6611-DBD5-43C1-8175-58F475D3ACA5}" type="slidenum">
              <a:rPr lang="en-US" smtClean="0"/>
              <a:t>‹#›</a:t>
            </a:fld>
            <a:endParaRPr lang="en-US"/>
          </a:p>
        </p:txBody>
      </p:sp>
    </p:spTree>
    <p:extLst>
      <p:ext uri="{BB962C8B-B14F-4D97-AF65-F5344CB8AC3E}">
        <p14:creationId xmlns:p14="http://schemas.microsoft.com/office/powerpoint/2010/main" val="18456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A55F68C3-A1D3-49F1-A993-13839CB78584}"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E6611-DBD5-43C1-8175-58F475D3ACA5}" type="slidenum">
              <a:rPr lang="en-US" smtClean="0"/>
              <a:t>‹#›</a:t>
            </a:fld>
            <a:endParaRPr lang="en-US"/>
          </a:p>
        </p:txBody>
      </p:sp>
    </p:spTree>
    <p:extLst>
      <p:ext uri="{BB962C8B-B14F-4D97-AF65-F5344CB8AC3E}">
        <p14:creationId xmlns:p14="http://schemas.microsoft.com/office/powerpoint/2010/main" val="3267054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55F68C3-A1D3-49F1-A993-13839CB78584}"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E6611-DBD5-43C1-8175-58F475D3ACA5}" type="slidenum">
              <a:rPr lang="en-US" smtClean="0"/>
              <a:t>‹#›</a:t>
            </a:fld>
            <a:endParaRPr lang="en-US"/>
          </a:p>
        </p:txBody>
      </p:sp>
    </p:spTree>
    <p:extLst>
      <p:ext uri="{BB962C8B-B14F-4D97-AF65-F5344CB8AC3E}">
        <p14:creationId xmlns:p14="http://schemas.microsoft.com/office/powerpoint/2010/main" val="3774650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ערוך סגנונות טקסט של תבנית בסיס</a:t>
            </a:r>
          </a:p>
        </p:txBody>
      </p:sp>
      <p:sp>
        <p:nvSpPr>
          <p:cNvPr id="4" name="Content Placeholder 3"/>
          <p:cNvSpPr>
            <a:spLocks noGrp="1"/>
          </p:cNvSpPr>
          <p:nvPr>
            <p:ph sz="half" idx="2"/>
          </p:nvPr>
        </p:nvSpPr>
        <p:spPr>
          <a:xfrm>
            <a:off x="629842" y="1878806"/>
            <a:ext cx="3868340" cy="2763441"/>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ערוך סגנונות טקסט של תבנית בסיס</a:t>
            </a:r>
          </a:p>
        </p:txBody>
      </p:sp>
      <p:sp>
        <p:nvSpPr>
          <p:cNvPr id="6" name="Content Placeholder 5"/>
          <p:cNvSpPr>
            <a:spLocks noGrp="1"/>
          </p:cNvSpPr>
          <p:nvPr>
            <p:ph sz="quarter" idx="4"/>
          </p:nvPr>
        </p:nvSpPr>
        <p:spPr>
          <a:xfrm>
            <a:off x="4629150" y="1878806"/>
            <a:ext cx="3887391" cy="2763441"/>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A55F68C3-A1D3-49F1-A993-13839CB78584}" type="datetimeFigureOut">
              <a:rPr lang="en-US" smtClean="0"/>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6E6611-DBD5-43C1-8175-58F475D3ACA5}" type="slidenum">
              <a:rPr lang="en-US" smtClean="0"/>
              <a:t>‹#›</a:t>
            </a:fld>
            <a:endParaRPr lang="en-US"/>
          </a:p>
        </p:txBody>
      </p:sp>
    </p:spTree>
    <p:extLst>
      <p:ext uri="{BB962C8B-B14F-4D97-AF65-F5344CB8AC3E}">
        <p14:creationId xmlns:p14="http://schemas.microsoft.com/office/powerpoint/2010/main" val="1021063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55F68C3-A1D3-49F1-A993-13839CB78584}" type="datetimeFigureOut">
              <a:rPr lang="en-US" smtClean="0"/>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6E6611-DBD5-43C1-8175-58F475D3ACA5}" type="slidenum">
              <a:rPr lang="en-US" smtClean="0"/>
              <a:t>‹#›</a:t>
            </a:fld>
            <a:endParaRPr lang="en-US"/>
          </a:p>
        </p:txBody>
      </p:sp>
    </p:spTree>
    <p:extLst>
      <p:ext uri="{BB962C8B-B14F-4D97-AF65-F5344CB8AC3E}">
        <p14:creationId xmlns:p14="http://schemas.microsoft.com/office/powerpoint/2010/main" val="275835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5F68C3-A1D3-49F1-A993-13839CB78584}" type="datetimeFigureOut">
              <a:rPr lang="en-US" smtClean="0"/>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6E6611-DBD5-43C1-8175-58F475D3ACA5}" type="slidenum">
              <a:rPr lang="en-US" smtClean="0"/>
              <a:t>‹#›</a:t>
            </a:fld>
            <a:endParaRPr lang="en-US"/>
          </a:p>
        </p:txBody>
      </p:sp>
    </p:spTree>
    <p:extLst>
      <p:ext uri="{BB962C8B-B14F-4D97-AF65-F5344CB8AC3E}">
        <p14:creationId xmlns:p14="http://schemas.microsoft.com/office/powerpoint/2010/main" val="77894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A55F68C3-A1D3-49F1-A993-13839CB78584}"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E6611-DBD5-43C1-8175-58F475D3ACA5}" type="slidenum">
              <a:rPr lang="en-US" smtClean="0"/>
              <a:t>‹#›</a:t>
            </a:fld>
            <a:endParaRPr lang="en-US"/>
          </a:p>
        </p:txBody>
      </p:sp>
    </p:spTree>
    <p:extLst>
      <p:ext uri="{BB962C8B-B14F-4D97-AF65-F5344CB8AC3E}">
        <p14:creationId xmlns:p14="http://schemas.microsoft.com/office/powerpoint/2010/main" val="299262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A55F68C3-A1D3-49F1-A993-13839CB78584}"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E6611-DBD5-43C1-8175-58F475D3ACA5}" type="slidenum">
              <a:rPr lang="en-US" smtClean="0"/>
              <a:t>‹#›</a:t>
            </a:fld>
            <a:endParaRPr lang="en-US"/>
          </a:p>
        </p:txBody>
      </p:sp>
    </p:spTree>
    <p:extLst>
      <p:ext uri="{BB962C8B-B14F-4D97-AF65-F5344CB8AC3E}">
        <p14:creationId xmlns:p14="http://schemas.microsoft.com/office/powerpoint/2010/main" val="3549053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55F68C3-A1D3-49F1-A993-13839CB78584}" type="datetimeFigureOut">
              <a:rPr lang="en-US" smtClean="0"/>
              <a:t>5/18/2021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D6E6611-DBD5-43C1-8175-58F475D3ACA5}" type="slidenum">
              <a:rPr lang="en-US" smtClean="0"/>
              <a:t>‹#›</a:t>
            </a:fld>
            <a:endParaRPr lang="en-US"/>
          </a:p>
        </p:txBody>
      </p:sp>
    </p:spTree>
    <p:extLst>
      <p:ext uri="{BB962C8B-B14F-4D97-AF65-F5344CB8AC3E}">
        <p14:creationId xmlns:p14="http://schemas.microsoft.com/office/powerpoint/2010/main" val="1420865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תמונה 16"/>
          <p:cNvPicPr>
            <a:picLocks noChangeAspect="1"/>
          </p:cNvPicPr>
          <p:nvPr/>
        </p:nvPicPr>
        <p:blipFill>
          <a:blip r:embed="rId2"/>
          <a:stretch>
            <a:fillRect/>
          </a:stretch>
        </p:blipFill>
        <p:spPr>
          <a:xfrm>
            <a:off x="-1" y="3792089"/>
            <a:ext cx="9144000" cy="1333576"/>
          </a:xfrm>
          <a:prstGeom prst="rect">
            <a:avLst/>
          </a:prstGeom>
        </p:spPr>
      </p:pic>
      <p:pic>
        <p:nvPicPr>
          <p:cNvPr id="4" name="תמונה 3"/>
          <p:cNvPicPr>
            <a:picLocks noChangeAspect="1"/>
          </p:cNvPicPr>
          <p:nvPr/>
        </p:nvPicPr>
        <p:blipFill>
          <a:blip r:embed="rId3"/>
          <a:stretch>
            <a:fillRect/>
          </a:stretch>
        </p:blipFill>
        <p:spPr>
          <a:xfrm>
            <a:off x="7581207" y="43642"/>
            <a:ext cx="1562793" cy="738047"/>
          </a:xfrm>
          <a:prstGeom prst="rect">
            <a:avLst/>
          </a:prstGeom>
        </p:spPr>
      </p:pic>
      <p:grpSp>
        <p:nvGrpSpPr>
          <p:cNvPr id="2" name="קבוצה 1"/>
          <p:cNvGrpSpPr/>
          <p:nvPr/>
        </p:nvGrpSpPr>
        <p:grpSpPr>
          <a:xfrm>
            <a:off x="4819652" y="1194074"/>
            <a:ext cx="4231378" cy="1587226"/>
            <a:chOff x="6921499" y="1416364"/>
            <a:chExt cx="5145405" cy="4540361"/>
          </a:xfrm>
        </p:grpSpPr>
        <p:sp>
          <p:nvSpPr>
            <p:cNvPr id="10" name="מלבן 9"/>
            <p:cNvSpPr/>
            <p:nvPr/>
          </p:nvSpPr>
          <p:spPr>
            <a:xfrm>
              <a:off x="6921499" y="1611461"/>
              <a:ext cx="5133651" cy="434526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just" rtl="1">
                <a:lnSpc>
                  <a:spcPct val="150000"/>
                </a:lnSpc>
                <a:spcAft>
                  <a:spcPts val="800"/>
                </a:spcAft>
              </a:pPr>
              <a:r>
                <a:rPr lang="he-IL" sz="1000" dirty="0">
                  <a:solidFill>
                    <a:schemeClr val="tx1"/>
                  </a:solidFill>
                  <a:effectLst/>
                  <a:ea typeface="Calibri" panose="020F0502020204030204" pitchFamily="34" charset="0"/>
                  <a:cs typeface="Calibri" panose="020F0502020204030204" pitchFamily="34" charset="0"/>
                </a:rPr>
                <a:t>כיום עם התפתחות הטכנולוגיה, סטודנטים נעזרים באמצעים מקוונים במהלך לימודיהם על מנת לשתף לרכוש ולנהל קבצים ובנוסף נעזרים באמצעים טכנולוגיים אחרים על מנת לתקשר אחד עם השני על נושאים הקשורים ללימודיהם. האמצעים שעומדים בפני הסטודנטים הם לרוב קבוצות</a:t>
              </a:r>
              <a:r>
                <a:rPr lang="en-US" sz="1000" dirty="0">
                  <a:solidFill>
                    <a:schemeClr val="tx1"/>
                  </a:solidFill>
                  <a:effectLst/>
                  <a:ea typeface="Calibri" panose="020F0502020204030204" pitchFamily="34" charset="0"/>
                  <a:cs typeface="Calibri" panose="020F0502020204030204" pitchFamily="34" charset="0"/>
                </a:rPr>
                <a:t>WhatsApp </a:t>
              </a:r>
              <a:r>
                <a:rPr lang="he-IL" sz="1000" dirty="0">
                  <a:solidFill>
                    <a:schemeClr val="tx1"/>
                  </a:solidFill>
                  <a:effectLst/>
                  <a:ea typeface="Calibri" panose="020F0502020204030204" pitchFamily="34" charset="0"/>
                  <a:cs typeface="Calibri" panose="020F0502020204030204" pitchFamily="34" charset="0"/>
                </a:rPr>
                <a:t>,</a:t>
              </a:r>
              <a:r>
                <a:rPr lang="en-US" sz="1000" dirty="0">
                  <a:solidFill>
                    <a:schemeClr val="tx1"/>
                  </a:solidFill>
                  <a:effectLst/>
                  <a:ea typeface="Calibri" panose="020F0502020204030204" pitchFamily="34" charset="0"/>
                  <a:cs typeface="Calibri" panose="020F0502020204030204" pitchFamily="34" charset="0"/>
                </a:rPr>
                <a:t>Google Drive </a:t>
              </a:r>
              <a:r>
                <a:rPr lang="he-IL" sz="1000" dirty="0">
                  <a:solidFill>
                    <a:schemeClr val="tx1"/>
                  </a:solidFill>
                  <a:effectLst/>
                  <a:ea typeface="Calibri" panose="020F0502020204030204" pitchFamily="34" charset="0"/>
                  <a:cs typeface="Calibri" panose="020F0502020204030204" pitchFamily="34" charset="0"/>
                </a:rPr>
                <a:t> או כלי דומה ו</a:t>
              </a:r>
              <a:r>
                <a:rPr lang="en-US" sz="1000" dirty="0">
                  <a:solidFill>
                    <a:schemeClr val="tx1"/>
                  </a:solidFill>
                  <a:effectLst/>
                  <a:ea typeface="Calibri" panose="020F0502020204030204" pitchFamily="34" charset="0"/>
                  <a:cs typeface="Calibri" panose="020F0502020204030204" pitchFamily="34" charset="0"/>
                </a:rPr>
                <a:t>Moodle </a:t>
              </a:r>
              <a:r>
                <a:rPr lang="he-IL" sz="1000" dirty="0">
                  <a:solidFill>
                    <a:schemeClr val="tx1"/>
                  </a:solidFill>
                  <a:effectLst/>
                  <a:ea typeface="Calibri" panose="020F0502020204030204" pitchFamily="34" charset="0"/>
                  <a:cs typeface="Calibri" panose="020F0502020204030204" pitchFamily="34" charset="0"/>
                </a:rPr>
                <a:t> .במהלך לימודינו גילינו שהכלים האלה הרבה פעמים לא מספקים את כל צרכינו מכיוון שאינם ייעודיים לסטודנטים.</a:t>
              </a:r>
              <a:endParaRPr lang="en-US" sz="1000" dirty="0">
                <a:solidFill>
                  <a:schemeClr val="tx1"/>
                </a:solidFill>
                <a:cs typeface="Calibri" panose="020F0502020204030204" pitchFamily="34" charset="0"/>
              </a:endParaRPr>
            </a:p>
          </p:txBody>
        </p:sp>
        <p:sp>
          <p:nvSpPr>
            <p:cNvPr id="12" name="TextBox 11"/>
            <p:cNvSpPr txBox="1"/>
            <p:nvPr/>
          </p:nvSpPr>
          <p:spPr>
            <a:xfrm>
              <a:off x="9221067" y="1416364"/>
              <a:ext cx="2845837" cy="852356"/>
            </a:xfrm>
            <a:prstGeom prst="rect">
              <a:avLst/>
            </a:prstGeom>
            <a:noFill/>
          </p:spPr>
          <p:txBody>
            <a:bodyPr wrap="square" rtlCol="0">
              <a:spAutoFit/>
            </a:bodyPr>
            <a:lstStyle/>
            <a:p>
              <a:r>
                <a:rPr lang="he-IL" sz="1200" b="1" dirty="0">
                  <a:solidFill>
                    <a:srgbClr val="9353A1"/>
                  </a:solidFill>
                  <a:latin typeface="Calibri" panose="020F0502020204030204" pitchFamily="34" charset="0"/>
                  <a:cs typeface="Calibri" panose="020F0502020204030204" pitchFamily="34" charset="0"/>
                </a:rPr>
                <a:t>רקע</a:t>
              </a:r>
            </a:p>
          </p:txBody>
        </p:sp>
      </p:grpSp>
      <p:sp>
        <p:nvSpPr>
          <p:cNvPr id="15" name="מלבן 14"/>
          <p:cNvSpPr/>
          <p:nvPr/>
        </p:nvSpPr>
        <p:spPr>
          <a:xfrm>
            <a:off x="4819651" y="2895123"/>
            <a:ext cx="4221713" cy="95439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just" rtl="1"/>
            <a:r>
              <a:rPr lang="he-IL" sz="1000" dirty="0">
                <a:solidFill>
                  <a:schemeClr val="tx1"/>
                </a:solidFill>
                <a:cs typeface="Calibri" panose="020F0502020204030204" pitchFamily="34" charset="0"/>
              </a:rPr>
              <a:t> </a:t>
            </a:r>
            <a:endParaRPr lang="en-US" sz="1000" dirty="0">
              <a:solidFill>
                <a:schemeClr val="tx1"/>
              </a:solidFill>
              <a:cs typeface="Calibri" panose="020F0502020204030204" pitchFamily="34" charset="0"/>
            </a:endParaRPr>
          </a:p>
          <a:p>
            <a:pPr algn="just" rtl="1"/>
            <a:endParaRPr lang="en-US" sz="1000" dirty="0">
              <a:solidFill>
                <a:schemeClr val="tx1"/>
              </a:solidFill>
              <a:cs typeface="Calibri" panose="020F0502020204030204" pitchFamily="34" charset="0"/>
            </a:endParaRPr>
          </a:p>
          <a:p>
            <a:pPr algn="r" rtl="1"/>
            <a:r>
              <a:rPr lang="en-US" sz="1000" dirty="0">
                <a:solidFill>
                  <a:schemeClr val="tx1"/>
                </a:solidFill>
                <a:cs typeface="Calibri" panose="020F0502020204030204" pitchFamily="34" charset="0"/>
              </a:rPr>
              <a:t> StudyBuddy</a:t>
            </a:r>
            <a:r>
              <a:rPr lang="he-IL" sz="1000" dirty="0">
                <a:solidFill>
                  <a:schemeClr val="tx1"/>
                </a:solidFill>
                <a:cs typeface="Calibri" panose="020F0502020204030204" pitchFamily="34" charset="0"/>
              </a:rPr>
              <a:t>יישום אינטרנטי מבוסס ענן שתוכנן לענות על צרכיהם של הסטודנטים על ידי ריכוז הכלים הדרושים לסטודנטים</a:t>
            </a:r>
            <a:r>
              <a:rPr lang="en-US" sz="1000" dirty="0">
                <a:solidFill>
                  <a:schemeClr val="tx1"/>
                </a:solidFill>
                <a:cs typeface="Calibri" panose="020F0502020204030204" pitchFamily="34" charset="0"/>
              </a:rPr>
              <a:t>.</a:t>
            </a:r>
            <a:endParaRPr lang="he-IL" sz="1000" dirty="0">
              <a:solidFill>
                <a:schemeClr val="tx1"/>
              </a:solidFill>
              <a:cs typeface="Calibri" panose="020F0502020204030204" pitchFamily="34" charset="0"/>
            </a:endParaRPr>
          </a:p>
          <a:p>
            <a:pPr algn="r" rtl="1"/>
            <a:endParaRPr lang="he-IL" sz="1000" dirty="0">
              <a:solidFill>
                <a:schemeClr val="tx1"/>
              </a:solidFill>
              <a:cs typeface="Times New Roman" panose="02020603050405020304" pitchFamily="18" charset="0"/>
            </a:endParaRPr>
          </a:p>
          <a:p>
            <a:pPr algn="r" rtl="1"/>
            <a:endParaRPr lang="he-IL" sz="1000" dirty="0">
              <a:solidFill>
                <a:schemeClr val="tx1"/>
              </a:solidFill>
              <a:cs typeface="Times New Roman" panose="02020603050405020304" pitchFamily="18" charset="0"/>
            </a:endParaRPr>
          </a:p>
          <a:p>
            <a:pPr algn="r" rtl="1"/>
            <a:endParaRPr lang="en-US" sz="1000" dirty="0">
              <a:solidFill>
                <a:schemeClr val="tx1"/>
              </a:solidFill>
              <a:cs typeface="Times New Roman" panose="02020603050405020304" pitchFamily="18" charset="0"/>
            </a:endParaRPr>
          </a:p>
        </p:txBody>
      </p:sp>
      <p:sp>
        <p:nvSpPr>
          <p:cNvPr id="13" name="TextBox 12"/>
          <p:cNvSpPr txBox="1"/>
          <p:nvPr/>
        </p:nvSpPr>
        <p:spPr>
          <a:xfrm>
            <a:off x="6701646" y="2846066"/>
            <a:ext cx="2134378" cy="461665"/>
          </a:xfrm>
          <a:prstGeom prst="rect">
            <a:avLst/>
          </a:prstGeom>
          <a:noFill/>
        </p:spPr>
        <p:txBody>
          <a:bodyPr wrap="square" rtlCol="0">
            <a:spAutoFit/>
          </a:bodyPr>
          <a:lstStyle/>
          <a:p>
            <a:r>
              <a:rPr lang="he-IL" sz="1200" b="1" dirty="0">
                <a:solidFill>
                  <a:srgbClr val="9353A1"/>
                </a:solidFill>
                <a:latin typeface="Calibri" panose="020F0502020204030204" pitchFamily="34" charset="0"/>
                <a:cs typeface="Calibri" panose="020F0502020204030204" pitchFamily="34" charset="0"/>
              </a:rPr>
              <a:t>הפתרון</a:t>
            </a:r>
          </a:p>
          <a:p>
            <a:endParaRPr lang="en-US" sz="1200" b="1" dirty="0">
              <a:solidFill>
                <a:srgbClr val="9353A1"/>
              </a:solidFill>
              <a:latin typeface="Calibri" panose="020F0502020204030204" pitchFamily="34" charset="0"/>
              <a:cs typeface="Calibri" panose="020F0502020204030204" pitchFamily="34" charset="0"/>
            </a:endParaRPr>
          </a:p>
        </p:txBody>
      </p:sp>
      <p:sp>
        <p:nvSpPr>
          <p:cNvPr id="20" name="מלבן 19"/>
          <p:cNvSpPr/>
          <p:nvPr/>
        </p:nvSpPr>
        <p:spPr>
          <a:xfrm>
            <a:off x="307976" y="1252394"/>
            <a:ext cx="4419599" cy="259712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indent="-171450" algn="r" rtl="1">
              <a:buFont typeface="Arial" panose="020B0604020202020204" pitchFamily="34" charset="0"/>
              <a:buChar char="•"/>
            </a:pPr>
            <a:endParaRPr lang="en-US" sz="1000" dirty="0">
              <a:solidFill>
                <a:schemeClr val="tx1"/>
              </a:solidFill>
              <a:cs typeface="Times New Roman" panose="02020603050405020304" pitchFamily="18" charset="0"/>
            </a:endParaRPr>
          </a:p>
          <a:p>
            <a:pPr indent="-171450" algn="r" rtl="1">
              <a:buFont typeface="Arial" panose="020B0604020202020204" pitchFamily="34" charset="0"/>
              <a:buChar char="•"/>
            </a:pPr>
            <a:endParaRPr lang="en-US" sz="1000" dirty="0">
              <a:solidFill>
                <a:schemeClr val="tx1"/>
              </a:solidFill>
              <a:cs typeface="Times New Roman" panose="02020603050405020304" pitchFamily="18" charset="0"/>
            </a:endParaRPr>
          </a:p>
          <a:p>
            <a:pPr indent="-171450" algn="r" rtl="1">
              <a:buFont typeface="Arial" panose="020B0604020202020204" pitchFamily="34" charset="0"/>
              <a:buChar char="•"/>
            </a:pPr>
            <a:endParaRPr lang="en-US" sz="1000" dirty="0">
              <a:solidFill>
                <a:schemeClr val="tx1"/>
              </a:solidFill>
              <a:cs typeface="Times New Roman" panose="02020603050405020304" pitchFamily="18" charset="0"/>
            </a:endParaRPr>
          </a:p>
          <a:p>
            <a:pPr indent="-171450" algn="r" rtl="1">
              <a:buFont typeface="Arial" panose="020B0604020202020204" pitchFamily="34" charset="0"/>
              <a:buChar char="•"/>
            </a:pPr>
            <a:endParaRPr lang="he-IL" sz="1000" dirty="0">
              <a:solidFill>
                <a:schemeClr val="tx1"/>
              </a:solidFill>
              <a:cs typeface="Times New Roman" panose="02020603050405020304" pitchFamily="18" charset="0"/>
            </a:endParaRPr>
          </a:p>
          <a:p>
            <a:pPr indent="-171450" algn="r" rtl="1">
              <a:buFont typeface="Arial" panose="020B0604020202020204" pitchFamily="34" charset="0"/>
              <a:buChar char="•"/>
            </a:pPr>
            <a:endParaRPr lang="he-IL" sz="1000" dirty="0">
              <a:solidFill>
                <a:schemeClr val="tx1"/>
              </a:solidFill>
              <a:cs typeface="Times New Roman" panose="02020603050405020304" pitchFamily="18" charset="0"/>
            </a:endParaRPr>
          </a:p>
          <a:p>
            <a:pPr indent="-171450" algn="r" rtl="1">
              <a:buFont typeface="Arial" panose="020B0604020202020204" pitchFamily="34" charset="0"/>
              <a:buChar char="•"/>
            </a:pPr>
            <a:endParaRPr lang="he-IL" sz="1000" dirty="0">
              <a:solidFill>
                <a:schemeClr val="tx1"/>
              </a:solidFill>
              <a:cs typeface="Times New Roman" panose="02020603050405020304" pitchFamily="18" charset="0"/>
            </a:endParaRPr>
          </a:p>
          <a:p>
            <a:pPr indent="-171450" algn="r" rtl="1">
              <a:buFont typeface="Arial" panose="020B0604020202020204" pitchFamily="34" charset="0"/>
              <a:buChar char="•"/>
            </a:pPr>
            <a:endParaRPr lang="he-IL" sz="1000" dirty="0">
              <a:solidFill>
                <a:schemeClr val="tx1"/>
              </a:solidFill>
              <a:cs typeface="Times New Roman" panose="02020603050405020304" pitchFamily="18" charset="0"/>
            </a:endParaRPr>
          </a:p>
          <a:p>
            <a:pPr indent="-171450" algn="r" rtl="1">
              <a:buFont typeface="Arial" panose="020B0604020202020204" pitchFamily="34" charset="0"/>
              <a:buChar char="•"/>
            </a:pPr>
            <a:endParaRPr lang="he-IL" sz="1000" dirty="0">
              <a:solidFill>
                <a:schemeClr val="tx1"/>
              </a:solidFill>
              <a:cs typeface="Times New Roman" panose="02020603050405020304" pitchFamily="18" charset="0"/>
            </a:endParaRPr>
          </a:p>
          <a:p>
            <a:pPr algn="just" rtl="1"/>
            <a:endParaRPr lang="en-US" sz="1000" dirty="0">
              <a:solidFill>
                <a:schemeClr val="tx1"/>
              </a:solidFill>
              <a:cs typeface="Calibri" panose="020F0502020204030204" pitchFamily="34" charset="0"/>
            </a:endParaRPr>
          </a:p>
          <a:p>
            <a:pPr algn="just" rtl="1"/>
            <a:r>
              <a:rPr lang="he-IL" sz="1000" dirty="0">
                <a:solidFill>
                  <a:schemeClr val="tx1"/>
                </a:solidFill>
                <a:cs typeface="Calibri" panose="020F0502020204030204" pitchFamily="34" charset="0"/>
              </a:rPr>
              <a:t>היישום נבנה בשיטת </a:t>
            </a:r>
            <a:r>
              <a:rPr lang="en-US" sz="1000" dirty="0">
                <a:solidFill>
                  <a:schemeClr val="tx1"/>
                </a:solidFill>
                <a:cs typeface="Calibri" panose="020F0502020204030204" pitchFamily="34" charset="0"/>
              </a:rPr>
              <a:t>MERN </a:t>
            </a:r>
            <a:r>
              <a:rPr lang="he-IL" sz="1000" dirty="0">
                <a:solidFill>
                  <a:schemeClr val="tx1"/>
                </a:solidFill>
                <a:cs typeface="Calibri" panose="020F0502020204030204" pitchFamily="34" charset="0"/>
              </a:rPr>
              <a:t>–(</a:t>
            </a:r>
            <a:r>
              <a:rPr lang="en-US" sz="1000" dirty="0">
                <a:solidFill>
                  <a:schemeClr val="tx1"/>
                </a:solidFill>
                <a:cs typeface="Calibri" panose="020F0502020204030204" pitchFamily="34" charset="0"/>
              </a:rPr>
              <a:t>NodeJS</a:t>
            </a:r>
            <a:r>
              <a:rPr lang="he-IL" sz="1000" dirty="0">
                <a:solidFill>
                  <a:schemeClr val="tx1"/>
                </a:solidFill>
                <a:cs typeface="Calibri" panose="020F0502020204030204" pitchFamily="34" charset="0"/>
              </a:rPr>
              <a:t> </a:t>
            </a:r>
            <a:r>
              <a:rPr lang="en-US" sz="1000" dirty="0">
                <a:solidFill>
                  <a:schemeClr val="tx1"/>
                </a:solidFill>
                <a:cs typeface="Calibri" panose="020F0502020204030204" pitchFamily="34" charset="0"/>
              </a:rPr>
              <a:t>React,</a:t>
            </a:r>
            <a:r>
              <a:rPr lang="he-IL" sz="1000" dirty="0">
                <a:solidFill>
                  <a:schemeClr val="tx1"/>
                </a:solidFill>
                <a:cs typeface="Calibri" panose="020F0502020204030204" pitchFamily="34" charset="0"/>
              </a:rPr>
              <a:t> </a:t>
            </a:r>
            <a:r>
              <a:rPr lang="en-US" sz="1000" dirty="0">
                <a:solidFill>
                  <a:schemeClr val="tx1"/>
                </a:solidFill>
                <a:cs typeface="Calibri" panose="020F0502020204030204" pitchFamily="34" charset="0"/>
              </a:rPr>
              <a:t>Express,</a:t>
            </a:r>
            <a:r>
              <a:rPr lang="he-IL" sz="1000" dirty="0">
                <a:solidFill>
                  <a:schemeClr val="tx1"/>
                </a:solidFill>
                <a:cs typeface="Calibri" panose="020F0502020204030204" pitchFamily="34" charset="0"/>
              </a:rPr>
              <a:t> ,</a:t>
            </a:r>
            <a:r>
              <a:rPr lang="en-US" sz="1000" dirty="0">
                <a:solidFill>
                  <a:schemeClr val="tx1"/>
                </a:solidFill>
                <a:cs typeface="Calibri" panose="020F0502020204030204" pitchFamily="34" charset="0"/>
              </a:rPr>
              <a:t> MongoDB</a:t>
            </a:r>
            <a:r>
              <a:rPr lang="he-IL" sz="1000" dirty="0">
                <a:solidFill>
                  <a:schemeClr val="tx1"/>
                </a:solidFill>
                <a:cs typeface="Calibri" panose="020F0502020204030204" pitchFamily="34" charset="0"/>
              </a:rPr>
              <a:t>)</a:t>
            </a:r>
          </a:p>
          <a:p>
            <a:pPr algn="just" rtl="1"/>
            <a:r>
              <a:rPr lang="en-US" sz="1000" u="sng" dirty="0">
                <a:solidFill>
                  <a:schemeClr val="tx1"/>
                </a:solidFill>
                <a:cs typeface="Calibri" panose="020F0502020204030204" pitchFamily="34" charset="0"/>
              </a:rPr>
              <a:t>:Fronted</a:t>
            </a:r>
            <a:r>
              <a:rPr lang="he-IL" sz="1000" u="sng" dirty="0">
                <a:solidFill>
                  <a:schemeClr val="tx1"/>
                </a:solidFill>
                <a:cs typeface="Calibri" panose="020F0502020204030204" pitchFamily="34" charset="0"/>
              </a:rPr>
              <a:t> </a:t>
            </a:r>
            <a:endParaRPr lang="en-US" sz="1000" u="sng" dirty="0">
              <a:solidFill>
                <a:schemeClr val="tx1"/>
              </a:solidFill>
              <a:cs typeface="Calibri" panose="020F0502020204030204" pitchFamily="34" charset="0"/>
            </a:endParaRPr>
          </a:p>
          <a:p>
            <a:pPr marL="171450" indent="-171450" algn="just" rtl="1">
              <a:buFont typeface="Arial" panose="020B0604020202020204" pitchFamily="34" charset="0"/>
              <a:buChar char="•"/>
            </a:pPr>
            <a:r>
              <a:rPr lang="en-US" sz="1000" dirty="0">
                <a:solidFill>
                  <a:schemeClr val="tx1"/>
                </a:solidFill>
                <a:cs typeface="Calibri" panose="020F0502020204030204" pitchFamily="34" charset="0"/>
              </a:rPr>
              <a:t> React </a:t>
            </a:r>
            <a:r>
              <a:rPr lang="he-IL" sz="1000" dirty="0">
                <a:solidFill>
                  <a:schemeClr val="tx1"/>
                </a:solidFill>
                <a:cs typeface="Calibri" panose="020F0502020204030204" pitchFamily="34" charset="0"/>
              </a:rPr>
              <a:t> ליצירת צד לקוח.</a:t>
            </a:r>
          </a:p>
          <a:p>
            <a:pPr marL="171450" indent="-171450" algn="just" rtl="1">
              <a:buFont typeface="Arial" panose="020B0604020202020204" pitchFamily="34" charset="0"/>
              <a:buChar char="•"/>
            </a:pPr>
            <a:r>
              <a:rPr lang="en-US" sz="1000" dirty="0">
                <a:solidFill>
                  <a:schemeClr val="tx1"/>
                </a:solidFill>
                <a:cs typeface="Calibri" panose="020F0502020204030204" pitchFamily="34" charset="0"/>
              </a:rPr>
              <a:t>CSS </a:t>
            </a:r>
            <a:r>
              <a:rPr lang="he-IL" sz="1000" dirty="0">
                <a:solidFill>
                  <a:schemeClr val="tx1"/>
                </a:solidFill>
                <a:cs typeface="Calibri" panose="020F0502020204030204" pitchFamily="34" charset="0"/>
              </a:rPr>
              <a:t> ו</a:t>
            </a:r>
            <a:r>
              <a:rPr lang="en-US" sz="1000" dirty="0">
                <a:solidFill>
                  <a:schemeClr val="tx1"/>
                </a:solidFill>
                <a:cs typeface="Calibri" panose="020F0502020204030204" pitchFamily="34" charset="0"/>
              </a:rPr>
              <a:t>Bootstrap</a:t>
            </a:r>
            <a:r>
              <a:rPr lang="he-IL" sz="1000" dirty="0">
                <a:solidFill>
                  <a:schemeClr val="tx1"/>
                </a:solidFill>
                <a:cs typeface="Calibri" panose="020F0502020204030204" pitchFamily="34" charset="0"/>
              </a:rPr>
              <a:t> לצורך עיצוב.</a:t>
            </a:r>
          </a:p>
          <a:p>
            <a:pPr algn="just" rtl="1"/>
            <a:r>
              <a:rPr lang="en-US" sz="1000" u="sng" dirty="0">
                <a:solidFill>
                  <a:schemeClr val="tx1"/>
                </a:solidFill>
                <a:cs typeface="Calibri" panose="020F0502020204030204" pitchFamily="34" charset="0"/>
              </a:rPr>
              <a:t>:Backend </a:t>
            </a:r>
          </a:p>
          <a:p>
            <a:pPr marL="171450" indent="-171450" algn="just" rtl="1">
              <a:buFont typeface="Arial" panose="020B0604020202020204" pitchFamily="34" charset="0"/>
              <a:buChar char="•"/>
            </a:pPr>
            <a:r>
              <a:rPr lang="en-US" sz="1000" dirty="0">
                <a:solidFill>
                  <a:schemeClr val="tx1"/>
                </a:solidFill>
                <a:cs typeface="Calibri" panose="020F0502020204030204" pitchFamily="34" charset="0"/>
              </a:rPr>
              <a:t>NodeJS </a:t>
            </a:r>
            <a:r>
              <a:rPr lang="he-IL" sz="1000" dirty="0">
                <a:solidFill>
                  <a:schemeClr val="tx1"/>
                </a:solidFill>
                <a:cs typeface="Calibri" panose="020F0502020204030204" pitchFamily="34" charset="0"/>
              </a:rPr>
              <a:t> ו </a:t>
            </a:r>
            <a:r>
              <a:rPr lang="en-US" sz="1000" dirty="0">
                <a:solidFill>
                  <a:schemeClr val="tx1"/>
                </a:solidFill>
                <a:cs typeface="Calibri" panose="020F0502020204030204" pitchFamily="34" charset="0"/>
              </a:rPr>
              <a:t>Express</a:t>
            </a:r>
            <a:r>
              <a:rPr lang="he-IL" sz="1000" dirty="0">
                <a:solidFill>
                  <a:schemeClr val="tx1"/>
                </a:solidFill>
                <a:cs typeface="Calibri" panose="020F0502020204030204" pitchFamily="34" charset="0"/>
              </a:rPr>
              <a:t> ליצירת השרת</a:t>
            </a:r>
            <a:r>
              <a:rPr lang="en-US" sz="1000" dirty="0">
                <a:solidFill>
                  <a:schemeClr val="tx1"/>
                </a:solidFill>
                <a:cs typeface="Calibri" panose="020F0502020204030204" pitchFamily="34" charset="0"/>
              </a:rPr>
              <a:t>.</a:t>
            </a:r>
            <a:endParaRPr lang="he-IL" sz="1000" dirty="0">
              <a:solidFill>
                <a:schemeClr val="tx1"/>
              </a:solidFill>
              <a:cs typeface="Calibri" panose="020F0502020204030204" pitchFamily="34" charset="0"/>
            </a:endParaRPr>
          </a:p>
          <a:p>
            <a:pPr algn="just" rtl="1"/>
            <a:r>
              <a:rPr lang="en-US" sz="1000" u="sng" dirty="0">
                <a:solidFill>
                  <a:schemeClr val="tx1"/>
                </a:solidFill>
                <a:cs typeface="Calibri" panose="020F0502020204030204" pitchFamily="34" charset="0"/>
              </a:rPr>
              <a:t>:Database and cloud storage </a:t>
            </a:r>
            <a:endParaRPr lang="en-US" sz="1000" dirty="0">
              <a:solidFill>
                <a:schemeClr val="tx1"/>
              </a:solidFill>
              <a:cs typeface="Calibri" panose="020F0502020204030204" pitchFamily="34" charset="0"/>
            </a:endParaRPr>
          </a:p>
          <a:p>
            <a:pPr marL="171450" indent="-171450" algn="just" rtl="1">
              <a:buFont typeface="Arial" panose="020B0604020202020204" pitchFamily="34" charset="0"/>
              <a:buChar char="•"/>
            </a:pPr>
            <a:r>
              <a:rPr lang="en-US" sz="1000" dirty="0">
                <a:solidFill>
                  <a:schemeClr val="tx1"/>
                </a:solidFill>
                <a:cs typeface="Calibri" panose="020F0502020204030204" pitchFamily="34" charset="0"/>
              </a:rPr>
              <a:t> MongoDB </a:t>
            </a:r>
            <a:r>
              <a:rPr lang="he-IL" sz="1000" dirty="0">
                <a:solidFill>
                  <a:schemeClr val="tx1"/>
                </a:solidFill>
                <a:cs typeface="Calibri" panose="020F0502020204030204" pitchFamily="34" charset="0"/>
              </a:rPr>
              <a:t>כבסיס הנתונים </a:t>
            </a:r>
            <a:r>
              <a:rPr lang="en-US" sz="1000" dirty="0">
                <a:solidFill>
                  <a:schemeClr val="tx1"/>
                </a:solidFill>
                <a:cs typeface="Calibri" panose="020F0502020204030204" pitchFamily="34" charset="0"/>
              </a:rPr>
              <a:t>.</a:t>
            </a:r>
          </a:p>
          <a:p>
            <a:pPr marL="171450" indent="-171450" algn="just" rtl="1">
              <a:buFont typeface="Arial" panose="020B0604020202020204" pitchFamily="34" charset="0"/>
              <a:buChar char="•"/>
            </a:pPr>
            <a:r>
              <a:rPr lang="en-US" sz="1000" dirty="0">
                <a:solidFill>
                  <a:schemeClr val="tx1"/>
                </a:solidFill>
                <a:cs typeface="Calibri" panose="020F0502020204030204" pitchFamily="34" charset="0"/>
              </a:rPr>
              <a:t> Firebase Storage</a:t>
            </a:r>
            <a:r>
              <a:rPr lang="he-IL" sz="1000" dirty="0">
                <a:solidFill>
                  <a:schemeClr val="tx1"/>
                </a:solidFill>
                <a:cs typeface="Calibri" panose="020F0502020204030204" pitchFamily="34" charset="0"/>
              </a:rPr>
              <a:t>לצורך שמירת קבצי המשתמשים.</a:t>
            </a:r>
            <a:endParaRPr lang="en-US" sz="1000" dirty="0">
              <a:solidFill>
                <a:schemeClr val="tx1"/>
              </a:solidFill>
              <a:cs typeface="Calibri" panose="020F0502020204030204" pitchFamily="34" charset="0"/>
            </a:endParaRPr>
          </a:p>
          <a:p>
            <a:pPr algn="just" rtl="1"/>
            <a:endParaRPr lang="he-IL" sz="1000" dirty="0">
              <a:solidFill>
                <a:schemeClr val="tx1"/>
              </a:solidFill>
              <a:cs typeface="Calibri" panose="020F0502020204030204" pitchFamily="34" charset="0"/>
            </a:endParaRPr>
          </a:p>
          <a:p>
            <a:pPr algn="just" rtl="1"/>
            <a:r>
              <a:rPr lang="he-IL" sz="1000" dirty="0">
                <a:solidFill>
                  <a:schemeClr val="tx1"/>
                </a:solidFill>
                <a:cs typeface="Calibri" panose="020F0502020204030204" pitchFamily="34" charset="0"/>
              </a:rPr>
              <a:t>יצרנו יישום שמכיל את כל הכלים שהסטודנטים צריכים על ידי:</a:t>
            </a:r>
          </a:p>
          <a:p>
            <a:pPr marL="171450" indent="-171450" algn="just" rtl="1">
              <a:buFont typeface="Arial" panose="020B0604020202020204" pitchFamily="34" charset="0"/>
              <a:buChar char="•"/>
            </a:pPr>
            <a:r>
              <a:rPr lang="he-IL" sz="1000" dirty="0">
                <a:solidFill>
                  <a:schemeClr val="tx1"/>
                </a:solidFill>
                <a:cs typeface="Calibri" panose="020F0502020204030204" pitchFamily="34" charset="0"/>
              </a:rPr>
              <a:t>בניית מערכת קבצים לצורך ניהול ושיתוף קבצים כמו </a:t>
            </a:r>
            <a:r>
              <a:rPr lang="en-US" sz="1000" dirty="0">
                <a:solidFill>
                  <a:schemeClr val="tx1"/>
                </a:solidFill>
                <a:cs typeface="Calibri" panose="020F0502020204030204" pitchFamily="34" charset="0"/>
              </a:rPr>
              <a:t>Google Drive </a:t>
            </a:r>
            <a:r>
              <a:rPr lang="he-IL" sz="1000" dirty="0">
                <a:solidFill>
                  <a:schemeClr val="tx1"/>
                </a:solidFill>
                <a:cs typeface="Calibri" panose="020F0502020204030204" pitchFamily="34" charset="0"/>
              </a:rPr>
              <a:t> עם נתינת הרשאות משתמש יותר פרטניות. </a:t>
            </a:r>
          </a:p>
          <a:p>
            <a:pPr indent="-171450" algn="just" rtl="1">
              <a:buFont typeface="Arial" panose="020B0604020202020204" pitchFamily="34" charset="0"/>
              <a:buChar char="•"/>
            </a:pPr>
            <a:r>
              <a:rPr lang="he-IL" sz="1000" dirty="0">
                <a:solidFill>
                  <a:schemeClr val="tx1"/>
                </a:solidFill>
                <a:cs typeface="Calibri" panose="020F0502020204030204" pitchFamily="34" charset="0"/>
              </a:rPr>
              <a:t>בנינו אפשרות ליצירת הודעות  כמו שעות קבלה, דרכי תקשורת עם מרצים ,הודעות ממרצים, תאריכי בחנים ומבחנים בדומה ל</a:t>
            </a:r>
            <a:r>
              <a:rPr lang="en-US" sz="1000" dirty="0">
                <a:solidFill>
                  <a:schemeClr val="tx1"/>
                </a:solidFill>
                <a:cs typeface="Calibri" panose="020F0502020204030204" pitchFamily="34" charset="0"/>
              </a:rPr>
              <a:t>Moodle</a:t>
            </a:r>
            <a:r>
              <a:rPr lang="he-IL" sz="1000" dirty="0">
                <a:solidFill>
                  <a:schemeClr val="tx1"/>
                </a:solidFill>
                <a:cs typeface="Calibri" panose="020F0502020204030204" pitchFamily="34" charset="0"/>
              </a:rPr>
              <a:t>.</a:t>
            </a:r>
          </a:p>
          <a:p>
            <a:pPr indent="-171450" algn="just" rtl="1">
              <a:buFont typeface="Arial" panose="020B0604020202020204" pitchFamily="34" charset="0"/>
              <a:buChar char="•"/>
            </a:pPr>
            <a:r>
              <a:rPr lang="he-IL" sz="1000" dirty="0">
                <a:solidFill>
                  <a:schemeClr val="tx1"/>
                </a:solidFill>
                <a:cs typeface="Calibri" panose="020F0502020204030204" pitchFamily="34" charset="0"/>
              </a:rPr>
              <a:t>בנינו צא'ט לצורך תקשורת בין הסטודנטים כמו </a:t>
            </a:r>
            <a:r>
              <a:rPr lang="en-US" sz="1000" dirty="0">
                <a:solidFill>
                  <a:schemeClr val="tx1"/>
                </a:solidFill>
                <a:cs typeface="Calibri" panose="020F0502020204030204" pitchFamily="34" charset="0"/>
              </a:rPr>
              <a:t>WhatsApp</a:t>
            </a:r>
            <a:r>
              <a:rPr lang="he-IL" sz="1000" dirty="0">
                <a:solidFill>
                  <a:schemeClr val="tx1"/>
                </a:solidFill>
                <a:cs typeface="Calibri" panose="020F0502020204030204" pitchFamily="34" charset="0"/>
              </a:rPr>
              <a:t>.</a:t>
            </a:r>
            <a:endParaRPr lang="en-US" sz="1000" dirty="0">
              <a:solidFill>
                <a:schemeClr val="tx1"/>
              </a:solidFill>
              <a:cs typeface="Calibri" panose="020F0502020204030204" pitchFamily="34" charset="0"/>
            </a:endParaRPr>
          </a:p>
          <a:p>
            <a:pPr indent="-171450" algn="just" rtl="1">
              <a:buFont typeface="Arial" panose="020B0604020202020204" pitchFamily="34" charset="0"/>
              <a:buChar char="•"/>
            </a:pPr>
            <a:endParaRPr lang="en-US" sz="1000" dirty="0">
              <a:solidFill>
                <a:schemeClr val="tx1"/>
              </a:solidFill>
              <a:cs typeface="Calibri" panose="020F0502020204030204" pitchFamily="34" charset="0"/>
            </a:endParaRPr>
          </a:p>
          <a:p>
            <a:pPr algn="just" rtl="1"/>
            <a:endParaRPr lang="en-US" sz="1000" dirty="0">
              <a:solidFill>
                <a:schemeClr val="tx1"/>
              </a:solidFill>
              <a:cs typeface="Times New Roman" panose="02020603050405020304" pitchFamily="18" charset="0"/>
            </a:endParaRPr>
          </a:p>
          <a:p>
            <a:pPr indent="-171450" algn="just" rtl="1">
              <a:buFont typeface="Arial" panose="020B0604020202020204" pitchFamily="34" charset="0"/>
              <a:buChar char="•"/>
            </a:pPr>
            <a:endParaRPr lang="en-US" sz="1000" dirty="0">
              <a:solidFill>
                <a:schemeClr val="tx1"/>
              </a:solidFill>
              <a:cs typeface="Times New Roman" panose="02020603050405020304" pitchFamily="18" charset="0"/>
            </a:endParaRPr>
          </a:p>
          <a:p>
            <a:pPr indent="-171450" algn="just" rtl="1">
              <a:buFont typeface="Arial" panose="020B0604020202020204" pitchFamily="34" charset="0"/>
              <a:buChar char="•"/>
            </a:pPr>
            <a:endParaRPr lang="en-US" sz="1000" dirty="0">
              <a:solidFill>
                <a:schemeClr val="tx1"/>
              </a:solidFill>
              <a:cs typeface="Times New Roman" panose="02020603050405020304" pitchFamily="18" charset="0"/>
            </a:endParaRPr>
          </a:p>
          <a:p>
            <a:pPr indent="-171450" algn="just" rtl="1">
              <a:buFont typeface="Arial" panose="020B0604020202020204" pitchFamily="34" charset="0"/>
              <a:buChar char="•"/>
            </a:pPr>
            <a:endParaRPr lang="en-US" sz="1000" dirty="0">
              <a:solidFill>
                <a:schemeClr val="tx1"/>
              </a:solidFill>
              <a:cs typeface="Times New Roman" panose="02020603050405020304" pitchFamily="18" charset="0"/>
            </a:endParaRPr>
          </a:p>
          <a:p>
            <a:pPr indent="-171450" algn="just" rtl="1">
              <a:buFont typeface="Arial" panose="020B0604020202020204" pitchFamily="34" charset="0"/>
              <a:buChar char="•"/>
            </a:pPr>
            <a:endParaRPr lang="en-US" sz="1000" dirty="0">
              <a:solidFill>
                <a:schemeClr val="tx1"/>
              </a:solidFill>
              <a:cs typeface="Times New Roman" panose="02020603050405020304" pitchFamily="18" charset="0"/>
            </a:endParaRPr>
          </a:p>
          <a:p>
            <a:pPr indent="-171450" algn="just" rtl="1">
              <a:buFont typeface="Arial" panose="020B0604020202020204" pitchFamily="34" charset="0"/>
              <a:buChar char="•"/>
            </a:pPr>
            <a:endParaRPr lang="en-US" sz="1000" dirty="0">
              <a:solidFill>
                <a:schemeClr val="tx1"/>
              </a:solidFill>
              <a:cs typeface="Times New Roman" panose="02020603050405020304" pitchFamily="18" charset="0"/>
            </a:endParaRPr>
          </a:p>
          <a:p>
            <a:pPr indent="-171450" algn="r" rtl="1">
              <a:buFont typeface="Arial" panose="020B0604020202020204" pitchFamily="34" charset="0"/>
              <a:buChar char="•"/>
            </a:pPr>
            <a:endParaRPr lang="en-US" sz="1013" dirty="0">
              <a:solidFill>
                <a:schemeClr val="tx1"/>
              </a:solidFill>
              <a:latin typeface="Calibri" panose="020F0502020204030204" pitchFamily="34" charset="0"/>
              <a:cs typeface="Calibri" panose="020F0502020204030204" pitchFamily="34" charset="0"/>
            </a:endParaRPr>
          </a:p>
        </p:txBody>
      </p:sp>
      <p:sp>
        <p:nvSpPr>
          <p:cNvPr id="23" name="TextBox 22"/>
          <p:cNvSpPr txBox="1"/>
          <p:nvPr/>
        </p:nvSpPr>
        <p:spPr>
          <a:xfrm>
            <a:off x="1887462" y="56022"/>
            <a:ext cx="5410200" cy="707886"/>
          </a:xfrm>
          <a:prstGeom prst="rect">
            <a:avLst/>
          </a:prstGeom>
          <a:noFill/>
          <a:ln>
            <a:solidFill>
              <a:schemeClr val="bg1"/>
            </a:solidFill>
          </a:ln>
        </p:spPr>
        <p:txBody>
          <a:bodyPr wrap="square" rtlCol="0">
            <a:spAutoFit/>
          </a:bodyPr>
          <a:lstStyle/>
          <a:p>
            <a:pPr algn="ctr"/>
            <a:r>
              <a:rPr lang="en-US" sz="4000" b="1" dirty="0">
                <a:solidFill>
                  <a:srgbClr val="9353A1"/>
                </a:solidFill>
                <a:latin typeface="Calibri" panose="020F0502020204030204" pitchFamily="34" charset="0"/>
                <a:cs typeface="Calibri" panose="020F0502020204030204" pitchFamily="34" charset="0"/>
              </a:rPr>
              <a:t>StudyBuddy</a:t>
            </a:r>
            <a:endParaRPr lang="he-IL" sz="4000" b="1" dirty="0">
              <a:solidFill>
                <a:srgbClr val="9353A1"/>
              </a:solidFill>
              <a:latin typeface="Calibri" panose="020F0502020204030204" pitchFamily="34" charset="0"/>
              <a:cs typeface="Calibri" panose="020F0502020204030204" pitchFamily="34" charset="0"/>
            </a:endParaRPr>
          </a:p>
        </p:txBody>
      </p:sp>
      <p:sp>
        <p:nvSpPr>
          <p:cNvPr id="25" name="TextBox 24"/>
          <p:cNvSpPr txBox="1"/>
          <p:nvPr/>
        </p:nvSpPr>
        <p:spPr>
          <a:xfrm>
            <a:off x="3174267" y="704646"/>
            <a:ext cx="2836591" cy="523220"/>
          </a:xfrm>
          <a:prstGeom prst="rect">
            <a:avLst/>
          </a:prstGeom>
          <a:noFill/>
          <a:ln>
            <a:solidFill>
              <a:schemeClr val="bg1"/>
            </a:solidFill>
          </a:ln>
        </p:spPr>
        <p:txBody>
          <a:bodyPr wrap="square" rtlCol="0">
            <a:spAutoFit/>
          </a:bodyPr>
          <a:lstStyle/>
          <a:p>
            <a:pPr algn="ctr"/>
            <a:r>
              <a:rPr lang="he-IL" sz="1400" dirty="0">
                <a:latin typeface="Calibri" panose="020F0502020204030204" pitchFamily="34" charset="0"/>
                <a:cs typeface="Calibri" panose="020F0502020204030204" pitchFamily="34" charset="0"/>
              </a:rPr>
              <a:t>מציגים – הדר עטיה ויבגני בלנקי</a:t>
            </a:r>
          </a:p>
          <a:p>
            <a:pPr algn="ctr"/>
            <a:r>
              <a:rPr lang="he-IL" sz="1400" dirty="0">
                <a:latin typeface="Calibri" panose="020F0502020204030204" pitchFamily="34" charset="0"/>
                <a:cs typeface="Calibri" panose="020F0502020204030204" pitchFamily="34" charset="0"/>
              </a:rPr>
              <a:t>מנחה –גב' אלונה קוציי</a:t>
            </a:r>
          </a:p>
        </p:txBody>
      </p:sp>
      <p:sp>
        <p:nvSpPr>
          <p:cNvPr id="14" name="TextBox 65">
            <a:extLst>
              <a:ext uri="{FF2B5EF4-FFF2-40B4-BE49-F238E27FC236}">
                <a16:creationId xmlns:a16="http://schemas.microsoft.com/office/drawing/2014/main" id="{2D473B61-EA7E-481F-9A90-946A08903A74}"/>
              </a:ext>
            </a:extLst>
          </p:cNvPr>
          <p:cNvSpPr txBox="1"/>
          <p:nvPr/>
        </p:nvSpPr>
        <p:spPr>
          <a:xfrm>
            <a:off x="7871211" y="739318"/>
            <a:ext cx="1524000" cy="276999"/>
          </a:xfrm>
          <a:prstGeom prst="rect">
            <a:avLst/>
          </a:prstGeom>
          <a:noFill/>
        </p:spPr>
        <p:txBody>
          <a:bodyPr wrap="square" rtlCol="0">
            <a:spAutoFit/>
          </a:bodyPr>
          <a:lstStyle/>
          <a:p>
            <a:r>
              <a:rPr lang="en-US" sz="1200" dirty="0">
                <a:solidFill>
                  <a:srgbClr val="9353A1"/>
                </a:solidFill>
              </a:rPr>
              <a:t>BS-SE-21-</a:t>
            </a:r>
            <a:r>
              <a:rPr lang="he-IL" sz="1200" dirty="0">
                <a:solidFill>
                  <a:srgbClr val="9353A1"/>
                </a:solidFill>
                <a:latin typeface="Calibri" panose="020F0502020204030204" pitchFamily="34" charset="0"/>
                <a:cs typeface="Calibri" panose="020F0502020204030204" pitchFamily="34" charset="0"/>
              </a:rPr>
              <a:t>99</a:t>
            </a:r>
            <a:endParaRPr lang="en-US" sz="1200" dirty="0">
              <a:solidFill>
                <a:srgbClr val="9353A1"/>
              </a:solidFill>
              <a:latin typeface="Calibri" panose="020F0502020204030204" pitchFamily="34" charset="0"/>
              <a:cs typeface="Calibri" panose="020F0502020204030204" pitchFamily="34" charset="0"/>
            </a:endParaRPr>
          </a:p>
        </p:txBody>
      </p:sp>
      <p:sp>
        <p:nvSpPr>
          <p:cNvPr id="18" name="TextBox 11">
            <a:extLst>
              <a:ext uri="{FF2B5EF4-FFF2-40B4-BE49-F238E27FC236}">
                <a16:creationId xmlns:a16="http://schemas.microsoft.com/office/drawing/2014/main" id="{48C071FF-8A27-4B53-8CE2-353F82B274D9}"/>
              </a:ext>
            </a:extLst>
          </p:cNvPr>
          <p:cNvSpPr txBox="1"/>
          <p:nvPr/>
        </p:nvSpPr>
        <p:spPr>
          <a:xfrm>
            <a:off x="2157578" y="1215043"/>
            <a:ext cx="2340304" cy="276999"/>
          </a:xfrm>
          <a:prstGeom prst="rect">
            <a:avLst/>
          </a:prstGeom>
          <a:noFill/>
        </p:spPr>
        <p:txBody>
          <a:bodyPr wrap="square" rtlCol="0">
            <a:spAutoFit/>
          </a:bodyPr>
          <a:lstStyle/>
          <a:p>
            <a:r>
              <a:rPr lang="he-IL" sz="1200" b="1" dirty="0">
                <a:solidFill>
                  <a:srgbClr val="9353A1"/>
                </a:solidFill>
                <a:latin typeface="Calibri" panose="020F0502020204030204" pitchFamily="34" charset="0"/>
                <a:cs typeface="Calibri" panose="020F0502020204030204" pitchFamily="34" charset="0"/>
              </a:rPr>
              <a:t>שיטה</a:t>
            </a:r>
          </a:p>
        </p:txBody>
      </p:sp>
    </p:spTree>
    <p:extLst>
      <p:ext uri="{BB962C8B-B14F-4D97-AF65-F5344CB8AC3E}">
        <p14:creationId xmlns:p14="http://schemas.microsoft.com/office/powerpoint/2010/main" val="5793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מלבן 19"/>
          <p:cNvSpPr/>
          <p:nvPr/>
        </p:nvSpPr>
        <p:spPr>
          <a:xfrm>
            <a:off x="4794250" y="1357161"/>
            <a:ext cx="4221713" cy="106488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171450" indent="-171450" algn="r" rtl="1">
              <a:buFont typeface="Arial" panose="020B0604020202020204" pitchFamily="34" charset="0"/>
              <a:buChar char="•"/>
            </a:pPr>
            <a:endParaRPr lang="he-IL" sz="1000" dirty="0">
              <a:solidFill>
                <a:schemeClr val="tx1"/>
              </a:solidFill>
              <a:cs typeface="Times New Roman" panose="02020603050405020304" pitchFamily="18" charset="0"/>
            </a:endParaRPr>
          </a:p>
          <a:p>
            <a:pPr marL="171450" indent="-171450" algn="r" rtl="1">
              <a:buFont typeface="Arial" panose="020B0604020202020204" pitchFamily="34" charset="0"/>
              <a:buChar char="•"/>
            </a:pPr>
            <a:endParaRPr lang="he-IL" sz="1000" dirty="0">
              <a:solidFill>
                <a:schemeClr val="tx1"/>
              </a:solidFill>
              <a:cs typeface="Times New Roman" panose="02020603050405020304" pitchFamily="18" charset="0"/>
            </a:endParaRPr>
          </a:p>
          <a:p>
            <a:pPr marL="171450" indent="-171450" algn="just" rtl="1">
              <a:buFont typeface="Arial" panose="020B0604020202020204" pitchFamily="34" charset="0"/>
              <a:buChar char="•"/>
            </a:pPr>
            <a:r>
              <a:rPr lang="he-IL" sz="1000" dirty="0">
                <a:solidFill>
                  <a:schemeClr val="tx1"/>
                </a:solidFill>
                <a:cs typeface="Calibri" panose="020F0502020204030204" pitchFamily="34" charset="0"/>
              </a:rPr>
              <a:t>מרכז את כל הכלים שמספקים יישומים אחרים במקום אחד </a:t>
            </a:r>
          </a:p>
          <a:p>
            <a:pPr marL="171450" indent="-171450" algn="just" rtl="1">
              <a:buFont typeface="Arial" panose="020B0604020202020204" pitchFamily="34" charset="0"/>
              <a:buChar char="•"/>
            </a:pPr>
            <a:r>
              <a:rPr lang="he-IL" sz="1000" dirty="0">
                <a:solidFill>
                  <a:schemeClr val="tx1"/>
                </a:solidFill>
                <a:cs typeface="Calibri" panose="020F0502020204030204" pitchFamily="34" charset="0"/>
              </a:rPr>
              <a:t>מאפשר לסטודנטים  ללמוד בקלות ולהשתמש ביעילות בשירותי היישום שלנו ללא צורך בהפניות או למידה נוספת של כלים נוספים אשר חוסכים לסטודנטים זמן ומאפשרים להם להתמקד בלימודיהם.</a:t>
            </a:r>
            <a:r>
              <a:rPr lang="he-IL" sz="1000" dirty="0">
                <a:effectLst/>
                <a:ea typeface="Calibri" panose="020F0502020204030204" pitchFamily="34" charset="0"/>
                <a:cs typeface="Calibri" panose="020F0502020204030204" pitchFamily="34" charset="0"/>
              </a:rPr>
              <a:t>.</a:t>
            </a:r>
            <a:endParaRPr lang="en-US" sz="1000" dirty="0">
              <a:solidFill>
                <a:schemeClr val="tx1"/>
              </a:solidFill>
              <a:cs typeface="Calibri" panose="020F0502020204030204" pitchFamily="34" charset="0"/>
            </a:endParaRPr>
          </a:p>
          <a:p>
            <a:pPr marL="171450" indent="-171450" algn="just" rtl="1">
              <a:buFont typeface="Arial" panose="020B0604020202020204" pitchFamily="34" charset="0"/>
              <a:buChar char="•"/>
            </a:pPr>
            <a:r>
              <a:rPr lang="he-IL" sz="1000" dirty="0">
                <a:solidFill>
                  <a:schemeClr val="tx1"/>
                </a:solidFill>
                <a:cs typeface="Calibri" panose="020F0502020204030204" pitchFamily="34" charset="0"/>
              </a:rPr>
              <a:t>יוצר חווית למידה משותפת טובה ויעילה  מבחינה פונקציונלית וויזואלית לסטודנטים</a:t>
            </a:r>
            <a:endParaRPr lang="en-US" sz="1000" dirty="0">
              <a:solidFill>
                <a:schemeClr val="tx1"/>
              </a:solidFill>
              <a:cs typeface="Calibri" panose="020F0502020204030204" pitchFamily="34" charset="0"/>
            </a:endParaRPr>
          </a:p>
          <a:p>
            <a:pPr marL="171450" indent="-171450" algn="r" rtl="1">
              <a:buFont typeface="Arial" panose="020B0604020202020204" pitchFamily="34" charset="0"/>
              <a:buChar char="•"/>
            </a:pPr>
            <a:endParaRPr lang="en-US" sz="1000" dirty="0">
              <a:solidFill>
                <a:schemeClr val="tx1"/>
              </a:solidFill>
              <a:cs typeface="Times New Roman" panose="02020603050405020304" pitchFamily="18" charset="0"/>
            </a:endParaRPr>
          </a:p>
        </p:txBody>
      </p:sp>
      <p:sp>
        <p:nvSpPr>
          <p:cNvPr id="23" name="מלבן 22"/>
          <p:cNvSpPr/>
          <p:nvPr/>
        </p:nvSpPr>
        <p:spPr>
          <a:xfrm>
            <a:off x="453182" y="1363720"/>
            <a:ext cx="4221713" cy="104833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171450" indent="-171450" algn="just" rtl="1">
              <a:buFont typeface="Arial" panose="020B0604020202020204" pitchFamily="34" charset="0"/>
              <a:buChar char="•"/>
            </a:pPr>
            <a:r>
              <a:rPr lang="he-IL" sz="1000" dirty="0">
                <a:solidFill>
                  <a:schemeClr val="tx1"/>
                </a:solidFill>
                <a:latin typeface="Calibri" panose="020F0502020204030204" pitchFamily="34" charset="0"/>
                <a:cs typeface="Calibri" panose="020F0502020204030204" pitchFamily="34" charset="0"/>
              </a:rPr>
              <a:t>עריכת קבצים ביישום</a:t>
            </a:r>
          </a:p>
          <a:p>
            <a:pPr marL="171450" indent="-171450" algn="just" rtl="1">
              <a:buFont typeface="Arial" panose="020B0604020202020204" pitchFamily="34" charset="0"/>
              <a:buChar char="•"/>
            </a:pPr>
            <a:r>
              <a:rPr lang="he-IL" sz="1000" dirty="0">
                <a:solidFill>
                  <a:schemeClr val="tx1"/>
                </a:solidFill>
                <a:latin typeface="Calibri" panose="020F0502020204030204" pitchFamily="34" charset="0"/>
                <a:cs typeface="Calibri" panose="020F0502020204030204" pitchFamily="34" charset="0"/>
              </a:rPr>
              <a:t>העלאת קבצים מרובים בו זמנית</a:t>
            </a:r>
          </a:p>
          <a:p>
            <a:pPr marL="171450" indent="-171450" algn="just" rtl="1">
              <a:buFont typeface="Arial" panose="020B0604020202020204" pitchFamily="34" charset="0"/>
              <a:buChar char="•"/>
            </a:pPr>
            <a:endParaRPr lang="he-IL" sz="1000" dirty="0">
              <a:solidFill>
                <a:schemeClr val="tx1"/>
              </a:solidFill>
              <a:latin typeface="Calibri" panose="020F0502020204030204" pitchFamily="34" charset="0"/>
              <a:cs typeface="Calibri" panose="020F0502020204030204" pitchFamily="34" charset="0"/>
            </a:endParaRPr>
          </a:p>
          <a:p>
            <a:pPr marL="171450" indent="-171450" algn="r" rtl="1">
              <a:buFont typeface="Arial" panose="020B0604020202020204" pitchFamily="34" charset="0"/>
              <a:buChar char="•"/>
            </a:pPr>
            <a:endParaRPr lang="en-US" sz="1013" dirty="0">
              <a:solidFill>
                <a:schemeClr val="tx1"/>
              </a:solidFill>
              <a:latin typeface="Calibri" panose="020F0502020204030204" pitchFamily="34" charset="0"/>
              <a:cs typeface="Calibri" panose="020F0502020204030204" pitchFamily="34" charset="0"/>
            </a:endParaRPr>
          </a:p>
        </p:txBody>
      </p:sp>
      <p:sp>
        <p:nvSpPr>
          <p:cNvPr id="24" name="מלבן 23"/>
          <p:cNvSpPr/>
          <p:nvPr/>
        </p:nvSpPr>
        <p:spPr>
          <a:xfrm>
            <a:off x="453182" y="2593073"/>
            <a:ext cx="8562781" cy="124126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013" dirty="0">
              <a:solidFill>
                <a:schemeClr val="tx1"/>
              </a:solidFill>
              <a:latin typeface="Calibri" panose="020F0502020204030204" pitchFamily="34" charset="0"/>
              <a:cs typeface="Calibri" panose="020F0502020204030204" pitchFamily="34" charset="0"/>
            </a:endParaRPr>
          </a:p>
        </p:txBody>
      </p:sp>
      <p:pic>
        <p:nvPicPr>
          <p:cNvPr id="17" name="תמונה 16"/>
          <p:cNvPicPr>
            <a:picLocks noChangeAspect="1"/>
          </p:cNvPicPr>
          <p:nvPr/>
        </p:nvPicPr>
        <p:blipFill>
          <a:blip r:embed="rId2"/>
          <a:stretch>
            <a:fillRect/>
          </a:stretch>
        </p:blipFill>
        <p:spPr>
          <a:xfrm>
            <a:off x="13995" y="3809924"/>
            <a:ext cx="9144000" cy="1333576"/>
          </a:xfrm>
          <a:prstGeom prst="rect">
            <a:avLst/>
          </a:prstGeom>
        </p:spPr>
      </p:pic>
      <p:pic>
        <p:nvPicPr>
          <p:cNvPr id="4" name="תמונה 3"/>
          <p:cNvPicPr>
            <a:picLocks noChangeAspect="1"/>
          </p:cNvPicPr>
          <p:nvPr/>
        </p:nvPicPr>
        <p:blipFill>
          <a:blip r:embed="rId3"/>
          <a:stretch>
            <a:fillRect/>
          </a:stretch>
        </p:blipFill>
        <p:spPr>
          <a:xfrm>
            <a:off x="7581207" y="43642"/>
            <a:ext cx="1562793" cy="738047"/>
          </a:xfrm>
          <a:prstGeom prst="rect">
            <a:avLst/>
          </a:prstGeom>
        </p:spPr>
      </p:pic>
      <p:sp>
        <p:nvSpPr>
          <p:cNvPr id="25" name="TextBox 24"/>
          <p:cNvSpPr txBox="1"/>
          <p:nvPr/>
        </p:nvSpPr>
        <p:spPr>
          <a:xfrm>
            <a:off x="1752600" y="58722"/>
            <a:ext cx="5410200" cy="707886"/>
          </a:xfrm>
          <a:prstGeom prst="rect">
            <a:avLst/>
          </a:prstGeom>
          <a:noFill/>
          <a:ln>
            <a:solidFill>
              <a:schemeClr val="bg1"/>
            </a:solidFill>
          </a:ln>
        </p:spPr>
        <p:txBody>
          <a:bodyPr wrap="square" rtlCol="0">
            <a:spAutoFit/>
          </a:bodyPr>
          <a:lstStyle/>
          <a:p>
            <a:pPr algn="ctr"/>
            <a:r>
              <a:rPr lang="en-US" sz="4000" b="1" dirty="0">
                <a:solidFill>
                  <a:srgbClr val="9353A1"/>
                </a:solidFill>
                <a:latin typeface="Calibri" panose="020F0502020204030204" pitchFamily="34" charset="0"/>
                <a:cs typeface="Calibri" panose="020F0502020204030204" pitchFamily="34" charset="0"/>
              </a:rPr>
              <a:t>StudyBuddy</a:t>
            </a:r>
            <a:endParaRPr lang="he-IL" sz="4000" b="1" dirty="0">
              <a:solidFill>
                <a:srgbClr val="9353A1"/>
              </a:solidFill>
              <a:latin typeface="Calibri" panose="020F0502020204030204" pitchFamily="34" charset="0"/>
              <a:cs typeface="Calibri" panose="020F0502020204030204" pitchFamily="34" charset="0"/>
            </a:endParaRPr>
          </a:p>
        </p:txBody>
      </p:sp>
      <p:sp>
        <p:nvSpPr>
          <p:cNvPr id="26" name="TextBox 25"/>
          <p:cNvSpPr txBox="1"/>
          <p:nvPr/>
        </p:nvSpPr>
        <p:spPr>
          <a:xfrm>
            <a:off x="3089276" y="700238"/>
            <a:ext cx="2836591" cy="523220"/>
          </a:xfrm>
          <a:prstGeom prst="rect">
            <a:avLst/>
          </a:prstGeom>
          <a:noFill/>
          <a:ln>
            <a:solidFill>
              <a:schemeClr val="bg1"/>
            </a:solidFill>
          </a:ln>
        </p:spPr>
        <p:txBody>
          <a:bodyPr wrap="square" rtlCol="0">
            <a:spAutoFit/>
          </a:bodyPr>
          <a:lstStyle/>
          <a:p>
            <a:pPr algn="ctr"/>
            <a:r>
              <a:rPr lang="he-IL" sz="1400" dirty="0">
                <a:latin typeface="Calibri" panose="020F0502020204030204" pitchFamily="34" charset="0"/>
                <a:cs typeface="Calibri" panose="020F0502020204030204" pitchFamily="34" charset="0"/>
              </a:rPr>
              <a:t>מציגים – הדר עטיה ויבגני בלנקי</a:t>
            </a:r>
          </a:p>
          <a:p>
            <a:pPr algn="ctr"/>
            <a:r>
              <a:rPr lang="he-IL" sz="1400" dirty="0">
                <a:latin typeface="Calibri" panose="020F0502020204030204" pitchFamily="34" charset="0"/>
                <a:cs typeface="Calibri" panose="020F0502020204030204" pitchFamily="34" charset="0"/>
              </a:rPr>
              <a:t>מנחה –גב' אלונה קוציי</a:t>
            </a:r>
          </a:p>
        </p:txBody>
      </p:sp>
      <p:sp>
        <p:nvSpPr>
          <p:cNvPr id="15" name="TextBox 65">
            <a:extLst>
              <a:ext uri="{FF2B5EF4-FFF2-40B4-BE49-F238E27FC236}">
                <a16:creationId xmlns:a16="http://schemas.microsoft.com/office/drawing/2014/main" id="{3B62FFF1-A262-4D87-BC75-8B4C6D437886}"/>
              </a:ext>
            </a:extLst>
          </p:cNvPr>
          <p:cNvSpPr txBox="1"/>
          <p:nvPr/>
        </p:nvSpPr>
        <p:spPr>
          <a:xfrm>
            <a:off x="7871211" y="747172"/>
            <a:ext cx="1524000" cy="276999"/>
          </a:xfrm>
          <a:prstGeom prst="rect">
            <a:avLst/>
          </a:prstGeom>
          <a:noFill/>
        </p:spPr>
        <p:txBody>
          <a:bodyPr wrap="square" rtlCol="0">
            <a:spAutoFit/>
          </a:bodyPr>
          <a:lstStyle/>
          <a:p>
            <a:r>
              <a:rPr lang="en-US" sz="1200" dirty="0">
                <a:solidFill>
                  <a:srgbClr val="9353A1"/>
                </a:solidFill>
              </a:rPr>
              <a:t>BS-SE-21-</a:t>
            </a:r>
            <a:r>
              <a:rPr lang="he-IL" sz="1200" dirty="0">
                <a:solidFill>
                  <a:srgbClr val="9353A1"/>
                </a:solidFill>
                <a:latin typeface="Calibri" panose="020F0502020204030204" pitchFamily="34" charset="0"/>
                <a:cs typeface="Calibri" panose="020F0502020204030204" pitchFamily="34" charset="0"/>
              </a:rPr>
              <a:t>99</a:t>
            </a:r>
            <a:endParaRPr lang="en-US" sz="1200" dirty="0">
              <a:solidFill>
                <a:srgbClr val="9353A1"/>
              </a:solidFill>
              <a:latin typeface="Calibri" panose="020F0502020204030204" pitchFamily="34" charset="0"/>
              <a:cs typeface="Calibri" panose="020F0502020204030204" pitchFamily="34" charset="0"/>
            </a:endParaRPr>
          </a:p>
        </p:txBody>
      </p:sp>
      <p:sp>
        <p:nvSpPr>
          <p:cNvPr id="18" name="TextBox 12">
            <a:extLst>
              <a:ext uri="{FF2B5EF4-FFF2-40B4-BE49-F238E27FC236}">
                <a16:creationId xmlns:a16="http://schemas.microsoft.com/office/drawing/2014/main" id="{B5879552-56EF-4BEE-A439-E20EEAAE329B}"/>
              </a:ext>
            </a:extLst>
          </p:cNvPr>
          <p:cNvSpPr txBox="1"/>
          <p:nvPr/>
        </p:nvSpPr>
        <p:spPr>
          <a:xfrm>
            <a:off x="6454383" y="1312964"/>
            <a:ext cx="2134378" cy="276999"/>
          </a:xfrm>
          <a:prstGeom prst="rect">
            <a:avLst/>
          </a:prstGeom>
          <a:noFill/>
        </p:spPr>
        <p:txBody>
          <a:bodyPr wrap="square" rtlCol="0">
            <a:spAutoFit/>
          </a:bodyPr>
          <a:lstStyle/>
          <a:p>
            <a:r>
              <a:rPr lang="he-IL" sz="1200" b="1" dirty="0">
                <a:solidFill>
                  <a:srgbClr val="9353A1"/>
                </a:solidFill>
                <a:latin typeface="Calibri" panose="020F0502020204030204" pitchFamily="34" charset="0"/>
                <a:cs typeface="Calibri" panose="020F0502020204030204" pitchFamily="34" charset="0"/>
              </a:rPr>
              <a:t>יתרונות השיטה</a:t>
            </a:r>
            <a:endParaRPr lang="en-US" sz="1200" b="1" dirty="0">
              <a:solidFill>
                <a:srgbClr val="9353A1"/>
              </a:solidFill>
              <a:latin typeface="Calibri" panose="020F0502020204030204" pitchFamily="34" charset="0"/>
              <a:cs typeface="Calibri" panose="020F0502020204030204" pitchFamily="34" charset="0"/>
            </a:endParaRPr>
          </a:p>
        </p:txBody>
      </p:sp>
      <p:sp>
        <p:nvSpPr>
          <p:cNvPr id="21" name="TextBox 12">
            <a:extLst>
              <a:ext uri="{FF2B5EF4-FFF2-40B4-BE49-F238E27FC236}">
                <a16:creationId xmlns:a16="http://schemas.microsoft.com/office/drawing/2014/main" id="{FA64C6AF-5F09-424E-A3A9-B2BB02704F64}"/>
              </a:ext>
            </a:extLst>
          </p:cNvPr>
          <p:cNvSpPr txBox="1"/>
          <p:nvPr/>
        </p:nvSpPr>
        <p:spPr>
          <a:xfrm>
            <a:off x="2131356" y="1312963"/>
            <a:ext cx="2134378" cy="276999"/>
          </a:xfrm>
          <a:prstGeom prst="rect">
            <a:avLst/>
          </a:prstGeom>
          <a:noFill/>
        </p:spPr>
        <p:txBody>
          <a:bodyPr wrap="square" rtlCol="0">
            <a:spAutoFit/>
          </a:bodyPr>
          <a:lstStyle/>
          <a:p>
            <a:r>
              <a:rPr lang="he-IL" sz="1200" b="1" dirty="0">
                <a:solidFill>
                  <a:srgbClr val="9353A1"/>
                </a:solidFill>
                <a:latin typeface="Calibri" panose="020F0502020204030204" pitchFamily="34" charset="0"/>
                <a:cs typeface="Calibri" panose="020F0502020204030204" pitchFamily="34" charset="0"/>
              </a:rPr>
              <a:t>פיתוח עתידי</a:t>
            </a:r>
            <a:endParaRPr lang="en-US" sz="1200" b="1" dirty="0">
              <a:solidFill>
                <a:srgbClr val="9353A1"/>
              </a:solidFill>
              <a:latin typeface="Calibri" panose="020F0502020204030204" pitchFamily="34" charset="0"/>
              <a:cs typeface="Calibri" panose="020F0502020204030204" pitchFamily="34" charset="0"/>
            </a:endParaRPr>
          </a:p>
        </p:txBody>
      </p:sp>
      <p:pic>
        <p:nvPicPr>
          <p:cNvPr id="3" name="תמונה 2">
            <a:extLst>
              <a:ext uri="{FF2B5EF4-FFF2-40B4-BE49-F238E27FC236}">
                <a16:creationId xmlns:a16="http://schemas.microsoft.com/office/drawing/2014/main" id="{90E347E5-F740-410F-91E4-9C5FF40CB0CE}"/>
              </a:ext>
            </a:extLst>
          </p:cNvPr>
          <p:cNvPicPr>
            <a:picLocks noChangeAspect="1"/>
          </p:cNvPicPr>
          <p:nvPr/>
        </p:nvPicPr>
        <p:blipFill>
          <a:blip r:embed="rId4"/>
          <a:stretch>
            <a:fillRect/>
          </a:stretch>
        </p:blipFill>
        <p:spPr>
          <a:xfrm>
            <a:off x="453182" y="2606682"/>
            <a:ext cx="8562781" cy="1193256"/>
          </a:xfrm>
          <a:prstGeom prst="rect">
            <a:avLst/>
          </a:prstGeom>
        </p:spPr>
      </p:pic>
    </p:spTree>
    <p:extLst>
      <p:ext uri="{BB962C8B-B14F-4D97-AF65-F5344CB8AC3E}">
        <p14:creationId xmlns:p14="http://schemas.microsoft.com/office/powerpoint/2010/main" val="2264368333"/>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341</TotalTime>
  <Words>291</Words>
  <Application>Microsoft Office PowerPoint</Application>
  <PresentationFormat>‫הצגה על המסך (16:9)</PresentationFormat>
  <Paragraphs>54</Paragraphs>
  <Slides>2</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vt:i4>
      </vt:variant>
    </vt:vector>
  </HeadingPairs>
  <TitlesOfParts>
    <vt:vector size="6" baseType="lpstr">
      <vt:lpstr>Arial</vt:lpstr>
      <vt:lpstr>Calibri</vt:lpstr>
      <vt:lpstr>Calibri Light</vt:lpstr>
      <vt:lpstr>ערכת נושא Office</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Eva Anchelovich</dc:creator>
  <cp:lastModifiedBy>hadar atia</cp:lastModifiedBy>
  <cp:revision>43</cp:revision>
  <dcterms:created xsi:type="dcterms:W3CDTF">2019-05-16T05:25:25Z</dcterms:created>
  <dcterms:modified xsi:type="dcterms:W3CDTF">2021-05-18T07:48:22Z</dcterms:modified>
</cp:coreProperties>
</file>