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5" r:id="rId6"/>
    <p:sldId id="264" r:id="rId7"/>
    <p:sldId id="258" r:id="rId8"/>
    <p:sldId id="260" r:id="rId9"/>
    <p:sldId id="261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B259"/>
    <a:srgbClr val="7AF13F"/>
    <a:srgbClr val="71F26E"/>
    <a:srgbClr val="71AD6E"/>
    <a:srgbClr val="5E735B"/>
    <a:srgbClr val="5252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סגנון ביניים 3 - הדגשה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סגנון ערכת נושא 1 - הדגשה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סגנון ערכת נושא 2 - הדגשה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סגנון בהיר 1 - הדגשה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סגנון בהיר 2 - הדגשה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סגנון בהיר 3 - הדגשה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סגנון ביניים 1 - הדגשה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סגנון ביניים 4 - הדגשה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סגנון כהה 1 - הדגשה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סגנון כהה 2 - הדגשה 5/הדגשה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513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42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096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03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833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680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543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519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745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148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214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565EF-EFA5-464E-AE64-AA8C680EFDCE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31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כותרת 4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73205"/>
          </a:xfrm>
        </p:spPr>
        <p:txBody>
          <a:bodyPr>
            <a:normAutofit/>
          </a:bodyPr>
          <a:lstStyle/>
          <a:p>
            <a:r>
              <a:rPr lang="he-IL" sz="8000" dirty="0">
                <a:solidFill>
                  <a:schemeClr val="bg1"/>
                </a:solidFill>
              </a:rPr>
              <a:t>[</a:t>
            </a:r>
            <a:r>
              <a:rPr lang="en-US" sz="8000" dirty="0">
                <a:solidFill>
                  <a:schemeClr val="bg1"/>
                </a:solidFill>
              </a:rPr>
              <a:t>StuduyBuddy</a:t>
            </a:r>
            <a:r>
              <a:rPr lang="he-IL" sz="8000" dirty="0">
                <a:solidFill>
                  <a:schemeClr val="bg1"/>
                </a:solidFill>
              </a:rPr>
              <a:t>]</a:t>
            </a:r>
            <a:br>
              <a:rPr lang="he-IL" dirty="0">
                <a:solidFill>
                  <a:schemeClr val="bg1"/>
                </a:solidFill>
              </a:rPr>
            </a:br>
            <a:r>
              <a:rPr lang="he-IL" sz="2800" dirty="0">
                <a:solidFill>
                  <a:schemeClr val="bg1"/>
                </a:solidFill>
              </a:rPr>
              <a:t>[הדר עטיה</a:t>
            </a:r>
            <a:r>
              <a:rPr lang="en-US" sz="2800" dirty="0">
                <a:solidFill>
                  <a:schemeClr val="bg1"/>
                </a:solidFill>
              </a:rPr>
              <a:t>-</a:t>
            </a:r>
            <a:r>
              <a:rPr lang="he-IL" sz="2800" dirty="0">
                <a:solidFill>
                  <a:schemeClr val="bg1"/>
                </a:solidFill>
              </a:rPr>
              <a:t>205518392]</a:t>
            </a:r>
            <a:br>
              <a:rPr lang="he-IL" sz="2800" dirty="0">
                <a:solidFill>
                  <a:schemeClr val="bg1"/>
                </a:solidFill>
              </a:rPr>
            </a:br>
            <a:r>
              <a:rPr lang="he-IL" sz="2800" dirty="0">
                <a:solidFill>
                  <a:schemeClr val="bg1"/>
                </a:solidFill>
              </a:rPr>
              <a:t>[יבגני בלנקי-319323051]</a:t>
            </a:r>
            <a:br>
              <a:rPr lang="he-IL" sz="2800" dirty="0">
                <a:solidFill>
                  <a:schemeClr val="bg1"/>
                </a:solidFill>
              </a:rPr>
            </a:br>
            <a:r>
              <a:rPr lang="he-IL" sz="2800" dirty="0">
                <a:solidFill>
                  <a:schemeClr val="bg1"/>
                </a:solidFill>
              </a:rPr>
              <a:t>מנחה אקדמי: גב' קוציי אלונה</a:t>
            </a:r>
            <a:br>
              <a:rPr lang="he-IL" sz="2800" dirty="0">
                <a:solidFill>
                  <a:schemeClr val="bg1"/>
                </a:solidFill>
              </a:rPr>
            </a:br>
            <a:r>
              <a:rPr lang="he-IL" sz="2800" dirty="0">
                <a:solidFill>
                  <a:schemeClr val="bg1"/>
                </a:solidFill>
              </a:rPr>
              <a:t>[21/04/2021]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048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extLst>
              <a:ext uri="{FF2B5EF4-FFF2-40B4-BE49-F238E27FC236}">
                <a16:creationId xmlns:a16="http://schemas.microsoft.com/office/drawing/2014/main" id="{39C4C2DF-3AA5-40AE-9A02-2920804C3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7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DA7851D7-39E1-4CBC-8397-9011BCE59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AADE070-21AE-4E7E-84F1-FB411A9C2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666" y="3428999"/>
            <a:ext cx="112881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19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6B4C467F-E32C-4187-993B-88822FDB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5F6CE585-88D1-4607-89B3-85B82CABA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307" y="5537500"/>
            <a:ext cx="1418868" cy="897779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1DDC6785-7B67-4A18-9808-D66CEB043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8350" y="5537500"/>
            <a:ext cx="1000126" cy="91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09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790DB6B4-7B78-4500-95AB-F25731BDD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01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8E30B5BD-2C84-46E7-942A-8E4AEFDC7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560"/>
            <a:ext cx="12192000" cy="4166870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D28A72C0-808C-4D3E-AD5D-75A41796E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1310"/>
            <a:ext cx="12192000" cy="272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47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2E2CA2A3-1FFE-4A09-8795-3C6EC5521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99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0F5D216A-4007-4733-BA91-18E30D8A5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7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9B23D850-4C9F-474C-BEA2-662AF68805C7}"/>
              </a:ext>
            </a:extLst>
          </p:cNvPr>
          <p:cNvSpPr/>
          <p:nvPr/>
        </p:nvSpPr>
        <p:spPr>
          <a:xfrm>
            <a:off x="3265660" y="308008"/>
            <a:ext cx="544892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6600" dirty="0">
                <a:ln w="0"/>
                <a:solidFill>
                  <a:srgbClr val="7AF13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מוטיבציה</a:t>
            </a:r>
            <a:r>
              <a:rPr lang="en-US" sz="6600" dirty="0">
                <a:ln w="0"/>
                <a:solidFill>
                  <a:srgbClr val="7AF13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he-IL" sz="6600" dirty="0">
                <a:ln w="0"/>
                <a:solidFill>
                  <a:srgbClr val="7AF13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ובעיה</a:t>
            </a:r>
            <a:endParaRPr lang="he-IL" sz="6600" b="0" cap="none" spc="0" dirty="0">
              <a:ln w="0"/>
              <a:solidFill>
                <a:srgbClr val="7AF13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1E0145F-66BD-439F-BB1A-7C3E1E1D9B79}"/>
              </a:ext>
            </a:extLst>
          </p:cNvPr>
          <p:cNvSpPr txBox="1"/>
          <p:nvPr/>
        </p:nvSpPr>
        <p:spPr>
          <a:xfrm>
            <a:off x="3000375" y="1882259"/>
            <a:ext cx="619125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הכלים הקיימים אינם ייעודיים לסטודנטים</a:t>
            </a:r>
          </a:p>
          <a:p>
            <a:pPr lvl="1"/>
            <a:endParaRPr lang="he-IL" sz="2800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צריכים להשתמש בכמה כלים במקום באחד-למידה של כל כלי בפני עצמו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sz="2800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sz="2800" dirty="0">
              <a:solidFill>
                <a:srgbClr val="71F26E"/>
              </a:solidFill>
            </a:endParaRPr>
          </a:p>
          <a:p>
            <a:pPr lvl="1"/>
            <a:endParaRPr lang="he-IL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sz="1800" dirty="0">
              <a:solidFill>
                <a:srgbClr val="71F2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21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FBEA-7DC1-402B-A06E-A1F70A08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2900-3D12-4C0B-974C-AEF6D2CB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BBE44BF-CF48-463D-B15D-713CE51FF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9B10C7-84C1-47E2-895A-7884CF786853}"/>
              </a:ext>
            </a:extLst>
          </p:cNvPr>
          <p:cNvSpPr/>
          <p:nvPr/>
        </p:nvSpPr>
        <p:spPr>
          <a:xfrm>
            <a:off x="3048000" y="12892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6000" dirty="0">
                <a:ln w="0"/>
                <a:solidFill>
                  <a:srgbClr val="7AF13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המצב בשוק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98728-BA58-4CBE-8E41-2F17FCBFA699}"/>
              </a:ext>
            </a:extLst>
          </p:cNvPr>
          <p:cNvSpPr txBox="1"/>
          <p:nvPr/>
        </p:nvSpPr>
        <p:spPr>
          <a:xfrm>
            <a:off x="2819400" y="1027906"/>
            <a:ext cx="66770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e-IL" sz="3600" dirty="0">
              <a:solidFill>
                <a:srgbClr val="7AF13F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1F26E"/>
                </a:solidFill>
              </a:rPr>
              <a:t>Google Drive</a:t>
            </a:r>
            <a:r>
              <a:rPr lang="he-IL" sz="3600" dirty="0">
                <a:solidFill>
                  <a:srgbClr val="71F26E"/>
                </a:solidFill>
              </a:rPr>
              <a:t> ושירותי ענן</a:t>
            </a:r>
            <a:endParaRPr lang="en-US" sz="3600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sz="3600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3600" dirty="0">
                <a:solidFill>
                  <a:srgbClr val="71F26E"/>
                </a:solidFill>
              </a:rPr>
              <a:t>מודל</a:t>
            </a:r>
            <a:endParaRPr lang="en-US" sz="3600" dirty="0">
              <a:solidFill>
                <a:srgbClr val="71F26E"/>
              </a:solidFill>
            </a:endParaRPr>
          </a:p>
          <a:p>
            <a:endParaRPr lang="he-IL" sz="3600" dirty="0">
              <a:solidFill>
                <a:srgbClr val="7AF13F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1F26E"/>
                </a:solidFill>
              </a:rPr>
              <a:t>WhatsApp</a:t>
            </a:r>
            <a:endParaRPr lang="he-IL" sz="3600" dirty="0">
              <a:solidFill>
                <a:srgbClr val="71F26E"/>
              </a:solidFill>
            </a:endParaRPr>
          </a:p>
          <a:p>
            <a:endParaRPr lang="he-IL" sz="3200" dirty="0">
              <a:solidFill>
                <a:srgbClr val="7AF13F"/>
              </a:solidFill>
            </a:endParaRPr>
          </a:p>
          <a:p>
            <a:pPr lvl="1"/>
            <a:endParaRPr lang="he-IL" sz="3200" dirty="0">
              <a:solidFill>
                <a:srgbClr val="77B2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5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AEA85B81-430B-42D5-8ECC-D6EA9D71D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889E88-5479-426B-8A14-DB4EEE09CEC1}"/>
              </a:ext>
            </a:extLst>
          </p:cNvPr>
          <p:cNvSpPr/>
          <p:nvPr/>
        </p:nvSpPr>
        <p:spPr>
          <a:xfrm>
            <a:off x="3048000" y="296733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he-IL" sz="2000" dirty="0">
              <a:ln w="0"/>
              <a:solidFill>
                <a:srgbClr val="7AF13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D29EF3-F370-4828-B9A1-B4A2B6FEFB54}"/>
              </a:ext>
            </a:extLst>
          </p:cNvPr>
          <p:cNvSpPr/>
          <p:nvPr/>
        </p:nvSpPr>
        <p:spPr>
          <a:xfrm>
            <a:off x="6003634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he-IL" dirty="0">
              <a:ln w="0"/>
              <a:solidFill>
                <a:srgbClr val="7AF13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CE2525-4C2C-4765-975C-B7F8B6D337C0}"/>
              </a:ext>
            </a:extLst>
          </p:cNvPr>
          <p:cNvSpPr/>
          <p:nvPr/>
        </p:nvSpPr>
        <p:spPr>
          <a:xfrm>
            <a:off x="2508308" y="392699"/>
            <a:ext cx="6786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6000" dirty="0">
                <a:ln w="0"/>
                <a:solidFill>
                  <a:srgbClr val="7AF13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הפתרון </a:t>
            </a:r>
            <a:r>
              <a:rPr lang="en-US" sz="6000" dirty="0">
                <a:ln w="0"/>
                <a:solidFill>
                  <a:srgbClr val="7AF13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StudyBuddy</a:t>
            </a:r>
            <a:endParaRPr lang="he-IL" sz="6000" dirty="0">
              <a:ln w="0"/>
              <a:solidFill>
                <a:srgbClr val="7AF13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DAD77-7066-4382-B92D-268A405967A8}"/>
              </a:ext>
            </a:extLst>
          </p:cNvPr>
          <p:cNvSpPr txBox="1"/>
          <p:nvPr/>
        </p:nvSpPr>
        <p:spPr>
          <a:xfrm>
            <a:off x="2872573" y="1166842"/>
            <a:ext cx="642201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e-IL" sz="2800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ריכוז טכנולוגיות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sz="2800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ניהול הרשאות משתמשים-באופן פרטני</a:t>
            </a:r>
          </a:p>
          <a:p>
            <a:pPr lvl="1"/>
            <a:endParaRPr lang="he-IL" sz="2800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ניהול קבצים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sz="2800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תקשורת בין משתמשים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sz="2800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יצירת דיון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1F2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65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AEA85B81-430B-42D5-8ECC-D6EA9D71D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889E88-5479-426B-8A14-DB4EEE09CEC1}"/>
              </a:ext>
            </a:extLst>
          </p:cNvPr>
          <p:cNvSpPr/>
          <p:nvPr/>
        </p:nvSpPr>
        <p:spPr>
          <a:xfrm>
            <a:off x="3048000" y="296733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he-IL" sz="2000" dirty="0">
              <a:ln w="0"/>
              <a:solidFill>
                <a:srgbClr val="7AF13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D29EF3-F370-4828-B9A1-B4A2B6FEFB54}"/>
              </a:ext>
            </a:extLst>
          </p:cNvPr>
          <p:cNvSpPr/>
          <p:nvPr/>
        </p:nvSpPr>
        <p:spPr>
          <a:xfrm>
            <a:off x="6003634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he-IL" dirty="0">
              <a:ln w="0"/>
              <a:solidFill>
                <a:srgbClr val="7AF13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CE2525-4C2C-4765-975C-B7F8B6D337C0}"/>
              </a:ext>
            </a:extLst>
          </p:cNvPr>
          <p:cNvSpPr/>
          <p:nvPr/>
        </p:nvSpPr>
        <p:spPr>
          <a:xfrm>
            <a:off x="2508308" y="392699"/>
            <a:ext cx="6786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6000" dirty="0">
                <a:ln w="0"/>
                <a:solidFill>
                  <a:srgbClr val="7AF13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המטרה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DAD77-7066-4382-B92D-268A405967A8}"/>
              </a:ext>
            </a:extLst>
          </p:cNvPr>
          <p:cNvSpPr txBox="1"/>
          <p:nvPr/>
        </p:nvSpPr>
        <p:spPr>
          <a:xfrm>
            <a:off x="2508245" y="1905506"/>
            <a:ext cx="69862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יישום  ייעודי לסטודנטים שנגיש ונוח לעבוד איתו</a:t>
            </a:r>
          </a:p>
          <a:p>
            <a:endParaRPr lang="he-IL" sz="2800" dirty="0">
              <a:solidFill>
                <a:srgbClr val="71F2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יישום שיוצר חווית לימוד משותפת</a:t>
            </a:r>
          </a:p>
          <a:p>
            <a:endParaRPr lang="he-IL" sz="2800" dirty="0">
              <a:solidFill>
                <a:srgbClr val="71F2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יישום שעונה על צרכיהם של הסטודנטים</a:t>
            </a:r>
          </a:p>
          <a:p>
            <a:endParaRPr lang="he-IL" sz="2800" dirty="0">
              <a:solidFill>
                <a:srgbClr val="71F2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שחלק גדול מן הסטודנטים ישתמשו ביישום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800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1F2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2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AEA85B81-430B-42D5-8ECC-D6EA9D71D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-1504" y="1282"/>
            <a:ext cx="12191980" cy="6856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889E88-5479-426B-8A14-DB4EEE09CEC1}"/>
              </a:ext>
            </a:extLst>
          </p:cNvPr>
          <p:cNvSpPr/>
          <p:nvPr/>
        </p:nvSpPr>
        <p:spPr>
          <a:xfrm>
            <a:off x="3048000" y="296733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he-IL" sz="2000" dirty="0">
              <a:ln w="0"/>
              <a:solidFill>
                <a:srgbClr val="7AF13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D29EF3-F370-4828-B9A1-B4A2B6FEFB54}"/>
              </a:ext>
            </a:extLst>
          </p:cNvPr>
          <p:cNvSpPr/>
          <p:nvPr/>
        </p:nvSpPr>
        <p:spPr>
          <a:xfrm>
            <a:off x="6003634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he-IL" dirty="0">
              <a:ln w="0"/>
              <a:solidFill>
                <a:srgbClr val="7AF13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CE2525-4C2C-4765-975C-B7F8B6D337C0}"/>
              </a:ext>
            </a:extLst>
          </p:cNvPr>
          <p:cNvSpPr/>
          <p:nvPr/>
        </p:nvSpPr>
        <p:spPr>
          <a:xfrm>
            <a:off x="2432108" y="-1282"/>
            <a:ext cx="6786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6000" dirty="0">
                <a:ln w="0"/>
                <a:solidFill>
                  <a:srgbClr val="7AF13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סביבת הפיתוח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DAD77-7066-4382-B92D-268A405967A8}"/>
              </a:ext>
            </a:extLst>
          </p:cNvPr>
          <p:cNvSpPr txBox="1"/>
          <p:nvPr/>
        </p:nvSpPr>
        <p:spPr>
          <a:xfrm>
            <a:off x="2735525" y="870182"/>
            <a:ext cx="742526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סביבת הפיתוח:</a:t>
            </a:r>
            <a:r>
              <a:rPr lang="en-US" sz="2800" dirty="0">
                <a:solidFill>
                  <a:srgbClr val="71F26E"/>
                </a:solidFill>
              </a:rPr>
              <a:t>visual studio code</a:t>
            </a:r>
          </a:p>
          <a:p>
            <a:endParaRPr lang="he-IL" sz="2800" dirty="0">
              <a:solidFill>
                <a:srgbClr val="71F26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טכנולוגיות:</a:t>
            </a:r>
            <a:r>
              <a:rPr lang="en-US" sz="2800" dirty="0">
                <a:solidFill>
                  <a:srgbClr val="71F26E"/>
                </a:solidFill>
              </a:rPr>
              <a:t>  Mern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7AF13F"/>
                </a:solidFill>
              </a:rPr>
              <a:t>Backend</a:t>
            </a:r>
            <a:r>
              <a:rPr lang="he-IL" sz="2800" b="1" u="sng" dirty="0">
                <a:solidFill>
                  <a:srgbClr val="7AF13F"/>
                </a:solidFill>
              </a:rPr>
              <a:t>:</a:t>
            </a:r>
            <a:endParaRPr lang="en-US" sz="2800" b="1" u="sng" dirty="0">
              <a:solidFill>
                <a:srgbClr val="7AF13F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71F26E"/>
                </a:solidFill>
              </a:rPr>
              <a:t>Nodejs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71F26E"/>
                </a:solidFill>
              </a:rPr>
              <a:t>Express</a:t>
            </a:r>
          </a:p>
          <a:p>
            <a:endParaRPr lang="en-US" sz="2800" dirty="0">
              <a:solidFill>
                <a:srgbClr val="71F26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1F26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שיטת הפיתוח: עבודה לפי תכנית העבודה וחלוקת פיתוח הקוד לפי מסמך הדרישות.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1F26E"/>
              </a:solidFill>
            </a:endParaRPr>
          </a:p>
          <a:p>
            <a:endParaRPr lang="en-US" sz="2800" dirty="0">
              <a:solidFill>
                <a:srgbClr val="71F26E"/>
              </a:solidFill>
            </a:endParaRPr>
          </a:p>
          <a:p>
            <a:endParaRPr lang="he-IL" sz="2800" dirty="0">
              <a:solidFill>
                <a:srgbClr val="71F26E"/>
              </a:solidFill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551CF39-92B7-4A79-8323-DCF1064640D5}"/>
              </a:ext>
            </a:extLst>
          </p:cNvPr>
          <p:cNvSpPr txBox="1"/>
          <p:nvPr/>
        </p:nvSpPr>
        <p:spPr>
          <a:xfrm>
            <a:off x="4818547" y="2197894"/>
            <a:ext cx="30180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7AF13F"/>
                </a:solidFill>
              </a:rPr>
              <a:t>Db</a:t>
            </a:r>
            <a:r>
              <a:rPr lang="he-IL" sz="2800" b="1" u="sng" dirty="0">
                <a:solidFill>
                  <a:srgbClr val="7AF13F"/>
                </a:solidFill>
              </a:rPr>
              <a:t>:</a:t>
            </a:r>
            <a:endParaRPr lang="en-US" sz="2800" b="1" u="sng" dirty="0">
              <a:solidFill>
                <a:srgbClr val="7AF13F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71F26E"/>
                </a:solidFill>
              </a:rPr>
              <a:t>MongoDB</a:t>
            </a:r>
            <a:endParaRPr lang="he-IL" sz="2800" dirty="0">
              <a:solidFill>
                <a:srgbClr val="71F26E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71F26E"/>
                </a:solidFill>
              </a:rPr>
              <a:t>Firebase storage</a:t>
            </a:r>
            <a:endParaRPr lang="he-IL" sz="1800" dirty="0">
              <a:solidFill>
                <a:srgbClr val="71F26E"/>
              </a:solidFill>
            </a:endParaRPr>
          </a:p>
          <a:p>
            <a:endParaRPr lang="he-IL" dirty="0"/>
          </a:p>
          <a:p>
            <a:endParaRPr lang="LID4096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2B2AA7C7-C0F3-4D28-AC97-2BFBF02C316E}"/>
              </a:ext>
            </a:extLst>
          </p:cNvPr>
          <p:cNvSpPr txBox="1"/>
          <p:nvPr/>
        </p:nvSpPr>
        <p:spPr>
          <a:xfrm>
            <a:off x="1745417" y="2197893"/>
            <a:ext cx="301800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7AF13F"/>
                </a:solidFill>
              </a:rPr>
              <a:t>Fronted</a:t>
            </a:r>
            <a:r>
              <a:rPr lang="he-IL" sz="2800" b="1" u="sng" dirty="0">
                <a:solidFill>
                  <a:srgbClr val="7AF13F"/>
                </a:solidFill>
              </a:rPr>
              <a:t>:</a:t>
            </a:r>
            <a:endParaRPr lang="en-US" sz="2800" b="1" u="sng" dirty="0">
              <a:solidFill>
                <a:srgbClr val="7AF13F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71F26E"/>
                </a:solidFill>
              </a:rPr>
              <a:t>React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71F26E"/>
                </a:solidFill>
              </a:rPr>
              <a:t>React bootstrap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71F26E"/>
                </a:solidFill>
              </a:rPr>
              <a:t>CSS</a:t>
            </a:r>
            <a:endParaRPr lang="he-IL" sz="2800" dirty="0">
              <a:solidFill>
                <a:srgbClr val="71F26E"/>
              </a:solidFill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9852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AE20DC38-FE58-42C2-B2D0-55815B685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418817"/>
              </p:ext>
            </p:extLst>
          </p:nvPr>
        </p:nvGraphicFramePr>
        <p:xfrm>
          <a:off x="2733675" y="76200"/>
          <a:ext cx="7172326" cy="5734063"/>
        </p:xfrm>
        <a:graphic>
          <a:graphicData uri="http://schemas.openxmlformats.org/drawingml/2006/table">
            <a:tbl>
              <a:tblPr rtl="1" firstRow="1" firstCol="1" bandRow="1">
                <a:tableStyleId>{93296810-A885-4BE3-A3E7-6D5BEEA58F35}</a:tableStyleId>
              </a:tblPr>
              <a:tblGrid>
                <a:gridCol w="530234">
                  <a:extLst>
                    <a:ext uri="{9D8B030D-6E8A-4147-A177-3AD203B41FA5}">
                      <a16:colId xmlns:a16="http://schemas.microsoft.com/office/drawing/2014/main" val="2324933161"/>
                    </a:ext>
                  </a:extLst>
                </a:gridCol>
                <a:gridCol w="5286034">
                  <a:extLst>
                    <a:ext uri="{9D8B030D-6E8A-4147-A177-3AD203B41FA5}">
                      <a16:colId xmlns:a16="http://schemas.microsoft.com/office/drawing/2014/main" val="3634748196"/>
                    </a:ext>
                  </a:extLst>
                </a:gridCol>
                <a:gridCol w="1356058">
                  <a:extLst>
                    <a:ext uri="{9D8B030D-6E8A-4147-A177-3AD203B41FA5}">
                      <a16:colId xmlns:a16="http://schemas.microsoft.com/office/drawing/2014/main" val="3647781844"/>
                    </a:ext>
                  </a:extLst>
                </a:gridCol>
              </a:tblGrid>
              <a:tr h="257219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800" dirty="0">
                          <a:effectLst/>
                        </a:rPr>
                        <a:t>מספר דרישה</a:t>
                      </a:r>
                      <a:endParaRPr lang="he-IL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800" dirty="0">
                          <a:effectLst/>
                        </a:rPr>
                        <a:t>תיאור</a:t>
                      </a:r>
                      <a:endParaRPr lang="he-IL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800" dirty="0">
                          <a:effectLst/>
                        </a:rPr>
                        <a:t>רמת דחיפות</a:t>
                      </a:r>
                      <a:endParaRPr lang="he-IL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545042897"/>
                  </a:ext>
                </a:extLst>
              </a:tr>
              <a:tr h="201149">
                <a:tc gridSpan="3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300" dirty="0">
                          <a:effectLst/>
                        </a:rPr>
                        <a:t>דרישות כלליות</a:t>
                      </a:r>
                      <a:endParaRPr lang="he-IL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045991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1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7B259"/>
                          </a:highlight>
                        </a:rPr>
                        <a:t>להירשם למערכת</a:t>
                      </a:r>
                      <a:endParaRPr lang="he-IL" sz="1000" dirty="0">
                        <a:effectLst/>
                        <a:highlight>
                          <a:srgbClr val="77B259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AF13F"/>
                          </a:highlight>
                        </a:rPr>
                        <a:t>5</a:t>
                      </a:r>
                      <a:endParaRPr lang="he-IL" sz="1000" dirty="0">
                        <a:effectLst/>
                        <a:highlight>
                          <a:srgbClr val="7AF13F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2767118101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7B259"/>
                          </a:highlight>
                        </a:rPr>
                        <a:t>להתחבר למערכת</a:t>
                      </a:r>
                      <a:endParaRPr lang="he-IL" sz="1000" dirty="0">
                        <a:effectLst/>
                        <a:highlight>
                          <a:srgbClr val="77B259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AF13F"/>
                          </a:highlight>
                        </a:rPr>
                        <a:t>5</a:t>
                      </a:r>
                      <a:endParaRPr lang="he-IL" sz="1000" dirty="0">
                        <a:effectLst/>
                        <a:highlight>
                          <a:srgbClr val="7AF13F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929135616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>
                          <a:effectLst/>
                        </a:rPr>
                        <a:t>3</a:t>
                      </a:r>
                      <a:endParaRPr lang="he-I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7B259"/>
                          </a:highlight>
                        </a:rPr>
                        <a:t>לצאת מהמערכת</a:t>
                      </a:r>
                      <a:endParaRPr lang="he-IL" sz="1000" dirty="0">
                        <a:effectLst/>
                        <a:highlight>
                          <a:srgbClr val="77B259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AF13F"/>
                          </a:highlight>
                        </a:rPr>
                        <a:t>5</a:t>
                      </a:r>
                      <a:endParaRPr lang="he-IL" sz="1000" dirty="0">
                        <a:effectLst/>
                        <a:highlight>
                          <a:srgbClr val="7AF13F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961738318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4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7B259"/>
                          </a:highlight>
                        </a:rPr>
                        <a:t>לצפות בפרופיל האישי</a:t>
                      </a:r>
                      <a:endParaRPr lang="he-IL" sz="1000" dirty="0">
                        <a:effectLst/>
                        <a:highlight>
                          <a:srgbClr val="77B259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AF13F"/>
                          </a:highlight>
                        </a:rPr>
                        <a:t>5</a:t>
                      </a:r>
                      <a:endParaRPr lang="he-IL" sz="1000" dirty="0">
                        <a:effectLst/>
                        <a:highlight>
                          <a:srgbClr val="7AF13F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785468199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5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7B259"/>
                          </a:highlight>
                        </a:rPr>
                        <a:t>לעדכן פרופיל אישי</a:t>
                      </a:r>
                      <a:endParaRPr lang="he-IL" sz="1000" dirty="0">
                        <a:effectLst/>
                        <a:highlight>
                          <a:srgbClr val="77B259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AF13F"/>
                          </a:highlight>
                        </a:rPr>
                        <a:t>5</a:t>
                      </a:r>
                      <a:endParaRPr lang="he-IL" sz="1000" dirty="0">
                        <a:effectLst/>
                        <a:highlight>
                          <a:srgbClr val="7AF13F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2567019592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6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7B259"/>
                          </a:highlight>
                        </a:rPr>
                        <a:t>לחפש פרופילים של משתמשים אחרים לפי שם משתמש</a:t>
                      </a:r>
                      <a:endParaRPr lang="he-IL" sz="1000" dirty="0">
                        <a:effectLst/>
                        <a:highlight>
                          <a:srgbClr val="77B259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AF13F"/>
                          </a:highlight>
                        </a:rPr>
                        <a:t>5</a:t>
                      </a:r>
                      <a:endParaRPr lang="he-IL" sz="1000" dirty="0">
                        <a:effectLst/>
                        <a:highlight>
                          <a:srgbClr val="7AF13F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059839822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7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7B259"/>
                          </a:highlight>
                        </a:rPr>
                        <a:t>לצפות בפרופילים של משתמשים אחרים</a:t>
                      </a:r>
                      <a:endParaRPr lang="he-IL" sz="1000" dirty="0">
                        <a:effectLst/>
                        <a:highlight>
                          <a:srgbClr val="77B259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AF13F"/>
                          </a:highlight>
                        </a:rPr>
                        <a:t>5</a:t>
                      </a:r>
                      <a:endParaRPr lang="he-IL" sz="1000" dirty="0">
                        <a:effectLst/>
                        <a:highlight>
                          <a:srgbClr val="7AF13F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700416447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8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7B259"/>
                          </a:highlight>
                        </a:rPr>
                        <a:t>להוסיף משתמשים כחברים</a:t>
                      </a:r>
                      <a:endParaRPr lang="he-IL" sz="1000" dirty="0">
                        <a:effectLst/>
                        <a:highlight>
                          <a:srgbClr val="77B259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AF13F"/>
                          </a:highlight>
                        </a:rPr>
                        <a:t>5</a:t>
                      </a:r>
                      <a:endParaRPr lang="he-IL" sz="1000" dirty="0">
                        <a:effectLst/>
                        <a:highlight>
                          <a:srgbClr val="7AF13F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4288946902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9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לשלוח הודעות למשתמשים חברים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4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553782109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10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7B259"/>
                          </a:highlight>
                        </a:rPr>
                        <a:t>אוכל לאשר בקשות של חברים</a:t>
                      </a:r>
                      <a:endParaRPr lang="he-IL" sz="1000" dirty="0">
                        <a:effectLst/>
                        <a:highlight>
                          <a:srgbClr val="77B259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AF13F"/>
                          </a:highlight>
                        </a:rPr>
                        <a:t>5</a:t>
                      </a:r>
                      <a:endParaRPr lang="he-IL" sz="1000" dirty="0">
                        <a:effectLst/>
                        <a:highlight>
                          <a:srgbClr val="7AF13F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315199508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11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7B259"/>
                          </a:highlight>
                        </a:rPr>
                        <a:t>למחוק משתמשים חברים</a:t>
                      </a:r>
                      <a:endParaRPr lang="he-IL" sz="1000" dirty="0">
                        <a:effectLst/>
                        <a:highlight>
                          <a:srgbClr val="77B259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AF13F"/>
                          </a:highlight>
                        </a:rPr>
                        <a:t>5</a:t>
                      </a:r>
                      <a:endParaRPr lang="he-IL" sz="1000" dirty="0">
                        <a:effectLst/>
                        <a:highlight>
                          <a:srgbClr val="7AF13F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817605215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12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לחפש דרייברים ציבוריים לפי שם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3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112549604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13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לבקש להצטרף לדרייב ציבורי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3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924904388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>
                          <a:effectLst/>
                        </a:rPr>
                        <a:t>14</a:t>
                      </a:r>
                      <a:endParaRPr lang="he-I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להיכנס לדרייברים ציבוריים שאושרתי אליהם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3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765532164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15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לצאת/למחוק דרייברים ציבוריים שאושרתי אליהם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3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179650025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16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אוכל לנהל את הקבצים והתיקיות בדרייברים הציבוריים שאושרתי אליהם לפי ההרשאה שיש לי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3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268503223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17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אוכל להגיב בפורום של קובץ מסוים בדרייברים הציבוריים שאושרתי אליהם.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3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191239830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>
                          <a:effectLst/>
                        </a:rPr>
                        <a:t>18</a:t>
                      </a:r>
                      <a:endParaRPr lang="he-I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אוכל לצפות בקבוצות צ'אט אליהם הצטרפתי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963428432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19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אוכל לצאת מקבוצות צ'אט 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761860055"/>
                  </a:ext>
                </a:extLst>
              </a:tr>
              <a:tr h="188250">
                <a:tc gridSpan="3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200" dirty="0">
                          <a:effectLst/>
                        </a:rPr>
                        <a:t>דרישות בדרייב האישי</a:t>
                      </a:r>
                      <a:endParaRPr lang="he-IL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087323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20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ליצור דרייברים אישיים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4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910637793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>
                          <a:effectLst/>
                        </a:rPr>
                        <a:t>21</a:t>
                      </a:r>
                      <a:endParaRPr lang="he-I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למחוק דרייברים אישיים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4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97601937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22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להוסיף תיקיות 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4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638929761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23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למחוק תיקיות 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4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347630479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24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להוסיף קבצים 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4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2859875545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>
                          <a:effectLst/>
                        </a:rPr>
                        <a:t>25</a:t>
                      </a:r>
                      <a:endParaRPr lang="he-I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למחוק קבצים 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4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2806137165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26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>
                          <a:effectLst/>
                        </a:rPr>
                        <a:t>שינויי שם קובץ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4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503761419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27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>
                          <a:effectLst/>
                        </a:rPr>
                        <a:t>אוכל להגיב בפורום של קובץ מסוים.</a:t>
                      </a:r>
                      <a:endParaRPr lang="he-I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4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576636388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28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אוכל לנהל הרשאות של הדרייב לציבורי/פרטי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3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7277642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29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אוכל לנהל הרשאות למשתמשי הדרייב על הקבצים הקיימים</a:t>
                      </a:r>
                      <a:r>
                        <a:rPr lang="en-US" sz="900" dirty="0">
                          <a:effectLst/>
                          <a:highlight>
                            <a:srgbClr val="00FF00"/>
                          </a:highlight>
                        </a:rPr>
                        <a:t> </a:t>
                      </a: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הורדה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3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603754616"/>
                  </a:ext>
                </a:extLst>
              </a:tr>
              <a:tr h="170638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30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אוכל למנות תתי אדמין ולתת להם הרשאות 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3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734583550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31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אוכל לאשר בקשות חברים חדשות 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435497829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32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אוכל לצפות בחברי הדרייב הקיימים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679334794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33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>
                          <a:effectLst/>
                        </a:rPr>
                        <a:t>אוכל למחוק חברים בדרייב האישי</a:t>
                      </a:r>
                      <a:endParaRPr lang="he-I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951143320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34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>
                          <a:effectLst/>
                        </a:rPr>
                        <a:t>אוכל לפתוח קבוצות צ'אט בדרייב האישי</a:t>
                      </a:r>
                      <a:endParaRPr lang="he-I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4220164957"/>
                  </a:ext>
                </a:extLst>
              </a:tr>
              <a:tr h="13923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35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אוכל ליצור הודעות כלליות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667392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46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475" y="-72993"/>
            <a:ext cx="12192000" cy="6858000"/>
          </a:xfrm>
          <a:prstGeom prst="rect">
            <a:avLst/>
          </a:prstGeom>
        </p:spPr>
      </p:pic>
      <p:sp>
        <p:nvSpPr>
          <p:cNvPr id="9" name="מלבן 8">
            <a:extLst>
              <a:ext uri="{FF2B5EF4-FFF2-40B4-BE49-F238E27FC236}">
                <a16:creationId xmlns:a16="http://schemas.microsoft.com/office/drawing/2014/main" id="{5F114C73-42AC-46F5-877D-AEE5DC86EC2C}"/>
              </a:ext>
            </a:extLst>
          </p:cNvPr>
          <p:cNvSpPr/>
          <p:nvPr/>
        </p:nvSpPr>
        <p:spPr>
          <a:xfrm>
            <a:off x="4448753" y="72993"/>
            <a:ext cx="329449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800" b="0" cap="none" spc="0" dirty="0">
                <a:ln w="0"/>
                <a:solidFill>
                  <a:srgbClr val="7AF13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תכנית עבודה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485EC9B0-FDD3-4EEB-A69E-8779ED109D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22"/>
          <a:stretch/>
        </p:blipFill>
        <p:spPr>
          <a:xfrm>
            <a:off x="3291051" y="980007"/>
            <a:ext cx="5824374" cy="126682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EA052B3-5262-4E34-B0B7-79E718F5F79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2476500"/>
            <a:ext cx="9505950" cy="3690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52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E37D2906-1587-495C-8F4A-4A2F5CBEA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873655"/>
              </p:ext>
            </p:extLst>
          </p:nvPr>
        </p:nvGraphicFramePr>
        <p:xfrm>
          <a:off x="1258349" y="620785"/>
          <a:ext cx="10352015" cy="5104416"/>
        </p:xfrm>
        <a:graphic>
          <a:graphicData uri="http://schemas.openxmlformats.org/drawingml/2006/table">
            <a:tbl>
              <a:tblPr rtl="1" firstRow="1" firstCol="1" bandRow="1">
                <a:tableStyleId>{93296810-A885-4BE3-A3E7-6D5BEEA58F35}</a:tableStyleId>
              </a:tblPr>
              <a:tblGrid>
                <a:gridCol w="226503">
                  <a:extLst>
                    <a:ext uri="{9D8B030D-6E8A-4147-A177-3AD203B41FA5}">
                      <a16:colId xmlns:a16="http://schemas.microsoft.com/office/drawing/2014/main" val="1068578090"/>
                    </a:ext>
                  </a:extLst>
                </a:gridCol>
                <a:gridCol w="1356598">
                  <a:extLst>
                    <a:ext uri="{9D8B030D-6E8A-4147-A177-3AD203B41FA5}">
                      <a16:colId xmlns:a16="http://schemas.microsoft.com/office/drawing/2014/main" val="1659063095"/>
                    </a:ext>
                  </a:extLst>
                </a:gridCol>
                <a:gridCol w="502931">
                  <a:extLst>
                    <a:ext uri="{9D8B030D-6E8A-4147-A177-3AD203B41FA5}">
                      <a16:colId xmlns:a16="http://schemas.microsoft.com/office/drawing/2014/main" val="620982722"/>
                    </a:ext>
                  </a:extLst>
                </a:gridCol>
                <a:gridCol w="718279">
                  <a:extLst>
                    <a:ext uri="{9D8B030D-6E8A-4147-A177-3AD203B41FA5}">
                      <a16:colId xmlns:a16="http://schemas.microsoft.com/office/drawing/2014/main" val="3668080819"/>
                    </a:ext>
                  </a:extLst>
                </a:gridCol>
                <a:gridCol w="745111">
                  <a:extLst>
                    <a:ext uri="{9D8B030D-6E8A-4147-A177-3AD203B41FA5}">
                      <a16:colId xmlns:a16="http://schemas.microsoft.com/office/drawing/2014/main" val="2380261509"/>
                    </a:ext>
                  </a:extLst>
                </a:gridCol>
                <a:gridCol w="1221992">
                  <a:extLst>
                    <a:ext uri="{9D8B030D-6E8A-4147-A177-3AD203B41FA5}">
                      <a16:colId xmlns:a16="http://schemas.microsoft.com/office/drawing/2014/main" val="3368684103"/>
                    </a:ext>
                  </a:extLst>
                </a:gridCol>
                <a:gridCol w="1813944">
                  <a:extLst>
                    <a:ext uri="{9D8B030D-6E8A-4147-A177-3AD203B41FA5}">
                      <a16:colId xmlns:a16="http://schemas.microsoft.com/office/drawing/2014/main" val="1835673886"/>
                    </a:ext>
                  </a:extLst>
                </a:gridCol>
                <a:gridCol w="3766657">
                  <a:extLst>
                    <a:ext uri="{9D8B030D-6E8A-4147-A177-3AD203B41FA5}">
                      <a16:colId xmlns:a16="http://schemas.microsoft.com/office/drawing/2014/main" val="3711076962"/>
                    </a:ext>
                  </a:extLst>
                </a:gridCol>
              </a:tblGrid>
              <a:tr h="310397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מס' 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סיכון פוטנציאלי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רמת פגיעה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הסתברות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ציון משוקלל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תוצאה פוטנציאלית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הגורם לכשל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דרך פתרון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extLst>
                  <a:ext uri="{0D108BD9-81ED-4DB2-BD59-A6C34878D82A}">
                    <a16:rowId xmlns:a16="http://schemas.microsoft.com/office/drawing/2014/main" val="2463082099"/>
                  </a:ext>
                </a:extLst>
              </a:tr>
              <a:tr h="353645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1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נפילה של המערכת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5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4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20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איבוד נתונים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חוסר בבדיקות וחריגות או קידוד שגוי.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ניהול הבדיקות והחריגות ובנוסף לפני הקידוד תכנון כללי של הקוד. 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extLst>
                  <a:ext uri="{0D108BD9-81ED-4DB2-BD59-A6C34878D82A}">
                    <a16:rowId xmlns:a16="http://schemas.microsoft.com/office/drawing/2014/main" val="1225760208"/>
                  </a:ext>
                </a:extLst>
              </a:tr>
              <a:tr h="47444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2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אי עמידה בזמנים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5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4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20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עיקוב במסירת התוצר הסופי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דברים שאינם חלק מהפרויקט שמשפיעים על חברי הצוות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לעבוד בצמוד לגאנט וכאשר קיים משהו בלתי צפוי חבר הצוות השני יחפה על כך.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extLst>
                  <a:ext uri="{0D108BD9-81ED-4DB2-BD59-A6C34878D82A}">
                    <a16:rowId xmlns:a16="http://schemas.microsoft.com/office/drawing/2014/main" val="2143906283"/>
                  </a:ext>
                </a:extLst>
              </a:tr>
              <a:tr h="63125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3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קצב פיתוח איטי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5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3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15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אי עמידה בזמנים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חוסר היכרות </a:t>
                      </a:r>
                    </a:p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עם סביבת העבודה וטכנולוגיות הפיתוח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למידת הטכנולוגיות וסביבת הפיתוח  כדבר ראשון ומחייב לפני תחילת הפרויקט. וגם העזרות בחבר הצוות השני ובאינטרנט להשלמת הידע.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extLst>
                  <a:ext uri="{0D108BD9-81ED-4DB2-BD59-A6C34878D82A}">
                    <a16:rowId xmlns:a16="http://schemas.microsoft.com/office/drawing/2014/main" val="2242939165"/>
                  </a:ext>
                </a:extLst>
              </a:tr>
              <a:tr h="353645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4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עומס על השרת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5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4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20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זמן תגובה איטי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כמות נתונים ושתמשים גדולה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הגבלת כמות הנתונים למשתמש ומספר הפניות שלו לשרת בזמן מסוים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extLst>
                  <a:ext uri="{0D108BD9-81ED-4DB2-BD59-A6C34878D82A}">
                    <a16:rowId xmlns:a16="http://schemas.microsoft.com/office/drawing/2014/main" val="809798895"/>
                  </a:ext>
                </a:extLst>
              </a:tr>
              <a:tr h="63125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5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תקיפה על המערכת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5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4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20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גניבת נתונים השייכים למשתמשי המערכת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חוסר בהגנות מפני מתקפות  על המערכת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התייעצות עם המנחה המלווה על המתקפות שיכולות להתבצע על המערכת ובשיתוף איתו מציאת פתרונות ושיטות למנוע אותם.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extLst>
                  <a:ext uri="{0D108BD9-81ED-4DB2-BD59-A6C34878D82A}">
                    <a16:rowId xmlns:a16="http://schemas.microsoft.com/office/drawing/2014/main" val="13083270"/>
                  </a:ext>
                </a:extLst>
              </a:tr>
              <a:tr h="631258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6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חוסר סנכרון בעבודה בין חברי הצוות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4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2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8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אי עמידה בזמנים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אין חלוקת עבודה בין חברי הצוות.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חילוק המשימות בצורה שווה ווידוא שכל חבר צוות יודע את המשימות שבאחריותו. ובנוסף ביצוע ישיבת צוות לצורך הסנכרון.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extLst>
                  <a:ext uri="{0D108BD9-81ED-4DB2-BD59-A6C34878D82A}">
                    <a16:rowId xmlns:a16="http://schemas.microsoft.com/office/drawing/2014/main" val="1963602451"/>
                  </a:ext>
                </a:extLst>
              </a:tr>
              <a:tr h="84425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7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החלפת משאבים(אינטרנט ,מחשב וציוד אחר)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3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2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6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אי עמידה בזמנים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תקלה באחד המשאבים אצל אחד או יותר מחברי הצוות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חבר הצוות בעל התקלה יימצא חלופה זמנית ומהירה עד לפתרון הבעיה (מחשב של בן בית אחר ,עבודה במקום אחר וכו')ובנוסף חבר הצוות השני ינסה לחפות עליו בזמן זה.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extLst>
                  <a:ext uri="{0D108BD9-81ED-4DB2-BD59-A6C34878D82A}">
                    <a16:rowId xmlns:a16="http://schemas.microsoft.com/office/drawing/2014/main" val="4243177823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8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בעיות רפואיות של חברי הצוות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5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4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20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אי עמידה בזמנים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בעיה רפואית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חבר הצוות השני ינסה לחפות עליו בזמן זה.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extLst>
                  <a:ext uri="{0D108BD9-81ED-4DB2-BD59-A6C34878D82A}">
                    <a16:rowId xmlns:a16="http://schemas.microsoft.com/office/drawing/2014/main" val="1690371973"/>
                  </a:ext>
                </a:extLst>
              </a:tr>
              <a:tr h="52476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9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בבסיס נתונים שאינו ייעודי לשמירת קבצים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5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4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20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הכנסה ושמירה לא יעילה.</a:t>
                      </a: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בסיס הנתונים שומר את הקבצים כקבצים בינאריים דבר שמקשה על העבודה איתם.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נשתמש בשירות נוסף של </a:t>
                      </a:r>
                      <a:r>
                        <a:rPr lang="en-US" sz="1050" dirty="0">
                          <a:effectLst/>
                        </a:rPr>
                        <a:t>file system </a:t>
                      </a:r>
                      <a:r>
                        <a:rPr lang="he-IL" sz="1050" dirty="0">
                          <a:effectLst/>
                        </a:rPr>
                        <a:t> שינהל את הקבצים שהמשתמשים מעלים ונקשר אותו לבסיס הנתונים שלנו.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extLst>
                  <a:ext uri="{0D108BD9-81ED-4DB2-BD59-A6C34878D82A}">
                    <a16:rowId xmlns:a16="http://schemas.microsoft.com/office/drawing/2014/main" val="2056074247"/>
                  </a:ext>
                </a:extLst>
              </a:tr>
            </a:tbl>
          </a:graphicData>
        </a:graphic>
      </p:graphicFrame>
      <p:sp>
        <p:nvSpPr>
          <p:cNvPr id="6" name="מלבן 5">
            <a:extLst>
              <a:ext uri="{FF2B5EF4-FFF2-40B4-BE49-F238E27FC236}">
                <a16:creationId xmlns:a16="http://schemas.microsoft.com/office/drawing/2014/main" id="{C6FC5B39-428D-4D57-A067-F5DB63F09DB7}"/>
              </a:ext>
            </a:extLst>
          </p:cNvPr>
          <p:cNvSpPr/>
          <p:nvPr/>
        </p:nvSpPr>
        <p:spPr>
          <a:xfrm>
            <a:off x="5003767" y="0"/>
            <a:ext cx="24529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600" b="0" cap="none" spc="0" dirty="0">
                <a:ln w="0"/>
                <a:solidFill>
                  <a:srgbClr val="7AF13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ניהול סיכונים</a:t>
            </a:r>
          </a:p>
        </p:txBody>
      </p:sp>
    </p:spTree>
    <p:extLst>
      <p:ext uri="{BB962C8B-B14F-4D97-AF65-F5344CB8AC3E}">
        <p14:creationId xmlns:p14="http://schemas.microsoft.com/office/powerpoint/2010/main" val="217478774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724</Words>
  <Application>Microsoft Office PowerPoint</Application>
  <PresentationFormat>מסך רחב</PresentationFormat>
  <Paragraphs>248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ערכת נושא Office</vt:lpstr>
      <vt:lpstr>[StuduyBuddy] [הדר עטיה-205518392] [יבגני בלנקי-319323051] מנחה אקדמי: גב' קוציי אלונה [21/04/2021]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[StuduyBuddy] [הדר עטיה-205518392] [יבגני בלנקי-319323051] מנחה אקדמי: גב' קוציי אלונה מנחה מקצועי: גב' קוציי אלונה [06/01/2021]</dc:title>
  <dc:creator>Yevgeni Blenki</dc:creator>
  <cp:lastModifiedBy>hadar atia</cp:lastModifiedBy>
  <cp:revision>32</cp:revision>
  <dcterms:created xsi:type="dcterms:W3CDTF">2021-01-03T10:02:47Z</dcterms:created>
  <dcterms:modified xsi:type="dcterms:W3CDTF">2021-04-20T16:39:37Z</dcterms:modified>
</cp:coreProperties>
</file>