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57" r:id="rId3"/>
    <p:sldId id="258" r:id="rId4"/>
    <p:sldId id="259" r:id="rId5"/>
    <p:sldId id="260" r:id="rId6"/>
    <p:sldId id="265" r:id="rId7"/>
    <p:sldId id="266" r:id="rId8"/>
    <p:sldId id="267" r:id="rId9"/>
    <p:sldId id="270" r:id="rId10"/>
    <p:sldId id="271" r:id="rId11"/>
    <p:sldId id="272" r:id="rId12"/>
    <p:sldId id="273" r:id="rId13"/>
    <p:sldId id="274" r:id="rId14"/>
    <p:sldId id="275"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7B9AB62-E00A-4033-8CD1-951F42724770}" type="datetimeFigureOut">
              <a:rPr lang="he-IL" smtClean="0"/>
              <a:t>כ"ה/כסלו/תשע"ט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F008FD1-72CD-432F-A88F-4944E5A2AE06}" type="slidenum">
              <a:rPr lang="he-IL" smtClean="0"/>
              <a:t>‹#›</a:t>
            </a:fld>
            <a:endParaRPr lang="he-IL"/>
          </a:p>
        </p:txBody>
      </p:sp>
    </p:spTree>
    <p:extLst>
      <p:ext uri="{BB962C8B-B14F-4D97-AF65-F5344CB8AC3E}">
        <p14:creationId xmlns:p14="http://schemas.microsoft.com/office/powerpoint/2010/main" val="246997815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FDE77C-9FAA-464B-BE69-84E9D4CD06D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A962D12D-0C15-4626-9B24-BB3BB224B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D81E4C7-3CF6-4A10-9C6C-246F3F22309C}"/>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5" name="מציין מיקום של כותרת תחתונה 4">
            <a:extLst>
              <a:ext uri="{FF2B5EF4-FFF2-40B4-BE49-F238E27FC236}">
                <a16:creationId xmlns:a16="http://schemas.microsoft.com/office/drawing/2014/main" id="{B1E3FD00-3034-403E-BDAA-6FA35EB81EF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D0CED07-E2E8-48B1-9611-C16617F8D46A}"/>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375001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FAAB6F-4B38-49D2-BC69-E2B36B527A3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7B8A92A-F900-40AA-B0F2-B93AD75750FB}"/>
              </a:ext>
            </a:extLst>
          </p:cNvPr>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F887C24-0FFC-4FEF-BB35-D1C63FD3386D}"/>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5" name="מציין מיקום של כותרת תחתונה 4">
            <a:extLst>
              <a:ext uri="{FF2B5EF4-FFF2-40B4-BE49-F238E27FC236}">
                <a16:creationId xmlns:a16="http://schemas.microsoft.com/office/drawing/2014/main" id="{1E344998-8080-414E-9697-7E7CAF0D77C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096B0F7-D99C-41D2-99E0-7AB6DE5FBDD9}"/>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3876902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4C503C9-DF33-4CAF-B872-C0AED7D9F3A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EA6190F-4F6F-4272-8053-8283011097DE}"/>
              </a:ext>
            </a:extLst>
          </p:cNvPr>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504E56-8221-4EEC-A180-68BE4273714D}"/>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5" name="מציין מיקום של כותרת תחתונה 4">
            <a:extLst>
              <a:ext uri="{FF2B5EF4-FFF2-40B4-BE49-F238E27FC236}">
                <a16:creationId xmlns:a16="http://schemas.microsoft.com/office/drawing/2014/main" id="{06885716-0F6A-44E3-9267-8BE5B2557C8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5F8A07A-D2CD-4B15-9DF5-7FD184500020}"/>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354126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0E7AD5-8AE9-44B6-BDFA-2FD86411A95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8EE495C-222F-4C73-B9E9-5FBDCA12F143}"/>
              </a:ext>
            </a:extLst>
          </p:cNvPr>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6AFE192-75D6-4153-806B-23B0BF23464C}"/>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5" name="מציין מיקום של כותרת תחתונה 4">
            <a:extLst>
              <a:ext uri="{FF2B5EF4-FFF2-40B4-BE49-F238E27FC236}">
                <a16:creationId xmlns:a16="http://schemas.microsoft.com/office/drawing/2014/main" id="{A5AA3629-3D27-4D0D-9B59-6687EF3A41A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B3BBB60-2C65-4DD6-97AA-BE469DF0BBEF}"/>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297366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858EE7-E9FF-409A-92FB-91693F973ED4}"/>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88DCE94-2AB4-4BCE-B712-78E8E44EAD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a:extLst>
              <a:ext uri="{FF2B5EF4-FFF2-40B4-BE49-F238E27FC236}">
                <a16:creationId xmlns:a16="http://schemas.microsoft.com/office/drawing/2014/main" id="{877F4272-E083-4A89-8D8B-147180227F83}"/>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5" name="מציין מיקום של כותרת תחתונה 4">
            <a:extLst>
              <a:ext uri="{FF2B5EF4-FFF2-40B4-BE49-F238E27FC236}">
                <a16:creationId xmlns:a16="http://schemas.microsoft.com/office/drawing/2014/main" id="{84009034-2111-4DCF-9240-621DE9CD856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E06A8BE-851C-46CB-87EE-71DDD906B6E9}"/>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168878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EE8D2B-F3FB-4CE4-AAD1-49AF754F51D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53962B6C-15FD-41CD-8D17-B555CA088FD7}"/>
              </a:ext>
            </a:extLst>
          </p:cNvPr>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2792F889-ABB1-427E-AC88-A9473FEDDFD7}"/>
              </a:ext>
            </a:extLst>
          </p:cNvPr>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8076A91C-C73F-4C5A-8FFA-AA1E0BDD1206}"/>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6" name="מציין מיקום של כותרת תחתונה 5">
            <a:extLst>
              <a:ext uri="{FF2B5EF4-FFF2-40B4-BE49-F238E27FC236}">
                <a16:creationId xmlns:a16="http://schemas.microsoft.com/office/drawing/2014/main" id="{961C7AFF-7F72-45EC-986B-CFB86DB42E5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40BEFD-94C5-4BBA-A6BB-24C8C47BCDA8}"/>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279174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457725-3E37-45D5-B573-30100FFBC92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08E474A-DB59-4005-9F3B-0675D9DD6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a:extLst>
              <a:ext uri="{FF2B5EF4-FFF2-40B4-BE49-F238E27FC236}">
                <a16:creationId xmlns:a16="http://schemas.microsoft.com/office/drawing/2014/main" id="{F560CEFA-E1C9-4060-B045-98D0A6B32FFC}"/>
              </a:ext>
            </a:extLst>
          </p:cNvPr>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7CF90BA-8472-4AF1-AAFB-A145AEDDE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a:extLst>
              <a:ext uri="{FF2B5EF4-FFF2-40B4-BE49-F238E27FC236}">
                <a16:creationId xmlns:a16="http://schemas.microsoft.com/office/drawing/2014/main" id="{4172AFCC-805E-439F-BA2B-1158AF705A35}"/>
              </a:ext>
            </a:extLst>
          </p:cNvPr>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8367D98-C3E5-47C2-B297-3B95839D7CF2}"/>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8" name="מציין מיקום של כותרת תחתונה 7">
            <a:extLst>
              <a:ext uri="{FF2B5EF4-FFF2-40B4-BE49-F238E27FC236}">
                <a16:creationId xmlns:a16="http://schemas.microsoft.com/office/drawing/2014/main" id="{DF7A8E00-C3F9-47EE-B88E-D0F16B3E7555}"/>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C289E7D7-E363-416E-A3E4-8D840DA8F348}"/>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3545625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45D850-23DC-434E-A99C-7849C43E1B7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F210065-65D6-48D8-A3FC-A92ED0F006EA}"/>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4" name="מציין מיקום של כותרת תחתונה 3">
            <a:extLst>
              <a:ext uri="{FF2B5EF4-FFF2-40B4-BE49-F238E27FC236}">
                <a16:creationId xmlns:a16="http://schemas.microsoft.com/office/drawing/2014/main" id="{42EE95B6-268D-4C84-9CC6-5B0BD8599FA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E2A474E-E158-4EA2-9C3D-4FEB59B90682}"/>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189365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90DA7B3-A1FB-44C4-AC0D-D9CD2B33B4F0}"/>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3" name="מציין מיקום של כותרת תחתונה 2">
            <a:extLst>
              <a:ext uri="{FF2B5EF4-FFF2-40B4-BE49-F238E27FC236}">
                <a16:creationId xmlns:a16="http://schemas.microsoft.com/office/drawing/2014/main" id="{DE3C6405-6938-4752-B540-27B1F0C74D8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FB24CFB8-6175-4D05-A0F2-763A8E528F8D}"/>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214490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B082DA-C275-458B-B8BA-C1A6317BC25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F6CD591-29B0-4D7E-847A-502638761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5BAEE0E-A317-4233-BA18-514D9B9C8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69406040-7FE4-4E82-B54F-0F16710B69D8}"/>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6" name="מציין מיקום של כותרת תחתונה 5">
            <a:extLst>
              <a:ext uri="{FF2B5EF4-FFF2-40B4-BE49-F238E27FC236}">
                <a16:creationId xmlns:a16="http://schemas.microsoft.com/office/drawing/2014/main" id="{0CB847F6-08D1-49C8-8E23-0C3044323C5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B288EA0-37AF-462B-835C-9C028B14E616}"/>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127775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F6E8138-F308-416A-AC2F-21AD074FC27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D0AE71D1-209B-49FF-9544-65E51A7D3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379AB4A-8E2C-451A-A1A7-D660833AD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a:extLst>
              <a:ext uri="{FF2B5EF4-FFF2-40B4-BE49-F238E27FC236}">
                <a16:creationId xmlns:a16="http://schemas.microsoft.com/office/drawing/2014/main" id="{7A904B36-52F8-4A89-9F66-D8D686CE8A73}"/>
              </a:ext>
            </a:extLst>
          </p:cNvPr>
          <p:cNvSpPr>
            <a:spLocks noGrp="1"/>
          </p:cNvSpPr>
          <p:nvPr>
            <p:ph type="dt" sz="half" idx="10"/>
          </p:nvPr>
        </p:nvSpPr>
        <p:spPr/>
        <p:txBody>
          <a:bodyPr/>
          <a:lstStyle/>
          <a:p>
            <a:fld id="{7EC45427-86B1-429E-B209-9F3AEEB0D068}" type="datetimeFigureOut">
              <a:rPr lang="he-IL" smtClean="0"/>
              <a:t>כ"ה/כסלו/תשע"ט</a:t>
            </a:fld>
            <a:endParaRPr lang="he-IL"/>
          </a:p>
        </p:txBody>
      </p:sp>
      <p:sp>
        <p:nvSpPr>
          <p:cNvPr id="6" name="מציין מיקום של כותרת תחתונה 5">
            <a:extLst>
              <a:ext uri="{FF2B5EF4-FFF2-40B4-BE49-F238E27FC236}">
                <a16:creationId xmlns:a16="http://schemas.microsoft.com/office/drawing/2014/main" id="{BC2ECBF9-3992-454D-B959-9BF550702F6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6C952E6-2BA3-4707-B6FC-84E35BE02499}"/>
              </a:ext>
            </a:extLst>
          </p:cNvPr>
          <p:cNvSpPr>
            <a:spLocks noGrp="1"/>
          </p:cNvSpPr>
          <p:nvPr>
            <p:ph type="sldNum" sz="quarter" idx="12"/>
          </p:nvPr>
        </p:nvSpPr>
        <p:spPr/>
        <p:txBody>
          <a:bodyPr/>
          <a:lstStyle/>
          <a:p>
            <a:fld id="{66F25FA7-E0FE-4E9D-B4A9-176122B6F4BD}" type="slidenum">
              <a:rPr lang="he-IL" smtClean="0"/>
              <a:t>‹#›</a:t>
            </a:fld>
            <a:endParaRPr lang="he-IL"/>
          </a:p>
        </p:txBody>
      </p:sp>
    </p:spTree>
    <p:extLst>
      <p:ext uri="{BB962C8B-B14F-4D97-AF65-F5344CB8AC3E}">
        <p14:creationId xmlns:p14="http://schemas.microsoft.com/office/powerpoint/2010/main" val="33091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1000"/>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E701447-5679-4EB1-9745-11903A7A75C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E7B51202-362B-4365-B0E6-49FC463C7DC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8D82059-5F99-4984-8FC3-2CB0DFE787F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EC45427-86B1-429E-B209-9F3AEEB0D068}" type="datetimeFigureOut">
              <a:rPr lang="he-IL" smtClean="0"/>
              <a:t>כ"ה/כסלו/תשע"ט</a:t>
            </a:fld>
            <a:endParaRPr lang="he-IL"/>
          </a:p>
        </p:txBody>
      </p:sp>
      <p:sp>
        <p:nvSpPr>
          <p:cNvPr id="5" name="מציין מיקום של כותרת תחתונה 4">
            <a:extLst>
              <a:ext uri="{FF2B5EF4-FFF2-40B4-BE49-F238E27FC236}">
                <a16:creationId xmlns:a16="http://schemas.microsoft.com/office/drawing/2014/main" id="{CD7EE06B-3FA0-494A-A6B2-6FD3E6CA6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F276327-1A08-41D9-9312-288674F6841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66F25FA7-E0FE-4E9D-B4A9-176122B6F4BD}" type="slidenum">
              <a:rPr lang="he-IL" smtClean="0"/>
              <a:t>‹#›</a:t>
            </a:fld>
            <a:endParaRPr lang="he-IL"/>
          </a:p>
        </p:txBody>
      </p:sp>
    </p:spTree>
    <p:extLst>
      <p:ext uri="{BB962C8B-B14F-4D97-AF65-F5344CB8AC3E}">
        <p14:creationId xmlns:p14="http://schemas.microsoft.com/office/powerpoint/2010/main" val="2961483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73875D-18E2-4443-8BC4-EDB12BF27F43}"/>
              </a:ext>
            </a:extLst>
          </p:cNvPr>
          <p:cNvSpPr txBox="1"/>
          <p:nvPr/>
        </p:nvSpPr>
        <p:spPr>
          <a:xfrm>
            <a:off x="7936637" y="4250948"/>
            <a:ext cx="3930344" cy="1477328"/>
          </a:xfrm>
          <a:prstGeom prst="rect">
            <a:avLst/>
          </a:prstGeom>
          <a:noFill/>
        </p:spPr>
        <p:txBody>
          <a:bodyPr wrap="square" rtlCol="1">
            <a:spAutoFit/>
          </a:bodyPr>
          <a:lstStyle/>
          <a:p>
            <a:r>
              <a:rPr lang="he-IL" sz="30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מגישים: הדר כוכבי</a:t>
            </a:r>
          </a:p>
          <a:p>
            <a:r>
              <a:rPr lang="he-IL" sz="30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	     אורון טרבלסי</a:t>
            </a:r>
          </a:p>
          <a:p>
            <a:r>
              <a:rPr lang="he-IL" sz="30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	     דולב דדון</a:t>
            </a:r>
          </a:p>
        </p:txBody>
      </p:sp>
      <p:sp>
        <p:nvSpPr>
          <p:cNvPr id="7" name="מלבן 6">
            <a:extLst>
              <a:ext uri="{FF2B5EF4-FFF2-40B4-BE49-F238E27FC236}">
                <a16:creationId xmlns:a16="http://schemas.microsoft.com/office/drawing/2014/main" id="{0286AB79-6162-4D1E-A558-C8408C96A7F7}"/>
              </a:ext>
            </a:extLst>
          </p:cNvPr>
          <p:cNvSpPr/>
          <p:nvPr/>
        </p:nvSpPr>
        <p:spPr>
          <a:xfrm>
            <a:off x="8962810" y="2967335"/>
            <a:ext cx="237565" cy="369332"/>
          </a:xfrm>
          <a:prstGeom prst="rect">
            <a:avLst/>
          </a:prstGeom>
          <a:noFill/>
        </p:spPr>
        <p:txBody>
          <a:bodyPr wrap="none" lIns="91440" tIns="45720" rIns="91440" bIns="45720">
            <a:spAutoFit/>
          </a:bodyPr>
          <a:lstStyle/>
          <a:p>
            <a:r>
              <a:rPr lang="en-US" dirty="0"/>
              <a:t> </a:t>
            </a:r>
          </a:p>
        </p:txBody>
      </p:sp>
      <p:sp>
        <p:nvSpPr>
          <p:cNvPr id="9" name="מלבן 8">
            <a:extLst>
              <a:ext uri="{FF2B5EF4-FFF2-40B4-BE49-F238E27FC236}">
                <a16:creationId xmlns:a16="http://schemas.microsoft.com/office/drawing/2014/main" id="{FC4034F4-B7DA-4827-B0F5-037690E571BC}"/>
              </a:ext>
            </a:extLst>
          </p:cNvPr>
          <p:cNvSpPr/>
          <p:nvPr/>
        </p:nvSpPr>
        <p:spPr>
          <a:xfrm>
            <a:off x="2139696" y="1397675"/>
            <a:ext cx="8110728" cy="1754326"/>
          </a:xfrm>
          <a:prstGeom prst="rect">
            <a:avLst/>
          </a:prstGeom>
          <a:noFill/>
        </p:spPr>
        <p:txBody>
          <a:bodyPr wrap="square" lIns="91440" tIns="45720" rIns="91440" bIns="45720">
            <a:spAutoFit/>
          </a:bodyPr>
          <a:lstStyle/>
          <a:p>
            <a:pPr algn="ctr"/>
            <a:r>
              <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מערכת "</a:t>
            </a: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ER MASTER</a:t>
            </a:r>
            <a:r>
              <a:rPr lang="he-IL"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 ניהול מטופלים בחדר המיון</a:t>
            </a:r>
          </a:p>
        </p:txBody>
      </p:sp>
    </p:spTree>
    <p:extLst>
      <p:ext uri="{BB962C8B-B14F-4D97-AF65-F5344CB8AC3E}">
        <p14:creationId xmlns:p14="http://schemas.microsoft.com/office/powerpoint/2010/main" val="3480064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5870CA-25E2-4A46-AD57-48DE58EB951D}"/>
              </a:ext>
            </a:extLst>
          </p:cNvPr>
          <p:cNvSpPr txBox="1"/>
          <p:nvPr/>
        </p:nvSpPr>
        <p:spPr>
          <a:xfrm>
            <a:off x="1127109" y="826477"/>
            <a:ext cx="10451592" cy="5309146"/>
          </a:xfrm>
          <a:prstGeom prst="rect">
            <a:avLst/>
          </a:prstGeom>
          <a:noFill/>
        </p:spPr>
        <p:txBody>
          <a:bodyPr wrap="square" rtlCol="1">
            <a:spAutoFit/>
          </a:bodyPr>
          <a:lstStyle/>
          <a:p>
            <a:pPr lvl="2" algn="ctr">
              <a:lnSpc>
                <a:spcPct val="150000"/>
              </a:lnSpc>
            </a:pPr>
            <a:r>
              <a:rPr lang="he-IL" sz="3600" b="1" i="1" dirty="0">
                <a:solidFill>
                  <a:schemeClr val="accent1">
                    <a:lumMod val="50000"/>
                  </a:schemeClr>
                </a:solidFill>
                <a:effectLst>
                  <a:outerShdw blurRad="38100" dist="38100" dir="2700000" algn="tl">
                    <a:srgbClr val="000000">
                      <a:alpha val="43137"/>
                    </a:srgbClr>
                  </a:outerShdw>
                </a:effectLst>
              </a:rPr>
              <a:t>חיפוש מטופל במערכת</a:t>
            </a:r>
            <a:endParaRPr lang="he-IL" sz="1200" b="1" i="1" dirty="0">
              <a:effectLst>
                <a:outerShdw blurRad="38100" dist="38100" dir="2700000" algn="tl">
                  <a:srgbClr val="000000">
                    <a:alpha val="43137"/>
                  </a:srgbClr>
                </a:outerShdw>
              </a:effectLst>
            </a:endParaRPr>
          </a:p>
          <a:p>
            <a:pPr lvl="2" algn="ctr">
              <a:lnSpc>
                <a:spcPct val="150000"/>
              </a:lnSpc>
            </a:pPr>
            <a:endParaRPr lang="he-IL" sz="1200" dirty="0"/>
          </a:p>
          <a:p>
            <a:pPr lvl="2" algn="ctr">
              <a:lnSpc>
                <a:spcPct val="150000"/>
              </a:lnSpc>
            </a:pPr>
            <a:endParaRPr lang="en-US" sz="1200" dirty="0"/>
          </a:p>
          <a:p>
            <a:pPr marL="285750" indent="-285750">
              <a:spcBef>
                <a:spcPts val="1200"/>
              </a:spcBef>
              <a:spcAft>
                <a:spcPts val="600"/>
              </a:spcAft>
              <a:buFont typeface="Arial" panose="020B0604020202020204" pitchFamily="34" charset="0"/>
              <a:buChar char="•"/>
            </a:pPr>
            <a:r>
              <a:rPr lang="he-IL" sz="2000" dirty="0"/>
              <a:t>מטרת השירות היא מציאת מטופל במיון, על מנת לעדכן פרטיו בזמן אמת. על מנת לבצע שירות זה ניצור מאגר מידע של תיקי מטופלים, שיצטרכו לבדוק הרשאה של מי שמבקש לגשת אליהם.</a:t>
            </a:r>
          </a:p>
          <a:p>
            <a:pPr marL="285750" indent="-285750">
              <a:spcBef>
                <a:spcPts val="1200"/>
              </a:spcBef>
              <a:spcAft>
                <a:spcPts val="600"/>
              </a:spcAft>
              <a:buFont typeface="Arial" panose="020B0604020202020204" pitchFamily="34" charset="0"/>
              <a:buChar char="•"/>
            </a:pPr>
            <a:r>
              <a:rPr lang="he-IL" sz="2000" dirty="0"/>
              <a:t>ניתן לבצע שירות זה רק כאשר כבר התחברנו למערכת.</a:t>
            </a:r>
            <a:endParaRPr lang="en-US" sz="2000" dirty="0"/>
          </a:p>
          <a:p>
            <a:pPr marL="285750" indent="-285750">
              <a:spcBef>
                <a:spcPts val="1200"/>
              </a:spcBef>
              <a:spcAft>
                <a:spcPts val="600"/>
              </a:spcAft>
              <a:buFont typeface="Arial" panose="020B0604020202020204" pitchFamily="34" charset="0"/>
              <a:buChar char="•"/>
            </a:pPr>
            <a:r>
              <a:rPr lang="he-IL" sz="2000" dirty="0"/>
              <a:t>השימוש בשרות יהיה עבור כל פעולה המצריכה גישה לתיק המטופל.</a:t>
            </a:r>
            <a:endParaRPr lang="en-US" sz="1200" dirty="0"/>
          </a:p>
          <a:p>
            <a:pPr marL="285750" indent="-285750">
              <a:spcBef>
                <a:spcPts val="1200"/>
              </a:spcBef>
              <a:spcAft>
                <a:spcPts val="600"/>
              </a:spcAft>
              <a:buFont typeface="Arial" panose="020B0604020202020204" pitchFamily="34" charset="0"/>
              <a:buChar char="•"/>
            </a:pPr>
            <a:r>
              <a:rPr lang="he-IL" sz="2000" dirty="0"/>
              <a:t>נושאים לבדיקה ותוצאות צפויות – בדיקה האם מטופל קיים-המערכת תחזיר "מטופל לא קיים" אחרת תחזיר את תיק המטופל</a:t>
            </a:r>
            <a:endParaRPr lang="en-US" sz="2000" dirty="0"/>
          </a:p>
          <a:p>
            <a:pPr marL="285750" indent="-285750">
              <a:spcBef>
                <a:spcPts val="600"/>
              </a:spcBef>
              <a:buFont typeface="Arial" panose="020B0604020202020204" pitchFamily="34" charset="0"/>
              <a:buChar char="•"/>
            </a:pPr>
            <a:endParaRPr lang="en-US" sz="2000" dirty="0"/>
          </a:p>
          <a:p>
            <a:pPr marL="285750" indent="-285750">
              <a:spcBef>
                <a:spcPts val="600"/>
              </a:spcBef>
              <a:buFont typeface="Arial" panose="020B0604020202020204" pitchFamily="34" charset="0"/>
              <a:buChar char="•"/>
            </a:pPr>
            <a:endParaRPr lang="en-US" dirty="0"/>
          </a:p>
          <a:p>
            <a:pPr marL="285750" indent="-285750">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226898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4767B-D341-4A7E-B5C4-044C4B650034}"/>
              </a:ext>
            </a:extLst>
          </p:cNvPr>
          <p:cNvSpPr txBox="1"/>
          <p:nvPr/>
        </p:nvSpPr>
        <p:spPr>
          <a:xfrm>
            <a:off x="1190752" y="526288"/>
            <a:ext cx="10341864" cy="6124754"/>
          </a:xfrm>
          <a:prstGeom prst="rect">
            <a:avLst/>
          </a:prstGeom>
          <a:noFill/>
        </p:spPr>
        <p:txBody>
          <a:bodyPr wrap="square" rtlCol="1">
            <a:spAutoFit/>
          </a:bodyPr>
          <a:lstStyle/>
          <a:p>
            <a:pPr algn="ctr"/>
            <a:r>
              <a:rPr lang="he-IL" sz="4800" b="1" i="1" dirty="0">
                <a:solidFill>
                  <a:schemeClr val="accent1">
                    <a:lumMod val="50000"/>
                  </a:schemeClr>
                </a:solidFill>
                <a:effectLst>
                  <a:outerShdw blurRad="38100" dist="38100" dir="2700000" algn="tl">
                    <a:srgbClr val="000000">
                      <a:alpha val="43137"/>
                    </a:srgbClr>
                  </a:outerShdw>
                </a:effectLst>
              </a:rPr>
              <a:t>      יתרונות המערכת החדשה:</a:t>
            </a:r>
            <a:endParaRPr lang="he-IL" sz="2400" b="1" i="1" dirty="0">
              <a:solidFill>
                <a:schemeClr val="accent1">
                  <a:lumMod val="50000"/>
                </a:schemeClr>
              </a:solidFill>
              <a:effectLst>
                <a:outerShdw blurRad="38100" dist="38100" dir="2700000" algn="tl">
                  <a:srgbClr val="000000">
                    <a:alpha val="43137"/>
                  </a:srgbClr>
                </a:outerShdw>
              </a:effectLst>
            </a:endParaRPr>
          </a:p>
          <a:p>
            <a:pPr algn="ctr"/>
            <a:endParaRPr lang="he-IL" sz="2400" b="1" i="1" dirty="0">
              <a:solidFill>
                <a:schemeClr val="accent1">
                  <a:lumMod val="50000"/>
                </a:schemeClr>
              </a:solidFill>
              <a:cs typeface="+mj-cs"/>
            </a:endParaRPr>
          </a:p>
          <a:p>
            <a:pPr marL="457200" indent="-457200">
              <a:spcBef>
                <a:spcPts val="1200"/>
              </a:spcBef>
              <a:buFont typeface="+mj-lt"/>
              <a:buAutoNum type="arabicPeriod"/>
            </a:pPr>
            <a:r>
              <a:rPr lang="he-IL" sz="2000" dirty="0"/>
              <a:t>תחזוקה – שיפורים ותיקוני באגים יכולים להתרחש כל הזמן – אין צורך לחכות לשחרור גרסה גדולה ואפשר להגיב לצרכי המשתמשים מהר.</a:t>
            </a:r>
          </a:p>
          <a:p>
            <a:pPr marL="457200" indent="-457200">
              <a:spcBef>
                <a:spcPts val="1200"/>
              </a:spcBef>
              <a:buFont typeface="+mj-lt"/>
              <a:buAutoNum type="arabicPeriod"/>
            </a:pPr>
            <a:r>
              <a:rPr lang="he-IL" sz="2000" dirty="0"/>
              <a:t>כל שירות עצמאי ואין צורך לחשוש משדרוגים של חבילות קוד חיצוניות שישפיעו על מקומות רבים במערכת.</a:t>
            </a:r>
            <a:endParaRPr lang="he-IL" sz="2400" dirty="0"/>
          </a:p>
          <a:p>
            <a:pPr marL="457200" indent="-457200">
              <a:spcBef>
                <a:spcPts val="1200"/>
              </a:spcBef>
              <a:buFont typeface="+mj-lt"/>
              <a:buAutoNum type="arabicPeriod"/>
            </a:pPr>
            <a:r>
              <a:rPr lang="he-IL" sz="2000" dirty="0"/>
              <a:t>זמן הפיתוח מהיר יותר – מכיוון שאנו מפתחים כל שירות כיחידה עצמאית, כך  יהיה ניתן לפתח מספר שירותים במקביל ע"י מספר צוותים וכך להקטין זמני פיתוח (כיוון שיש מינימום תלות ועבודת כל צוות היא עצמאית).</a:t>
            </a:r>
          </a:p>
          <a:p>
            <a:pPr marL="457200" indent="-457200">
              <a:spcBef>
                <a:spcPts val="1200"/>
              </a:spcBef>
              <a:buFont typeface="+mj-lt"/>
              <a:buAutoNum type="arabicPeriod"/>
            </a:pPr>
            <a:r>
              <a:rPr lang="he-IL" sz="2000" dirty="0"/>
              <a:t>תכנית בדיקות קטנה – נצטרך לבדוק רק את החלקים שהשתנו ובכך נחסוך זמן ועלויות.</a:t>
            </a:r>
          </a:p>
          <a:p>
            <a:pPr marL="457200" indent="-457200">
              <a:spcBef>
                <a:spcPts val="1200"/>
              </a:spcBef>
              <a:buFont typeface="+mj-lt"/>
              <a:buAutoNum type="arabicPeriod"/>
            </a:pPr>
            <a:r>
              <a:rPr lang="he-IL" sz="2000" dirty="0"/>
              <a:t>שימוש חוזר – ניתן להשתמש בשירותים שכבר פותחו לטובת תכניות אחרות כיוון שמדובר ביחידות עצמאיות וכך לחסוך פיתוח חוזר של אותו שירות שוב ושוב.</a:t>
            </a:r>
          </a:p>
          <a:p>
            <a:pPr marL="457200" indent="-457200">
              <a:spcBef>
                <a:spcPts val="1200"/>
              </a:spcBef>
              <a:buFont typeface="+mj-lt"/>
              <a:buAutoNum type="arabicPeriod"/>
            </a:pPr>
            <a:r>
              <a:rPr lang="he-IL" sz="2000" dirty="0"/>
              <a:t>קוד ברור יותר – כמות גדולה של שורות קוד מקשה על הבנת המערכת, וכשלא מבינים מה קורה קשה יותר לתקן שגיאות ולפתח תכנים חדשים, אצלנו כמעט ולא נתקל בבעיות אלו.</a:t>
            </a:r>
            <a:endParaRPr lang="he-IL" sz="2400" dirty="0"/>
          </a:p>
          <a:p>
            <a:pPr marL="457200" indent="-457200">
              <a:buFont typeface="+mj-lt"/>
              <a:buAutoNum type="arabicPeriod"/>
            </a:pPr>
            <a:endParaRPr lang="he-IL" sz="2000" b="1" i="1" dirty="0">
              <a:solidFill>
                <a:schemeClr val="accent1">
                  <a:lumMod val="50000"/>
                </a:schemeClr>
              </a:solidFill>
              <a:cs typeface="+mj-cs"/>
            </a:endParaRPr>
          </a:p>
        </p:txBody>
      </p:sp>
    </p:spTree>
    <p:extLst>
      <p:ext uri="{BB962C8B-B14F-4D97-AF65-F5344CB8AC3E}">
        <p14:creationId xmlns:p14="http://schemas.microsoft.com/office/powerpoint/2010/main" val="12853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830F5-AFEA-4B9B-A0A2-97B3059D9C66}"/>
              </a:ext>
            </a:extLst>
          </p:cNvPr>
          <p:cNvSpPr txBox="1"/>
          <p:nvPr/>
        </p:nvSpPr>
        <p:spPr>
          <a:xfrm>
            <a:off x="1045464" y="1004697"/>
            <a:ext cx="10341864" cy="4478149"/>
          </a:xfrm>
          <a:prstGeom prst="rect">
            <a:avLst/>
          </a:prstGeom>
          <a:noFill/>
        </p:spPr>
        <p:txBody>
          <a:bodyPr wrap="square" rtlCol="1">
            <a:spAutoFit/>
          </a:bodyPr>
          <a:lstStyle/>
          <a:p>
            <a:pPr algn="ctr"/>
            <a:r>
              <a:rPr lang="he-IL" sz="4800" b="1" i="1" dirty="0">
                <a:solidFill>
                  <a:schemeClr val="accent1">
                    <a:lumMod val="50000"/>
                  </a:schemeClr>
                </a:solidFill>
                <a:effectLst>
                  <a:outerShdw blurRad="38100" dist="38100" dir="2700000" algn="tl">
                    <a:srgbClr val="000000">
                      <a:alpha val="43137"/>
                    </a:srgbClr>
                  </a:outerShdw>
                </a:effectLst>
              </a:rPr>
              <a:t>   חסרונות המערכת החדשה:</a:t>
            </a:r>
          </a:p>
          <a:p>
            <a:pPr algn="ctr"/>
            <a:endParaRPr lang="he-IL" sz="2400" b="1" i="1" dirty="0">
              <a:solidFill>
                <a:schemeClr val="accent1">
                  <a:lumMod val="50000"/>
                </a:schemeClr>
              </a:solidFill>
              <a:cs typeface="+mj-cs"/>
            </a:endParaRPr>
          </a:p>
          <a:p>
            <a:pPr algn="ctr"/>
            <a:endParaRPr lang="he-IL" sz="2400" b="1" i="1" dirty="0">
              <a:solidFill>
                <a:schemeClr val="accent1">
                  <a:lumMod val="50000"/>
                </a:schemeClr>
              </a:solidFill>
              <a:cs typeface="+mj-cs"/>
            </a:endParaRPr>
          </a:p>
          <a:p>
            <a:pPr marL="457200" indent="-457200">
              <a:spcBef>
                <a:spcPts val="1800"/>
              </a:spcBef>
              <a:buFont typeface="+mj-lt"/>
              <a:buAutoNum type="arabicPeriod"/>
            </a:pPr>
            <a:r>
              <a:rPr lang="he-IL" sz="2400" dirty="0"/>
              <a:t>במערכת זו אנו צריכים לתחזק ולאחסן על בסיס קבוע בבסיסי נתונים רבים, דבר זה גורם לשימוש גדול בזכרון. כך גם ישנן עלויות כספיות גבוהות יותר.</a:t>
            </a:r>
          </a:p>
          <a:p>
            <a:pPr marL="457200" indent="-457200">
              <a:spcBef>
                <a:spcPts val="1800"/>
              </a:spcBef>
              <a:buFont typeface="+mj-lt"/>
              <a:buAutoNum type="arabicPeriod"/>
            </a:pPr>
            <a:r>
              <a:rPr lang="he-IL" sz="2400" dirty="0"/>
              <a:t>אבטחת מידע – מכיוון שהפיתוח מתבצע על ידי צוות עצמאי ובנפרד מהמערכת, אין לנו בקרה </a:t>
            </a:r>
            <a:r>
              <a:rPr lang="he-IL" sz="2400" dirty="0" err="1"/>
              <a:t>מיידית</a:t>
            </a:r>
            <a:r>
              <a:rPr lang="he-IL" sz="2400" dirty="0"/>
              <a:t> על דברים וזה יכול להוביל לפרצת אבטחה.</a:t>
            </a:r>
          </a:p>
          <a:p>
            <a:pPr marL="457200" indent="-457200">
              <a:spcBef>
                <a:spcPts val="1800"/>
              </a:spcBef>
              <a:buFont typeface="+mj-lt"/>
              <a:buAutoNum type="arabicPeriod"/>
            </a:pPr>
            <a:r>
              <a:rPr lang="he-IL" sz="2400" dirty="0"/>
              <a:t>ביצועים - במידה וישנו שירות שדורש כוח עיבוד גדול, שאר המערכת תושפע מכך וזה יגרום לביצועים דלים יותר.</a:t>
            </a:r>
          </a:p>
        </p:txBody>
      </p:sp>
    </p:spTree>
    <p:extLst>
      <p:ext uri="{BB962C8B-B14F-4D97-AF65-F5344CB8AC3E}">
        <p14:creationId xmlns:p14="http://schemas.microsoft.com/office/powerpoint/2010/main" val="114183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702F00-F73C-4F50-B03F-B14EF3B9278C}"/>
              </a:ext>
            </a:extLst>
          </p:cNvPr>
          <p:cNvSpPr txBox="1"/>
          <p:nvPr/>
        </p:nvSpPr>
        <p:spPr>
          <a:xfrm>
            <a:off x="1133856" y="886968"/>
            <a:ext cx="10326624" cy="7017306"/>
          </a:xfrm>
          <a:prstGeom prst="rect">
            <a:avLst/>
          </a:prstGeom>
          <a:noFill/>
        </p:spPr>
        <p:txBody>
          <a:bodyPr wrap="square" rtlCol="1">
            <a:spAutoFit/>
          </a:bodyPr>
          <a:lstStyle/>
          <a:p>
            <a:pPr algn="ctr"/>
            <a:r>
              <a:rPr lang="he-IL" sz="4400" b="1" i="1" dirty="0">
                <a:solidFill>
                  <a:schemeClr val="accent1">
                    <a:lumMod val="50000"/>
                  </a:schemeClr>
                </a:solidFill>
                <a:effectLst>
                  <a:outerShdw blurRad="38100" dist="38100" dir="2700000" algn="tl">
                    <a:srgbClr val="000000">
                      <a:alpha val="43137"/>
                    </a:srgbClr>
                  </a:outerShdw>
                </a:effectLst>
              </a:rPr>
              <a:t>אופן בדיקת המערכת החדשה:</a:t>
            </a:r>
          </a:p>
          <a:p>
            <a:pPr>
              <a:spcAft>
                <a:spcPts val="1200"/>
              </a:spcAft>
            </a:pPr>
            <a:endParaRPr lang="he-IL" sz="3600" dirty="0">
              <a:solidFill>
                <a:schemeClr val="accent1">
                  <a:lumMod val="75000"/>
                </a:schemeClr>
              </a:solidFill>
              <a:cs typeface="+mj-cs"/>
            </a:endParaRPr>
          </a:p>
          <a:p>
            <a:pPr marL="914400" lvl="1" indent="-457200">
              <a:spcAft>
                <a:spcPts val="2400"/>
              </a:spcAft>
              <a:buFont typeface="Wingdings" panose="05000000000000000000" pitchFamily="2" charset="2"/>
              <a:buChar char="Ø"/>
            </a:pPr>
            <a:r>
              <a:rPr lang="he-IL" sz="2800" dirty="0"/>
              <a:t>במערכת החדשה נצטרך לבצע בדיקות פנימיות על כל שירות בנפרד.</a:t>
            </a:r>
          </a:p>
          <a:p>
            <a:pPr marL="914400" lvl="1" indent="-457200">
              <a:spcAft>
                <a:spcPts val="2400"/>
              </a:spcAft>
              <a:buFont typeface="Wingdings" panose="05000000000000000000" pitchFamily="2" charset="2"/>
              <a:buChar char="Ø"/>
            </a:pPr>
            <a:r>
              <a:rPr lang="he-IL" sz="2800" dirty="0"/>
              <a:t>ניתן להשתמש בתסריטי הבדיקה הקודמים לבדוק את כלל המערכת.</a:t>
            </a:r>
          </a:p>
          <a:p>
            <a:pPr marL="914400" lvl="1" indent="-457200">
              <a:spcAft>
                <a:spcPts val="2400"/>
              </a:spcAft>
              <a:buFont typeface="Wingdings" panose="05000000000000000000" pitchFamily="2" charset="2"/>
              <a:buChar char="Ø"/>
            </a:pPr>
            <a:r>
              <a:rPr lang="he-IL" sz="2800" dirty="0"/>
              <a:t>מבחינת אופן הבדיקה – מכיוון שתבוצע בדיקה עבור כל שירות בנפרד אזי מימוש הבדיקה יהיה פחות מסורבל וקצר יותר (כיוון שכל שירות הוא קטן וכי התלות בין היחידות השונות היא מינימלית).</a:t>
            </a:r>
          </a:p>
          <a:p>
            <a:pPr marL="914400" lvl="1" indent="-457200">
              <a:spcAft>
                <a:spcPts val="2400"/>
              </a:spcAft>
              <a:buFont typeface="Wingdings" panose="05000000000000000000" pitchFamily="2" charset="2"/>
              <a:buChar char="Ø"/>
            </a:pPr>
            <a:r>
              <a:rPr lang="he-IL" sz="2800" dirty="0"/>
              <a:t>במידה ונרצה לבצע עדכוני גרסה, נצטרך לבצע בדיקות רק עבור השירותים ששונו.</a:t>
            </a:r>
          </a:p>
          <a:p>
            <a:pPr lvl="1"/>
            <a:endParaRPr lang="he-IL" sz="2400" b="1" i="1" dirty="0"/>
          </a:p>
          <a:p>
            <a:pPr lvl="1"/>
            <a:endParaRPr lang="he-IL" sz="2400" b="1" i="1" dirty="0"/>
          </a:p>
          <a:p>
            <a:endParaRPr lang="he-IL" b="1" i="1" dirty="0"/>
          </a:p>
          <a:p>
            <a:endParaRPr lang="he-IL" b="1" i="1" dirty="0"/>
          </a:p>
        </p:txBody>
      </p:sp>
    </p:spTree>
    <p:extLst>
      <p:ext uri="{BB962C8B-B14F-4D97-AF65-F5344CB8AC3E}">
        <p14:creationId xmlns:p14="http://schemas.microsoft.com/office/powerpoint/2010/main" val="3367940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32C8F9-C9FE-4221-8D46-E8AC8A906461}"/>
              </a:ext>
            </a:extLst>
          </p:cNvPr>
          <p:cNvSpPr txBox="1"/>
          <p:nvPr/>
        </p:nvSpPr>
        <p:spPr>
          <a:xfrm>
            <a:off x="870012" y="950976"/>
            <a:ext cx="10806876" cy="4970591"/>
          </a:xfrm>
          <a:prstGeom prst="rect">
            <a:avLst/>
          </a:prstGeom>
          <a:noFill/>
        </p:spPr>
        <p:txBody>
          <a:bodyPr wrap="square" rtlCol="1">
            <a:spAutoFit/>
          </a:bodyPr>
          <a:lstStyle/>
          <a:p>
            <a:pPr algn="ctr"/>
            <a:r>
              <a:rPr lang="he-IL" sz="4400" b="1" i="1" dirty="0">
                <a:solidFill>
                  <a:schemeClr val="accent1">
                    <a:lumMod val="50000"/>
                  </a:schemeClr>
                </a:solidFill>
                <a:effectLst>
                  <a:outerShdw blurRad="38100" dist="38100" dir="2700000" algn="tl">
                    <a:srgbClr val="000000">
                      <a:alpha val="43137"/>
                    </a:srgbClr>
                  </a:outerShdw>
                </a:effectLst>
              </a:rPr>
              <a:t> קשיים, בעיות והמלצות:</a:t>
            </a:r>
          </a:p>
          <a:p>
            <a:pPr lvl="2"/>
            <a:endParaRPr lang="he-IL" sz="1200" b="1" i="1" dirty="0">
              <a:cs typeface="+mj-cs"/>
            </a:endParaRPr>
          </a:p>
          <a:p>
            <a:pPr lvl="2"/>
            <a:endParaRPr lang="he-IL" sz="1200" b="1" i="1" dirty="0">
              <a:cs typeface="+mj-cs"/>
            </a:endParaRPr>
          </a:p>
          <a:p>
            <a:pPr lvl="2"/>
            <a:endParaRPr lang="he-IL" sz="900" b="1" i="1" dirty="0">
              <a:cs typeface="+mj-cs"/>
            </a:endParaRPr>
          </a:p>
          <a:p>
            <a:pPr lvl="2"/>
            <a:endParaRPr lang="he-IL" sz="2400" b="1" i="1" dirty="0">
              <a:cs typeface="+mj-cs"/>
            </a:endParaRPr>
          </a:p>
          <a:p>
            <a:pPr lvl="2">
              <a:spcAft>
                <a:spcPts val="1200"/>
              </a:spcAft>
            </a:pPr>
            <a:r>
              <a:rPr lang="he-IL" sz="2800" dirty="0"/>
              <a:t>-קושי במעבר בין המערכת הקיימת למערכת החדשה (שירותים זעירים).</a:t>
            </a:r>
          </a:p>
          <a:p>
            <a:pPr lvl="2">
              <a:spcAft>
                <a:spcPts val="1200"/>
              </a:spcAft>
            </a:pPr>
            <a:r>
              <a:rPr lang="he-IL" sz="2800" dirty="0"/>
              <a:t>-תיאום זמן ומקום ישיבה על העבודה (בעיות לוגיסטיקה כמו מיקום מגורים – שדרות, בית הגדי, באר שבע, לא כולם ניידים).</a:t>
            </a:r>
          </a:p>
          <a:p>
            <a:pPr lvl="2"/>
            <a:endParaRPr lang="he-IL" sz="2800" dirty="0"/>
          </a:p>
          <a:p>
            <a:pPr lvl="2"/>
            <a:r>
              <a:rPr lang="he-IL" sz="2800" b="1" i="1" dirty="0">
                <a:effectLst>
                  <a:outerShdw blurRad="38100" dist="38100" dir="2700000" algn="tl">
                    <a:srgbClr val="000000">
                      <a:alpha val="43137"/>
                    </a:srgbClr>
                  </a:outerShdw>
                </a:effectLst>
              </a:rPr>
              <a:t>המלצות: </a:t>
            </a:r>
          </a:p>
          <a:p>
            <a:pPr lvl="2"/>
            <a:r>
              <a:rPr lang="he-IL" sz="2800" dirty="0"/>
              <a:t>הבהרות על הדרישות.</a:t>
            </a:r>
          </a:p>
          <a:p>
            <a:pPr lvl="2"/>
            <a:r>
              <a:rPr lang="he-IL" sz="2800" dirty="0"/>
              <a:t>דוגמא למעבר למערכת עם שימוש בארכיטקטורת מיקרו </a:t>
            </a:r>
            <a:r>
              <a:rPr lang="he-IL" sz="2800" dirty="0" err="1"/>
              <a:t>סרביס</a:t>
            </a:r>
            <a:r>
              <a:rPr lang="he-IL" sz="2800" dirty="0"/>
              <a:t>.</a:t>
            </a:r>
          </a:p>
        </p:txBody>
      </p:sp>
    </p:spTree>
    <p:extLst>
      <p:ext uri="{BB962C8B-B14F-4D97-AF65-F5344CB8AC3E}">
        <p14:creationId xmlns:p14="http://schemas.microsoft.com/office/powerpoint/2010/main" val="391050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DFE5F7-F1D4-4665-8BBB-D20CE82A2EF7}"/>
              </a:ext>
            </a:extLst>
          </p:cNvPr>
          <p:cNvSpPr txBox="1"/>
          <p:nvPr/>
        </p:nvSpPr>
        <p:spPr>
          <a:xfrm>
            <a:off x="676108" y="838947"/>
            <a:ext cx="10247308" cy="4632037"/>
          </a:xfrm>
          <a:prstGeom prst="rect">
            <a:avLst/>
          </a:prstGeom>
          <a:noFill/>
        </p:spPr>
        <p:txBody>
          <a:bodyPr wrap="square" rtlCol="1">
            <a:spAutoFit/>
          </a:bodyPr>
          <a:lstStyle/>
          <a:p>
            <a:pPr>
              <a:lnSpc>
                <a:spcPct val="150000"/>
              </a:lnSpc>
            </a:pPr>
            <a:r>
              <a:rPr lang="he-IL" sz="28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תיאור המערכת:</a:t>
            </a:r>
          </a:p>
          <a:p>
            <a:pPr>
              <a:lnSpc>
                <a:spcPct val="150000"/>
              </a:lnSpc>
            </a:pPr>
            <a:endParaRPr lang="en-US" sz="1000" b="1" i="1" dirty="0">
              <a:solidFill>
                <a:schemeClr val="accent1">
                  <a:lumMod val="50000"/>
                </a:schemeClr>
              </a:solidFill>
            </a:endParaRPr>
          </a:p>
          <a:p>
            <a:pPr marL="285750" lvl="0" indent="-285750">
              <a:spcAft>
                <a:spcPts val="600"/>
              </a:spcAft>
              <a:buFont typeface="Arial" panose="020B0604020202020204" pitchFamily="34" charset="0"/>
              <a:buChar char="•"/>
            </a:pPr>
            <a:r>
              <a:rPr lang="he-IL" dirty="0"/>
              <a:t>המערכת נועדה לסייע לתיעוד של כל מהלך הטיפול</a:t>
            </a:r>
            <a:r>
              <a:rPr lang="en-US" dirty="0"/>
              <a:t> </a:t>
            </a:r>
            <a:r>
              <a:rPr lang="he-IL" dirty="0"/>
              <a:t>החל מקבלתו ועד שחרורו של המטופל, כולל כל האינטראקציה המבוצעת בין הרופאים, האחיות, הצוות הפרא-רפואי</a:t>
            </a:r>
            <a:r>
              <a:rPr lang="en-US" dirty="0"/>
              <a:t> </a:t>
            </a:r>
            <a:r>
              <a:rPr lang="he-IL" dirty="0"/>
              <a:t>והמטופל</a:t>
            </a:r>
            <a:r>
              <a:rPr lang="en-US" dirty="0"/>
              <a:t>.</a:t>
            </a:r>
          </a:p>
          <a:p>
            <a:pPr marL="285750" lvl="0" indent="-285750">
              <a:spcAft>
                <a:spcPts val="600"/>
              </a:spcAft>
              <a:buFont typeface="Arial" panose="020B0604020202020204" pitchFamily="34" charset="0"/>
              <a:buChar char="•"/>
            </a:pPr>
            <a:r>
              <a:rPr lang="he-IL" dirty="0"/>
              <a:t>המערכת באה לייעל מבחינת זמן ומבחינה כלכלית את הפעולות שמבצע הצוות הרפואי בכך שיוצרת רצף אחיד והיסטורי של הטיפול ועיקרי נתוני המטופל מתועדים בתיק הרפואי ומאיצה את תהליכי הקבלה, הטיפול והמעקב. </a:t>
            </a:r>
            <a:endParaRPr lang="en-US" dirty="0">
              <a:effectLst/>
            </a:endParaRPr>
          </a:p>
          <a:p>
            <a:pPr marL="285750" lvl="0" indent="-285750">
              <a:spcAft>
                <a:spcPts val="600"/>
              </a:spcAft>
              <a:buFont typeface="Arial" panose="020B0604020202020204" pitchFamily="34" charset="0"/>
              <a:buChar char="•"/>
            </a:pPr>
            <a:r>
              <a:rPr lang="he-IL" dirty="0"/>
              <a:t>המערכת מבטיחה שמירה על חסיון מטופל ע"י מתן הרשאות ספציפיות לכל בעל תפקיד בהתאם לצרכי עבודתו.</a:t>
            </a:r>
            <a:endParaRPr lang="en-US" dirty="0">
              <a:effectLst/>
            </a:endParaRPr>
          </a:p>
          <a:p>
            <a:pPr lvl="0">
              <a:spcAft>
                <a:spcPts val="600"/>
              </a:spcAft>
            </a:pPr>
            <a:endParaRPr lang="en-US" dirty="0"/>
          </a:p>
          <a:p>
            <a:pPr>
              <a:spcAft>
                <a:spcPts val="600"/>
              </a:spcAft>
            </a:pPr>
            <a:r>
              <a:rPr lang="he-IL" sz="2800" b="1" i="1" cap="small"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מטרות:</a:t>
            </a:r>
            <a:endParaRPr lang="en-US" sz="2800" b="1" i="1" cap="small"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endParaRPr>
          </a:p>
          <a:p>
            <a:pPr marL="285750" lvl="0" indent="-285750">
              <a:spcAft>
                <a:spcPts val="600"/>
              </a:spcAft>
              <a:buFont typeface="Arial" panose="020B0604020202020204" pitchFamily="34" charset="0"/>
              <a:buChar char="•"/>
            </a:pPr>
            <a:r>
              <a:rPr lang="he-IL" dirty="0"/>
              <a:t>התוכנה "</a:t>
            </a:r>
            <a:r>
              <a:rPr lang="en-US" dirty="0"/>
              <a:t>E.R Master</a:t>
            </a:r>
            <a:r>
              <a:rPr lang="he-IL" dirty="0"/>
              <a:t>", באה לתת מענה לצוות הרפואי במיון בבתי חולים, אשר אופי העבודה בהם מתאפיין בעמידה בלחצים ודורש טיפול מהיר ושליפה מהירה של נתוני מטופלים.</a:t>
            </a:r>
            <a:endParaRPr lang="en-US" dirty="0"/>
          </a:p>
          <a:p>
            <a:pPr marL="285750" lvl="0" indent="-285750">
              <a:spcAft>
                <a:spcPts val="600"/>
              </a:spcAft>
              <a:buFont typeface="Arial" panose="020B0604020202020204" pitchFamily="34" charset="0"/>
              <a:buChar char="•"/>
            </a:pPr>
            <a:r>
              <a:rPr lang="he-IL" dirty="0"/>
              <a:t>ישנם שלושה סוגי משתמשים: רופא, אחות, מזכירה, כאשר שלושתם מאפשרים ביצוע פעולות של שינוי מאגרי נתונים.</a:t>
            </a:r>
            <a:endParaRPr lang="en-US" dirty="0"/>
          </a:p>
        </p:txBody>
      </p:sp>
    </p:spTree>
    <p:extLst>
      <p:ext uri="{BB962C8B-B14F-4D97-AF65-F5344CB8AC3E}">
        <p14:creationId xmlns:p14="http://schemas.microsoft.com/office/powerpoint/2010/main" val="69215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a:extLst>
              <a:ext uri="{FF2B5EF4-FFF2-40B4-BE49-F238E27FC236}">
                <a16:creationId xmlns:a16="http://schemas.microsoft.com/office/drawing/2014/main" id="{3A91FC9B-4F3E-4AAC-B2E9-06EF158544F3}"/>
              </a:ext>
            </a:extLst>
          </p:cNvPr>
          <p:cNvPicPr>
            <a:picLocks noChangeAspect="1"/>
          </p:cNvPicPr>
          <p:nvPr/>
        </p:nvPicPr>
        <p:blipFill>
          <a:blip r:embed="rId2"/>
          <a:stretch>
            <a:fillRect/>
          </a:stretch>
        </p:blipFill>
        <p:spPr>
          <a:xfrm>
            <a:off x="1210195" y="1503590"/>
            <a:ext cx="9215220" cy="48955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 name="TextBox 27">
            <a:extLst>
              <a:ext uri="{FF2B5EF4-FFF2-40B4-BE49-F238E27FC236}">
                <a16:creationId xmlns:a16="http://schemas.microsoft.com/office/drawing/2014/main" id="{FA37A9C3-D2AE-4306-86B5-FD7095D7C4C1}"/>
              </a:ext>
            </a:extLst>
          </p:cNvPr>
          <p:cNvSpPr txBox="1"/>
          <p:nvPr/>
        </p:nvSpPr>
        <p:spPr>
          <a:xfrm>
            <a:off x="619760" y="339555"/>
            <a:ext cx="10952480" cy="707886"/>
          </a:xfrm>
          <a:prstGeom prst="rect">
            <a:avLst/>
          </a:prstGeom>
          <a:noFill/>
        </p:spPr>
        <p:txBody>
          <a:bodyPr wrap="square" rtlCol="1">
            <a:spAutoFit/>
          </a:bodyPr>
          <a:lstStyle/>
          <a:p>
            <a:pPr algn="ctr"/>
            <a:r>
              <a:rPr lang="he-IL" sz="4000" b="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מודולים מרכזיים במצב הקיים</a:t>
            </a:r>
          </a:p>
        </p:txBody>
      </p:sp>
    </p:spTree>
    <p:extLst>
      <p:ext uri="{BB962C8B-B14F-4D97-AF65-F5344CB8AC3E}">
        <p14:creationId xmlns:p14="http://schemas.microsoft.com/office/powerpoint/2010/main" val="154323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1EA0A07B-7C6B-4527-82D6-B3B9C57D1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333" y="918890"/>
            <a:ext cx="7511332" cy="5653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E659A06-31FA-4CAA-AC80-CCD2BCD7452A}"/>
              </a:ext>
            </a:extLst>
          </p:cNvPr>
          <p:cNvSpPr txBox="1"/>
          <p:nvPr/>
        </p:nvSpPr>
        <p:spPr>
          <a:xfrm>
            <a:off x="2197543" y="140774"/>
            <a:ext cx="7796913" cy="615553"/>
          </a:xfrm>
          <a:prstGeom prst="rect">
            <a:avLst/>
          </a:prstGeom>
          <a:noFill/>
        </p:spPr>
        <p:txBody>
          <a:bodyPr wrap="square" rtlCol="1">
            <a:spAutoFit/>
          </a:bodyPr>
          <a:lstStyle/>
          <a:p>
            <a:pPr algn="ctr"/>
            <a:r>
              <a:rPr lang="he-IL" sz="34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תרשים </a:t>
            </a:r>
            <a:r>
              <a:rPr lang="en-US" sz="34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DFD</a:t>
            </a:r>
            <a:r>
              <a:rPr lang="he-IL" sz="3400" b="1" i="1" dirty="0">
                <a:solidFill>
                  <a:schemeClr val="accent1">
                    <a:lumMod val="50000"/>
                  </a:schemeClr>
                </a:solidFill>
                <a:effectLst>
                  <a:outerShdw blurRad="38100" dist="38100" dir="2700000" algn="tl">
                    <a:srgbClr val="000000">
                      <a:alpha val="43137"/>
                    </a:srgbClr>
                  </a:outerShdw>
                </a:effectLst>
                <a:latin typeface="Agency FB" panose="020B0503020202020204" pitchFamily="34" charset="0"/>
              </a:rPr>
              <a:t> המתאר את המצב הקיים</a:t>
            </a:r>
          </a:p>
        </p:txBody>
      </p:sp>
    </p:spTree>
    <p:extLst>
      <p:ext uri="{BB962C8B-B14F-4D97-AF65-F5344CB8AC3E}">
        <p14:creationId xmlns:p14="http://schemas.microsoft.com/office/powerpoint/2010/main" val="362692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30A3DC5E-322D-4CF8-A146-1FA79241826B}"/>
              </a:ext>
            </a:extLst>
          </p:cNvPr>
          <p:cNvSpPr/>
          <p:nvPr/>
        </p:nvSpPr>
        <p:spPr>
          <a:xfrm>
            <a:off x="2521207" y="249781"/>
            <a:ext cx="7149585" cy="646331"/>
          </a:xfrm>
          <a:prstGeom prst="rect">
            <a:avLst/>
          </a:prstGeom>
        </p:spPr>
        <p:txBody>
          <a:bodyPr wrap="square">
            <a:spAutoFit/>
          </a:bodyPr>
          <a:lstStyle/>
          <a:p>
            <a:pPr algn="ctr"/>
            <a:r>
              <a:rPr lang="he-IL" sz="3600" b="1" i="1" dirty="0">
                <a:solidFill>
                  <a:schemeClr val="accent1">
                    <a:lumMod val="50000"/>
                  </a:schemeClr>
                </a:solidFill>
                <a:effectLst>
                  <a:outerShdw blurRad="38100" dist="38100" dir="2700000" algn="tl">
                    <a:srgbClr val="000000">
                      <a:alpha val="43137"/>
                    </a:srgbClr>
                  </a:outerShdw>
                </a:effectLst>
              </a:rPr>
              <a:t>תרשים </a:t>
            </a:r>
            <a:r>
              <a:rPr lang="en-US" sz="3600" b="1" i="1" dirty="0">
                <a:solidFill>
                  <a:schemeClr val="accent1">
                    <a:lumMod val="50000"/>
                  </a:schemeClr>
                </a:solidFill>
                <a:effectLst>
                  <a:outerShdw blurRad="38100" dist="38100" dir="2700000" algn="tl">
                    <a:srgbClr val="000000">
                      <a:alpha val="43137"/>
                    </a:srgbClr>
                  </a:outerShdw>
                </a:effectLst>
              </a:rPr>
              <a:t>UML</a:t>
            </a:r>
            <a:r>
              <a:rPr lang="he-IL" sz="3600" b="1" i="1" dirty="0">
                <a:solidFill>
                  <a:schemeClr val="accent1">
                    <a:lumMod val="50000"/>
                  </a:schemeClr>
                </a:solidFill>
                <a:effectLst>
                  <a:outerShdw blurRad="38100" dist="38100" dir="2700000" algn="tl">
                    <a:srgbClr val="000000">
                      <a:alpha val="43137"/>
                    </a:srgbClr>
                  </a:outerShdw>
                </a:effectLst>
              </a:rPr>
              <a:t> המתאר את המצב הקיים</a:t>
            </a:r>
          </a:p>
        </p:txBody>
      </p:sp>
      <p:pic>
        <p:nvPicPr>
          <p:cNvPr id="5" name="תמונה 4">
            <a:extLst>
              <a:ext uri="{FF2B5EF4-FFF2-40B4-BE49-F238E27FC236}">
                <a16:creationId xmlns:a16="http://schemas.microsoft.com/office/drawing/2014/main" id="{759F1BDE-80ED-43F2-B9CD-CCC8789E2AF5}"/>
              </a:ext>
            </a:extLst>
          </p:cNvPr>
          <p:cNvPicPr>
            <a:picLocks noChangeAspect="1"/>
          </p:cNvPicPr>
          <p:nvPr/>
        </p:nvPicPr>
        <p:blipFill>
          <a:blip r:embed="rId2"/>
          <a:stretch>
            <a:fillRect/>
          </a:stretch>
        </p:blipFill>
        <p:spPr>
          <a:xfrm>
            <a:off x="1907796" y="1174897"/>
            <a:ext cx="8230104" cy="5433322"/>
          </a:xfrm>
          <a:prstGeom prst="rect">
            <a:avLst/>
          </a:prstGeom>
        </p:spPr>
      </p:pic>
    </p:spTree>
    <p:extLst>
      <p:ext uri="{BB962C8B-B14F-4D97-AF65-F5344CB8AC3E}">
        <p14:creationId xmlns:p14="http://schemas.microsoft.com/office/powerpoint/2010/main" val="111625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0BC596-E28C-42F5-8067-98AA4FE45117}"/>
              </a:ext>
            </a:extLst>
          </p:cNvPr>
          <p:cNvSpPr txBox="1"/>
          <p:nvPr/>
        </p:nvSpPr>
        <p:spPr>
          <a:xfrm>
            <a:off x="2706624" y="128016"/>
            <a:ext cx="7196328" cy="646331"/>
          </a:xfrm>
          <a:prstGeom prst="rect">
            <a:avLst/>
          </a:prstGeom>
          <a:noFill/>
        </p:spPr>
        <p:txBody>
          <a:bodyPr wrap="square" rtlCol="1">
            <a:spAutoFit/>
          </a:bodyPr>
          <a:lstStyle/>
          <a:p>
            <a:pPr algn="ctr"/>
            <a:r>
              <a:rPr lang="he-IL" sz="3600" b="1" i="1" dirty="0">
                <a:solidFill>
                  <a:schemeClr val="accent1">
                    <a:lumMod val="50000"/>
                  </a:schemeClr>
                </a:solidFill>
                <a:effectLst>
                  <a:outerShdw blurRad="38100" dist="38100" dir="2700000" algn="tl">
                    <a:srgbClr val="000000">
                      <a:alpha val="43137"/>
                    </a:srgbClr>
                  </a:outerShdw>
                </a:effectLst>
              </a:rPr>
              <a:t>המצב החדש:</a:t>
            </a:r>
          </a:p>
        </p:txBody>
      </p:sp>
      <p:sp>
        <p:nvSpPr>
          <p:cNvPr id="6" name="TextBox 5">
            <a:extLst>
              <a:ext uri="{FF2B5EF4-FFF2-40B4-BE49-F238E27FC236}">
                <a16:creationId xmlns:a16="http://schemas.microsoft.com/office/drawing/2014/main" id="{D2191D79-6604-42FC-BCB6-35A848728FF6}"/>
              </a:ext>
            </a:extLst>
          </p:cNvPr>
          <p:cNvSpPr txBox="1"/>
          <p:nvPr/>
        </p:nvSpPr>
        <p:spPr>
          <a:xfrm>
            <a:off x="539496" y="774346"/>
            <a:ext cx="11530584" cy="1754326"/>
          </a:xfrm>
          <a:prstGeom prst="rect">
            <a:avLst/>
          </a:prstGeom>
          <a:noFill/>
        </p:spPr>
        <p:txBody>
          <a:bodyPr wrap="square" rtlCol="1">
            <a:spAutoFit/>
          </a:bodyPr>
          <a:lstStyle/>
          <a:p>
            <a:r>
              <a:rPr lang="he-IL" dirty="0" err="1"/>
              <a:t>מדלנו</a:t>
            </a:r>
            <a:r>
              <a:rPr lang="he-IL" dirty="0"/>
              <a:t> את המערכת מחדש בהסתמך על ארכיטקטורת שירותים זעירים – כאשר לקחנו שירותים אשר חוזרים על עצמם והפרדנו אותם ליחידות עצמאיות לדוגמא – התחברות משתמש, וידוא הרשאה ועוד תהליכים. לעומת המערכת הקיימת בה ההסתכלות על הכלל הייתה כיחידה אטומית אחת שעושה הכל.</a:t>
            </a:r>
          </a:p>
          <a:p>
            <a:r>
              <a:rPr lang="he-IL" dirty="0"/>
              <a:t>בגישה זו ניתן יהיה נוח יותר להתנהל, מבחינת שינויים שיכולים להיות במערכת כמו עדכוני גרסה, שינוי סביבת עבודה </a:t>
            </a:r>
            <a:r>
              <a:rPr lang="he-IL" dirty="0" err="1"/>
              <a:t>וכו</a:t>
            </a:r>
            <a:r>
              <a:rPr lang="he-IL" dirty="0"/>
              <a:t>'.</a:t>
            </a:r>
          </a:p>
          <a:p>
            <a:endParaRPr lang="he-IL" dirty="0"/>
          </a:p>
          <a:p>
            <a:pPr algn="ctr"/>
            <a:r>
              <a:rPr lang="he-IL" b="1" i="1" dirty="0">
                <a:effectLst>
                  <a:outerShdw blurRad="38100" dist="38100" dir="2700000" algn="tl">
                    <a:srgbClr val="000000">
                      <a:alpha val="43137"/>
                    </a:srgbClr>
                  </a:outerShdw>
                </a:effectLst>
              </a:rPr>
              <a:t>חלוקת המודולים המרכזיים במערכת השתנתה כך:</a:t>
            </a:r>
          </a:p>
        </p:txBody>
      </p:sp>
      <p:pic>
        <p:nvPicPr>
          <p:cNvPr id="3" name="תמונה 2">
            <a:extLst>
              <a:ext uri="{FF2B5EF4-FFF2-40B4-BE49-F238E27FC236}">
                <a16:creationId xmlns:a16="http://schemas.microsoft.com/office/drawing/2014/main" id="{C5069D1D-15B1-4026-A21D-720BD42F4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301" y="2700951"/>
            <a:ext cx="6894974" cy="40290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309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451A1-CE08-4C2B-A835-3E0E04BE71F4}"/>
              </a:ext>
            </a:extLst>
          </p:cNvPr>
          <p:cNvSpPr txBox="1"/>
          <p:nvPr/>
        </p:nvSpPr>
        <p:spPr>
          <a:xfrm>
            <a:off x="932688" y="146304"/>
            <a:ext cx="10762488" cy="584775"/>
          </a:xfrm>
          <a:prstGeom prst="rect">
            <a:avLst/>
          </a:prstGeom>
          <a:noFill/>
        </p:spPr>
        <p:txBody>
          <a:bodyPr wrap="square" rtlCol="1">
            <a:spAutoFit/>
          </a:bodyPr>
          <a:lstStyle/>
          <a:p>
            <a:pPr algn="ctr"/>
            <a:r>
              <a:rPr lang="he-IL" sz="3200" b="1" i="1" dirty="0">
                <a:solidFill>
                  <a:schemeClr val="accent1">
                    <a:lumMod val="50000"/>
                  </a:schemeClr>
                </a:solidFill>
                <a:effectLst>
                  <a:outerShdw blurRad="38100" dist="38100" dir="2700000" algn="tl">
                    <a:srgbClr val="000000">
                      <a:alpha val="43137"/>
                    </a:srgbClr>
                  </a:outerShdw>
                </a:effectLst>
              </a:rPr>
              <a:t>קשרים בין השירותים הזעירים והמודולים</a:t>
            </a:r>
          </a:p>
        </p:txBody>
      </p:sp>
      <p:pic>
        <p:nvPicPr>
          <p:cNvPr id="5" name="תמונה 4">
            <a:extLst>
              <a:ext uri="{FF2B5EF4-FFF2-40B4-BE49-F238E27FC236}">
                <a16:creationId xmlns:a16="http://schemas.microsoft.com/office/drawing/2014/main" id="{FC24D98F-AB0F-4E4A-84A5-42ABD701B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467" y="812800"/>
            <a:ext cx="9731066" cy="58216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520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E87EC-B05A-4224-952D-E0DE352C549F}"/>
              </a:ext>
            </a:extLst>
          </p:cNvPr>
          <p:cNvSpPr txBox="1"/>
          <p:nvPr/>
        </p:nvSpPr>
        <p:spPr>
          <a:xfrm>
            <a:off x="757348" y="956110"/>
            <a:ext cx="10899648" cy="3986156"/>
          </a:xfrm>
          <a:prstGeom prst="rect">
            <a:avLst/>
          </a:prstGeom>
          <a:noFill/>
        </p:spPr>
        <p:txBody>
          <a:bodyPr wrap="square" rtlCol="1">
            <a:spAutoFit/>
          </a:bodyPr>
          <a:lstStyle/>
          <a:p>
            <a:pPr algn="ctr"/>
            <a:endParaRPr lang="he-IL" sz="2800" b="1" i="1" dirty="0">
              <a:solidFill>
                <a:schemeClr val="accent1">
                  <a:lumMod val="50000"/>
                </a:schemeClr>
              </a:solidFill>
              <a:cs typeface="+mj-cs"/>
            </a:endParaRPr>
          </a:p>
          <a:p>
            <a:pPr algn="ctr"/>
            <a:r>
              <a:rPr lang="he-IL" sz="6000" b="1" i="1" dirty="0">
                <a:solidFill>
                  <a:schemeClr val="accent1">
                    <a:lumMod val="50000"/>
                  </a:schemeClr>
                </a:solidFill>
                <a:effectLst>
                  <a:outerShdw blurRad="38100" dist="38100" dir="2700000" algn="tl">
                    <a:srgbClr val="000000">
                      <a:alpha val="43137"/>
                    </a:srgbClr>
                  </a:outerShdw>
                </a:effectLst>
              </a:rPr>
              <a:t>שירותים זעירים:</a:t>
            </a:r>
          </a:p>
          <a:p>
            <a:pPr algn="ctr"/>
            <a:endParaRPr lang="he-IL" sz="3200" b="1" i="1" dirty="0">
              <a:solidFill>
                <a:schemeClr val="accent1">
                  <a:lumMod val="50000"/>
                </a:schemeClr>
              </a:solidFill>
            </a:endParaRPr>
          </a:p>
          <a:p>
            <a:pPr marL="1257300" lvl="2" indent="-342900">
              <a:lnSpc>
                <a:spcPct val="200000"/>
              </a:lnSpc>
              <a:buFont typeface="Arial" panose="020B0604020202020204" pitchFamily="34" charset="0"/>
              <a:buChar char="•"/>
            </a:pPr>
            <a:r>
              <a:rPr lang="he-IL" sz="3600" b="1" i="1" dirty="0">
                <a:solidFill>
                  <a:schemeClr val="accent1">
                    <a:lumMod val="50000"/>
                  </a:schemeClr>
                </a:solidFill>
              </a:rPr>
              <a:t>וידוא הרשאה לשירותים שונים במערכת.</a:t>
            </a:r>
          </a:p>
          <a:p>
            <a:pPr marL="1257300" lvl="2" indent="-342900">
              <a:lnSpc>
                <a:spcPct val="200000"/>
              </a:lnSpc>
              <a:buFont typeface="Arial" panose="020B0604020202020204" pitchFamily="34" charset="0"/>
              <a:buChar char="•"/>
            </a:pPr>
            <a:r>
              <a:rPr lang="he-IL" sz="3600" b="1" i="1" dirty="0">
                <a:solidFill>
                  <a:schemeClr val="accent1">
                    <a:lumMod val="50000"/>
                  </a:schemeClr>
                </a:solidFill>
              </a:rPr>
              <a:t>חיפוש מטופל במערכת.</a:t>
            </a:r>
          </a:p>
        </p:txBody>
      </p:sp>
    </p:spTree>
    <p:extLst>
      <p:ext uri="{BB962C8B-B14F-4D97-AF65-F5344CB8AC3E}">
        <p14:creationId xmlns:p14="http://schemas.microsoft.com/office/powerpoint/2010/main" val="247904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21837C-0597-4F5B-AA45-E57392B8D0FC}"/>
              </a:ext>
            </a:extLst>
          </p:cNvPr>
          <p:cNvSpPr txBox="1"/>
          <p:nvPr/>
        </p:nvSpPr>
        <p:spPr>
          <a:xfrm>
            <a:off x="1581149" y="1090582"/>
            <a:ext cx="9655483" cy="5409173"/>
          </a:xfrm>
          <a:prstGeom prst="rect">
            <a:avLst/>
          </a:prstGeom>
          <a:noFill/>
        </p:spPr>
        <p:txBody>
          <a:bodyPr wrap="square" rtlCol="1">
            <a:spAutoFit/>
          </a:bodyPr>
          <a:lstStyle/>
          <a:p>
            <a:pPr lvl="2" algn="ctr">
              <a:lnSpc>
                <a:spcPct val="150000"/>
              </a:lnSpc>
            </a:pPr>
            <a:r>
              <a:rPr lang="he-IL" sz="3600" b="1" i="1" dirty="0">
                <a:solidFill>
                  <a:schemeClr val="accent1">
                    <a:lumMod val="50000"/>
                  </a:schemeClr>
                </a:solidFill>
                <a:effectLst>
                  <a:outerShdw blurRad="38100" dist="38100" dir="2700000" algn="tl">
                    <a:srgbClr val="000000">
                      <a:alpha val="43137"/>
                    </a:srgbClr>
                  </a:outerShdw>
                </a:effectLst>
              </a:rPr>
              <a:t>וידוא הרשאה לשירותים שונים במערכת:</a:t>
            </a:r>
          </a:p>
          <a:p>
            <a:pPr lvl="2" algn="ctr">
              <a:lnSpc>
                <a:spcPct val="150000"/>
              </a:lnSpc>
            </a:pPr>
            <a:endParaRPr lang="he-IL" sz="900" b="1" i="1" dirty="0">
              <a:solidFill>
                <a:schemeClr val="accent1">
                  <a:lumMod val="50000"/>
                </a:schemeClr>
              </a:solidFill>
              <a:cs typeface="+mj-cs"/>
            </a:endParaRPr>
          </a:p>
          <a:p>
            <a:pPr lvl="2" algn="ctr">
              <a:lnSpc>
                <a:spcPct val="150000"/>
              </a:lnSpc>
            </a:pPr>
            <a:endParaRPr lang="he-IL" sz="900" b="1" i="1" dirty="0">
              <a:solidFill>
                <a:schemeClr val="accent1">
                  <a:lumMod val="50000"/>
                </a:schemeClr>
              </a:solidFill>
              <a:cs typeface="+mj-cs"/>
            </a:endParaRPr>
          </a:p>
          <a:p>
            <a:pPr lvl="2" algn="ctr">
              <a:lnSpc>
                <a:spcPct val="150000"/>
              </a:lnSpc>
            </a:pPr>
            <a:endParaRPr lang="he-IL" sz="900" b="1" i="1" dirty="0">
              <a:solidFill>
                <a:schemeClr val="accent1">
                  <a:lumMod val="50000"/>
                </a:schemeClr>
              </a:solidFill>
              <a:cs typeface="+mj-cs"/>
            </a:endParaRPr>
          </a:p>
          <a:p>
            <a:pPr marL="285750" indent="-285750">
              <a:spcBef>
                <a:spcPts val="1200"/>
              </a:spcBef>
              <a:spcAft>
                <a:spcPts val="600"/>
              </a:spcAft>
              <a:buFont typeface="Arial" panose="020B0604020202020204" pitchFamily="34" charset="0"/>
              <a:buChar char="•"/>
            </a:pPr>
            <a:r>
              <a:rPr lang="he-IL" dirty="0"/>
              <a:t>מטרת השירות היא – נתינת גישה לביצוע פעולות שדורשות הרשאה מיוחדת. לביצוע השירות יהיה לנו מאגר מידע עם סוג הרשאה וסיסמאות.</a:t>
            </a:r>
            <a:endParaRPr lang="en-US" dirty="0"/>
          </a:p>
          <a:p>
            <a:pPr marL="285750" indent="-285750">
              <a:spcBef>
                <a:spcPts val="1200"/>
              </a:spcBef>
              <a:spcAft>
                <a:spcPts val="600"/>
              </a:spcAft>
              <a:buFont typeface="Arial" panose="020B0604020202020204" pitchFamily="34" charset="0"/>
              <a:buChar char="•"/>
            </a:pPr>
            <a:r>
              <a:rPr lang="he-IL" dirty="0"/>
              <a:t>נשתמש בשירות זה כאשר נרצה לבצע פעולות הדורשות גישה מיוחדת נצטרך לוודא את זהות מבקש הגישה שאכן היא מאושרת.</a:t>
            </a:r>
          </a:p>
          <a:p>
            <a:pPr marL="285750" indent="-285750">
              <a:spcBef>
                <a:spcPts val="1200"/>
              </a:spcBef>
              <a:spcAft>
                <a:spcPts val="600"/>
              </a:spcAft>
              <a:buFont typeface="Arial" panose="020B0604020202020204" pitchFamily="34" charset="0"/>
              <a:buChar char="•"/>
            </a:pPr>
            <a:r>
              <a:rPr lang="he-IL" dirty="0"/>
              <a:t>ניתן לבצע שירות זה רק כאשר כבר התחברנו למערכת.</a:t>
            </a:r>
            <a:endParaRPr lang="en-US" dirty="0"/>
          </a:p>
          <a:p>
            <a:pPr marL="285750" indent="-285750">
              <a:spcBef>
                <a:spcPts val="1200"/>
              </a:spcBef>
              <a:spcAft>
                <a:spcPts val="600"/>
              </a:spcAft>
              <a:buFont typeface="Arial" panose="020B0604020202020204" pitchFamily="34" charset="0"/>
              <a:buChar char="•"/>
            </a:pPr>
            <a:r>
              <a:rPr lang="he-IL" dirty="0"/>
              <a:t>נושאים לבדיקה ותוצאות צפויות – בדיקה האם עבור שירות מסוים, משתמש שאין לו גישה ינסה לקבל גישה, נצפה לקבל הודעת דחייה כיוון שאין למבקש השירות הרשאה מתאימה.</a:t>
            </a:r>
            <a:endParaRPr lang="en-US" dirty="0"/>
          </a:p>
          <a:p>
            <a:pPr marL="285750" indent="-285750">
              <a:spcBef>
                <a:spcPts val="600"/>
              </a:spcBef>
              <a:buFont typeface="Arial" panose="020B0604020202020204" pitchFamily="34" charset="0"/>
              <a:buChar char="•"/>
            </a:pPr>
            <a:endParaRPr lang="en-US" sz="1600" dirty="0"/>
          </a:p>
          <a:p>
            <a:pPr marL="285750" indent="-285750">
              <a:spcBef>
                <a:spcPts val="600"/>
              </a:spcBef>
              <a:buFont typeface="Arial" panose="020B0604020202020204" pitchFamily="34" charset="0"/>
              <a:buChar char="•"/>
            </a:pPr>
            <a:endParaRPr lang="en-US" sz="1600" dirty="0"/>
          </a:p>
          <a:p>
            <a:pPr marL="285750" indent="-285750">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340759102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TM03457515[[fn=תצוגה]]</Template>
  <TotalTime>684</TotalTime>
  <Words>669</Words>
  <Application>Microsoft Office PowerPoint</Application>
  <PresentationFormat>מסך רחב</PresentationFormat>
  <Paragraphs>78</Paragraphs>
  <Slides>14</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14</vt:i4>
      </vt:variant>
    </vt:vector>
  </HeadingPairs>
  <TitlesOfParts>
    <vt:vector size="20" baseType="lpstr">
      <vt:lpstr>Agency FB</vt:lpstr>
      <vt:lpstr>Arial</vt:lpstr>
      <vt:lpstr>Calibri</vt:lpstr>
      <vt:lpstr>Calibri Light</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Avigdor Cochavi</dc:creator>
  <cp:lastModifiedBy>Avigdor Cochavi</cp:lastModifiedBy>
  <cp:revision>64</cp:revision>
  <dcterms:created xsi:type="dcterms:W3CDTF">2018-11-30T10:00:14Z</dcterms:created>
  <dcterms:modified xsi:type="dcterms:W3CDTF">2018-12-03T21:48:54Z</dcterms:modified>
</cp:coreProperties>
</file>