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Desktop\&#1495;&#1497;&#1508;&#1493;&#1513;%20&#1506;&#1489;&#1493;&#1491;&#1492;\&#1495;&#1493;&#1489;&#1512;&#1514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Desktop\&#1495;&#1497;&#1508;&#1493;&#1513;%20&#1506;&#1489;&#1493;&#1491;&#1492;\&#1495;&#1493;&#1489;&#1512;&#1514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Desktop\&#1495;&#1497;&#1508;&#1493;&#1513;%20&#1506;&#1489;&#1493;&#1491;&#1492;\&#1495;&#1493;&#1489;&#1512;&#1514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488;&#1489;&#1497;&#1514;&#1512;\AppData\Roaming\Microsoft\Excel\&#1495;&#1493;&#1489;&#1512;&#1514;1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Percentage Fraud from Database</a:t>
            </a:r>
            <a:endParaRPr lang="he-IL" dirty="0"/>
          </a:p>
        </c:rich>
      </c:tx>
      <c:layout>
        <c:manualLayout>
          <c:xMode val="edge"/>
          <c:yMode val="edge"/>
          <c:x val="0.12702777777777777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DB-4714-866D-0397E6C8D411}"/>
              </c:ext>
            </c:extLst>
          </c:dPt>
          <c:dPt>
            <c:idx val="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DB-4714-866D-0397E6C8D411}"/>
              </c:ext>
            </c:extLst>
          </c:dPt>
          <c:cat>
            <c:strRef>
              <c:f>גיליון2!$B$2:$B$3</c:f>
              <c:strCache>
                <c:ptCount val="2"/>
                <c:pt idx="0">
                  <c:v>The transaction is valid</c:v>
                </c:pt>
                <c:pt idx="1">
                  <c:v>The transaction is fraudulent</c:v>
                </c:pt>
              </c:strCache>
            </c:strRef>
          </c:cat>
          <c:val>
            <c:numRef>
              <c:f>גיליון2!$C$2:$C$3</c:f>
              <c:numCache>
                <c:formatCode>General</c:formatCode>
                <c:ptCount val="2"/>
                <c:pt idx="0">
                  <c:v>91.26</c:v>
                </c:pt>
                <c:pt idx="1">
                  <c:v>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B-4714-866D-0397E6C8D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legendEntry>
      <c:layout>
        <c:manualLayout>
          <c:xMode val="edge"/>
          <c:yMode val="edge"/>
          <c:x val="3.7353928951573576E-4"/>
          <c:y val="0.82286868039335714"/>
          <c:w val="0.53465664105191091"/>
          <c:h val="0.15093328053019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Connections</a:t>
            </a:r>
            <a:endParaRPr lang="he-I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גיליון2!$E$6</c:f>
              <c:strCache>
                <c:ptCount val="1"/>
                <c:pt idx="0">
                  <c:v>Valid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גיליון2!$F$5:$I$5</c:f>
              <c:strCache>
                <c:ptCount val="4"/>
                <c:pt idx="0">
                  <c:v>repeat_retailer_pct</c:v>
                </c:pt>
                <c:pt idx="1">
                  <c:v>used_chip_pct</c:v>
                </c:pt>
                <c:pt idx="2">
                  <c:v>used_pin_number_pct</c:v>
                </c:pt>
                <c:pt idx="3">
                  <c:v>online_order_pct</c:v>
                </c:pt>
              </c:strCache>
            </c:strRef>
          </c:cat>
          <c:val>
            <c:numRef>
              <c:f>גיליון2!$F$6:$I$6</c:f>
              <c:numCache>
                <c:formatCode>General</c:formatCode>
                <c:ptCount val="4"/>
                <c:pt idx="0">
                  <c:v>88.17</c:v>
                </c:pt>
                <c:pt idx="1">
                  <c:v>35.94</c:v>
                </c:pt>
                <c:pt idx="2">
                  <c:v>10.99</c:v>
                </c:pt>
                <c:pt idx="3">
                  <c:v>62.22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5-41CB-803D-25FC3B5EEBD4}"/>
            </c:ext>
          </c:extLst>
        </c:ser>
        <c:ser>
          <c:idx val="1"/>
          <c:order val="1"/>
          <c:tx>
            <c:strRef>
              <c:f>גיליון2!$E$7</c:f>
              <c:strCache>
                <c:ptCount val="1"/>
                <c:pt idx="0">
                  <c:v>Fraud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גיליון2!$F$5:$I$5</c:f>
              <c:strCache>
                <c:ptCount val="4"/>
                <c:pt idx="0">
                  <c:v>repeat_retailer_pct</c:v>
                </c:pt>
                <c:pt idx="1">
                  <c:v>used_chip_pct</c:v>
                </c:pt>
                <c:pt idx="2">
                  <c:v>used_pin_number_pct</c:v>
                </c:pt>
                <c:pt idx="3">
                  <c:v>online_order_pct</c:v>
                </c:pt>
              </c:strCache>
            </c:strRef>
          </c:cat>
          <c:val>
            <c:numRef>
              <c:f>גיליון2!$F$7:$I$7</c:f>
              <c:numCache>
                <c:formatCode>General</c:formatCode>
                <c:ptCount val="4"/>
                <c:pt idx="0">
                  <c:v>88.01</c:v>
                </c:pt>
                <c:pt idx="1">
                  <c:v>25.64</c:v>
                </c:pt>
                <c:pt idx="2">
                  <c:v>0.31</c:v>
                </c:pt>
                <c:pt idx="3">
                  <c:v>94.63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F5-41CB-803D-25FC3B5EE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3157439"/>
        <c:axId val="253167839"/>
      </c:barChart>
      <c:catAx>
        <c:axId val="253157439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67839"/>
        <c:crosses val="autoZero"/>
        <c:auto val="1"/>
        <c:lblAlgn val="ctr"/>
        <c:lblOffset val="100"/>
        <c:noMultiLvlLbl val="0"/>
      </c:catAx>
      <c:valAx>
        <c:axId val="2531678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5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גיליון2!$E$20</c:f>
              <c:strCache>
                <c:ptCount val="1"/>
                <c:pt idx="0">
                  <c:v>Valid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גיליון2!$F$19:$H$19</c:f>
              <c:strCache>
                <c:ptCount val="3"/>
                <c:pt idx="0">
                  <c:v>AVG_distance_from_home</c:v>
                </c:pt>
                <c:pt idx="1">
                  <c:v>AVG_distance_from_last_transaction</c:v>
                </c:pt>
                <c:pt idx="2">
                  <c:v>AVG_ratio_to_median_purchase_price</c:v>
                </c:pt>
              </c:strCache>
            </c:strRef>
          </c:cat>
          <c:val>
            <c:numRef>
              <c:f>גיליון2!$F$20:$H$20</c:f>
              <c:numCache>
                <c:formatCode>General</c:formatCode>
                <c:ptCount val="3"/>
                <c:pt idx="0">
                  <c:v>22.83</c:v>
                </c:pt>
                <c:pt idx="1">
                  <c:v>4.3</c:v>
                </c:pt>
                <c:pt idx="2">
                  <c:v>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5-4405-B447-56F44CB8B84D}"/>
            </c:ext>
          </c:extLst>
        </c:ser>
        <c:ser>
          <c:idx val="1"/>
          <c:order val="1"/>
          <c:tx>
            <c:strRef>
              <c:f>גיליון2!$E$21</c:f>
              <c:strCache>
                <c:ptCount val="1"/>
                <c:pt idx="0">
                  <c:v>Fraud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גיליון2!$F$19:$H$19</c:f>
              <c:strCache>
                <c:ptCount val="3"/>
                <c:pt idx="0">
                  <c:v>AVG_distance_from_home</c:v>
                </c:pt>
                <c:pt idx="1">
                  <c:v>AVG_distance_from_last_transaction</c:v>
                </c:pt>
                <c:pt idx="2">
                  <c:v>AVG_ratio_to_median_purchase_price</c:v>
                </c:pt>
              </c:strCache>
            </c:strRef>
          </c:cat>
          <c:val>
            <c:numRef>
              <c:f>גיליון2!$F$21:$H$21</c:f>
              <c:numCache>
                <c:formatCode>General</c:formatCode>
                <c:ptCount val="3"/>
                <c:pt idx="0">
                  <c:v>66.260000000000005</c:v>
                </c:pt>
                <c:pt idx="1">
                  <c:v>12.71</c:v>
                </c:pt>
                <c:pt idx="2">
                  <c:v>6.01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25-4405-B447-56F44CB8B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53161183"/>
        <c:axId val="253163679"/>
      </c:barChart>
      <c:catAx>
        <c:axId val="253161183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63679"/>
        <c:crosses val="autoZero"/>
        <c:auto val="1"/>
        <c:lblAlgn val="ctr"/>
        <c:lblOffset val="100"/>
        <c:noMultiLvlLbl val="0"/>
      </c:catAx>
      <c:valAx>
        <c:axId val="253163679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5316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גיליון2!$H$46</c:f>
              <c:strCache>
                <c:ptCount val="1"/>
                <c:pt idx="0">
                  <c:v>Fraud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גיליון2!$G$47:$G$54</c:f>
              <c:strCache>
                <c:ptCount val="8"/>
                <c:pt idx="0">
                  <c:v>Combination_1:</c:v>
                </c:pt>
                <c:pt idx="1">
                  <c:v>Combination_2:</c:v>
                </c:pt>
                <c:pt idx="2">
                  <c:v>Combination_3:</c:v>
                </c:pt>
                <c:pt idx="3">
                  <c:v>Combination_4:</c:v>
                </c:pt>
                <c:pt idx="4">
                  <c:v>Combination_4_A:</c:v>
                </c:pt>
                <c:pt idx="5">
                  <c:v>Combination_5:</c:v>
                </c:pt>
                <c:pt idx="6">
                  <c:v>Combination_5_A</c:v>
                </c:pt>
                <c:pt idx="7">
                  <c:v>Combination_6:</c:v>
                </c:pt>
              </c:strCache>
            </c:strRef>
          </c:cat>
          <c:val>
            <c:numRef>
              <c:f>גיליון2!$H$47:$H$54</c:f>
              <c:numCache>
                <c:formatCode>0%</c:formatCode>
                <c:ptCount val="8"/>
                <c:pt idx="0">
                  <c:v>0.16</c:v>
                </c:pt>
                <c:pt idx="1">
                  <c:v>0.3</c:v>
                </c:pt>
                <c:pt idx="2">
                  <c:v>0.2</c:v>
                </c:pt>
                <c:pt idx="3">
                  <c:v>1</c:v>
                </c:pt>
                <c:pt idx="4">
                  <c:v>0.90300000000000002</c:v>
                </c:pt>
                <c:pt idx="5">
                  <c:v>0.9</c:v>
                </c:pt>
                <c:pt idx="6">
                  <c:v>0.9</c:v>
                </c:pt>
                <c:pt idx="7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0-4E09-81D8-B84220FC96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82393279"/>
        <c:axId val="482392863"/>
      </c:barChart>
      <c:catAx>
        <c:axId val="48239327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82392863"/>
        <c:crosses val="autoZero"/>
        <c:auto val="1"/>
        <c:lblAlgn val="ctr"/>
        <c:lblOffset val="100"/>
        <c:noMultiLvlLbl val="0"/>
      </c:catAx>
      <c:valAx>
        <c:axId val="482392863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8239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9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8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09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7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85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46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7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73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0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92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6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7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8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73F4E3D-0F1C-45EA-8583-A72F5C1699CC}" type="datetimeFigureOut">
              <a:rPr lang="he-IL" smtClean="0"/>
              <a:t>י"ח/סיון/תשפ"ב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CFE5662-5D2C-4579-B348-5D8FAB88E0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043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E5FAA-2E74-E684-626A-11511BC0B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828800"/>
            <a:ext cx="10572000" cy="2591398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Credit Card Fraud Detection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F97404-D78B-A590-826A-F909E690F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Hadari</a:t>
            </a:r>
            <a:r>
              <a:rPr lang="en-US" dirty="0"/>
              <a:t> kimchi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BC08153-D7C0-5B45-9BC4-BAE9A1E72FD7}"/>
              </a:ext>
            </a:extLst>
          </p:cNvPr>
          <p:cNvSpPr txBox="1">
            <a:spLocks/>
          </p:cNvSpPr>
          <p:nvPr/>
        </p:nvSpPr>
        <p:spPr>
          <a:xfrm>
            <a:off x="962401" y="2905217"/>
            <a:ext cx="10572000" cy="18518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202124"/>
                </a:solidFill>
                <a:latin typeface="Inter"/>
              </a:rPr>
              <a:t>Using SQL query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49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BDCF7F-757C-E712-F99A-5D2C74FC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30E6BB-BDD8-3301-B9B2-C1DBA7CF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058" y="2177898"/>
            <a:ext cx="10554574" cy="3636511"/>
          </a:xfrm>
        </p:spPr>
        <p:txBody>
          <a:bodyPr/>
          <a:lstStyle/>
          <a:p>
            <a:pPr algn="l" rtl="0"/>
            <a:r>
              <a:rPr lang="en-US" dirty="0"/>
              <a:t>In presenting recommendations based on the data, the significance of the result should also be taken into </a:t>
            </a:r>
            <a:r>
              <a:rPr lang="en-US" dirty="0" err="1"/>
              <a:t>account.What</a:t>
            </a:r>
            <a:r>
              <a:rPr lang="en-US" dirty="0"/>
              <a:t> is meant </a:t>
            </a:r>
            <a:r>
              <a:rPr lang="en-US" dirty="0" err="1"/>
              <a:t>by?When</a:t>
            </a:r>
            <a:r>
              <a:rPr lang="en-US" dirty="0"/>
              <a:t> we block a customer from a legitimate purchase, we will create a customer who is dissatisfied / disappointed or even </a:t>
            </a:r>
            <a:r>
              <a:rPr lang="en-US" dirty="0" err="1"/>
              <a:t>angry.On</a:t>
            </a:r>
            <a:r>
              <a:rPr lang="en-US" dirty="0"/>
              <a:t> the other hand - it is important for us to reduce the following scams as much as possible.</a:t>
            </a:r>
          </a:p>
          <a:p>
            <a:pPr algn="l" rtl="0"/>
            <a:r>
              <a:rPr lang="en-US" dirty="0"/>
              <a:t>Therefore, the final considerations are of the company itself - what is the limit it puts in order to maintain a good customer experience on the one hand and prevent losses on the other.</a:t>
            </a:r>
          </a:p>
          <a:p>
            <a:pPr algn="l" rtl="0"/>
            <a:r>
              <a:rPr lang="en-US" dirty="0"/>
              <a:t>When I look at the data - my recommendation is to take the shortest combinations that will give me over 90% which is a scam </a:t>
            </a:r>
            <a:r>
              <a:rPr lang="en-US" dirty="0" err="1"/>
              <a:t>deal.Therefore</a:t>
            </a:r>
            <a:r>
              <a:rPr lang="en-US" dirty="0"/>
              <a:t>, these are the following combinations: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FE62C1E-A4DC-72EA-ADD5-A37A5EE52655}"/>
              </a:ext>
            </a:extLst>
          </p:cNvPr>
          <p:cNvSpPr txBox="1">
            <a:spLocks/>
          </p:cNvSpPr>
          <p:nvPr/>
        </p:nvSpPr>
        <p:spPr>
          <a:xfrm>
            <a:off x="1562469" y="5382666"/>
            <a:ext cx="11401889" cy="14753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/>
              <a:t>Combination_4_A: </a:t>
            </a:r>
            <a:r>
              <a:rPr lang="en-US" sz="1600" dirty="0" err="1"/>
              <a:t>online_order</a:t>
            </a:r>
            <a:r>
              <a:rPr lang="en-US" sz="1600" dirty="0"/>
              <a:t> = 1   	&amp;	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</a:t>
            </a:r>
          </a:p>
          <a:p>
            <a:pPr algn="l" rtl="0"/>
            <a:r>
              <a:rPr lang="en-US" sz="1600" dirty="0"/>
              <a:t>Combination_5_A: </a:t>
            </a:r>
            <a:r>
              <a:rPr lang="en-US" sz="1600" dirty="0" err="1"/>
              <a:t>online_order</a:t>
            </a:r>
            <a:r>
              <a:rPr lang="en-US" sz="1600" dirty="0"/>
              <a:t> = 1   &amp;     </a:t>
            </a:r>
            <a:r>
              <a:rPr lang="en-US" sz="1600" dirty="0" err="1"/>
              <a:t>distance_from_last_transaction</a:t>
            </a:r>
            <a:r>
              <a:rPr lang="en-US" sz="1600" dirty="0"/>
              <a:t> &gt;=8</a:t>
            </a:r>
          </a:p>
        </p:txBody>
      </p:sp>
    </p:spTree>
    <p:extLst>
      <p:ext uri="{BB962C8B-B14F-4D97-AF65-F5344CB8AC3E}">
        <p14:creationId xmlns:p14="http://schemas.microsoft.com/office/powerpoint/2010/main" val="221693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DCEE4-DA6C-21F5-A65F-9318555D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346203"/>
            <a:ext cx="10571998" cy="970450"/>
          </a:xfrm>
        </p:spPr>
        <p:txBody>
          <a:bodyPr/>
          <a:lstStyle/>
          <a:p>
            <a:r>
              <a:rPr lang="en-US" dirty="0"/>
              <a:t>Extras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DFCCE5-9784-B4EB-B1C4-A95ED963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75515"/>
          </a:xfrm>
        </p:spPr>
        <p:txBody>
          <a:bodyPr/>
          <a:lstStyle/>
          <a:p>
            <a:pPr algn="l" rtl="0"/>
            <a:r>
              <a:rPr lang="en-US" dirty="0"/>
              <a:t>In reality there is no 100%, but companies that do not want to harm their customer experience and still want to reduce scams as much as possible, can use this option: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46EA4E1-6DB5-6C15-84D2-EF016DB12ABE}"/>
              </a:ext>
            </a:extLst>
          </p:cNvPr>
          <p:cNvSpPr txBox="1"/>
          <p:nvPr/>
        </p:nvSpPr>
        <p:spPr>
          <a:xfrm>
            <a:off x="1136343" y="3253640"/>
            <a:ext cx="975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dirty="0"/>
              <a:t>Combination_4:</a:t>
            </a:r>
          </a:p>
          <a:p>
            <a:pPr algn="l" rtl="0"/>
            <a:r>
              <a:rPr lang="en-US" sz="1800" dirty="0"/>
              <a:t> </a:t>
            </a:r>
            <a:r>
              <a:rPr lang="en-US" sz="1800" dirty="0" err="1"/>
              <a:t>online_order</a:t>
            </a:r>
            <a:r>
              <a:rPr lang="en-US" sz="1800" dirty="0"/>
              <a:t> = 1   &amp;    </a:t>
            </a:r>
            <a:r>
              <a:rPr lang="en-US" sz="1800" dirty="0" err="1"/>
              <a:t>used_pin_number</a:t>
            </a:r>
            <a:r>
              <a:rPr lang="en-US" sz="1800" dirty="0"/>
              <a:t>= 0	&amp;</a:t>
            </a:r>
            <a:r>
              <a:rPr lang="en-US" sz="1800" dirty="0" err="1"/>
              <a:t>ratio_to_median_purchase_price</a:t>
            </a:r>
            <a:r>
              <a:rPr lang="en-US" sz="1800" dirty="0"/>
              <a:t> &gt;=4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B635908F-D5BB-26EB-3940-E251FB76B419}"/>
              </a:ext>
            </a:extLst>
          </p:cNvPr>
          <p:cNvSpPr txBox="1">
            <a:spLocks/>
          </p:cNvSpPr>
          <p:nvPr/>
        </p:nvSpPr>
        <p:spPr>
          <a:xfrm>
            <a:off x="818712" y="4529155"/>
            <a:ext cx="10554574" cy="1275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 the above analysis I focused on online purchases, but I wanted to see if there is a great combination of data that would give me an indication about scams in offline purchases.</a:t>
            </a:r>
          </a:p>
          <a:p>
            <a:pPr algn="l" rtl="0"/>
            <a:r>
              <a:rPr lang="en-US" dirty="0"/>
              <a:t>Unfortunately I did not find a combination that would be a high enough indication of fraud.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084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A2995-33E9-2FB7-9412-A0B69145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52256"/>
            <a:ext cx="10571998" cy="1731146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202124"/>
                </a:solidFill>
                <a:effectLst/>
                <a:latin typeface="inherit"/>
              </a:rPr>
              <a:t>About Dataset</a:t>
            </a:r>
            <a:br>
              <a:rPr lang="en-US" b="1" i="0" dirty="0">
                <a:solidFill>
                  <a:srgbClr val="202124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80E28D-00E5-428F-8A4C-E13CB0A2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Digital payments are evolving, but so are cyber criminals.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According to the Data Breach Index, more than 5 million records are being stolen on a daily basis, a concerning statistic that shows - fraud is still very common both for Card-Present and Card-not Present type of payments.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today’s digital world where trillions of Card transaction happens per day, detection of fraud is challenging.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260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5CF6DA-2BA2-21B9-FCEE-D2E17BAD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inherit"/>
              </a:rPr>
              <a:t>There are 1,000,000 rows &amp;  8 columns:</a:t>
            </a:r>
            <a:endParaRPr lang="he-IL" sz="6000" b="0" dirty="0">
              <a:solidFill>
                <a:schemeClr val="bg1"/>
              </a:solidFill>
              <a:latin typeface="inheri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52354A-7518-3E70-9CAF-C8F01EAC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22287"/>
            <a:ext cx="10925175" cy="4188525"/>
          </a:xfrm>
        </p:spPr>
        <p:txBody>
          <a:bodyPr>
            <a:normAutofit fontScale="92500"/>
          </a:bodyPr>
          <a:lstStyle/>
          <a:p>
            <a:pPr algn="l" rtl="0" fontAlgn="base"/>
            <a:r>
              <a:rPr lang="en-US" b="1" dirty="0" err="1">
                <a:effectLst/>
              </a:rPr>
              <a:t>Distance_from_home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the distance from home where the transaction happened.</a:t>
            </a:r>
          </a:p>
          <a:p>
            <a:pPr algn="l" rtl="0" fontAlgn="base"/>
            <a:r>
              <a:rPr lang="en-US" b="1" dirty="0" err="1">
                <a:effectLst/>
              </a:rPr>
              <a:t>Distance_from_last_transaction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the distance from last transaction happened.</a:t>
            </a:r>
          </a:p>
          <a:p>
            <a:pPr algn="l" rtl="0" fontAlgn="base"/>
            <a:r>
              <a:rPr lang="en-US" b="1" dirty="0" err="1">
                <a:effectLst/>
              </a:rPr>
              <a:t>Ratio_to_median_purchase_price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Ratio of purchased price transaction to median purchase price.</a:t>
            </a:r>
          </a:p>
          <a:p>
            <a:pPr algn="l" rtl="0" fontAlgn="base"/>
            <a:r>
              <a:rPr lang="en-US" b="1" dirty="0" err="1">
                <a:effectLst/>
              </a:rPr>
              <a:t>repeat_retailer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happened from same retailer.			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 err="1">
                <a:effectLst/>
              </a:rPr>
              <a:t>used_chip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through chip (credit card).                                 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 err="1">
                <a:effectLst/>
              </a:rPr>
              <a:t>Used_pin_number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happened by using PIN number.	       	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 err="1">
                <a:effectLst/>
              </a:rPr>
              <a:t>online_order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- Is the transaction an online order.							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</a:p>
          <a:p>
            <a:pPr algn="l" rtl="0" fontAlgn="base"/>
            <a:r>
              <a:rPr lang="en-US" b="1" dirty="0">
                <a:effectLst/>
              </a:rPr>
              <a:t>fraud </a:t>
            </a:r>
            <a:r>
              <a:rPr lang="en-US" b="0" dirty="0">
                <a:effectLst/>
              </a:rPr>
              <a:t>- Is the </a:t>
            </a:r>
            <a:r>
              <a:rPr lang="en-US" b="0" i="0" dirty="0">
                <a:effectLst/>
              </a:rPr>
              <a:t>transaction fraudulent.										</a:t>
            </a:r>
            <a:r>
              <a:rPr lang="en-US" b="0" dirty="0">
                <a:effectLst/>
              </a:rPr>
              <a:t> (</a:t>
            </a:r>
            <a:r>
              <a:rPr lang="en-US" sz="1800" dirty="0"/>
              <a:t>Boolean variable</a:t>
            </a:r>
            <a:r>
              <a:rPr lang="en-US" b="0" dirty="0">
                <a:effectLst/>
              </a:rPr>
              <a:t>)</a:t>
            </a:r>
            <a:endParaRPr lang="en-US" b="0" i="0" dirty="0">
              <a:effectLst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61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68B098-E4EB-6AC9-9186-5081225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04F33E-834A-7356-DC30-2D1F2AEAB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505" y="2384212"/>
            <a:ext cx="5194583" cy="36387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The first figure I wanted to check is the percentage of fraud out of all the data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The results showed that 91.26% of the purchases are legal and the rest,     8.74% are fraud.</a:t>
            </a:r>
            <a:endParaRPr lang="he-IL" sz="2000" dirty="0"/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51AD6819-F277-E608-5680-B3AFBD228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872294"/>
              </p:ext>
            </p:extLst>
          </p:nvPr>
        </p:nvGraphicFramePr>
        <p:xfrm>
          <a:off x="6366650" y="2300489"/>
          <a:ext cx="5265845" cy="380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98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571C52-376E-A42A-E04E-B6E8A513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0" y="1187755"/>
            <a:ext cx="10571998" cy="970450"/>
          </a:xfrm>
        </p:spPr>
        <p:txBody>
          <a:bodyPr/>
          <a:lstStyle/>
          <a:p>
            <a:r>
              <a:rPr lang="en-US" sz="3200" dirty="0"/>
              <a:t>The relationship of each figure individually (in percent) to the question of whether a fraud was committed or not?</a:t>
            </a:r>
            <a:br>
              <a:rPr lang="he-IL" sz="3200" dirty="0"/>
            </a:br>
            <a:endParaRPr lang="he-IL" sz="3200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8D26018-AC15-69F4-B9B4-BE8D3E765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84959"/>
              </p:ext>
            </p:extLst>
          </p:nvPr>
        </p:nvGraphicFramePr>
        <p:xfrm>
          <a:off x="812799" y="2223459"/>
          <a:ext cx="10261600" cy="1249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70913803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04275983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883016843"/>
                    </a:ext>
                  </a:extLst>
                </a:gridCol>
                <a:gridCol w="2115979">
                  <a:extLst>
                    <a:ext uri="{9D8B030D-6E8A-4147-A177-3AD203B41FA5}">
                      <a16:colId xmlns:a16="http://schemas.microsoft.com/office/drawing/2014/main" val="3138478137"/>
                    </a:ext>
                  </a:extLst>
                </a:gridCol>
                <a:gridCol w="1138396">
                  <a:extLst>
                    <a:ext uri="{9D8B030D-6E8A-4147-A177-3AD203B41FA5}">
                      <a16:colId xmlns:a16="http://schemas.microsoft.com/office/drawing/2014/main" val="416182751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repeat_retailer_pct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used_chip_pct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used_pin_number_pct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online_order_pct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24503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88.17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35.94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10.99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62.22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u="none" strike="noStrike" dirty="0">
                          <a:effectLst/>
                        </a:rPr>
                        <a:t>Valid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66913"/>
                  </a:ext>
                </a:extLst>
              </a:tr>
              <a:tr h="285106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88.01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25.64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0.13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94.63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04430"/>
                  </a:ext>
                </a:extLst>
              </a:tr>
            </a:tbl>
          </a:graphicData>
        </a:graphic>
      </p:graphicFrame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0F46AE3C-5742-EBDD-299C-F15A2D057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12616"/>
              </p:ext>
            </p:extLst>
          </p:nvPr>
        </p:nvGraphicFramePr>
        <p:xfrm>
          <a:off x="812799" y="3629025"/>
          <a:ext cx="5064126" cy="298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491A4C8A-501B-F803-1681-27B7E7C3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512" y="3730998"/>
            <a:ext cx="4220011" cy="2743201"/>
          </a:xfrm>
        </p:spPr>
        <p:txBody>
          <a:bodyPr/>
          <a:lstStyle/>
          <a:p>
            <a:pPr algn="l" rtl="0"/>
            <a:r>
              <a:rPr lang="en-US" sz="1800" dirty="0">
                <a:cs typeface="+mj-cs"/>
              </a:rPr>
              <a:t>According to the results, it seems that the figure that has the most impact is:</a:t>
            </a:r>
          </a:p>
          <a:p>
            <a:pPr algn="l" rtl="0"/>
            <a:r>
              <a:rPr lang="en-US" sz="1800" dirty="0">
                <a:cs typeface="+mj-cs"/>
              </a:rPr>
              <a:t>“</a:t>
            </a:r>
            <a:r>
              <a:rPr lang="en-US" sz="1800" dirty="0" err="1">
                <a:cs typeface="+mj-cs"/>
              </a:rPr>
              <a:t>online_order</a:t>
            </a:r>
            <a:r>
              <a:rPr lang="en-US" sz="1800" dirty="0">
                <a:cs typeface="+mj-cs"/>
              </a:rPr>
              <a:t>” (94% Vs 62%) </a:t>
            </a:r>
          </a:p>
          <a:p>
            <a:pPr algn="l" rtl="0"/>
            <a:r>
              <a:rPr lang="en-US" sz="1800" dirty="0">
                <a:cs typeface="+mj-cs"/>
              </a:rPr>
              <a:t>In addition, “</a:t>
            </a:r>
            <a:r>
              <a:rPr lang="en-US" sz="1800" dirty="0" err="1">
                <a:cs typeface="+mj-cs"/>
              </a:rPr>
              <a:t>repeat_retailer</a:t>
            </a:r>
            <a:r>
              <a:rPr lang="en-US" sz="1800" dirty="0">
                <a:cs typeface="+mj-cs"/>
              </a:rPr>
              <a:t>” has almost no effect.</a:t>
            </a:r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629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7FC55-1704-396F-3E35-182BDDA4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006179" cy="970450"/>
          </a:xfrm>
        </p:spPr>
        <p:txBody>
          <a:bodyPr/>
          <a:lstStyle/>
          <a:p>
            <a:r>
              <a:rPr lang="en-US" sz="3600" dirty="0"/>
              <a:t>Examining the relationship between continuous variables and fraud</a:t>
            </a:r>
            <a:endParaRPr lang="he-IL" sz="3600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128797F9-6480-5FD8-C79A-225BF2432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767826"/>
              </p:ext>
            </p:extLst>
          </p:nvPr>
        </p:nvGraphicFramePr>
        <p:xfrm>
          <a:off x="543366" y="2238167"/>
          <a:ext cx="11105266" cy="1098876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2709228">
                  <a:extLst>
                    <a:ext uri="{9D8B030D-6E8A-4147-A177-3AD203B41FA5}">
                      <a16:colId xmlns:a16="http://schemas.microsoft.com/office/drawing/2014/main" val="3714111064"/>
                    </a:ext>
                  </a:extLst>
                </a:gridCol>
                <a:gridCol w="3701579">
                  <a:extLst>
                    <a:ext uri="{9D8B030D-6E8A-4147-A177-3AD203B41FA5}">
                      <a16:colId xmlns:a16="http://schemas.microsoft.com/office/drawing/2014/main" val="2663589262"/>
                    </a:ext>
                  </a:extLst>
                </a:gridCol>
                <a:gridCol w="3844126">
                  <a:extLst>
                    <a:ext uri="{9D8B030D-6E8A-4147-A177-3AD203B41FA5}">
                      <a16:colId xmlns:a16="http://schemas.microsoft.com/office/drawing/2014/main" val="12304471"/>
                    </a:ext>
                  </a:extLst>
                </a:gridCol>
                <a:gridCol w="850333">
                  <a:extLst>
                    <a:ext uri="{9D8B030D-6E8A-4147-A177-3AD203B41FA5}">
                      <a16:colId xmlns:a16="http://schemas.microsoft.com/office/drawing/2014/main" val="848206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AVG_distance_from_home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err="1">
                          <a:effectLst/>
                        </a:rPr>
                        <a:t>AVG_distance_from_last_transaction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AVG_ratio_to_median_purchase_price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95351"/>
                  </a:ext>
                </a:extLst>
              </a:tr>
              <a:tr h="38179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22.83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4.3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>
                          <a:effectLst/>
                        </a:rPr>
                        <a:t>1.42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u="none" strike="noStrike" dirty="0">
                          <a:effectLst/>
                        </a:rPr>
                        <a:t>Valid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93984"/>
                  </a:ext>
                </a:extLst>
              </a:tr>
              <a:tr h="38179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66.26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12.71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u="none" strike="noStrike" dirty="0">
                          <a:effectLst/>
                        </a:rPr>
                        <a:t>6.01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Fraud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78090"/>
                  </a:ext>
                </a:extLst>
              </a:tr>
            </a:tbl>
          </a:graphicData>
        </a:graphic>
      </p:graphicFrame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BF949D23-EA6E-0599-82E2-A265CBD93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522529"/>
              </p:ext>
            </p:extLst>
          </p:nvPr>
        </p:nvGraphicFramePr>
        <p:xfrm>
          <a:off x="6486524" y="3600450"/>
          <a:ext cx="50899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EB28D68-FFC0-CD29-3CDC-AE5CF0DF9EDE}"/>
              </a:ext>
            </a:extLst>
          </p:cNvPr>
          <p:cNvSpPr txBox="1">
            <a:spLocks/>
          </p:cNvSpPr>
          <p:nvPr/>
        </p:nvSpPr>
        <p:spPr>
          <a:xfrm>
            <a:off x="310720" y="3520958"/>
            <a:ext cx="5948039" cy="26663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For each column with a continuous </a:t>
            </a:r>
            <a:r>
              <a:rPr lang="en-US" dirty="0" err="1"/>
              <a:t>continuous</a:t>
            </a:r>
            <a:r>
              <a:rPr lang="en-US" dirty="0"/>
              <a:t> variable I created an average according to the division of the fraud variable.</a:t>
            </a:r>
          </a:p>
          <a:p>
            <a:pPr algn="l" rtl="0"/>
            <a:r>
              <a:rPr lang="en-US" dirty="0"/>
              <a:t>For the purpose of examining the relationship between these columns and fraud, I have chosen the middle of the difference.</a:t>
            </a:r>
          </a:p>
          <a:p>
            <a:pPr algn="l" rtl="0"/>
            <a:r>
              <a:rPr lang="en-US" dirty="0"/>
              <a:t>For example - in a query with the variable: “</a:t>
            </a:r>
            <a:r>
              <a:rPr lang="en-US" sz="1800" u="none" strike="noStrike" dirty="0" err="1">
                <a:effectLst/>
              </a:rPr>
              <a:t>distance_from_last_transaction</a:t>
            </a:r>
            <a:r>
              <a:rPr lang="en-US" sz="1800" u="none" strike="noStrike" dirty="0">
                <a:effectLst/>
              </a:rPr>
              <a:t>” the condition will be that the variable is equal to or above 8.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241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6B6BD-9F0A-C8CA-3917-AAEB928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10500" cy="970450"/>
          </a:xfrm>
        </p:spPr>
        <p:txBody>
          <a:bodyPr/>
          <a:lstStyle/>
          <a:p>
            <a:r>
              <a:rPr lang="en-US" sz="3600" dirty="0"/>
              <a:t>Create different combinations in order to examine the effect on the percentage of fraud.</a:t>
            </a:r>
            <a:endParaRPr lang="he-IL" sz="3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16DF01-B9E1-0E3F-D1D1-A20F742E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11687175" cy="3636511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Combination_1: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 	&amp; </a:t>
            </a:r>
            <a:r>
              <a:rPr lang="en-US" sz="1600" dirty="0" err="1"/>
              <a:t>used_chip</a:t>
            </a:r>
            <a:r>
              <a:rPr lang="en-US" sz="1600" dirty="0"/>
              <a:t> = 0</a:t>
            </a:r>
          </a:p>
          <a:p>
            <a:pPr algn="l" rtl="0"/>
            <a:r>
              <a:rPr lang="en-US" sz="1600" dirty="0"/>
              <a:t>Combination_2: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	&amp;distance_from_home &gt;=42</a:t>
            </a:r>
          </a:p>
          <a:p>
            <a:pPr algn="l" rtl="0"/>
            <a:r>
              <a:rPr lang="en-US" sz="1600" dirty="0"/>
              <a:t>Combination_3: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	&amp;distance_from_last_transaction &gt;=8</a:t>
            </a:r>
          </a:p>
          <a:p>
            <a:pPr algn="l" rtl="0"/>
            <a:r>
              <a:rPr lang="en-US" sz="1600" dirty="0"/>
              <a:t>Combination_4: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used_pin_number</a:t>
            </a:r>
            <a:r>
              <a:rPr lang="en-US" sz="1600" dirty="0"/>
              <a:t>=0	&amp;ratio_to_median_purchase_price &gt;=4</a:t>
            </a:r>
          </a:p>
          <a:p>
            <a:pPr algn="l" rtl="0"/>
            <a:r>
              <a:rPr lang="en-US" sz="1600" dirty="0"/>
              <a:t>Combination_5: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 &amp; </a:t>
            </a:r>
            <a:r>
              <a:rPr lang="en-US" sz="1600" dirty="0" err="1"/>
              <a:t>distance_from_last_transaction</a:t>
            </a:r>
            <a:r>
              <a:rPr lang="en-US" sz="1600" dirty="0"/>
              <a:t> &gt;=8</a:t>
            </a:r>
          </a:p>
          <a:p>
            <a:pPr algn="l" rtl="0"/>
            <a:r>
              <a:rPr lang="en-US" sz="1600" dirty="0"/>
              <a:t>Combination_6: </a:t>
            </a:r>
            <a:r>
              <a:rPr lang="en-US" sz="1600" dirty="0" err="1"/>
              <a:t>online_order</a:t>
            </a:r>
            <a:r>
              <a:rPr lang="en-US" sz="1600" dirty="0"/>
              <a:t> = 1   &amp;    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 &amp; </a:t>
            </a:r>
            <a:r>
              <a:rPr lang="en-US" sz="1600" dirty="0" err="1"/>
              <a:t>distance_from_home</a:t>
            </a:r>
            <a:r>
              <a:rPr lang="en-US" sz="1600" dirty="0"/>
              <a:t> &gt;=42</a:t>
            </a:r>
            <a:endParaRPr lang="he-IL" sz="16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AC332B6B-F479-5550-5E20-D1D09BAA6F33}"/>
              </a:ext>
            </a:extLst>
          </p:cNvPr>
          <p:cNvSpPr txBox="1">
            <a:spLocks/>
          </p:cNvSpPr>
          <p:nvPr/>
        </p:nvSpPr>
        <p:spPr>
          <a:xfrm>
            <a:off x="690750" y="1737062"/>
            <a:ext cx="108105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The following combinations are based on previous results.</a:t>
            </a:r>
            <a:endParaRPr lang="he-IL" sz="24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94A20705-9B70-C366-4E6F-EAD19D7C2E7F}"/>
              </a:ext>
            </a:extLst>
          </p:cNvPr>
          <p:cNvSpPr txBox="1">
            <a:spLocks/>
          </p:cNvSpPr>
          <p:nvPr/>
        </p:nvSpPr>
        <p:spPr>
          <a:xfrm>
            <a:off x="949682" y="4668173"/>
            <a:ext cx="1081050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During the process, I created two more options:</a:t>
            </a:r>
            <a:endParaRPr lang="he-IL" sz="2400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B795F1B-801E-AA13-16F3-3E9D566BEF4B}"/>
              </a:ext>
            </a:extLst>
          </p:cNvPr>
          <p:cNvSpPr txBox="1">
            <a:spLocks/>
          </p:cNvSpPr>
          <p:nvPr/>
        </p:nvSpPr>
        <p:spPr>
          <a:xfrm>
            <a:off x="371662" y="5194738"/>
            <a:ext cx="11687175" cy="17226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600" dirty="0"/>
              <a:t>Combination_4_A: </a:t>
            </a:r>
            <a:r>
              <a:rPr lang="en-US" sz="1600" dirty="0" err="1"/>
              <a:t>online_order</a:t>
            </a:r>
            <a:r>
              <a:rPr lang="en-US" sz="1600" dirty="0"/>
              <a:t> = 1   	&amp;	</a:t>
            </a:r>
            <a:r>
              <a:rPr lang="en-US" sz="1600" dirty="0" err="1"/>
              <a:t>ratio_to_median_purchase_price</a:t>
            </a:r>
            <a:r>
              <a:rPr lang="en-US" sz="1600" dirty="0"/>
              <a:t> &gt;=4</a:t>
            </a:r>
          </a:p>
          <a:p>
            <a:pPr algn="l" rtl="0"/>
            <a:r>
              <a:rPr lang="en-US" sz="1600" dirty="0"/>
              <a:t>Combination_5_A: </a:t>
            </a:r>
            <a:r>
              <a:rPr lang="en-US" sz="1600" dirty="0" err="1"/>
              <a:t>online_order</a:t>
            </a:r>
            <a:r>
              <a:rPr lang="en-US" sz="1600" dirty="0"/>
              <a:t> = 1   &amp;     </a:t>
            </a:r>
            <a:r>
              <a:rPr lang="en-US" sz="1600" dirty="0" err="1"/>
              <a:t>distance_from_last_transaction</a:t>
            </a:r>
            <a:r>
              <a:rPr lang="en-US" sz="1600" dirty="0"/>
              <a:t> &gt;=8</a:t>
            </a:r>
          </a:p>
        </p:txBody>
      </p:sp>
    </p:spTree>
    <p:extLst>
      <p:ext uri="{BB962C8B-B14F-4D97-AF65-F5344CB8AC3E}">
        <p14:creationId xmlns:p14="http://schemas.microsoft.com/office/powerpoint/2010/main" val="25706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9095CF-BAA3-CF0B-B2AA-22E432E4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F60469-C6BF-1DBA-0D64-192E0DB0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20" y="2550761"/>
            <a:ext cx="5948039" cy="363651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see that there are some combinations that give low results (1-3, 6) and there are combinations where the results are over 90%!</a:t>
            </a:r>
          </a:p>
          <a:p>
            <a:pPr algn="l" rtl="0"/>
            <a:r>
              <a:rPr lang="en-US" dirty="0"/>
              <a:t>In addition - I tested combinations of only 2 conditions, after seeing the results to check what the level of impact of the third figure:</a:t>
            </a:r>
          </a:p>
          <a:p>
            <a:pPr algn="l" rtl="0"/>
            <a:r>
              <a:rPr lang="en-US" dirty="0"/>
              <a:t>The differences between 4 and 4_A were about 10%. (But still, a high figure)</a:t>
            </a:r>
          </a:p>
          <a:p>
            <a:pPr algn="l" rtl="0"/>
            <a:r>
              <a:rPr lang="en-US" dirty="0"/>
              <a:t>The differences between 5 and 5_A were not significant (difference of less than 1%)</a:t>
            </a:r>
            <a:endParaRPr lang="he-IL" dirty="0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14DF27D6-A847-ED99-5512-95B228113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472174"/>
              </p:ext>
            </p:extLst>
          </p:nvPr>
        </p:nvGraphicFramePr>
        <p:xfrm>
          <a:off x="6462289" y="2436951"/>
          <a:ext cx="5345012" cy="363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1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A07F89-976D-7B1A-E764-64C3CBC0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360970-4207-A650-C01C-F03204E1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2974019"/>
            <a:ext cx="10858381" cy="2884779"/>
          </a:xfrm>
        </p:spPr>
        <p:txBody>
          <a:bodyPr/>
          <a:lstStyle/>
          <a:p>
            <a:pPr algn="l" rtl="0"/>
            <a:r>
              <a:rPr lang="en-US" sz="1800" dirty="0"/>
              <a:t>Customer Address and shipping address : To check if there is a match in the shipping address to the customer address?</a:t>
            </a:r>
          </a:p>
          <a:p>
            <a:pPr algn="l" rtl="0"/>
            <a:r>
              <a:rPr lang="en-US" sz="1800" dirty="0"/>
              <a:t>Type of purchase: There may be some pattern of purchases (fashion / electronic device / games, etc.) that are mostly scams</a:t>
            </a:r>
            <a:r>
              <a:rPr lang="en-US" dirty="0"/>
              <a:t>?</a:t>
            </a:r>
          </a:p>
          <a:p>
            <a:pPr algn="l" rtl="0"/>
            <a:r>
              <a:rPr lang="en-US" dirty="0"/>
              <a:t>City - There may be cities where there is a higher likelihood of fraud.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A566C4B-EF0D-B3F1-ED1E-A360304843AA}"/>
              </a:ext>
            </a:extLst>
          </p:cNvPr>
          <p:cNvSpPr txBox="1">
            <a:spLocks/>
          </p:cNvSpPr>
          <p:nvPr/>
        </p:nvSpPr>
        <p:spPr>
          <a:xfrm>
            <a:off x="962400" y="1931242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/>
              <a:t>Before we get to the conclusions and recommendations, I will point out some data that might have shed further light on the main question - is this a fraudulent deal?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4446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ראוי לציטוט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ראוי לציטוט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אוי לציטוט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368</TotalTime>
  <Words>1258</Words>
  <Application>Microsoft Office PowerPoint</Application>
  <PresentationFormat>מסך רחב</PresentationFormat>
  <Paragraphs>92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inherit</vt:lpstr>
      <vt:lpstr>Inter</vt:lpstr>
      <vt:lpstr>Wingdings 2</vt:lpstr>
      <vt:lpstr>ראוי לציטוט</vt:lpstr>
      <vt:lpstr>Credit Card Fraud Detection </vt:lpstr>
      <vt:lpstr>About Dataset  </vt:lpstr>
      <vt:lpstr>There are 1,000,000 rows &amp;  8 columns:</vt:lpstr>
      <vt:lpstr>Fraud </vt:lpstr>
      <vt:lpstr>The relationship of each figure individually (in percent) to the question of whether a fraud was committed or not? </vt:lpstr>
      <vt:lpstr>Examining the relationship between continuous variables and fraud</vt:lpstr>
      <vt:lpstr>Create different combinations in order to examine the effect on the percentage of fraud.</vt:lpstr>
      <vt:lpstr>Results </vt:lpstr>
      <vt:lpstr>Additional data</vt:lpstr>
      <vt:lpstr>Conclusions and Recommendations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אביתר</dc:creator>
  <cp:lastModifiedBy>אביתר</cp:lastModifiedBy>
  <cp:revision>7</cp:revision>
  <dcterms:created xsi:type="dcterms:W3CDTF">2022-06-16T08:18:22Z</dcterms:created>
  <dcterms:modified xsi:type="dcterms:W3CDTF">2022-06-17T07:57:36Z</dcterms:modified>
</cp:coreProperties>
</file>