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9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55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1234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282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023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99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5423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508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5995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212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26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65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53CDC-D0E0-4833-A577-DE08DA07191A}" type="datetimeFigureOut">
              <a:rPr lang="he-IL" smtClean="0"/>
              <a:t>כ"ה/אב/תשע"ט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B70A-D211-426C-95C8-283DD652F11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662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מעוגל 3"/>
          <p:cNvSpPr/>
          <p:nvPr/>
        </p:nvSpPr>
        <p:spPr>
          <a:xfrm>
            <a:off x="674976" y="362867"/>
            <a:ext cx="6068292" cy="22474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731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 analytic hierarchy process (AHP) is a structured technique for organizing and analyzing complex decisions, based on mathematics and psychology.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It was developed by Thomas L. Saaty in the 1970s and has been extensively studied and refined since then.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It represents the most accurate approach for quantifying the weights of criteria.</a:t>
            </a:r>
            <a:endParaRPr lang="he-IL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5559"/>
              </p:ext>
            </p:extLst>
          </p:nvPr>
        </p:nvGraphicFramePr>
        <p:xfrm>
          <a:off x="8165002" y="1177170"/>
          <a:ext cx="3457576" cy="4663440"/>
        </p:xfrm>
        <a:graphic>
          <a:graphicData uri="http://schemas.openxmlformats.org/drawingml/2006/table">
            <a:tbl>
              <a:tblPr rtl="1" firstRow="1" bandRow="1">
                <a:tableStyleId>{21E4AEA4-8DFA-4A89-87EB-49C32662AFE0}</a:tableStyleId>
              </a:tblPr>
              <a:tblGrid>
                <a:gridCol w="1707053">
                  <a:extLst>
                    <a:ext uri="{9D8B030D-6E8A-4147-A177-3AD203B41FA5}">
                      <a16:colId xmlns:a16="http://schemas.microsoft.com/office/drawing/2014/main" val="1618074605"/>
                    </a:ext>
                  </a:extLst>
                </a:gridCol>
                <a:gridCol w="1750523">
                  <a:extLst>
                    <a:ext uri="{9D8B030D-6E8A-4147-A177-3AD203B41FA5}">
                      <a16:colId xmlns:a16="http://schemas.microsoft.com/office/drawing/2014/main" val="17471015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Definition</a:t>
                      </a:r>
                      <a:endParaRPr lang="he-IL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Intensity of</a:t>
                      </a:r>
                      <a:r>
                        <a:rPr lang="en-US" sz="2400" baseline="0" dirty="0" smtClean="0"/>
                        <a:t> Importance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628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Equal Importance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1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46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Somewhat more</a:t>
                      </a:r>
                      <a:r>
                        <a:rPr lang="en-US" baseline="0" dirty="0" smtClean="0"/>
                        <a:t> important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3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935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Much more</a:t>
                      </a:r>
                      <a:r>
                        <a:rPr lang="en-US" baseline="0" dirty="0" smtClean="0"/>
                        <a:t> important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5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841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much more important</a:t>
                      </a:r>
                      <a:endParaRPr lang="he-IL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7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33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Absolutely</a:t>
                      </a:r>
                      <a:r>
                        <a:rPr lang="en-US" baseline="0" dirty="0" smtClean="0"/>
                        <a:t> more important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9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5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/>
                        <a:t>Intermediate</a:t>
                      </a:r>
                      <a:r>
                        <a:rPr lang="en-US" baseline="0" dirty="0" smtClean="0"/>
                        <a:t> values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dirty="0" smtClean="0"/>
                        <a:t>2,4,6,8</a:t>
                      </a:r>
                      <a:endParaRPr lang="he-IL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190024"/>
                  </a:ext>
                </a:extLst>
              </a:tr>
            </a:tbl>
          </a:graphicData>
        </a:graphic>
      </p:graphicFrame>
      <p:grpSp>
        <p:nvGrpSpPr>
          <p:cNvPr id="20" name="קבוצה 19"/>
          <p:cNvGrpSpPr/>
          <p:nvPr/>
        </p:nvGrpSpPr>
        <p:grpSpPr>
          <a:xfrm>
            <a:off x="674976" y="3035155"/>
            <a:ext cx="6376445" cy="3142445"/>
            <a:chOff x="674976" y="3035155"/>
            <a:chExt cx="6376445" cy="3142445"/>
          </a:xfrm>
        </p:grpSpPr>
        <p:sp>
          <p:nvSpPr>
            <p:cNvPr id="19" name="מלבן מעוגל 18"/>
            <p:cNvSpPr/>
            <p:nvPr/>
          </p:nvSpPr>
          <p:spPr>
            <a:xfrm>
              <a:off x="674976" y="3035155"/>
              <a:ext cx="6376445" cy="314244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73100" dist="50800" dir="5400000" algn="ctr" rotWithShape="0">
                <a:schemeClr val="accent4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" name="מחבר ישר 8"/>
            <p:cNvCxnSpPr/>
            <p:nvPr/>
          </p:nvCxnSpPr>
          <p:spPr>
            <a:xfrm>
              <a:off x="925877" y="4606378"/>
              <a:ext cx="5843155" cy="0"/>
            </a:xfrm>
            <a:prstGeom prst="line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מחבר ישר 9"/>
            <p:cNvCxnSpPr/>
            <p:nvPr/>
          </p:nvCxnSpPr>
          <p:spPr>
            <a:xfrm>
              <a:off x="925877" y="5155122"/>
              <a:ext cx="5843155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>
            <a:xfrm>
              <a:off x="925877" y="5703865"/>
              <a:ext cx="5843155" cy="0"/>
            </a:xfrm>
            <a:prstGeom prst="line">
              <a:avLst/>
            </a:prstGeom>
            <a:ln w="1016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מחבר ישר 11"/>
            <p:cNvCxnSpPr/>
            <p:nvPr/>
          </p:nvCxnSpPr>
          <p:spPr>
            <a:xfrm>
              <a:off x="925877" y="3508890"/>
              <a:ext cx="5843155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מחבר ישר 12"/>
            <p:cNvCxnSpPr/>
            <p:nvPr/>
          </p:nvCxnSpPr>
          <p:spPr>
            <a:xfrm>
              <a:off x="925877" y="4057634"/>
              <a:ext cx="5843155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מלבן 13"/>
            <p:cNvSpPr/>
            <p:nvPr/>
          </p:nvSpPr>
          <p:spPr>
            <a:xfrm>
              <a:off x="925876" y="3247280"/>
              <a:ext cx="198474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Broken Link</a:t>
              </a:r>
              <a:endPara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מלבן 14"/>
            <p:cNvSpPr/>
            <p:nvPr/>
          </p:nvSpPr>
          <p:spPr>
            <a:xfrm>
              <a:off x="925876" y="3791332"/>
              <a:ext cx="159014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Tight Link</a:t>
              </a:r>
              <a:endPara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מלבן 15"/>
            <p:cNvSpPr/>
            <p:nvPr/>
          </p:nvSpPr>
          <p:spPr>
            <a:xfrm>
              <a:off x="925876" y="4333454"/>
              <a:ext cx="1984749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Regular Link</a:t>
              </a:r>
              <a:endPara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מלבן 16"/>
            <p:cNvSpPr/>
            <p:nvPr/>
          </p:nvSpPr>
          <p:spPr>
            <a:xfrm>
              <a:off x="925876" y="4875576"/>
              <a:ext cx="173181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Loose Link</a:t>
              </a:r>
              <a:endPara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מלבן 17"/>
            <p:cNvSpPr/>
            <p:nvPr/>
          </p:nvSpPr>
          <p:spPr>
            <a:xfrm>
              <a:off x="925876" y="5417698"/>
              <a:ext cx="2493467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Very Loose Link</a:t>
              </a:r>
              <a:endParaRPr lang="he-IL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808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מעוגל 4"/>
          <p:cNvSpPr/>
          <p:nvPr/>
        </p:nvSpPr>
        <p:spPr>
          <a:xfrm>
            <a:off x="2259076" y="1815922"/>
            <a:ext cx="6962198" cy="238259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73100" dist="50800" dir="5400000" algn="ctr" rotWithShape="0">
              <a:schemeClr val="accent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 analytic hierarchy process (AHP) is a structured technique for organizing and analyzing complex decisions, based on mathematics and psychology.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It was developed by Thomas L. Saaty in the 1970s and has been extensively studied and refined since then.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 It represents the most accurate approach for quantifying the weights of criteria.</a:t>
            </a:r>
            <a:endParaRPr lang="he-I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9774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40</Words>
  <Application>Microsoft Office PowerPoint</Application>
  <PresentationFormat>מסך רחב</PresentationFormat>
  <Paragraphs>25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Hadar</dc:creator>
  <cp:lastModifiedBy>Hadar</cp:lastModifiedBy>
  <cp:revision>8</cp:revision>
  <dcterms:created xsi:type="dcterms:W3CDTF">2019-08-26T14:10:43Z</dcterms:created>
  <dcterms:modified xsi:type="dcterms:W3CDTF">2019-08-27T18:07:21Z</dcterms:modified>
</cp:coreProperties>
</file>