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handoutMasterIdLst>
    <p:handoutMasterId r:id="rId32"/>
  </p:handoutMasterIdLst>
  <p:sldIdLst>
    <p:sldId id="256" r:id="rId2"/>
    <p:sldId id="257" r:id="rId3"/>
    <p:sldId id="258" r:id="rId4"/>
    <p:sldId id="288" r:id="rId5"/>
    <p:sldId id="260" r:id="rId6"/>
    <p:sldId id="275" r:id="rId7"/>
    <p:sldId id="282" r:id="rId8"/>
    <p:sldId id="284" r:id="rId9"/>
    <p:sldId id="261" r:id="rId10"/>
    <p:sldId id="286" r:id="rId11"/>
    <p:sldId id="267" r:id="rId12"/>
    <p:sldId id="278" r:id="rId13"/>
    <p:sldId id="287" r:id="rId14"/>
    <p:sldId id="266" r:id="rId15"/>
    <p:sldId id="279" r:id="rId16"/>
    <p:sldId id="269" r:id="rId17"/>
    <p:sldId id="273" r:id="rId18"/>
    <p:sldId id="271" r:id="rId19"/>
    <p:sldId id="272" r:id="rId20"/>
    <p:sldId id="274" r:id="rId21"/>
    <p:sldId id="281" r:id="rId22"/>
    <p:sldId id="262" r:id="rId23"/>
    <p:sldId id="263" r:id="rId24"/>
    <p:sldId id="264" r:id="rId25"/>
    <p:sldId id="259" r:id="rId26"/>
    <p:sldId id="277" r:id="rId27"/>
    <p:sldId id="276" r:id="rId28"/>
    <p:sldId id="268"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9C9A2B-0EEB-4EC7-BE88-EE95FBDB34FA}" v="881" dt="2024-03-11T11:50:12.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9748" autoAdjust="0"/>
  </p:normalViewPr>
  <p:slideViewPr>
    <p:cSldViewPr snapToGrid="0">
      <p:cViewPr varScale="1">
        <p:scale>
          <a:sx n="95" d="100"/>
          <a:sy n="95" d="100"/>
        </p:scale>
        <p:origin x="-946"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113ED2-71F6-4B5F-B011-448D2B835863}" type="datetimeFigureOut">
              <a:rPr lang="en-US" smtClean="0"/>
              <a:t>3/11/2024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3E91F4-F3E7-4A41-A365-AAA595004FC0}" type="slidenum">
              <a:rPr lang="en-US" smtClean="0"/>
              <a:t>‹#›</a:t>
            </a:fld>
            <a:endParaRPr lang="en-US"/>
          </a:p>
        </p:txBody>
      </p:sp>
    </p:spTree>
    <p:extLst>
      <p:ext uri="{BB962C8B-B14F-4D97-AF65-F5344CB8AC3E}">
        <p14:creationId xmlns:p14="http://schemas.microsoft.com/office/powerpoint/2010/main" val="3959094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81484-C41F-4ADC-95FE-8FF9F8C4B643}" type="datetimeFigureOut">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513DC-6AB3-4DB1-A62F-8870084540D4}" type="slidenum">
              <a:t>‹#›</a:t>
            </a:fld>
            <a:endParaRPr lang="en-US"/>
          </a:p>
        </p:txBody>
      </p:sp>
    </p:spTree>
    <p:extLst>
      <p:ext uri="{BB962C8B-B14F-4D97-AF65-F5344CB8AC3E}">
        <p14:creationId xmlns:p14="http://schemas.microsoft.com/office/powerpoint/2010/main" val="197595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dirty="0"/>
              <a:t>Detectors play crucial roles across various fields, primarily in sensing, identifying, or measuring specific elements, energies, substances, or events. Their functions can vary widely based on the context in which they are used:</a:t>
            </a:r>
          </a:p>
          <a:p>
            <a:pPr marL="285750" indent="-285750">
              <a:lnSpc>
                <a:spcPct val="90000"/>
              </a:lnSpc>
              <a:spcBef>
                <a:spcPts val="1000"/>
              </a:spcBef>
              <a:buFont typeface="Arial"/>
              <a:buChar char="•"/>
            </a:pPr>
            <a:r>
              <a:rPr lang="en-US" b="1" dirty="0"/>
              <a:t>Sensing and Measurement:</a:t>
            </a:r>
            <a:r>
              <a:rPr lang="en-US" dirty="0"/>
              <a:t> Detectors are employed to sense and measure various physical quantities like temperature, pressure, light intensity, radiation, or chemical composition.</a:t>
            </a:r>
          </a:p>
          <a:p>
            <a:pPr marL="285750" indent="-285750">
              <a:lnSpc>
                <a:spcPct val="90000"/>
              </a:lnSpc>
              <a:spcBef>
                <a:spcPts val="1000"/>
              </a:spcBef>
              <a:buFont typeface="Arial"/>
              <a:buChar char="•"/>
            </a:pPr>
            <a:r>
              <a:rPr lang="en-US" b="1" dirty="0"/>
              <a:t>Identification and Analysis:</a:t>
            </a:r>
            <a:r>
              <a:rPr lang="en-US" dirty="0"/>
              <a:t> In scientific experiments, detectors are used to identify particles, molecules, or compounds by analyzing their properties such as mass, charge, or energy.</a:t>
            </a:r>
          </a:p>
          <a:p>
            <a:pPr marL="285750" indent="-285750">
              <a:lnSpc>
                <a:spcPct val="90000"/>
              </a:lnSpc>
              <a:spcBef>
                <a:spcPts val="1000"/>
              </a:spcBef>
              <a:buFont typeface="Arial"/>
              <a:buChar char="•"/>
            </a:pPr>
            <a:r>
              <a:rPr lang="en-US" b="1" dirty="0"/>
              <a:t>Security and Safety:</a:t>
            </a:r>
            <a:r>
              <a:rPr lang="en-US" dirty="0"/>
              <a:t> Detectors are essential in security systems, like metal detectors in airports, to identify prohibited items or potential threats. They're also used in detecting harmful gases, radiation leaks, or fires for safety purposes.</a:t>
            </a:r>
          </a:p>
          <a:p>
            <a:pPr marL="285750" indent="-285750">
              <a:lnSpc>
                <a:spcPct val="90000"/>
              </a:lnSpc>
              <a:spcBef>
                <a:spcPts val="1000"/>
              </a:spcBef>
              <a:buFont typeface="Arial"/>
              <a:buChar char="•"/>
            </a:pPr>
            <a:r>
              <a:rPr lang="en-US" b="1" dirty="0"/>
              <a:t>Medical Applications:</a:t>
            </a:r>
            <a:r>
              <a:rPr lang="en-US" dirty="0"/>
              <a:t> In medicine, detectors are used in imaging technologies like X-ray, MRI, CT scans, and PET scans to visualize internal body structures, diagnose diseases, and monitor treatments.</a:t>
            </a:r>
          </a:p>
          <a:p>
            <a:pPr marL="285750" indent="-285750">
              <a:lnSpc>
                <a:spcPct val="90000"/>
              </a:lnSpc>
              <a:spcBef>
                <a:spcPts val="1000"/>
              </a:spcBef>
              <a:buFont typeface="Arial"/>
              <a:buChar char="•"/>
            </a:pPr>
            <a:r>
              <a:rPr lang="en-US" b="1" dirty="0"/>
              <a:t>Environmental Monitoring:</a:t>
            </a:r>
            <a:r>
              <a:rPr lang="en-US" dirty="0"/>
              <a:t> Detectors are employed to monitor environmental parameters such as air quality, water pollution, and seismic activities.</a:t>
            </a:r>
          </a:p>
          <a:p>
            <a:pPr marL="285750" indent="-285750">
              <a:lnSpc>
                <a:spcPct val="90000"/>
              </a:lnSpc>
              <a:spcBef>
                <a:spcPts val="1000"/>
              </a:spcBef>
              <a:buFont typeface="Arial"/>
              <a:buChar char="•"/>
            </a:pPr>
            <a:r>
              <a:rPr lang="en-US" b="1" dirty="0"/>
              <a:t>Industrial and Manufacturing Processes:</a:t>
            </a:r>
            <a:r>
              <a:rPr lang="en-US" dirty="0"/>
              <a:t> Detectors are utilized in manufacturing to ensure quality control, measure parameters critical to production, and detect faults or inconsistencies in products.</a:t>
            </a:r>
          </a:p>
          <a:p>
            <a:pPr marL="285750" indent="-285750">
              <a:lnSpc>
                <a:spcPct val="90000"/>
              </a:lnSpc>
              <a:spcBef>
                <a:spcPts val="1000"/>
              </a:spcBef>
              <a:buFont typeface="Arial"/>
              <a:buChar char="•"/>
            </a:pPr>
            <a:r>
              <a:rPr lang="en-US" b="1" dirty="0"/>
              <a:t>Communication and Information Processing:</a:t>
            </a:r>
            <a:r>
              <a:rPr lang="en-US" dirty="0"/>
              <a:t> Detectors are used in communication systems to receive, decode, and process signals in devices like antennas, radios, and telecommunications equipment.</a:t>
            </a:r>
          </a:p>
          <a:p>
            <a:pPr marL="285750" indent="-285750">
              <a:lnSpc>
                <a:spcPct val="90000"/>
              </a:lnSpc>
              <a:spcBef>
                <a:spcPts val="1000"/>
              </a:spcBef>
              <a:buFont typeface="Arial"/>
              <a:buChar char="•"/>
            </a:pPr>
            <a:r>
              <a:rPr lang="en-US" dirty="0"/>
              <a:t>Detectors can range from simple devices like thermometers or smoke detectors to sophisticated instruments used in scientific research, astronomy, or high-tech industries. Their significance lies in their ability to provide accurate and timely information, contributing to advancements in various fields and ensuring safety and efficiency in many applications.</a:t>
            </a:r>
          </a:p>
          <a:p>
            <a:pPr marL="285750" indent="-285750">
              <a:lnSpc>
                <a:spcPct val="90000"/>
              </a:lnSpc>
              <a:spcBef>
                <a:spcPts val="1000"/>
              </a:spcBef>
              <a:buFont typeface="Arial"/>
              <a:buChar char="•"/>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EA7513DC-6AB3-4DB1-A62F-8870084540D4}" type="slidenum">
              <a:t>2</a:t>
            </a:fld>
            <a:endParaRPr lang="en-US"/>
          </a:p>
        </p:txBody>
      </p:sp>
    </p:spTree>
    <p:extLst>
      <p:ext uri="{BB962C8B-B14F-4D97-AF65-F5344CB8AC3E}">
        <p14:creationId xmlns:p14="http://schemas.microsoft.com/office/powerpoint/2010/main" val="3556430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 of our Multiple object tracking (MOT) model. Inputs are the frame t − 1, the frame t, the object set Ot from frame t and the detection set Dt at frame t. Outputs are tracking results. For example, there are four objects from frame t − 1 and three detections from frame t, and their features are extracted and sent into the graph networks. Afterwards, data association and missing detections handling are performed.</a:t>
            </a:r>
          </a:p>
        </p:txBody>
      </p:sp>
      <p:sp>
        <p:nvSpPr>
          <p:cNvPr id="4" name="Slide Number Placeholder 3"/>
          <p:cNvSpPr>
            <a:spLocks noGrp="1"/>
          </p:cNvSpPr>
          <p:nvPr>
            <p:ph type="sldNum" sz="quarter" idx="5"/>
          </p:nvPr>
        </p:nvSpPr>
        <p:spPr/>
        <p:txBody>
          <a:bodyPr/>
          <a:lstStyle/>
          <a:p>
            <a:fld id="{EA7513DC-6AB3-4DB1-A62F-8870084540D4}" type="slidenum">
              <a:rPr lang="en-US"/>
              <a:t>25</a:t>
            </a:fld>
            <a:endParaRPr lang="en-US"/>
          </a:p>
        </p:txBody>
      </p:sp>
    </p:spTree>
    <p:extLst>
      <p:ext uri="{BB962C8B-B14F-4D97-AF65-F5344CB8AC3E}">
        <p14:creationId xmlns:p14="http://schemas.microsoft.com/office/powerpoint/2010/main" val="282033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7513DC-6AB3-4DB1-A62F-8870084540D4}" type="slidenum">
              <a:rPr lang="en-US" smtClean="0"/>
              <a:t>28</a:t>
            </a:fld>
            <a:endParaRPr lang="en-US"/>
          </a:p>
        </p:txBody>
      </p:sp>
    </p:spTree>
    <p:extLst>
      <p:ext uri="{BB962C8B-B14F-4D97-AF65-F5344CB8AC3E}">
        <p14:creationId xmlns:p14="http://schemas.microsoft.com/office/powerpoint/2010/main" val="1342321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 iterative mathematical process, meaning it repeats itself, which uses a set of equations and data that steadily come from the sensors in order to quickly evaluate the true value, which can be speed or location, of an object that is measured, while the measured attributes contain uncertainty, noise and randomness.</a:t>
            </a:r>
          </a:p>
          <a:p>
            <a:r>
              <a:rPr lang="en-US" sz="1200" b="0" i="0" kern="1200" dirty="0">
                <a:solidFill>
                  <a:schemeClr val="tx1"/>
                </a:solidFill>
                <a:effectLst/>
                <a:latin typeface="+mn-lt"/>
                <a:ea typeface="+mn-ea"/>
                <a:cs typeface="+mn-cs"/>
              </a:rPr>
              <a:t>It</a:t>
            </a:r>
            <a:r>
              <a:rPr lang="en-US" sz="1200" b="0" i="0" kern="1200" baseline="0" dirty="0">
                <a:solidFill>
                  <a:schemeClr val="tx1"/>
                </a:solidFill>
                <a:effectLst/>
                <a:latin typeface="+mn-lt"/>
                <a:ea typeface="+mn-ea"/>
                <a:cs typeface="+mn-cs"/>
              </a:rPr>
              <a:t> is a part of a big family of Bayesian filters which are filters that operate according to they Bayes Theorem.</a:t>
            </a:r>
            <a:endParaRPr lang="en-US" sz="1200" b="0" i="0" kern="1200" dirty="0">
              <a:solidFill>
                <a:schemeClr val="tx1"/>
              </a:solidFill>
              <a:effectLst/>
              <a:latin typeface="+mn-lt"/>
              <a:ea typeface="+mn-ea"/>
              <a:cs typeface="+mn-cs"/>
            </a:endParaRPr>
          </a:p>
          <a:p>
            <a:br>
              <a:rPr lang="en-US" dirty="0"/>
            </a:br>
            <a:r>
              <a:rPr lang="en-US" sz="1200" b="0" i="0" kern="1200" dirty="0">
                <a:solidFill>
                  <a:schemeClr val="tx1"/>
                </a:solidFill>
                <a:effectLst/>
                <a:latin typeface="+mn-lt"/>
                <a:ea typeface="+mn-ea"/>
                <a:cs typeface="+mn-cs"/>
              </a:rPr>
              <a:t>Kalman Filters are powerful tools in estimation theory, used for predicting the state of dynamic systems in the presence of noise. There are several variants of Kalman Filters, each designed to handle specific types of systems and data.</a:t>
            </a:r>
          </a:p>
          <a:p>
            <a:r>
              <a:rPr lang="en-US" sz="1200" b="0" i="0" kern="1200" dirty="0">
                <a:solidFill>
                  <a:schemeClr val="tx1"/>
                </a:solidFill>
                <a:effectLst/>
                <a:latin typeface="+mn-lt"/>
                <a:ea typeface="+mn-ea"/>
                <a:cs typeface="+mn-cs"/>
              </a:rPr>
              <a:t>Histogram – multimodal, per bin probability, hold several guesses of location,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be</a:t>
            </a:r>
            <a:r>
              <a:rPr lang="en-US" sz="1200" b="0" i="0" kern="1200" baseline="0" dirty="0">
                <a:solidFill>
                  <a:schemeClr val="tx1"/>
                </a:solidFill>
                <a:effectLst/>
                <a:latin typeface="+mn-lt"/>
                <a:ea typeface="+mn-ea"/>
                <a:cs typeface="+mn-cs"/>
              </a:rPr>
              <a:t> in any bin with some probability. Discrete – must be in the entire bin or not at all, requires many bins for high-res (computationally costly).</a:t>
            </a:r>
          </a:p>
          <a:p>
            <a:r>
              <a:rPr lang="en-US" sz="1200" b="0" i="0" kern="1200" baseline="0" dirty="0">
                <a:solidFill>
                  <a:schemeClr val="tx1"/>
                </a:solidFill>
                <a:effectLst/>
                <a:latin typeface="+mn-lt"/>
                <a:ea typeface="+mn-ea"/>
                <a:cs typeface="+mn-cs"/>
              </a:rPr>
              <a:t>Kalman – unimodal can be in only a single location with some uncertainty. Continuous – can be at every point. Can move to every point so cost less.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7513DC-6AB3-4DB1-A62F-8870084540D4}" type="slidenum">
              <a:rPr lang="en-US" smtClean="0"/>
              <a:t>29</a:t>
            </a:fld>
            <a:endParaRPr lang="en-US"/>
          </a:p>
        </p:txBody>
      </p:sp>
    </p:spTree>
    <p:extLst>
      <p:ext uri="{BB962C8B-B14F-4D97-AF65-F5344CB8AC3E}">
        <p14:creationId xmlns:p14="http://schemas.microsoft.com/office/powerpoint/2010/main" val="28957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S. Bolme, J. R. Beveridge, B. A. Draper and Y. M. Lui, "Visual object tracking using adaptive correlation filters," 2010 IEEE Computer Society Conference on Computer Vision and Pattern Recognition, San Francisco, CA, USA, 2010, pp. 2544-2550, </a:t>
            </a:r>
            <a:r>
              <a:rPr lang="en-US" dirty="0" err="1"/>
              <a:t>doi</a:t>
            </a:r>
            <a:r>
              <a:rPr lang="en-US" dirty="0"/>
              <a:t>: 10.1109/CVPR.2010.5539960.</a:t>
            </a:r>
          </a:p>
          <a:p>
            <a:endParaRPr lang="en-US" dirty="0"/>
          </a:p>
          <a:p>
            <a:endParaRPr lang="en-US" dirty="0">
              <a:cs typeface="+mn-lt"/>
            </a:endParaRPr>
          </a:p>
          <a:p>
            <a:r>
              <a:rPr lang="en-US" dirty="0"/>
              <a:t>Object tracking involves locating a specific object or multiple objects in a series of frames in a video or images. Several methods are used for object tracking, each with its own strengths and weaknesses. Here are some common methods:</a:t>
            </a:r>
            <a:endParaRPr lang="en-US" dirty="0">
              <a:ea typeface="Calibri" panose="020F0502020204030204"/>
              <a:cs typeface="Calibri" panose="020F0502020204030204"/>
            </a:endParaRPr>
          </a:p>
          <a:p>
            <a:r>
              <a:rPr lang="en-US" b="1" dirty="0"/>
              <a:t>Optical Flow Methods:</a:t>
            </a:r>
            <a:r>
              <a:rPr lang="en-US" dirty="0"/>
              <a:t> These methods track objects by analyzing the motion of pixels between consecutive frames. They estimate the apparent motion of objects by observing the displacement of features in the image sequence.</a:t>
            </a:r>
            <a:endParaRPr lang="en-US" dirty="0">
              <a:ea typeface="Calibri"/>
              <a:cs typeface="Calibri"/>
            </a:endParaRPr>
          </a:p>
          <a:p>
            <a:r>
              <a:rPr lang="en-US" b="1" dirty="0"/>
              <a:t>Template Matching:</a:t>
            </a:r>
            <a:r>
              <a:rPr lang="en-US" dirty="0"/>
              <a:t> Template matching involves comparing a template (an image patch representing the object to be tracked) with sub-images in the next frames. The goal is to find the best match, usually based on similarity metrics like correlation.</a:t>
            </a:r>
            <a:endParaRPr lang="en-US" dirty="0">
              <a:ea typeface="Calibri"/>
              <a:cs typeface="Calibri"/>
            </a:endParaRPr>
          </a:p>
          <a:p>
            <a:r>
              <a:rPr lang="en-US" b="1" dirty="0"/>
              <a:t>Kalman Filters: </a:t>
            </a:r>
            <a:r>
              <a:rPr lang="en-US" dirty="0"/>
              <a:t>The Kalman Filter algorithm is a discrete time system that consists of a set of state space equations. These are used for state estimation in dynamic systems. They predict the next state of the object based on previous states and measurements, taking into account uncertainties in measurements and motions.</a:t>
            </a:r>
            <a:endParaRPr lang="en-US" dirty="0">
              <a:ea typeface="Calibri"/>
              <a:cs typeface="Calibri"/>
            </a:endParaRPr>
          </a:p>
          <a:p>
            <a:r>
              <a:rPr lang="en-US" b="1" dirty="0"/>
              <a:t>Mean Shift Algorithm:</a:t>
            </a:r>
            <a:r>
              <a:rPr lang="en-US" dirty="0"/>
              <a:t> This algorithm is used for locating the maxima of a density function. It iteratively shifts the centroid of a window to the region with the maximum probability density within the given window.</a:t>
            </a:r>
            <a:endParaRPr lang="en-US" dirty="0">
              <a:ea typeface="Calibri"/>
              <a:cs typeface="Calibri"/>
            </a:endParaRPr>
          </a:p>
          <a:p>
            <a:r>
              <a:rPr lang="en-US" b="1" dirty="0"/>
              <a:t>Histogram-Based Tracking:</a:t>
            </a:r>
            <a:r>
              <a:rPr lang="en-US" dirty="0"/>
              <a:t> Histograms of object features (color, texture, gradients) are used to track the object across frames. Histograms help to identify the object based on its distinctive features.</a:t>
            </a:r>
            <a:endParaRPr lang="en-US" dirty="0">
              <a:ea typeface="Calibri"/>
              <a:cs typeface="Calibri"/>
            </a:endParaRPr>
          </a:p>
          <a:p>
            <a:r>
              <a:rPr lang="en-US" b="1" dirty="0"/>
              <a:t>Deep Learning-Based Methods:</a:t>
            </a:r>
            <a:r>
              <a:rPr lang="en-US" dirty="0"/>
              <a:t> Convolutional Neural Networks (CNNs) and other deep learning architectures have been increasingly used for object tracking. They involve training models to detect and track objects by learning from large annotated datasets.</a:t>
            </a:r>
            <a:endParaRPr lang="en-US" dirty="0">
              <a:ea typeface="Calibri"/>
              <a:cs typeface="Calibri"/>
            </a:endParaRPr>
          </a:p>
          <a:p>
            <a:r>
              <a:rPr lang="en-US" b="1" dirty="0"/>
              <a:t>Particle Filters:</a:t>
            </a:r>
            <a:r>
              <a:rPr lang="en-US" dirty="0"/>
              <a:t> These methods represent the object's state as a set of particles, which are then propagated over time based on motion and observation models. They're effective in handling non-linear and non-Gaussian distributions.</a:t>
            </a:r>
            <a:endParaRPr lang="en-US" dirty="0">
              <a:ea typeface="Calibri"/>
              <a:cs typeface="Calibri"/>
            </a:endParaRPr>
          </a:p>
          <a:p>
            <a:r>
              <a:rPr lang="en-US" b="1" dirty="0"/>
              <a:t>Correlation Filters:</a:t>
            </a:r>
            <a:r>
              <a:rPr lang="en-US" dirty="0"/>
              <a:t> These methods use correlation operations to track objects efficiently. They involve training a filter to respond strongly at the location of the object being tracked.</a:t>
            </a:r>
            <a:endParaRPr lang="en-US" dirty="0">
              <a:ea typeface="Calibri"/>
              <a:cs typeface="Calibri"/>
            </a:endParaRPr>
          </a:p>
          <a:p>
            <a:r>
              <a:rPr lang="en-US" b="1" dirty="0"/>
              <a:t>Graph-Based Tracking:</a:t>
            </a:r>
            <a:r>
              <a:rPr lang="en-US" dirty="0"/>
              <a:t> Modeling objects and their relationships as nodes and edges in a graph allows for the tracking of objects in complex scenes where multiple objects interact.</a:t>
            </a:r>
            <a:endParaRPr lang="en-US" dirty="0">
              <a:ea typeface="Calibri"/>
              <a:cs typeface="Calibri"/>
            </a:endParaRPr>
          </a:p>
          <a:p>
            <a:r>
              <a:rPr lang="en-US" dirty="0"/>
              <a:t>The choice of tracking method often depends on various factors such as the complexity of the scene, the nature of the objects being tracked, computational requirements, accuracy needed, and real-time constraints. Often, a combination of these methods or a hybrid approach is used for robust and accurate object tracking in different scenarios.</a:t>
            </a:r>
            <a:endParaRPr lang="en-US" dirty="0">
              <a:ea typeface="Calibri"/>
              <a:cs typeface="Calibri"/>
            </a:endParaRPr>
          </a:p>
          <a:p>
            <a:br>
              <a:rPr lang="en-US" dirty="0"/>
            </a:b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EA7513DC-6AB3-4DB1-A62F-8870084540D4}" type="slidenum">
              <a:rPr lang="en-US"/>
              <a:t>3</a:t>
            </a:fld>
            <a:endParaRPr lang="en-US"/>
          </a:p>
        </p:txBody>
      </p:sp>
    </p:spTree>
    <p:extLst>
      <p:ext uri="{BB962C8B-B14F-4D97-AF65-F5344CB8AC3E}">
        <p14:creationId xmlns:p14="http://schemas.microsoft.com/office/powerpoint/2010/main" val="379592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previous sensor data, estimated changes in parameters, and covariance information, the Kalman Filter estimates the actual output as compared to an input measurement from reality. This algorithm can be applied to position, direction, timing offsets, and accelerometer offsets to name a few.</a:t>
            </a:r>
          </a:p>
          <a:p>
            <a:endParaRPr lang="en-US" dirty="0"/>
          </a:p>
          <a:p>
            <a:endParaRPr lang="en-US" dirty="0"/>
          </a:p>
        </p:txBody>
      </p:sp>
      <p:sp>
        <p:nvSpPr>
          <p:cNvPr id="4" name="Slide Number Placeholder 3"/>
          <p:cNvSpPr>
            <a:spLocks noGrp="1"/>
          </p:cNvSpPr>
          <p:nvPr>
            <p:ph type="sldNum" sz="quarter" idx="5"/>
          </p:nvPr>
        </p:nvSpPr>
        <p:spPr/>
        <p:txBody>
          <a:bodyPr/>
          <a:lstStyle/>
          <a:p>
            <a:fld id="{EA7513DC-6AB3-4DB1-A62F-8870084540D4}" type="slidenum">
              <a:rPr lang="en-US"/>
              <a:t>9</a:t>
            </a:fld>
            <a:endParaRPr lang="en-US"/>
          </a:p>
        </p:txBody>
      </p:sp>
    </p:spTree>
    <p:extLst>
      <p:ext uri="{BB962C8B-B14F-4D97-AF65-F5344CB8AC3E}">
        <p14:creationId xmlns:p14="http://schemas.microsoft.com/office/powerpoint/2010/main" val="2710635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previous sensor data, estimated changes in parameters, and covariance information, the Kalman Filter estimates the actual output as compared to an input measurement from reality. This algorithm can be applied to position, direction, timing offsets, and accelerometer offsets to name a few.</a:t>
            </a:r>
          </a:p>
          <a:p>
            <a:endParaRPr lang="en-US" dirty="0"/>
          </a:p>
          <a:p>
            <a:endParaRPr lang="en-US" dirty="0"/>
          </a:p>
        </p:txBody>
      </p:sp>
      <p:sp>
        <p:nvSpPr>
          <p:cNvPr id="4" name="Slide Number Placeholder 3"/>
          <p:cNvSpPr>
            <a:spLocks noGrp="1"/>
          </p:cNvSpPr>
          <p:nvPr>
            <p:ph type="sldNum" sz="quarter" idx="5"/>
          </p:nvPr>
        </p:nvSpPr>
        <p:spPr/>
        <p:txBody>
          <a:bodyPr/>
          <a:lstStyle/>
          <a:p>
            <a:fld id="{EA7513DC-6AB3-4DB1-A62F-8870084540D4}" type="slidenum">
              <a:rPr lang="en-US"/>
              <a:t>10</a:t>
            </a:fld>
            <a:endParaRPr lang="en-US"/>
          </a:p>
        </p:txBody>
      </p:sp>
    </p:spTree>
    <p:extLst>
      <p:ext uri="{BB962C8B-B14F-4D97-AF65-F5344CB8AC3E}">
        <p14:creationId xmlns:p14="http://schemas.microsoft.com/office/powerpoint/2010/main" val="404575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0" i="0" kern="1200" dirty="0">
                <a:solidFill>
                  <a:schemeClr val="tx1"/>
                </a:solidFill>
                <a:effectLst/>
                <a:latin typeface="+mn-lt"/>
                <a:ea typeface="+mn-ea"/>
                <a:cs typeface="+mn-cs"/>
              </a:rPr>
              <a:t>בסרטון הנוכחי אנחנו מקבלים מידע דרך קובץ – גם מחיישן הרדאר וגם מחיישן הלידאר.</a:t>
            </a:r>
            <a:br>
              <a:rPr lang="he-IL" dirty="0"/>
            </a:br>
            <a:r>
              <a:rPr lang="he-IL" sz="1200" b="1" i="0" kern="1200" dirty="0">
                <a:solidFill>
                  <a:schemeClr val="tx1"/>
                </a:solidFill>
                <a:effectLst/>
                <a:latin typeface="+mn-lt"/>
                <a:ea typeface="+mn-ea"/>
                <a:cs typeface="+mn-cs"/>
              </a:rPr>
              <a:t>שימו לב</a:t>
            </a:r>
            <a:r>
              <a:rPr lang="he-IL" sz="1200" b="0" i="0" kern="1200" dirty="0">
                <a:solidFill>
                  <a:schemeClr val="tx1"/>
                </a:solidFill>
                <a:effectLst/>
                <a:latin typeface="+mn-lt"/>
                <a:ea typeface="+mn-ea"/>
                <a:cs typeface="+mn-cs"/>
              </a:rPr>
              <a:t> איך צריך לקרוא את הקובץ </a:t>
            </a:r>
            <a:r>
              <a:rPr lang="en-US" sz="1200" b="0" i="0" kern="1200" dirty="0">
                <a:solidFill>
                  <a:schemeClr val="tx1"/>
                </a:solidFill>
                <a:effectLst/>
                <a:latin typeface="+mn-lt"/>
                <a:ea typeface="+mn-ea"/>
                <a:cs typeface="+mn-cs"/>
              </a:rPr>
              <a:t>data.txt.</a:t>
            </a:r>
            <a:br>
              <a:rPr lang="en-US" dirty="0"/>
            </a:br>
            <a:r>
              <a:rPr lang="he-IL" sz="1200" b="0" i="0" kern="1200" dirty="0">
                <a:solidFill>
                  <a:schemeClr val="tx1"/>
                </a:solidFill>
                <a:effectLst/>
                <a:latin typeface="+mn-lt"/>
                <a:ea typeface="+mn-ea"/>
                <a:cs typeface="+mn-cs"/>
              </a:rPr>
              <a:t>עבור שורות המתארות מדידה של ה- (</a:t>
            </a:r>
            <a:r>
              <a:rPr lang="en-US" sz="1200" b="0" i="0" kern="1200" dirty="0">
                <a:solidFill>
                  <a:schemeClr val="tx1"/>
                </a:solidFill>
                <a:effectLst/>
                <a:latin typeface="+mn-lt"/>
                <a:ea typeface="+mn-ea"/>
                <a:cs typeface="+mn-cs"/>
              </a:rPr>
              <a:t>L)LIDAR </a:t>
            </a:r>
            <a:r>
              <a:rPr lang="he-IL" sz="1200" b="0" i="0" kern="1200" dirty="0">
                <a:solidFill>
                  <a:schemeClr val="tx1"/>
                </a:solidFill>
                <a:effectLst/>
                <a:latin typeface="+mn-lt"/>
                <a:ea typeface="+mn-ea"/>
                <a:cs typeface="+mn-cs"/>
              </a:rPr>
              <a:t>העמודות הן בסדר הזה:</a:t>
            </a:r>
            <a:br>
              <a:rPr lang="he-IL" dirty="0"/>
            </a:br>
            <a:r>
              <a:rPr lang="en-US" sz="1200" b="0" i="0" kern="1200" dirty="0" err="1">
                <a:solidFill>
                  <a:schemeClr val="tx1"/>
                </a:solidFill>
                <a:effectLst/>
                <a:latin typeface="+mn-lt"/>
                <a:ea typeface="+mn-ea"/>
                <a:cs typeface="+mn-cs"/>
              </a:rPr>
              <a:t>sensor_type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x_measured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y_measured</a:t>
            </a:r>
            <a:r>
              <a:rPr lang="en-US" sz="1200" b="0" i="0" kern="1200" dirty="0">
                <a:solidFill>
                  <a:schemeClr val="tx1"/>
                </a:solidFill>
                <a:effectLst/>
                <a:latin typeface="+mn-lt"/>
                <a:ea typeface="+mn-ea"/>
                <a:cs typeface="+mn-cs"/>
              </a:rPr>
              <a:t>, timestamp, </a:t>
            </a:r>
            <a:r>
              <a:rPr lang="en-US" sz="1200" b="0" i="0" kern="1200" dirty="0" err="1">
                <a:solidFill>
                  <a:schemeClr val="tx1"/>
                </a:solidFill>
                <a:effectLst/>
                <a:latin typeface="+mn-lt"/>
                <a:ea typeface="+mn-ea"/>
                <a:cs typeface="+mn-cs"/>
              </a:rPr>
              <a:t>x_groundtruth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vx_groundtruth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vy_groundtruth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yaw_groundtruth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yawrate_groundtruth</a:t>
            </a:r>
            <a:r>
              <a:rPr lang="en-US" sz="1200" b="0" i="0" kern="1200" dirty="0">
                <a:solidFill>
                  <a:schemeClr val="tx1"/>
                </a:solidFill>
                <a:effectLst/>
                <a:latin typeface="+mn-lt"/>
                <a:ea typeface="+mn-ea"/>
                <a:cs typeface="+mn-cs"/>
              </a:rPr>
              <a:t>.</a:t>
            </a:r>
            <a:br>
              <a:rPr lang="en-US" dirty="0"/>
            </a:br>
            <a:r>
              <a:rPr lang="he-IL" sz="1200" b="0" i="0" kern="1200" dirty="0">
                <a:solidFill>
                  <a:schemeClr val="tx1"/>
                </a:solidFill>
                <a:effectLst/>
                <a:latin typeface="+mn-lt"/>
                <a:ea typeface="+mn-ea"/>
                <a:cs typeface="+mn-cs"/>
              </a:rPr>
              <a:t>עבור שורות המתארות מדידה של הרדאר (</a:t>
            </a:r>
            <a:r>
              <a:rPr lang="en-US" sz="1200" b="0" i="0" kern="1200" dirty="0">
                <a:solidFill>
                  <a:schemeClr val="tx1"/>
                </a:solidFill>
                <a:effectLst/>
                <a:latin typeface="+mn-lt"/>
                <a:ea typeface="+mn-ea"/>
                <a:cs typeface="+mn-cs"/>
              </a:rPr>
              <a:t>R) </a:t>
            </a:r>
            <a:r>
              <a:rPr lang="he-IL" sz="1200" b="0" i="0" kern="1200" dirty="0">
                <a:solidFill>
                  <a:schemeClr val="tx1"/>
                </a:solidFill>
                <a:effectLst/>
                <a:latin typeface="+mn-lt"/>
                <a:ea typeface="+mn-ea"/>
                <a:cs typeface="+mn-cs"/>
              </a:rPr>
              <a:t>העמודות הן בסדר הזה:</a:t>
            </a:r>
            <a:br>
              <a:rPr lang="he-IL" dirty="0"/>
            </a:br>
            <a:r>
              <a:rPr lang="en-US" sz="1200" b="0" i="0" kern="1200" dirty="0" err="1">
                <a:solidFill>
                  <a:schemeClr val="tx1"/>
                </a:solidFill>
                <a:effectLst/>
                <a:latin typeface="+mn-lt"/>
                <a:ea typeface="+mn-ea"/>
                <a:cs typeface="+mn-cs"/>
              </a:rPr>
              <a:t>sensor_type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rho_measured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phi_measured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rhodot_measured</a:t>
            </a:r>
            <a:r>
              <a:rPr lang="en-US" sz="1200" b="0" i="0" kern="1200" dirty="0">
                <a:solidFill>
                  <a:schemeClr val="tx1"/>
                </a:solidFill>
                <a:effectLst/>
                <a:latin typeface="+mn-lt"/>
                <a:ea typeface="+mn-ea"/>
                <a:cs typeface="+mn-cs"/>
              </a:rPr>
              <a:t>, timestamp, </a:t>
            </a:r>
            <a:r>
              <a:rPr lang="en-US" sz="1200" b="0" i="0" kern="1200" dirty="0" err="1">
                <a:solidFill>
                  <a:schemeClr val="tx1"/>
                </a:solidFill>
                <a:effectLst/>
                <a:latin typeface="+mn-lt"/>
                <a:ea typeface="+mn-ea"/>
                <a:cs typeface="+mn-cs"/>
              </a:rPr>
              <a:t>x_groundtruth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vx_groundtruth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vy_groundtruth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yaw_groundtruth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yawrate_groundtruth</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A7513DC-6AB3-4DB1-A62F-8870084540D4}" type="slidenum">
              <a:rPr lang="en-US" smtClean="0"/>
              <a:t>11</a:t>
            </a:fld>
            <a:endParaRPr lang="en-US"/>
          </a:p>
        </p:txBody>
      </p:sp>
    </p:spTree>
    <p:extLst>
      <p:ext uri="{BB962C8B-B14F-4D97-AF65-F5344CB8AC3E}">
        <p14:creationId xmlns:p14="http://schemas.microsoft.com/office/powerpoint/2010/main" val="2924493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7513DC-6AB3-4DB1-A62F-8870084540D4}" type="slidenum">
              <a:rPr lang="en-US" smtClean="0"/>
              <a:t>14</a:t>
            </a:fld>
            <a:endParaRPr lang="en-US"/>
          </a:p>
        </p:txBody>
      </p:sp>
    </p:spTree>
    <p:extLst>
      <p:ext uri="{BB962C8B-B14F-4D97-AF65-F5344CB8AC3E}">
        <p14:creationId xmlns:p14="http://schemas.microsoft.com/office/powerpoint/2010/main" val="2668627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In estimation theory, the extended Kalman filter (EKF) is the nonlinear version of the Kalman filter which linearizes about an estimate of the current mean and covariance. </a:t>
            </a:r>
          </a:p>
          <a:p>
            <a:r>
              <a:rPr lang="en-US" sz="1200" dirty="0">
                <a:solidFill>
                  <a:schemeClr val="bg1"/>
                </a:solidFill>
              </a:rPr>
              <a:t>In the case of well defined transition models, the EKF has been considered[1] the de facto standard in the theory of nonlinear state estimation, navigation systems and GPS.</a:t>
            </a:r>
          </a:p>
          <a:p>
            <a:endParaRPr lang="en-US" dirty="0"/>
          </a:p>
        </p:txBody>
      </p:sp>
      <p:sp>
        <p:nvSpPr>
          <p:cNvPr id="4" name="Slide Number Placeholder 3"/>
          <p:cNvSpPr>
            <a:spLocks noGrp="1"/>
          </p:cNvSpPr>
          <p:nvPr>
            <p:ph type="sldNum" sz="quarter" idx="10"/>
          </p:nvPr>
        </p:nvSpPr>
        <p:spPr/>
        <p:txBody>
          <a:bodyPr/>
          <a:lstStyle/>
          <a:p>
            <a:fld id="{EA7513DC-6AB3-4DB1-A62F-8870084540D4}" type="slidenum">
              <a:rPr lang="en-US" smtClean="0"/>
              <a:t>16</a:t>
            </a:fld>
            <a:endParaRPr lang="en-US"/>
          </a:p>
        </p:txBody>
      </p:sp>
    </p:spTree>
    <p:extLst>
      <p:ext uri="{BB962C8B-B14F-4D97-AF65-F5344CB8AC3E}">
        <p14:creationId xmlns:p14="http://schemas.microsoft.com/office/powerpoint/2010/main" val="3334837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 In general, the linearization error for any function depends on two things. </a:t>
            </a:r>
          </a:p>
          <a:p>
            <a:r>
              <a:rPr lang="en-US" sz="1200" b="0" i="0" kern="1200" dirty="0">
                <a:solidFill>
                  <a:schemeClr val="tx1"/>
                </a:solidFill>
                <a:effectLst/>
                <a:latin typeface="+mn-lt"/>
                <a:ea typeface="+mn-ea"/>
                <a:cs typeface="+mn-cs"/>
              </a:rPr>
              <a:t>The first thing is how non-linear the original function is to begin with. </a:t>
            </a:r>
          </a:p>
          <a:p>
            <a:r>
              <a:rPr lang="en-US" sz="1200" b="0" i="0" kern="1200" dirty="0">
                <a:solidFill>
                  <a:schemeClr val="tx1"/>
                </a:solidFill>
                <a:effectLst/>
                <a:latin typeface="+mn-lt"/>
                <a:ea typeface="+mn-ea"/>
                <a:cs typeface="+mn-cs"/>
              </a:rPr>
              <a:t>If our nonlinear function varies slowly or is quite flat much of the time, </a:t>
            </a:r>
          </a:p>
          <a:p>
            <a:r>
              <a:rPr lang="en-US" sz="1200" b="0" i="0" kern="1200" dirty="0">
                <a:solidFill>
                  <a:schemeClr val="tx1"/>
                </a:solidFill>
                <a:effectLst/>
                <a:latin typeface="+mn-lt"/>
                <a:ea typeface="+mn-ea"/>
                <a:cs typeface="+mn-cs"/>
              </a:rPr>
              <a:t>linear approximation is going to be a pretty good fit. </a:t>
            </a:r>
          </a:p>
          <a:p>
            <a:r>
              <a:rPr lang="en-US" sz="1200" b="0" i="0" kern="1200" dirty="0">
                <a:solidFill>
                  <a:schemeClr val="tx1"/>
                </a:solidFill>
                <a:effectLst/>
                <a:latin typeface="+mn-lt"/>
                <a:ea typeface="+mn-ea"/>
                <a:cs typeface="+mn-cs"/>
              </a:rPr>
              <a:t>On the other hand, if the function varies quickly, </a:t>
            </a:r>
          </a:p>
          <a:p>
            <a:r>
              <a:rPr lang="en-US" sz="1200" b="0" i="0" kern="1200" dirty="0">
                <a:solidFill>
                  <a:schemeClr val="tx1"/>
                </a:solidFill>
                <a:effectLst/>
                <a:latin typeface="+mn-lt"/>
                <a:ea typeface="+mn-ea"/>
                <a:cs typeface="+mn-cs"/>
              </a:rPr>
              <a:t>linear approximation is not going to do a great job of </a:t>
            </a:r>
          </a:p>
          <a:p>
            <a:r>
              <a:rPr lang="en-US" sz="1200" b="0" i="0" kern="1200" dirty="0">
                <a:solidFill>
                  <a:schemeClr val="tx1"/>
                </a:solidFill>
                <a:effectLst/>
                <a:latin typeface="+mn-lt"/>
                <a:ea typeface="+mn-ea"/>
                <a:cs typeface="+mn-cs"/>
              </a:rPr>
              <a:t>capturing the true shape of the function over most of its domain. </a:t>
            </a:r>
          </a:p>
          <a:p>
            <a:r>
              <a:rPr lang="en-US" sz="1200" b="0" i="0" kern="1200" dirty="0">
                <a:solidFill>
                  <a:schemeClr val="tx1"/>
                </a:solidFill>
                <a:effectLst/>
                <a:latin typeface="+mn-lt"/>
                <a:ea typeface="+mn-ea"/>
                <a:cs typeface="+mn-cs"/>
              </a:rPr>
              <a:t>The second thing linearization error depends </a:t>
            </a:r>
          </a:p>
          <a:p>
            <a:r>
              <a:rPr lang="en-US" sz="1200" b="0" i="0" kern="1200" dirty="0">
                <a:solidFill>
                  <a:schemeClr val="tx1"/>
                </a:solidFill>
                <a:effectLst/>
                <a:latin typeface="+mn-lt"/>
                <a:ea typeface="+mn-ea"/>
                <a:cs typeface="+mn-cs"/>
              </a:rPr>
              <a:t>on is how far away from the operating point you are. </a:t>
            </a:r>
          </a:p>
          <a:p>
            <a:r>
              <a:rPr lang="en-US" sz="1200" b="0" i="0" kern="1200" dirty="0">
                <a:solidFill>
                  <a:schemeClr val="tx1"/>
                </a:solidFill>
                <a:effectLst/>
                <a:latin typeface="+mn-lt"/>
                <a:ea typeface="+mn-ea"/>
                <a:cs typeface="+mn-cs"/>
              </a:rPr>
              <a:t>The further away you move from the operating point, </a:t>
            </a:r>
          </a:p>
          <a:p>
            <a:r>
              <a:rPr lang="en-US" sz="1200" b="0" i="0" kern="1200" dirty="0">
                <a:solidFill>
                  <a:schemeClr val="tx1"/>
                </a:solidFill>
                <a:effectLst/>
                <a:latin typeface="+mn-lt"/>
                <a:ea typeface="+mn-ea"/>
                <a:cs typeface="+mn-cs"/>
              </a:rPr>
              <a:t>the more likely the linear approximation </a:t>
            </a:r>
          </a:p>
          <a:p>
            <a:r>
              <a:rPr lang="en-US" sz="1200" b="0" i="0" kern="1200" dirty="0">
                <a:solidFill>
                  <a:schemeClr val="tx1"/>
                </a:solidFill>
                <a:effectLst/>
                <a:latin typeface="+mn-lt"/>
                <a:ea typeface="+mn-ea"/>
                <a:cs typeface="+mn-cs"/>
              </a:rPr>
              <a:t>is to diverge from the true function.</a:t>
            </a:r>
          </a:p>
          <a:p>
            <a:endParaRPr lang="en-US" dirty="0"/>
          </a:p>
        </p:txBody>
      </p:sp>
      <p:sp>
        <p:nvSpPr>
          <p:cNvPr id="4" name="Slide Number Placeholder 3"/>
          <p:cNvSpPr>
            <a:spLocks noGrp="1"/>
          </p:cNvSpPr>
          <p:nvPr>
            <p:ph type="sldNum" sz="quarter" idx="10"/>
          </p:nvPr>
        </p:nvSpPr>
        <p:spPr/>
        <p:txBody>
          <a:bodyPr/>
          <a:lstStyle/>
          <a:p>
            <a:fld id="{EA7513DC-6AB3-4DB1-A62F-8870084540D4}" type="slidenum">
              <a:rPr lang="en-US" smtClean="0"/>
              <a:t>19</a:t>
            </a:fld>
            <a:endParaRPr lang="en-US"/>
          </a:p>
        </p:txBody>
      </p:sp>
    </p:spTree>
    <p:extLst>
      <p:ext uri="{BB962C8B-B14F-4D97-AF65-F5344CB8AC3E}">
        <p14:creationId xmlns:p14="http://schemas.microsoft.com/office/powerpoint/2010/main" val="24098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Adaptive Monte Carlo Localization (AMCL) is a probabilistic localization module which estimates the position and orientation (i.e. Pose) for mobile robot localization problem. However, AMCL performs poorly on localization when robot navigates to a featureless environment. an enhanced AMCL is proposed through using the information from laser scan points to improve the preciseness and robustness of the localization problem</a:t>
            </a:r>
          </a:p>
          <a:p>
            <a:r>
              <a:rPr lang="en-US" dirty="0"/>
              <a:t>Adaptive Monte Carlo Localization (AMCL) is a probabilistic localization module which estimates the position and orientation (i.e. Pose) of a robot in a given known map using a 2D laser scanner.</a:t>
            </a:r>
          </a:p>
        </p:txBody>
      </p:sp>
      <p:sp>
        <p:nvSpPr>
          <p:cNvPr id="4" name="Slide Number Placeholder 3"/>
          <p:cNvSpPr>
            <a:spLocks noGrp="1"/>
          </p:cNvSpPr>
          <p:nvPr>
            <p:ph type="sldNum" sz="quarter" idx="5"/>
          </p:nvPr>
        </p:nvSpPr>
        <p:spPr/>
        <p:txBody>
          <a:bodyPr/>
          <a:lstStyle/>
          <a:p>
            <a:fld id="{EA7513DC-6AB3-4DB1-A62F-8870084540D4}" type="slidenum">
              <a:rPr lang="en-US"/>
              <a:t>22</a:t>
            </a:fld>
            <a:endParaRPr lang="en-US"/>
          </a:p>
        </p:txBody>
      </p:sp>
    </p:spTree>
    <p:extLst>
      <p:ext uri="{BB962C8B-B14F-4D97-AF65-F5344CB8AC3E}">
        <p14:creationId xmlns:p14="http://schemas.microsoft.com/office/powerpoint/2010/main" val="270050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935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850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869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590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016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916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695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448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144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907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3214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879132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Detection &amp; Tracking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7A7D-47D7-2A45-2A47-F430DE52A695}"/>
              </a:ext>
            </a:extLst>
          </p:cNvPr>
          <p:cNvSpPr>
            <a:spLocks noGrp="1"/>
          </p:cNvSpPr>
          <p:nvPr>
            <p:ph type="title"/>
          </p:nvPr>
        </p:nvSpPr>
        <p:spPr>
          <a:xfrm>
            <a:off x="3882507" y="-31102"/>
            <a:ext cx="3354356" cy="1325563"/>
          </a:xfrm>
        </p:spPr>
        <p:txBody>
          <a:bodyPr>
            <a:normAutofit/>
          </a:bodyPr>
          <a:lstStyle/>
          <a:p>
            <a:pPr algn="ctr"/>
            <a:r>
              <a:rPr lang="en-US" sz="3600" dirty="0">
                <a:solidFill>
                  <a:srgbClr val="D8D4CF"/>
                </a:solidFill>
                <a:latin typeface="+mn-lt"/>
                <a:ea typeface="+mn-ea"/>
                <a:cs typeface="+mn-cs"/>
              </a:rPr>
              <a:t>Kalman Filter (linear)</a:t>
            </a:r>
          </a:p>
        </p:txBody>
      </p:sp>
      <p:pic>
        <p:nvPicPr>
          <p:cNvPr id="4" name="Picture 3" descr="A diagram of a graph&#10;&#10;Description automatically generated">
            <a:extLst>
              <a:ext uri="{FF2B5EF4-FFF2-40B4-BE49-F238E27FC236}">
                <a16:creationId xmlns:a16="http://schemas.microsoft.com/office/drawing/2014/main" id="{BDE02FD9-9FB6-DB1E-51D4-3EB5E0EBB97A}"/>
              </a:ext>
            </a:extLst>
          </p:cNvPr>
          <p:cNvPicPr>
            <a:picLocks noChangeAspect="1"/>
          </p:cNvPicPr>
          <p:nvPr/>
        </p:nvPicPr>
        <p:blipFill>
          <a:blip r:embed="rId3"/>
          <a:stretch>
            <a:fillRect/>
          </a:stretch>
        </p:blipFill>
        <p:spPr>
          <a:xfrm>
            <a:off x="7396618" y="67040"/>
            <a:ext cx="4736123" cy="3613585"/>
          </a:xfrm>
          <a:prstGeom prst="rect">
            <a:avLst/>
          </a:prstGeom>
        </p:spPr>
      </p:pic>
      <p:sp>
        <p:nvSpPr>
          <p:cNvPr id="6" name="Rectangle 5"/>
          <p:cNvSpPr/>
          <p:nvPr/>
        </p:nvSpPr>
        <p:spPr>
          <a:xfrm>
            <a:off x="1235528" y="6168788"/>
            <a:ext cx="9173936" cy="369332"/>
          </a:xfrm>
          <a:prstGeom prst="rect">
            <a:avLst/>
          </a:prstGeom>
        </p:spPr>
        <p:txBody>
          <a:bodyPr wrap="square">
            <a:spAutoFit/>
          </a:bodyPr>
          <a:lstStyle/>
          <a:p>
            <a:r>
              <a:rPr lang="en-US" b="1" dirty="0">
                <a:solidFill>
                  <a:schemeClr val="bg1"/>
                </a:solidFill>
              </a:rPr>
              <a:t>“Mathematics is the language with which God has written the universe”, Galileo Galilei</a:t>
            </a:r>
            <a:endParaRPr lang="en-US" dirty="0">
              <a:solidFill>
                <a:schemeClr val="bg1"/>
              </a:solidFill>
            </a:endParaRPr>
          </a:p>
        </p:txBody>
      </p:sp>
      <p:sp>
        <p:nvSpPr>
          <p:cNvPr id="7" name="TextBox 6"/>
          <p:cNvSpPr txBox="1"/>
          <p:nvPr/>
        </p:nvSpPr>
        <p:spPr>
          <a:xfrm>
            <a:off x="578303" y="433685"/>
            <a:ext cx="2516073" cy="923330"/>
          </a:xfrm>
          <a:prstGeom prst="rect">
            <a:avLst/>
          </a:prstGeom>
          <a:noFill/>
        </p:spPr>
        <p:txBody>
          <a:bodyPr wrap="none" rtlCol="0">
            <a:spAutoFit/>
          </a:bodyPr>
          <a:lstStyle/>
          <a:p>
            <a:r>
              <a:rPr lang="en-US" dirty="0">
                <a:solidFill>
                  <a:schemeClr val="bg1"/>
                </a:solidFill>
              </a:rPr>
              <a:t>Assumptions:</a:t>
            </a:r>
          </a:p>
          <a:p>
            <a:pPr marL="342900" indent="-342900">
              <a:buAutoNum type="arabicPeriod"/>
            </a:pPr>
            <a:r>
              <a:rPr lang="en-US" dirty="0">
                <a:solidFill>
                  <a:schemeClr val="bg1"/>
                </a:solidFill>
              </a:rPr>
              <a:t>Linear system</a:t>
            </a:r>
          </a:p>
          <a:p>
            <a:pPr marL="342900" indent="-342900">
              <a:buAutoNum type="arabicPeriod"/>
            </a:pPr>
            <a:r>
              <a:rPr lang="en-US" dirty="0">
                <a:solidFill>
                  <a:schemeClr val="bg1"/>
                </a:solidFill>
              </a:rPr>
              <a:t>Gaussian distribution</a:t>
            </a:r>
          </a:p>
        </p:txBody>
      </p:sp>
      <p:sp>
        <p:nvSpPr>
          <p:cNvPr id="9" name="TextBox 3">
            <a:extLst>
              <a:ext uri="{FF2B5EF4-FFF2-40B4-BE49-F238E27FC236}">
                <a16:creationId xmlns:a16="http://schemas.microsoft.com/office/drawing/2014/main" id="{B6118B05-9C8D-DD7B-6DE6-5C4DC05780DB}"/>
              </a:ext>
            </a:extLst>
          </p:cNvPr>
          <p:cNvSpPr txBox="1"/>
          <p:nvPr/>
        </p:nvSpPr>
        <p:spPr>
          <a:xfrm>
            <a:off x="307911" y="4063482"/>
            <a:ext cx="1176279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1600" dirty="0">
                <a:solidFill>
                  <a:srgbClr val="FFFFFF"/>
                </a:solidFill>
                <a:cs typeface="Segoe UI"/>
              </a:rPr>
              <a:t>Indirect evaluation: Evaluate certain features in the state vector in a roundabout way (e.g., derive speed from locations).</a:t>
            </a:r>
            <a:r>
              <a:rPr lang="en-US" sz="1600" dirty="0">
                <a:cs typeface="Segoe UI"/>
              </a:rPr>
              <a:t>​</a:t>
            </a:r>
            <a:endParaRPr lang="en-US" sz="1600"/>
          </a:p>
          <a:p>
            <a:pPr marL="285750" indent="-285750">
              <a:buFont typeface="Arial"/>
              <a:buChar char="•"/>
            </a:pPr>
            <a:endParaRPr lang="en-US" sz="1600" dirty="0">
              <a:solidFill>
                <a:srgbClr val="000000"/>
              </a:solidFill>
              <a:cs typeface="Segoe UI"/>
            </a:endParaRPr>
          </a:p>
          <a:p>
            <a:pPr marL="285750" indent="-285750">
              <a:buFont typeface="Arial"/>
              <a:buChar char="•"/>
            </a:pPr>
            <a:r>
              <a:rPr lang="en-US" sz="1600" dirty="0">
                <a:solidFill>
                  <a:srgbClr val="FFFFFF"/>
                </a:solidFill>
                <a:cs typeface="Segoe UI"/>
              </a:rPr>
              <a:t>Sensor fusion: Combine 2 not so accurate sensors results to create an evaluation more accurate the two of them separately.</a:t>
            </a:r>
            <a:endParaRPr lang="en-US" sz="1600" dirty="0">
              <a:cs typeface="Calibri" panose="020F0502020204030204"/>
            </a:endParaRPr>
          </a:p>
          <a:p>
            <a:pPr marL="285750" indent="-285750">
              <a:buFont typeface="Arial"/>
              <a:buChar char="•"/>
            </a:pPr>
            <a:r>
              <a:rPr lang="en-US" sz="1600" dirty="0">
                <a:cs typeface="Segoe UI"/>
              </a:rPr>
              <a:t>​</a:t>
            </a:r>
            <a:endParaRPr lang="en-US" sz="1600" dirty="0">
              <a:ea typeface="Calibri" panose="020F0502020204030204"/>
              <a:cs typeface="Calibri" panose="020F0502020204030204"/>
            </a:endParaRPr>
          </a:p>
          <a:p>
            <a:pPr marL="285750" indent="-285750">
              <a:buFont typeface="Arial"/>
              <a:buChar char="•"/>
            </a:pPr>
            <a:r>
              <a:rPr lang="en-US" sz="1600">
                <a:solidFill>
                  <a:srgbClr val="FFFFFF"/>
                </a:solidFill>
                <a:cs typeface="Arial"/>
              </a:rPr>
              <a:t>Short calculation tim</a:t>
            </a:r>
            <a:r>
              <a:rPr lang="en-US" sz="1600">
                <a:solidFill>
                  <a:srgbClr val="FFFFFF"/>
                </a:solidFill>
                <a:cs typeface="Segoe UI"/>
              </a:rPr>
              <a:t>e:​ Using Kalman</a:t>
            </a:r>
            <a:r>
              <a:rPr lang="en-US" sz="1600" dirty="0">
                <a:solidFill>
                  <a:srgbClr val="FFFFFF"/>
                </a:solidFill>
                <a:cs typeface="Segoe UI"/>
              </a:rPr>
              <a:t> gain (ratio between previous and current measurement weights) for fast convergent.</a:t>
            </a:r>
            <a:endParaRPr lang="en-US" sz="1600">
              <a:solidFill>
                <a:srgbClr val="FFFFFF"/>
              </a:solidFill>
              <a:ea typeface="Calibri"/>
              <a:cs typeface="Segoe UI"/>
            </a:endParaRPr>
          </a:p>
        </p:txBody>
      </p:sp>
    </p:spTree>
    <p:extLst>
      <p:ext uri="{BB962C8B-B14F-4D97-AF65-F5344CB8AC3E}">
        <p14:creationId xmlns:p14="http://schemas.microsoft.com/office/powerpoint/2010/main" val="293704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1825625"/>
            <a:ext cx="10961914" cy="1015546"/>
          </a:xfrm>
        </p:spPr>
        <p:txBody>
          <a:bodyPr>
            <a:normAutofit/>
          </a:bodyPr>
          <a:lstStyle/>
          <a:p>
            <a:pPr marL="0" indent="0">
              <a:buNone/>
            </a:pPr>
            <a:r>
              <a:rPr lang="en-US" sz="1400" dirty="0">
                <a:solidFill>
                  <a:schemeClr val="bg1"/>
                </a:solidFill>
              </a:rPr>
              <a:t>The new best estimate (</a:t>
            </a:r>
            <a:r>
              <a:rPr lang="en-US" sz="1400" dirty="0" err="1">
                <a:solidFill>
                  <a:schemeClr val="bg1"/>
                </a:solidFill>
              </a:rPr>
              <a:t>Xk</a:t>
            </a:r>
            <a:r>
              <a:rPr lang="en-US" sz="1400" dirty="0">
                <a:solidFill>
                  <a:schemeClr val="bg1"/>
                </a:solidFill>
              </a:rPr>
              <a:t>) is a prediction made  from:</a:t>
            </a:r>
          </a:p>
          <a:p>
            <a:pPr marL="285750" indent="-285750">
              <a:buFontTx/>
              <a:buChar char="-"/>
            </a:pPr>
            <a:r>
              <a:rPr lang="en-US" sz="1400" dirty="0">
                <a:solidFill>
                  <a:schemeClr val="bg1"/>
                </a:solidFill>
              </a:rPr>
              <a:t>previous best estimate (Xk-1)</a:t>
            </a:r>
          </a:p>
          <a:p>
            <a:pPr marL="285750" indent="-285750">
              <a:buFontTx/>
              <a:buChar char="-"/>
            </a:pPr>
            <a:r>
              <a:rPr lang="en-US" sz="1400" dirty="0">
                <a:solidFill>
                  <a:schemeClr val="bg1"/>
                </a:solidFill>
              </a:rPr>
              <a:t>plus a correction for known external influence (</a:t>
            </a:r>
            <a:r>
              <a:rPr lang="en-US" sz="1400" dirty="0" err="1">
                <a:solidFill>
                  <a:schemeClr val="bg1"/>
                </a:solidFill>
              </a:rPr>
              <a:t>Uk</a:t>
            </a:r>
            <a:r>
              <a:rPr lang="en-US" sz="1400" dirty="0">
                <a:solidFill>
                  <a:schemeClr val="bg1"/>
                </a:solidFill>
              </a:rPr>
              <a:t> - acceleration)</a:t>
            </a:r>
          </a:p>
          <a:p>
            <a:endParaRPr lang="en-US" sz="1400" dirty="0">
              <a:solidFill>
                <a:schemeClr val="bg1"/>
              </a:solidFill>
            </a:endParaRPr>
          </a:p>
        </p:txBody>
      </p:sp>
      <p:sp>
        <p:nvSpPr>
          <p:cNvPr id="4" name="Rectangle 3"/>
          <p:cNvSpPr/>
          <p:nvPr/>
        </p:nvSpPr>
        <p:spPr>
          <a:xfrm>
            <a:off x="223158" y="3253966"/>
            <a:ext cx="6740978" cy="738664"/>
          </a:xfrm>
          <a:prstGeom prst="rect">
            <a:avLst/>
          </a:prstGeom>
        </p:spPr>
        <p:txBody>
          <a:bodyPr wrap="square">
            <a:spAutoFit/>
          </a:bodyPr>
          <a:lstStyle/>
          <a:p>
            <a:r>
              <a:rPr lang="en-US" sz="1400" dirty="0">
                <a:solidFill>
                  <a:schemeClr val="bg1"/>
                </a:solidFill>
              </a:rPr>
              <a:t>The new uncertainty (</a:t>
            </a:r>
            <a:r>
              <a:rPr lang="en-US" sz="1400" dirty="0" err="1">
                <a:solidFill>
                  <a:schemeClr val="bg1"/>
                </a:solidFill>
              </a:rPr>
              <a:t>Pk</a:t>
            </a:r>
            <a:r>
              <a:rPr lang="en-US" sz="1400" dirty="0">
                <a:solidFill>
                  <a:schemeClr val="bg1"/>
                </a:solidFill>
              </a:rPr>
              <a:t>) is a prediction made from:</a:t>
            </a:r>
          </a:p>
          <a:p>
            <a:pPr marL="285750" indent="-285750">
              <a:buFontTx/>
              <a:buChar char="-"/>
            </a:pPr>
            <a:r>
              <a:rPr lang="en-US" sz="1400" dirty="0">
                <a:solidFill>
                  <a:schemeClr val="bg1"/>
                </a:solidFill>
              </a:rPr>
              <a:t>old uncertainty (Pk-1 – intrinsic uncertainty)</a:t>
            </a:r>
          </a:p>
          <a:p>
            <a:pPr marL="285750" indent="-285750">
              <a:buFontTx/>
              <a:buChar char="-"/>
            </a:pPr>
            <a:r>
              <a:rPr lang="en-US" sz="1400" dirty="0">
                <a:solidFill>
                  <a:schemeClr val="bg1"/>
                </a:solidFill>
              </a:rPr>
              <a:t>plus some additional uncertainty from the environment ( Q – stochastic e.g., noise).</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5440135" y="2029505"/>
            <a:ext cx="2667000" cy="39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5404756" y="3262471"/>
            <a:ext cx="2667000" cy="395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183082" y="1828618"/>
            <a:ext cx="3693383" cy="1077218"/>
          </a:xfrm>
          <a:prstGeom prst="rect">
            <a:avLst/>
          </a:prstGeom>
          <a:noFill/>
        </p:spPr>
        <p:txBody>
          <a:bodyPr wrap="none" rtlCol="0">
            <a:spAutoFit/>
          </a:bodyPr>
          <a:lstStyle/>
          <a:p>
            <a:r>
              <a:rPr lang="en-US" sz="1600" dirty="0">
                <a:solidFill>
                  <a:schemeClr val="bg1"/>
                </a:solidFill>
              </a:rPr>
              <a:t>F  - linear transformation, old to new state</a:t>
            </a:r>
          </a:p>
          <a:p>
            <a:r>
              <a:rPr lang="en-US" sz="1600" dirty="0">
                <a:solidFill>
                  <a:schemeClr val="bg1"/>
                </a:solidFill>
              </a:rPr>
              <a:t>X  - state vector (positions, velocity)</a:t>
            </a:r>
          </a:p>
          <a:p>
            <a:r>
              <a:rPr lang="en-US" sz="1600" dirty="0">
                <a:solidFill>
                  <a:schemeClr val="bg1"/>
                </a:solidFill>
              </a:rPr>
              <a:t>B  - control matrix </a:t>
            </a:r>
          </a:p>
          <a:p>
            <a:r>
              <a:rPr lang="en-US" sz="1600" dirty="0">
                <a:solidFill>
                  <a:schemeClr val="bg1"/>
                </a:solidFill>
              </a:rPr>
              <a:t>U - control state (constant acceleration)</a:t>
            </a:r>
          </a:p>
        </p:txBody>
      </p:sp>
      <p:sp>
        <p:nvSpPr>
          <p:cNvPr id="8" name="TextBox 7"/>
          <p:cNvSpPr txBox="1"/>
          <p:nvPr/>
        </p:nvSpPr>
        <p:spPr>
          <a:xfrm>
            <a:off x="8183082" y="3234266"/>
            <a:ext cx="4055084" cy="830997"/>
          </a:xfrm>
          <a:prstGeom prst="rect">
            <a:avLst/>
          </a:prstGeom>
          <a:noFill/>
        </p:spPr>
        <p:txBody>
          <a:bodyPr wrap="none" rtlCol="0">
            <a:spAutoFit/>
          </a:bodyPr>
          <a:lstStyle/>
          <a:p>
            <a:r>
              <a:rPr lang="en-US" sz="1600" dirty="0">
                <a:solidFill>
                  <a:schemeClr val="bg1"/>
                </a:solidFill>
              </a:rPr>
              <a:t>F  - linear transformation, old to new state</a:t>
            </a:r>
          </a:p>
          <a:p>
            <a:r>
              <a:rPr lang="en-US" sz="1600" dirty="0">
                <a:solidFill>
                  <a:schemeClr val="bg1"/>
                </a:solidFill>
              </a:rPr>
              <a:t>P  - uncertainty covariance (positions, velocity)</a:t>
            </a:r>
          </a:p>
          <a:p>
            <a:r>
              <a:rPr lang="en-US" sz="1600" dirty="0">
                <a:solidFill>
                  <a:schemeClr val="bg1"/>
                </a:solidFill>
              </a:rPr>
              <a:t>Q – environment stochastic uncertainty  </a:t>
            </a:r>
          </a:p>
        </p:txBody>
      </p:sp>
      <p:sp>
        <p:nvSpPr>
          <p:cNvPr id="9" name="Title 1">
            <a:extLst>
              <a:ext uri="{FF2B5EF4-FFF2-40B4-BE49-F238E27FC236}">
                <a16:creationId xmlns:a16="http://schemas.microsoft.com/office/drawing/2014/main" id="{74537B63-B3EB-4226-6C4C-982720935982}"/>
              </a:ext>
            </a:extLst>
          </p:cNvPr>
          <p:cNvSpPr txBox="1">
            <a:spLocks/>
          </p:cNvSpPr>
          <p:nvPr/>
        </p:nvSpPr>
        <p:spPr>
          <a:xfrm>
            <a:off x="3905834" y="202163"/>
            <a:ext cx="33543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D8D4CF"/>
                </a:solidFill>
                <a:latin typeface="+mn-lt"/>
                <a:ea typeface="+mn-ea"/>
                <a:cs typeface="+mn-cs"/>
              </a:rPr>
              <a:t>Kalman Filter (linear)</a:t>
            </a:r>
          </a:p>
        </p:txBody>
      </p:sp>
    </p:spTree>
    <p:extLst>
      <p:ext uri="{BB962C8B-B14F-4D97-AF65-F5344CB8AC3E}">
        <p14:creationId xmlns:p14="http://schemas.microsoft.com/office/powerpoint/2010/main" val="1764605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6575" y="1027113"/>
            <a:ext cx="8578850" cy="480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a:extLst>
              <a:ext uri="{FF2B5EF4-FFF2-40B4-BE49-F238E27FC236}">
                <a16:creationId xmlns:a16="http://schemas.microsoft.com/office/drawing/2014/main" id="{DAC17483-4445-795D-46C7-70F272F61C7E}"/>
              </a:ext>
            </a:extLst>
          </p:cNvPr>
          <p:cNvSpPr txBox="1">
            <a:spLocks/>
          </p:cNvSpPr>
          <p:nvPr/>
        </p:nvSpPr>
        <p:spPr>
          <a:xfrm>
            <a:off x="3019426" y="0"/>
            <a:ext cx="6145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D8D4CF"/>
                </a:solidFill>
                <a:latin typeface="+mn-lt"/>
                <a:ea typeface="+mn-ea"/>
                <a:cs typeface="+mn-cs"/>
              </a:rPr>
              <a:t>Kalman Filter (general)</a:t>
            </a:r>
          </a:p>
        </p:txBody>
      </p:sp>
    </p:spTree>
    <p:extLst>
      <p:ext uri="{BB962C8B-B14F-4D97-AF65-F5344CB8AC3E}">
        <p14:creationId xmlns:p14="http://schemas.microsoft.com/office/powerpoint/2010/main" val="91551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7FEEEB22-04A8-F828-A44E-FA84FF8482A7}"/>
              </a:ext>
            </a:extLst>
          </p:cNvPr>
          <p:cNvPicPr>
            <a:picLocks noChangeAspect="1"/>
          </p:cNvPicPr>
          <p:nvPr/>
        </p:nvPicPr>
        <p:blipFill>
          <a:blip r:embed="rId2"/>
          <a:stretch>
            <a:fillRect/>
          </a:stretch>
        </p:blipFill>
        <p:spPr>
          <a:xfrm>
            <a:off x="2193375" y="31198"/>
            <a:ext cx="7502008" cy="2402439"/>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8A06D52D-EF17-0875-77A6-9061C7D66450}"/>
              </a:ext>
            </a:extLst>
          </p:cNvPr>
          <p:cNvPicPr>
            <a:picLocks noChangeAspect="1"/>
          </p:cNvPicPr>
          <p:nvPr/>
        </p:nvPicPr>
        <p:blipFill>
          <a:blip r:embed="rId3"/>
          <a:stretch>
            <a:fillRect/>
          </a:stretch>
        </p:blipFill>
        <p:spPr>
          <a:xfrm>
            <a:off x="1943877" y="2467588"/>
            <a:ext cx="8055429" cy="4302130"/>
          </a:xfrm>
          <a:prstGeom prst="rect">
            <a:avLst/>
          </a:prstGeom>
        </p:spPr>
      </p:pic>
    </p:spTree>
    <p:extLst>
      <p:ext uri="{BB962C8B-B14F-4D97-AF65-F5344CB8AC3E}">
        <p14:creationId xmlns:p14="http://schemas.microsoft.com/office/powerpoint/2010/main" val="3875202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Alpha filter</a:t>
            </a:r>
          </a:p>
        </p:txBody>
      </p:sp>
      <p:sp>
        <p:nvSpPr>
          <p:cNvPr id="3" name="Content Placeholder 2"/>
          <p:cNvSpPr>
            <a:spLocks noGrp="1"/>
          </p:cNvSpPr>
          <p:nvPr>
            <p:ph idx="1"/>
          </p:nvPr>
        </p:nvSpPr>
        <p:spPr/>
        <p:txBody>
          <a:bodyPr>
            <a:normAutofit/>
          </a:bodyPr>
          <a:lstStyle/>
          <a:p>
            <a:r>
              <a:rPr lang="en-US" sz="1800" dirty="0">
                <a:solidFill>
                  <a:schemeClr val="bg1"/>
                </a:solidFill>
              </a:rPr>
              <a:t>Instead of remembering all measurements, use only the current measurement and n-1 estimate.</a:t>
            </a:r>
          </a:p>
        </p:txBody>
      </p:sp>
      <p:pic>
        <p:nvPicPr>
          <p:cNvPr id="1026" name="Picture 2" descr="https://courses.campus.gov.il/assets/courseware/v1/bbe991f434a8dc92b029def7e9dd2bb8/asset-v1:ARIEL+ACD_RFP4_ARIEL_Nivut+2019_1+type@asset+block/noshaot_p3_Y2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2" y="2625498"/>
            <a:ext cx="2733675" cy="59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95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Non-Linear Kalman Filters</a:t>
            </a:r>
            <a:endParaRPr lang="en-US" dirty="0"/>
          </a:p>
        </p:txBody>
      </p:sp>
      <p:sp>
        <p:nvSpPr>
          <p:cNvPr id="3" name="Content Placeholder 2"/>
          <p:cNvSpPr>
            <a:spLocks noGrp="1"/>
          </p:cNvSpPr>
          <p:nvPr>
            <p:ph idx="1"/>
          </p:nvPr>
        </p:nvSpPr>
        <p:spPr>
          <a:xfrm>
            <a:off x="838199" y="1825625"/>
            <a:ext cx="11117179" cy="4351338"/>
          </a:xfrm>
        </p:spPr>
        <p:txBody>
          <a:bodyPr>
            <a:normAutofit/>
          </a:bodyPr>
          <a:lstStyle/>
          <a:p>
            <a:pPr marL="0">
              <a:spcBef>
                <a:spcPts val="600"/>
              </a:spcBef>
            </a:pPr>
            <a:r>
              <a:rPr lang="en-US" sz="1800" b="1" dirty="0">
                <a:solidFill>
                  <a:schemeClr val="bg1"/>
                </a:solidFill>
              </a:rPr>
              <a:t>Extended Kalman filter </a:t>
            </a:r>
            <a:r>
              <a:rPr lang="en-US" sz="1800" dirty="0">
                <a:solidFill>
                  <a:schemeClr val="bg1"/>
                </a:solidFill>
              </a:rPr>
              <a:t>(EKF)</a:t>
            </a:r>
          </a:p>
          <a:p>
            <a:pPr marL="360000" indent="0">
              <a:spcBef>
                <a:spcPts val="600"/>
              </a:spcBef>
              <a:spcAft>
                <a:spcPts val="600"/>
              </a:spcAft>
              <a:buNone/>
            </a:pPr>
            <a:r>
              <a:rPr lang="en-US" sz="1400" dirty="0">
                <a:solidFill>
                  <a:schemeClr val="bg1"/>
                </a:solidFill>
              </a:rPr>
              <a:t>This method performs an analytic linearization of the non-linear model equations at each point in time.</a:t>
            </a:r>
          </a:p>
          <a:p>
            <a:pPr marL="0">
              <a:spcBef>
                <a:spcPts val="600"/>
              </a:spcBef>
            </a:pPr>
            <a:r>
              <a:rPr lang="en-US" sz="1800" b="1" dirty="0">
                <a:solidFill>
                  <a:schemeClr val="bg1"/>
                </a:solidFill>
              </a:rPr>
              <a:t>Sigma Point Kalman Filter </a:t>
            </a:r>
            <a:r>
              <a:rPr lang="en-US" sz="1800" dirty="0">
                <a:solidFill>
                  <a:schemeClr val="bg1"/>
                </a:solidFill>
              </a:rPr>
              <a:t>(SPKF) – e.g., Unscented (UKF), Central-difference (CDKF)</a:t>
            </a:r>
          </a:p>
          <a:p>
            <a:pPr marL="360000" lvl="1" indent="0">
              <a:spcBef>
                <a:spcPts val="600"/>
              </a:spcBef>
              <a:spcAft>
                <a:spcPts val="600"/>
              </a:spcAft>
              <a:buNone/>
            </a:pPr>
            <a:r>
              <a:rPr lang="en-US" sz="1400" dirty="0">
                <a:solidFill>
                  <a:schemeClr val="bg1"/>
                </a:solidFill>
              </a:rPr>
              <a:t>Approach of statistical/empirical linearization instead of analytic linearization (propagate those inputs through the model equations to  come up with a linear approximation). Better results than EKF with the same Computational complexity as EKF but worse conceptual complexity.</a:t>
            </a:r>
          </a:p>
          <a:p>
            <a:pPr marL="360000" lvl="1" indent="0">
              <a:spcBef>
                <a:spcPts val="600"/>
              </a:spcBef>
              <a:spcAft>
                <a:spcPts val="600"/>
              </a:spcAft>
              <a:buNone/>
            </a:pPr>
            <a:r>
              <a:rPr lang="en-US" sz="1400" dirty="0">
                <a:solidFill>
                  <a:schemeClr val="bg1"/>
                </a:solidFill>
              </a:rPr>
              <a:t>For Gaussian random variables, the CDKF is implemented quite readily and also show a little bit higher theoretic accuracy than the unscented Kalman filter</a:t>
            </a:r>
          </a:p>
          <a:p>
            <a:pPr marL="0">
              <a:spcBef>
                <a:spcPts val="600"/>
              </a:spcBef>
            </a:pPr>
            <a:r>
              <a:rPr lang="en-US" sz="1800" b="1" dirty="0">
                <a:solidFill>
                  <a:schemeClr val="bg1"/>
                </a:solidFill>
              </a:rPr>
              <a:t>Particle filters</a:t>
            </a:r>
          </a:p>
          <a:p>
            <a:pPr marL="360000" indent="0">
              <a:spcBef>
                <a:spcPts val="600"/>
              </a:spcBef>
              <a:spcAft>
                <a:spcPts val="600"/>
              </a:spcAft>
              <a:buNone/>
            </a:pPr>
            <a:r>
              <a:rPr lang="en-US" sz="1400" dirty="0">
                <a:solidFill>
                  <a:schemeClr val="bg1"/>
                </a:solidFill>
              </a:rPr>
              <a:t>Particle filters give the most precise estimates of a non-linear model state. However, thousands of times more computationally complex than either the EKF or the SPKF (not real-time).</a:t>
            </a:r>
          </a:p>
          <a:p>
            <a:endParaRPr lang="en-US" sz="1400" dirty="0">
              <a:solidFill>
                <a:schemeClr val="bg1"/>
              </a:solidFill>
            </a:endParaRPr>
          </a:p>
          <a:p>
            <a:endParaRPr lang="en-US" sz="1800" dirty="0">
              <a:solidFill>
                <a:schemeClr val="bg1"/>
              </a:solidFill>
            </a:endParaRPr>
          </a:p>
          <a:p>
            <a:endParaRPr lang="en-US" sz="1800" dirty="0">
              <a:solidFill>
                <a:schemeClr val="bg1"/>
              </a:solidFill>
            </a:endParaRPr>
          </a:p>
        </p:txBody>
      </p:sp>
    </p:spTree>
    <p:extLst>
      <p:ext uri="{BB962C8B-B14F-4D97-AF65-F5344CB8AC3E}">
        <p14:creationId xmlns:p14="http://schemas.microsoft.com/office/powerpoint/2010/main" val="3684123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Extended Kalman Filter (non-Linear)</a:t>
            </a:r>
          </a:p>
        </p:txBody>
      </p:sp>
      <p:sp>
        <p:nvSpPr>
          <p:cNvPr id="3" name="Content Placeholder 2"/>
          <p:cNvSpPr>
            <a:spLocks noGrp="1"/>
          </p:cNvSpPr>
          <p:nvPr>
            <p:ph idx="1"/>
          </p:nvPr>
        </p:nvSpPr>
        <p:spPr>
          <a:xfrm>
            <a:off x="394379" y="1825625"/>
            <a:ext cx="11359471" cy="4351338"/>
          </a:xfrm>
        </p:spPr>
        <p:txBody>
          <a:bodyPr>
            <a:normAutofit/>
          </a:bodyPr>
          <a:lstStyle/>
          <a:p>
            <a:r>
              <a:rPr lang="en-US" sz="1200" dirty="0">
                <a:solidFill>
                  <a:schemeClr val="bg1"/>
                </a:solidFill>
              </a:rPr>
              <a:t>Extended Kalman filter (EKF) is an analytic linearization (math derivations) approximate filter for nonlinear systems.</a:t>
            </a:r>
          </a:p>
          <a:p>
            <a:r>
              <a:rPr lang="en-US" sz="1200" dirty="0">
                <a:solidFill>
                  <a:schemeClr val="bg1"/>
                </a:solidFill>
              </a:rPr>
              <a:t>Based on first-order linearization of the process and measurement functions</a:t>
            </a:r>
          </a:p>
          <a:p>
            <a:r>
              <a:rPr lang="en-US" sz="1200" dirty="0">
                <a:solidFill>
                  <a:schemeClr val="bg1"/>
                </a:solidFill>
              </a:rPr>
              <a:t>It linearizes about an estimate of the current mean and covariance. </a:t>
            </a:r>
          </a:p>
          <a:p>
            <a:r>
              <a:rPr lang="en-US" sz="1200" dirty="0">
                <a:solidFill>
                  <a:schemeClr val="bg1"/>
                </a:solidFill>
              </a:rPr>
              <a:t>Frequently used in joint parameter and state estimation problems for linear systems with unknown parameters</a:t>
            </a:r>
          </a:p>
          <a:p>
            <a:r>
              <a:rPr lang="en-US" sz="1200" dirty="0">
                <a:solidFill>
                  <a:schemeClr val="bg1"/>
                </a:solidFill>
              </a:rPr>
              <a:t>De facto standard in the theory of nonlinear state estimation, navigation systems and GPS.</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656" y="1691040"/>
            <a:ext cx="3524501" cy="238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4663" y="4507821"/>
            <a:ext cx="6097587" cy="964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276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122777"/>
            <a:ext cx="830580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a:extLst>
              <a:ext uri="{FF2B5EF4-FFF2-40B4-BE49-F238E27FC236}">
                <a16:creationId xmlns:a16="http://schemas.microsoft.com/office/drawing/2014/main" id="{67E37B73-AA8D-1D20-2DE7-5B767C27EF71}"/>
              </a:ext>
            </a:extLst>
          </p:cNvPr>
          <p:cNvSpPr>
            <a:spLocks noGrp="1"/>
          </p:cNvSpPr>
          <p:nvPr>
            <p:ph type="title"/>
          </p:nvPr>
        </p:nvSpPr>
        <p:spPr>
          <a:xfrm>
            <a:off x="838200" y="365125"/>
            <a:ext cx="10515600" cy="1325563"/>
          </a:xfrm>
        </p:spPr>
        <p:txBody>
          <a:bodyPr/>
          <a:lstStyle/>
          <a:p>
            <a:r>
              <a:rPr lang="en-US" dirty="0">
                <a:solidFill>
                  <a:schemeClr val="bg1"/>
                </a:solidFill>
              </a:rPr>
              <a:t>Non-Linear Kalman Filters</a:t>
            </a:r>
            <a:endParaRPr lang="en-US" dirty="0"/>
          </a:p>
        </p:txBody>
      </p:sp>
    </p:spTree>
    <p:extLst>
      <p:ext uri="{BB962C8B-B14F-4D97-AF65-F5344CB8AC3E}">
        <p14:creationId xmlns:p14="http://schemas.microsoft.com/office/powerpoint/2010/main" val="173542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44225" cy="1325563"/>
          </a:xfrm>
        </p:spPr>
        <p:txBody>
          <a:bodyPr/>
          <a:lstStyle/>
          <a:p>
            <a:pPr algn="ctr"/>
            <a:r>
              <a:rPr lang="en-US" dirty="0">
                <a:solidFill>
                  <a:schemeClr val="bg1"/>
                </a:solidFill>
              </a:rPr>
              <a:t>Unscented Kalman Filter (non-linear) </a:t>
            </a:r>
            <a:br>
              <a:rPr lang="en-US" dirty="0">
                <a:solidFill>
                  <a:schemeClr val="bg1"/>
                </a:solidFill>
              </a:rPr>
            </a:br>
            <a:r>
              <a:rPr lang="en-US" dirty="0">
                <a:solidFill>
                  <a:schemeClr val="bg1"/>
                </a:solidFill>
              </a:rPr>
              <a:t>(UKF, </a:t>
            </a:r>
            <a:r>
              <a:rPr lang="en-US" sz="4000" dirty="0">
                <a:solidFill>
                  <a:schemeClr val="bg1"/>
                </a:solidFill>
              </a:rPr>
              <a:t>linear quadratic estimation</a:t>
            </a:r>
            <a:r>
              <a:rPr lang="en-US" dirty="0">
                <a:solidFill>
                  <a:schemeClr val="bg1"/>
                </a:solidFill>
              </a:rPr>
              <a:t>)</a:t>
            </a:r>
          </a:p>
        </p:txBody>
      </p:sp>
      <p:sp>
        <p:nvSpPr>
          <p:cNvPr id="3" name="Content Placeholder 2"/>
          <p:cNvSpPr>
            <a:spLocks noGrp="1"/>
          </p:cNvSpPr>
          <p:nvPr>
            <p:ph idx="1"/>
          </p:nvPr>
        </p:nvSpPr>
        <p:spPr/>
        <p:txBody>
          <a:bodyPr>
            <a:normAutofit/>
          </a:bodyPr>
          <a:lstStyle/>
          <a:p>
            <a:r>
              <a:rPr lang="en-US" sz="1200" dirty="0">
                <a:solidFill>
                  <a:schemeClr val="bg1"/>
                </a:solidFill>
              </a:rPr>
              <a:t>Simplifying the EKF, linear quadratic estimation (LQE), is an algorithm that uses a series of measurements observed over time.</a:t>
            </a:r>
          </a:p>
          <a:p>
            <a:r>
              <a:rPr lang="en-US" sz="1200" dirty="0">
                <a:solidFill>
                  <a:schemeClr val="bg1"/>
                </a:solidFill>
              </a:rPr>
              <a:t>Estimating a joint probability distribution over the variables for each timeframe.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2624138"/>
            <a:ext cx="87915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5608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Linearization error</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61905" y="2039035"/>
            <a:ext cx="468630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490" y="4933518"/>
            <a:ext cx="86010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AB98BEE6-7902-0471-98F8-EBC9456CABE3}"/>
              </a:ext>
            </a:extLst>
          </p:cNvPr>
          <p:cNvSpPr txBox="1"/>
          <p:nvPr/>
        </p:nvSpPr>
        <p:spPr>
          <a:xfrm>
            <a:off x="6054013" y="618930"/>
            <a:ext cx="601668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FFFFFF"/>
                </a:solidFill>
                <a:latin typeface="Calibri Light"/>
              </a:rPr>
              <a:t>Kalman Filter (non-linear)</a:t>
            </a:r>
            <a:endParaRPr lang="en-US"/>
          </a:p>
        </p:txBody>
      </p:sp>
    </p:spTree>
    <p:extLst>
      <p:ext uri="{BB962C8B-B14F-4D97-AF65-F5344CB8AC3E}">
        <p14:creationId xmlns:p14="http://schemas.microsoft.com/office/powerpoint/2010/main" val="83910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8EFE-B326-35E5-17BD-E643E085A8AE}"/>
              </a:ext>
            </a:extLst>
          </p:cNvPr>
          <p:cNvSpPr>
            <a:spLocks noGrp="1"/>
          </p:cNvSpPr>
          <p:nvPr>
            <p:ph type="title"/>
          </p:nvPr>
        </p:nvSpPr>
        <p:spPr/>
        <p:txBody>
          <a:bodyPr/>
          <a:lstStyle/>
          <a:p>
            <a:pPr algn="ctr"/>
            <a:r>
              <a:rPr lang="en-US" dirty="0">
                <a:solidFill>
                  <a:schemeClr val="bg1"/>
                </a:solidFill>
                <a:ea typeface="Calibri Light"/>
                <a:cs typeface="Calibri Light"/>
              </a:rPr>
              <a:t>Role of a Detector</a:t>
            </a:r>
          </a:p>
        </p:txBody>
      </p:sp>
      <p:sp>
        <p:nvSpPr>
          <p:cNvPr id="3" name="Content Placeholder 2">
            <a:extLst>
              <a:ext uri="{FF2B5EF4-FFF2-40B4-BE49-F238E27FC236}">
                <a16:creationId xmlns:a16="http://schemas.microsoft.com/office/drawing/2014/main" id="{A4CE0661-0C44-4B24-722A-6F09E55E1495}"/>
              </a:ext>
            </a:extLst>
          </p:cNvPr>
          <p:cNvSpPr>
            <a:spLocks noGrp="1"/>
          </p:cNvSpPr>
          <p:nvPr>
            <p:ph idx="1"/>
          </p:nvPr>
        </p:nvSpPr>
        <p:spPr>
          <a:xfrm>
            <a:off x="838200" y="1825625"/>
            <a:ext cx="10974355" cy="4755665"/>
          </a:xfrm>
        </p:spPr>
        <p:txBody>
          <a:bodyPr vert="horz" lIns="91440" tIns="45720" rIns="91440" bIns="45720" rtlCol="0" anchor="t">
            <a:normAutofit/>
          </a:bodyPr>
          <a:lstStyle/>
          <a:p>
            <a:r>
              <a:rPr lang="en-US" sz="2000" b="1" dirty="0">
                <a:solidFill>
                  <a:srgbClr val="E8E6E3"/>
                </a:solidFill>
                <a:ea typeface="+mn-lt"/>
                <a:cs typeface="+mn-lt"/>
              </a:rPr>
              <a:t>Sensing</a:t>
            </a:r>
            <a:r>
              <a:rPr lang="en-US" sz="2000" dirty="0">
                <a:solidFill>
                  <a:srgbClr val="ECECEC"/>
                </a:solidFill>
                <a:ea typeface="+mn-lt"/>
                <a:cs typeface="+mn-lt"/>
              </a:rPr>
              <a:t>:</a:t>
            </a:r>
            <a:endParaRPr lang="en-US" sz="2000" dirty="0">
              <a:solidFill>
                <a:srgbClr val="E8E6E3"/>
              </a:solidFill>
              <a:ea typeface="+mn-lt"/>
              <a:cs typeface="+mn-lt"/>
            </a:endParaRPr>
          </a:p>
          <a:p>
            <a:pPr marL="0" indent="0">
              <a:buNone/>
            </a:pPr>
            <a:r>
              <a:rPr lang="en-US" sz="1600" b="1" dirty="0">
                <a:solidFill>
                  <a:srgbClr val="ECECEC"/>
                </a:solidFill>
                <a:ea typeface="+mn-lt"/>
                <a:cs typeface="+mn-lt"/>
              </a:rPr>
              <a:t>Physical Quantities</a:t>
            </a:r>
            <a:r>
              <a:rPr lang="en-US" sz="1600" dirty="0">
                <a:solidFill>
                  <a:srgbClr val="ECECEC"/>
                </a:solidFill>
                <a:ea typeface="+mn-lt"/>
                <a:cs typeface="+mn-lt"/>
              </a:rPr>
              <a:t>: Detectors play a crucial role in sensing and converting physical quantities into measurable signals. These quantities can include temperature, pressure, light intensity, radiation levels, or chemical composition. </a:t>
            </a:r>
            <a:endParaRPr lang="en-US" sz="1600" b="1">
              <a:solidFill>
                <a:srgbClr val="E8E6E3"/>
              </a:solidFill>
              <a:ea typeface="+mn-lt"/>
              <a:cs typeface="+mn-lt"/>
            </a:endParaRPr>
          </a:p>
          <a:p>
            <a:endParaRPr lang="en-US" sz="1400" b="1" dirty="0">
              <a:solidFill>
                <a:srgbClr val="E8E6E3"/>
              </a:solidFill>
              <a:ea typeface="+mn-lt"/>
              <a:cs typeface="+mn-lt"/>
            </a:endParaRPr>
          </a:p>
          <a:p>
            <a:r>
              <a:rPr lang="en-US" sz="2000" b="1" dirty="0">
                <a:solidFill>
                  <a:srgbClr val="E8E6E3"/>
                </a:solidFill>
                <a:ea typeface="+mn-lt"/>
                <a:cs typeface="+mn-lt"/>
              </a:rPr>
              <a:t>Identification and Analysis</a:t>
            </a:r>
            <a:r>
              <a:rPr lang="en-US" sz="2000" dirty="0">
                <a:solidFill>
                  <a:srgbClr val="ECECEC"/>
                </a:solidFill>
                <a:ea typeface="+mn-lt"/>
                <a:cs typeface="+mn-lt"/>
              </a:rPr>
              <a:t>:</a:t>
            </a:r>
            <a:endParaRPr lang="en-US" sz="2000">
              <a:solidFill>
                <a:srgbClr val="000000"/>
              </a:solidFill>
              <a:ea typeface="+mn-lt"/>
              <a:cs typeface="+mn-lt"/>
            </a:endParaRPr>
          </a:p>
          <a:p>
            <a:pPr marL="0" indent="0">
              <a:buNone/>
            </a:pPr>
            <a:r>
              <a:rPr lang="en-US" sz="1500" b="1" dirty="0">
                <a:solidFill>
                  <a:srgbClr val="ECECEC"/>
                </a:solidFill>
                <a:ea typeface="+mn-lt"/>
                <a:cs typeface="+mn-lt"/>
              </a:rPr>
              <a:t>Identifying Substances</a:t>
            </a:r>
            <a:r>
              <a:rPr lang="en-US" sz="1500" dirty="0">
                <a:solidFill>
                  <a:srgbClr val="ECECEC"/>
                </a:solidFill>
                <a:ea typeface="+mn-lt"/>
                <a:cs typeface="+mn-lt"/>
              </a:rPr>
              <a:t>: Detectors can identify specific particles, molecules, or compounds.</a:t>
            </a:r>
            <a:endParaRPr lang="en-US" sz="1500" dirty="0">
              <a:ea typeface="+mn-lt"/>
              <a:cs typeface="+mn-lt"/>
            </a:endParaRPr>
          </a:p>
          <a:p>
            <a:pPr marL="0" indent="0">
              <a:buNone/>
            </a:pPr>
            <a:r>
              <a:rPr lang="en-US" sz="1400" b="1" dirty="0">
                <a:solidFill>
                  <a:srgbClr val="ECECEC"/>
                </a:solidFill>
                <a:ea typeface="+mn-lt"/>
                <a:cs typeface="+mn-lt"/>
              </a:rPr>
              <a:t>Analyzing Properties</a:t>
            </a:r>
            <a:r>
              <a:rPr lang="en-US" sz="1400" dirty="0">
                <a:solidFill>
                  <a:srgbClr val="ECECEC"/>
                </a:solidFill>
                <a:ea typeface="+mn-lt"/>
                <a:cs typeface="+mn-lt"/>
              </a:rPr>
              <a:t>: Beyond identification, detectors analyze properties such as mass, charge, energy, or molecular structure.</a:t>
            </a:r>
          </a:p>
          <a:p>
            <a:pPr marL="0" indent="0">
              <a:buNone/>
            </a:pPr>
            <a:endParaRPr lang="en-US" sz="1400" dirty="0">
              <a:solidFill>
                <a:srgbClr val="ECECEC"/>
              </a:solidFill>
              <a:ea typeface="+mn-lt"/>
              <a:cs typeface="+mn-lt"/>
            </a:endParaRPr>
          </a:p>
          <a:p>
            <a:r>
              <a:rPr lang="en-US" sz="2000" b="1" dirty="0">
                <a:solidFill>
                  <a:srgbClr val="E8E6E3"/>
                </a:solidFill>
                <a:ea typeface="+mn-lt"/>
                <a:cs typeface="+mn-lt"/>
              </a:rPr>
              <a:t>Measuring</a:t>
            </a:r>
            <a:r>
              <a:rPr lang="en-US" sz="2000" dirty="0">
                <a:solidFill>
                  <a:srgbClr val="ECECEC"/>
                </a:solidFill>
                <a:ea typeface="+mn-lt"/>
                <a:cs typeface="+mn-lt"/>
              </a:rPr>
              <a:t>: </a:t>
            </a:r>
            <a:endParaRPr lang="en-US" sz="2000" dirty="0">
              <a:solidFill>
                <a:srgbClr val="000000"/>
              </a:solidFill>
              <a:ea typeface="+mn-lt"/>
              <a:cs typeface="+mn-lt"/>
            </a:endParaRPr>
          </a:p>
          <a:p>
            <a:pPr marL="0" indent="0">
              <a:buNone/>
            </a:pPr>
            <a:r>
              <a:rPr lang="en-US" sz="1600" b="1" dirty="0">
                <a:solidFill>
                  <a:srgbClr val="ECECEC"/>
                </a:solidFill>
                <a:ea typeface="+mn-lt"/>
                <a:cs typeface="+mn-lt"/>
              </a:rPr>
              <a:t>Quantitative Analysis</a:t>
            </a:r>
            <a:r>
              <a:rPr lang="en-US" sz="1600" dirty="0">
                <a:solidFill>
                  <a:srgbClr val="ECECEC"/>
                </a:solidFill>
                <a:ea typeface="+mn-lt"/>
                <a:cs typeface="+mn-lt"/>
              </a:rPr>
              <a:t>: Quantifies the sensed parameters or properties to allow for further processing, analysis, or decision-making based on the detected information.</a:t>
            </a:r>
            <a:endParaRPr lang="en-US" sz="1600">
              <a:ea typeface="Calibri"/>
              <a:cs typeface="Calibri"/>
            </a:endParaRPr>
          </a:p>
          <a:p>
            <a:pPr marL="0" indent="0">
              <a:buNone/>
            </a:pPr>
            <a:r>
              <a:rPr lang="en-US" sz="1600" b="1" dirty="0">
                <a:solidFill>
                  <a:srgbClr val="ECECEC"/>
                </a:solidFill>
                <a:ea typeface="+mn-lt"/>
                <a:cs typeface="+mn-lt"/>
              </a:rPr>
              <a:t>Dynamic Changes</a:t>
            </a:r>
            <a:r>
              <a:rPr lang="en-US" sz="1600" dirty="0">
                <a:solidFill>
                  <a:srgbClr val="ECECEC"/>
                </a:solidFill>
                <a:ea typeface="+mn-lt"/>
                <a:cs typeface="+mn-lt"/>
              </a:rPr>
              <a:t>: Many detectors are designed to measure changes over time, providing real-time monitoring of systems. </a:t>
            </a:r>
            <a:endParaRPr lang="en-US" sz="1600"/>
          </a:p>
          <a:p>
            <a:pPr marL="0" indent="0">
              <a:buNone/>
            </a:pPr>
            <a:endParaRPr lang="en-US" sz="1400" dirty="0">
              <a:solidFill>
                <a:srgbClr val="E8E6E3"/>
              </a:solidFill>
              <a:ea typeface="Calibri"/>
              <a:cs typeface="Calibri"/>
            </a:endParaRPr>
          </a:p>
        </p:txBody>
      </p:sp>
    </p:spTree>
    <p:extLst>
      <p:ext uri="{BB962C8B-B14F-4D97-AF65-F5344CB8AC3E}">
        <p14:creationId xmlns:p14="http://schemas.microsoft.com/office/powerpoint/2010/main" val="2623773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357349"/>
            <a:ext cx="11324253" cy="1325563"/>
          </a:xfrm>
        </p:spPr>
        <p:txBody>
          <a:bodyPr>
            <a:normAutofit fontScale="90000"/>
          </a:bodyPr>
          <a:lstStyle/>
          <a:p>
            <a:pPr algn="ctr"/>
            <a:r>
              <a:rPr lang="en-US" dirty="0">
                <a:solidFill>
                  <a:schemeClr val="bg1"/>
                </a:solidFill>
              </a:rPr>
              <a:t>Central-Difference (non-linear) Kalman Filter (CDKF)</a:t>
            </a:r>
            <a:br>
              <a:rPr lang="en-US" dirty="0">
                <a:solidFill>
                  <a:schemeClr val="bg1"/>
                </a:solidFill>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363" y="1249529"/>
            <a:ext cx="7343775"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649579" y="6319906"/>
            <a:ext cx="6031972" cy="369332"/>
          </a:xfrm>
          <a:prstGeom prst="rect">
            <a:avLst/>
          </a:prstGeom>
          <a:noFill/>
        </p:spPr>
        <p:txBody>
          <a:bodyPr wrap="none" rtlCol="0">
            <a:spAutoFit/>
          </a:bodyPr>
          <a:lstStyle/>
          <a:p>
            <a:r>
              <a:rPr lang="en-US" dirty="0">
                <a:solidFill>
                  <a:schemeClr val="bg1"/>
                </a:solidFill>
              </a:rPr>
              <a:t>1D requires 2L+1 = 3 sigma-points: the mean and mean +/- </a:t>
            </a:r>
            <a:r>
              <a:rPr lang="en-US" dirty="0" err="1">
                <a:solidFill>
                  <a:schemeClr val="bg1"/>
                </a:solidFill>
              </a:rPr>
              <a:t>std</a:t>
            </a:r>
            <a:endParaRPr lang="en-US" dirty="0">
              <a:solidFill>
                <a:schemeClr val="bg1"/>
              </a:solidFill>
            </a:endParaRPr>
          </a:p>
        </p:txBody>
      </p:sp>
      <p:sp>
        <p:nvSpPr>
          <p:cNvPr id="5" name="Title 1">
            <a:extLst>
              <a:ext uri="{FF2B5EF4-FFF2-40B4-BE49-F238E27FC236}">
                <a16:creationId xmlns:a16="http://schemas.microsoft.com/office/drawing/2014/main" id="{947F5D2F-ACB3-87B1-1006-3518AB3D2659}"/>
              </a:ext>
            </a:extLst>
          </p:cNvPr>
          <p:cNvSpPr txBox="1">
            <a:spLocks/>
          </p:cNvSpPr>
          <p:nvPr/>
        </p:nvSpPr>
        <p:spPr>
          <a:xfrm>
            <a:off x="26437" y="2904606"/>
            <a:ext cx="1970315"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1D</a:t>
            </a:r>
            <a:endParaRPr lang="en-US" dirty="0"/>
          </a:p>
        </p:txBody>
      </p:sp>
    </p:spTree>
    <p:extLst>
      <p:ext uri="{BB962C8B-B14F-4D97-AF65-F5344CB8AC3E}">
        <p14:creationId xmlns:p14="http://schemas.microsoft.com/office/powerpoint/2010/main" val="22544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538288"/>
            <a:ext cx="121539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90801" y="5537853"/>
            <a:ext cx="7437805" cy="369332"/>
          </a:xfrm>
          <a:prstGeom prst="rect">
            <a:avLst/>
          </a:prstGeom>
          <a:noFill/>
        </p:spPr>
        <p:txBody>
          <a:bodyPr wrap="none" lIns="91440" tIns="45720" rIns="91440" bIns="45720" rtlCol="0" anchor="t">
            <a:spAutoFit/>
          </a:bodyPr>
          <a:lstStyle/>
          <a:p>
            <a:r>
              <a:rPr lang="en-US" dirty="0">
                <a:solidFill>
                  <a:schemeClr val="bg1"/>
                </a:solidFill>
              </a:rPr>
              <a:t>2D requires 2D+1 = 5 sigma-points: the mean and mean +/- std per dimension</a:t>
            </a:r>
          </a:p>
        </p:txBody>
      </p:sp>
      <p:sp>
        <p:nvSpPr>
          <p:cNvPr id="3" name="Title 1">
            <a:extLst>
              <a:ext uri="{FF2B5EF4-FFF2-40B4-BE49-F238E27FC236}">
                <a16:creationId xmlns:a16="http://schemas.microsoft.com/office/drawing/2014/main" id="{3DEEE9C4-35E5-FBD6-C8A4-5A9C7D65DB5F}"/>
              </a:ext>
            </a:extLst>
          </p:cNvPr>
          <p:cNvSpPr>
            <a:spLocks noGrp="1"/>
          </p:cNvSpPr>
          <p:nvPr>
            <p:ph type="title"/>
          </p:nvPr>
        </p:nvSpPr>
        <p:spPr>
          <a:xfrm>
            <a:off x="247261" y="256267"/>
            <a:ext cx="11324253" cy="1325563"/>
          </a:xfrm>
        </p:spPr>
        <p:txBody>
          <a:bodyPr>
            <a:normAutofit fontScale="90000"/>
          </a:bodyPr>
          <a:lstStyle/>
          <a:p>
            <a:pPr algn="ctr"/>
            <a:r>
              <a:rPr lang="en-US" dirty="0">
                <a:solidFill>
                  <a:schemeClr val="bg1"/>
                </a:solidFill>
              </a:rPr>
              <a:t>Central-Difference (non-linear) Kalman Filter (CDKF)</a:t>
            </a:r>
            <a:br>
              <a:rPr lang="en-US" dirty="0">
                <a:solidFill>
                  <a:schemeClr val="bg1"/>
                </a:solidFill>
              </a:rPr>
            </a:br>
            <a:endParaRPr lang="en-US" dirty="0"/>
          </a:p>
        </p:txBody>
      </p:sp>
      <p:sp>
        <p:nvSpPr>
          <p:cNvPr id="6" name="Title 1">
            <a:extLst>
              <a:ext uri="{FF2B5EF4-FFF2-40B4-BE49-F238E27FC236}">
                <a16:creationId xmlns:a16="http://schemas.microsoft.com/office/drawing/2014/main" id="{7692E746-9009-2220-7BE7-F358C16912DE}"/>
              </a:ext>
            </a:extLst>
          </p:cNvPr>
          <p:cNvSpPr txBox="1">
            <a:spLocks/>
          </p:cNvSpPr>
          <p:nvPr/>
        </p:nvSpPr>
        <p:spPr>
          <a:xfrm>
            <a:off x="18661" y="5315014"/>
            <a:ext cx="1970315"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2D</a:t>
            </a:r>
            <a:endParaRPr lang="en-US" dirty="0"/>
          </a:p>
        </p:txBody>
      </p:sp>
    </p:spTree>
    <p:extLst>
      <p:ext uri="{BB962C8B-B14F-4D97-AF65-F5344CB8AC3E}">
        <p14:creationId xmlns:p14="http://schemas.microsoft.com/office/powerpoint/2010/main" val="1954259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2BC0-880E-8BEA-636C-B9DF2ED98861}"/>
              </a:ext>
            </a:extLst>
          </p:cNvPr>
          <p:cNvSpPr>
            <a:spLocks noGrp="1"/>
          </p:cNvSpPr>
          <p:nvPr>
            <p:ph type="title"/>
          </p:nvPr>
        </p:nvSpPr>
        <p:spPr>
          <a:xfrm>
            <a:off x="488302" y="100758"/>
            <a:ext cx="10515600" cy="1325563"/>
          </a:xfrm>
        </p:spPr>
        <p:txBody>
          <a:bodyPr>
            <a:normAutofit/>
          </a:bodyPr>
          <a:lstStyle/>
          <a:p>
            <a:pPr algn="ctr"/>
            <a:r>
              <a:rPr lang="en-US" dirty="0">
                <a:solidFill>
                  <a:srgbClr val="E8E6E3"/>
                </a:solidFill>
                <a:latin typeface="Calibri"/>
                <a:ea typeface="Calibri"/>
                <a:cs typeface="Calibri"/>
              </a:rPr>
              <a:t>Particle Filters</a:t>
            </a:r>
            <a:endParaRPr lang="en-US">
              <a:ea typeface="Calibri Light" panose="020F0302020204030204"/>
              <a:cs typeface="Calibri Light" panose="020F0302020204030204"/>
            </a:endParaRPr>
          </a:p>
        </p:txBody>
      </p:sp>
      <p:pic>
        <p:nvPicPr>
          <p:cNvPr id="4" name="Content Placeholder 3">
            <a:extLst>
              <a:ext uri="{FF2B5EF4-FFF2-40B4-BE49-F238E27FC236}">
                <a16:creationId xmlns:a16="http://schemas.microsoft.com/office/drawing/2014/main" id="{6F151E08-2A89-EB16-17C3-765BAC2E7279}"/>
              </a:ext>
            </a:extLst>
          </p:cNvPr>
          <p:cNvPicPr>
            <a:picLocks noGrp="1" noChangeAspect="1"/>
          </p:cNvPicPr>
          <p:nvPr>
            <p:ph idx="1"/>
          </p:nvPr>
        </p:nvPicPr>
        <p:blipFill>
          <a:blip r:embed="rId3"/>
          <a:stretch>
            <a:fillRect/>
          </a:stretch>
        </p:blipFill>
        <p:spPr>
          <a:xfrm>
            <a:off x="2944819" y="1825625"/>
            <a:ext cx="6302361" cy="4351338"/>
          </a:xfrm>
        </p:spPr>
      </p:pic>
      <p:sp>
        <p:nvSpPr>
          <p:cNvPr id="5" name="TextBox 4">
            <a:extLst>
              <a:ext uri="{FF2B5EF4-FFF2-40B4-BE49-F238E27FC236}">
                <a16:creationId xmlns:a16="http://schemas.microsoft.com/office/drawing/2014/main" id="{1475B85F-5E7E-8777-DD02-894BEF2C12E4}"/>
              </a:ext>
            </a:extLst>
          </p:cNvPr>
          <p:cNvSpPr txBox="1"/>
          <p:nvPr/>
        </p:nvSpPr>
        <p:spPr>
          <a:xfrm>
            <a:off x="641445" y="6214281"/>
            <a:ext cx="434681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E8E6E3"/>
                </a:solidFill>
              </a:rPr>
              <a:t>Adaptive Monte Carlo Localization (AMCL)</a:t>
            </a:r>
            <a:endParaRPr lang="en-US"/>
          </a:p>
        </p:txBody>
      </p:sp>
      <p:sp>
        <p:nvSpPr>
          <p:cNvPr id="3" name="TextBox 2">
            <a:extLst>
              <a:ext uri="{FF2B5EF4-FFF2-40B4-BE49-F238E27FC236}">
                <a16:creationId xmlns:a16="http://schemas.microsoft.com/office/drawing/2014/main" id="{9AEE5C5C-B213-C38B-65E1-591CB06D0FDE}"/>
              </a:ext>
            </a:extLst>
          </p:cNvPr>
          <p:cNvSpPr txBox="1"/>
          <p:nvPr/>
        </p:nvSpPr>
        <p:spPr>
          <a:xfrm>
            <a:off x="782217" y="1233196"/>
            <a:ext cx="110241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ECECEC"/>
                </a:solidFill>
                <a:latin typeface="Söhne"/>
              </a:rPr>
              <a:t>Particle Filter (Sequential Monte Carlo)</a:t>
            </a:r>
            <a:r>
              <a:rPr lang="en-US" sz="1600" dirty="0">
                <a:solidFill>
                  <a:srgbClr val="ECECEC"/>
                </a:solidFill>
                <a:latin typeface="Söhne"/>
              </a:rPr>
              <a:t>: For non-Gaussian and/or nonlinear problems, representing the belief by a set of samples.</a:t>
            </a:r>
            <a:endParaRPr lang="en-US" sz="1600" dirty="0"/>
          </a:p>
        </p:txBody>
      </p:sp>
    </p:spTree>
    <p:extLst>
      <p:ext uri="{BB962C8B-B14F-4D97-AF65-F5344CB8AC3E}">
        <p14:creationId xmlns:p14="http://schemas.microsoft.com/office/powerpoint/2010/main" val="182515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E8E6E3"/>
                </a:solidFill>
                <a:ea typeface="Calibri"/>
                <a:cs typeface="Calibri"/>
              </a:rPr>
              <a:t>Mean Shift Algorithm</a:t>
            </a:r>
            <a:endParaRPr lang="en-US" dirty="0">
              <a:solidFill>
                <a:schemeClr val="bg1"/>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39264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E8E6E3"/>
                </a:solidFill>
                <a:ea typeface="Calibri"/>
                <a:cs typeface="Calibri"/>
              </a:rPr>
              <a:t>Deep Learning-Based Methods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34188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3DC1-28E0-65DE-6F49-FFF8F5BBBAF4}"/>
              </a:ext>
            </a:extLst>
          </p:cNvPr>
          <p:cNvSpPr>
            <a:spLocks noGrp="1"/>
          </p:cNvSpPr>
          <p:nvPr>
            <p:ph type="title"/>
          </p:nvPr>
        </p:nvSpPr>
        <p:spPr/>
        <p:txBody>
          <a:bodyPr>
            <a:normAutofit/>
          </a:bodyPr>
          <a:lstStyle/>
          <a:p>
            <a:pPr algn="ctr"/>
            <a:r>
              <a:rPr lang="en-US" sz="3200" dirty="0">
                <a:solidFill>
                  <a:srgbClr val="E8E6E3"/>
                </a:solidFill>
                <a:latin typeface="Calibri"/>
                <a:ea typeface="Calibri"/>
                <a:cs typeface="Calibri"/>
              </a:rPr>
              <a:t>Graph-Based Tracking</a:t>
            </a:r>
            <a:endParaRPr lang="en-US" sz="3200" dirty="0">
              <a:ea typeface="Calibri Light" panose="020F0302020204030204"/>
              <a:cs typeface="Calibri Light" panose="020F0302020204030204"/>
            </a:endParaRPr>
          </a:p>
        </p:txBody>
      </p:sp>
      <p:pic>
        <p:nvPicPr>
          <p:cNvPr id="4" name="Content Placeholder 3" descr="A diagram of a graph&#10;&#10;Description automatically generated">
            <a:extLst>
              <a:ext uri="{FF2B5EF4-FFF2-40B4-BE49-F238E27FC236}">
                <a16:creationId xmlns:a16="http://schemas.microsoft.com/office/drawing/2014/main" id="{40159693-E408-559C-D724-2FE4B9BDF9DA}"/>
              </a:ext>
            </a:extLst>
          </p:cNvPr>
          <p:cNvPicPr>
            <a:picLocks noGrp="1" noChangeAspect="1"/>
          </p:cNvPicPr>
          <p:nvPr>
            <p:ph idx="1"/>
          </p:nvPr>
        </p:nvPicPr>
        <p:blipFill>
          <a:blip r:embed="rId3"/>
          <a:stretch>
            <a:fillRect/>
          </a:stretch>
        </p:blipFill>
        <p:spPr>
          <a:xfrm>
            <a:off x="838200" y="2087403"/>
            <a:ext cx="10515600" cy="3827782"/>
          </a:xfrm>
        </p:spPr>
      </p:pic>
    </p:spTree>
    <p:extLst>
      <p:ext uri="{BB962C8B-B14F-4D97-AF65-F5344CB8AC3E}">
        <p14:creationId xmlns:p14="http://schemas.microsoft.com/office/powerpoint/2010/main" val="2915781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063" y="3220620"/>
            <a:ext cx="10515600" cy="1325563"/>
          </a:xfrm>
        </p:spPr>
        <p:txBody>
          <a:bodyPr/>
          <a:lstStyle/>
          <a:p>
            <a:pPr algn="ctr"/>
            <a:r>
              <a:rPr lang="en-US" dirty="0">
                <a:solidFill>
                  <a:schemeClr val="bg1"/>
                </a:solidFill>
              </a:rPr>
              <a:t>Thanks</a:t>
            </a:r>
          </a:p>
        </p:txBody>
      </p:sp>
    </p:spTree>
    <p:extLst>
      <p:ext uri="{BB962C8B-B14F-4D97-AF65-F5344CB8AC3E}">
        <p14:creationId xmlns:p14="http://schemas.microsoft.com/office/powerpoint/2010/main" val="101541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116179" y="1540042"/>
            <a:ext cx="3581401" cy="2334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99686462"/>
              </p:ext>
            </p:extLst>
          </p:nvPr>
        </p:nvGraphicFramePr>
        <p:xfrm>
          <a:off x="3240506" y="1599399"/>
          <a:ext cx="3396918" cy="2194560"/>
        </p:xfrm>
        <a:graphic>
          <a:graphicData uri="http://schemas.openxmlformats.org/drawingml/2006/table">
            <a:tbl>
              <a:tblPr/>
              <a:tblGrid>
                <a:gridCol w="485274">
                  <a:extLst>
                    <a:ext uri="{9D8B030D-6E8A-4147-A177-3AD203B41FA5}">
                      <a16:colId xmlns:a16="http://schemas.microsoft.com/office/drawing/2014/main" val="20000"/>
                    </a:ext>
                  </a:extLst>
                </a:gridCol>
                <a:gridCol w="485274">
                  <a:extLst>
                    <a:ext uri="{9D8B030D-6E8A-4147-A177-3AD203B41FA5}">
                      <a16:colId xmlns:a16="http://schemas.microsoft.com/office/drawing/2014/main" val="20001"/>
                    </a:ext>
                  </a:extLst>
                </a:gridCol>
                <a:gridCol w="485274">
                  <a:extLst>
                    <a:ext uri="{9D8B030D-6E8A-4147-A177-3AD203B41FA5}">
                      <a16:colId xmlns:a16="http://schemas.microsoft.com/office/drawing/2014/main" val="20002"/>
                    </a:ext>
                  </a:extLst>
                </a:gridCol>
                <a:gridCol w="485274">
                  <a:extLst>
                    <a:ext uri="{9D8B030D-6E8A-4147-A177-3AD203B41FA5}">
                      <a16:colId xmlns:a16="http://schemas.microsoft.com/office/drawing/2014/main" val="20003"/>
                    </a:ext>
                  </a:extLst>
                </a:gridCol>
                <a:gridCol w="485274">
                  <a:extLst>
                    <a:ext uri="{9D8B030D-6E8A-4147-A177-3AD203B41FA5}">
                      <a16:colId xmlns:a16="http://schemas.microsoft.com/office/drawing/2014/main" val="20004"/>
                    </a:ext>
                  </a:extLst>
                </a:gridCol>
                <a:gridCol w="485274">
                  <a:extLst>
                    <a:ext uri="{9D8B030D-6E8A-4147-A177-3AD203B41FA5}">
                      <a16:colId xmlns:a16="http://schemas.microsoft.com/office/drawing/2014/main" val="20005"/>
                    </a:ext>
                  </a:extLst>
                </a:gridCol>
                <a:gridCol w="485274">
                  <a:extLst>
                    <a:ext uri="{9D8B030D-6E8A-4147-A177-3AD203B41FA5}">
                      <a16:colId xmlns:a16="http://schemas.microsoft.com/office/drawing/2014/main" val="20006"/>
                    </a:ext>
                  </a:extLst>
                </a:gridCol>
              </a:tblGrid>
              <a:tr h="129139">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5"/>
                  </a:ext>
                </a:extLst>
              </a:tr>
            </a:tbl>
          </a:graphicData>
        </a:graphic>
      </p:graphicFrame>
      <p:sp>
        <p:nvSpPr>
          <p:cNvPr id="6" name="5-Point Star 5"/>
          <p:cNvSpPr/>
          <p:nvPr/>
        </p:nvSpPr>
        <p:spPr>
          <a:xfrm>
            <a:off x="4299284" y="2382251"/>
            <a:ext cx="288758" cy="248653"/>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10126" y="1784684"/>
            <a:ext cx="1532022" cy="1191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372675226"/>
              </p:ext>
            </p:extLst>
          </p:nvPr>
        </p:nvGraphicFramePr>
        <p:xfrm>
          <a:off x="838200" y="1825625"/>
          <a:ext cx="1455822" cy="1097280"/>
        </p:xfrm>
        <a:graphic>
          <a:graphicData uri="http://schemas.openxmlformats.org/drawingml/2006/table">
            <a:tbl>
              <a:tblPr/>
              <a:tblGrid>
                <a:gridCol w="485274">
                  <a:extLst>
                    <a:ext uri="{9D8B030D-6E8A-4147-A177-3AD203B41FA5}">
                      <a16:colId xmlns:a16="http://schemas.microsoft.com/office/drawing/2014/main" val="20000"/>
                    </a:ext>
                  </a:extLst>
                </a:gridCol>
                <a:gridCol w="485274">
                  <a:extLst>
                    <a:ext uri="{9D8B030D-6E8A-4147-A177-3AD203B41FA5}">
                      <a16:colId xmlns:a16="http://schemas.microsoft.com/office/drawing/2014/main" val="20001"/>
                    </a:ext>
                  </a:extLst>
                </a:gridCol>
                <a:gridCol w="485274">
                  <a:extLst>
                    <a:ext uri="{9D8B030D-6E8A-4147-A177-3AD203B41FA5}">
                      <a16:colId xmlns:a16="http://schemas.microsoft.com/office/drawing/2014/main" val="20002"/>
                    </a:ext>
                  </a:extLst>
                </a:gridCol>
              </a:tblGrid>
              <a:tr h="129139">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Rectangle 8"/>
          <p:cNvSpPr/>
          <p:nvPr/>
        </p:nvSpPr>
        <p:spPr>
          <a:xfrm>
            <a:off x="1331496" y="2169695"/>
            <a:ext cx="461209" cy="3689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99085" y="4415589"/>
            <a:ext cx="3581401" cy="2334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660975414"/>
              </p:ext>
            </p:extLst>
          </p:nvPr>
        </p:nvGraphicFramePr>
        <p:xfrm>
          <a:off x="2823412" y="4474946"/>
          <a:ext cx="1941096" cy="1097280"/>
        </p:xfrm>
        <a:graphic>
          <a:graphicData uri="http://schemas.openxmlformats.org/drawingml/2006/table">
            <a:tbl>
              <a:tblPr/>
              <a:tblGrid>
                <a:gridCol w="485274">
                  <a:extLst>
                    <a:ext uri="{9D8B030D-6E8A-4147-A177-3AD203B41FA5}">
                      <a16:colId xmlns:a16="http://schemas.microsoft.com/office/drawing/2014/main" val="20000"/>
                    </a:ext>
                  </a:extLst>
                </a:gridCol>
                <a:gridCol w="485274">
                  <a:extLst>
                    <a:ext uri="{9D8B030D-6E8A-4147-A177-3AD203B41FA5}">
                      <a16:colId xmlns:a16="http://schemas.microsoft.com/office/drawing/2014/main" val="20001"/>
                    </a:ext>
                  </a:extLst>
                </a:gridCol>
                <a:gridCol w="485274">
                  <a:extLst>
                    <a:ext uri="{9D8B030D-6E8A-4147-A177-3AD203B41FA5}">
                      <a16:colId xmlns:a16="http://schemas.microsoft.com/office/drawing/2014/main" val="20002"/>
                    </a:ext>
                  </a:extLst>
                </a:gridCol>
                <a:gridCol w="485274">
                  <a:extLst>
                    <a:ext uri="{9D8B030D-6E8A-4147-A177-3AD203B41FA5}">
                      <a16:colId xmlns:a16="http://schemas.microsoft.com/office/drawing/2014/main" val="20003"/>
                    </a:ext>
                  </a:extLst>
                </a:gridCol>
              </a:tblGrid>
              <a:tr h="129139">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5-Point Star 11"/>
          <p:cNvSpPr/>
          <p:nvPr/>
        </p:nvSpPr>
        <p:spPr>
          <a:xfrm>
            <a:off x="3372853" y="4876798"/>
            <a:ext cx="399047" cy="264695"/>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086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descr="https://courses.campus.gov.il/assets/courseware/v1/3a02711aa0fc0db87361a8a28f229c8f/asset-v1:ARIEL+ACD_RFP4_ARIEL_Nivut+2019_1+type@asset+block/tarshim_P4_T3_Y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06695"/>
            <a:ext cx="11658600" cy="5500468"/>
          </a:xfrm>
          <a:prstGeom prst="rect">
            <a:avLst/>
          </a:prstGeom>
          <a:solidFill>
            <a:schemeClr val="bg1"/>
          </a:solidFill>
        </p:spPr>
      </p:pic>
    </p:spTree>
    <p:extLst>
      <p:ext uri="{BB962C8B-B14F-4D97-AF65-F5344CB8AC3E}">
        <p14:creationId xmlns:p14="http://schemas.microsoft.com/office/powerpoint/2010/main" val="74363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823927" cy="1325563"/>
          </a:xfrm>
        </p:spPr>
        <p:txBody>
          <a:bodyPr/>
          <a:lstStyle/>
          <a:p>
            <a:pPr algn="ctr"/>
            <a:r>
              <a:rPr lang="en-US" dirty="0">
                <a:solidFill>
                  <a:srgbClr val="E8E6E3"/>
                </a:solidFill>
                <a:ea typeface="Calibri"/>
                <a:cs typeface="Calibri"/>
              </a:rPr>
              <a:t>Kalman Filters</a:t>
            </a:r>
            <a:endParaRPr lang="en-US" dirty="0"/>
          </a:p>
        </p:txBody>
      </p:sp>
      <p:sp>
        <p:nvSpPr>
          <p:cNvPr id="17" name="TextBox 16"/>
          <p:cNvSpPr txBox="1"/>
          <p:nvPr/>
        </p:nvSpPr>
        <p:spPr>
          <a:xfrm>
            <a:off x="199317" y="4352890"/>
            <a:ext cx="11992578" cy="2308324"/>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Localization filters x(t-1) -&gt; x(t)</a:t>
            </a:r>
          </a:p>
          <a:p>
            <a:pPr marL="285750" indent="-285750">
              <a:buFont typeface="Arial" panose="020B0604020202020204" pitchFamily="34" charset="0"/>
              <a:buChar char="•"/>
            </a:pPr>
            <a:r>
              <a:rPr lang="en-US" dirty="0">
                <a:solidFill>
                  <a:schemeClr val="bg1"/>
                </a:solidFill>
              </a:rPr>
              <a:t>Real value – state vector (position, orientation, speed, acceleration…)</a:t>
            </a:r>
          </a:p>
          <a:p>
            <a:pPr marL="285750" indent="-285750">
              <a:buFont typeface="Arial" panose="020B0604020202020204" pitchFamily="34" charset="0"/>
              <a:buChar char="•"/>
            </a:pPr>
            <a:r>
              <a:rPr lang="en-US" dirty="0">
                <a:solidFill>
                  <a:schemeClr val="bg1"/>
                </a:solidFill>
              </a:rPr>
              <a:t>Uncertainty (inherent sensor noise) – from this derive exact evaluation (probabilistic robots):</a:t>
            </a:r>
          </a:p>
          <a:p>
            <a:r>
              <a:rPr lang="en-US" dirty="0">
                <a:solidFill>
                  <a:schemeClr val="bg1"/>
                </a:solidFill>
              </a:rPr>
              <a:t>1. Indirect evaluation: Evaluate certain features in the state vector in a roundabout way (e.g., derive speed from locations).</a:t>
            </a:r>
          </a:p>
          <a:p>
            <a:r>
              <a:rPr lang="en-US" dirty="0">
                <a:solidFill>
                  <a:schemeClr val="bg1"/>
                </a:solidFill>
              </a:rPr>
              <a:t>2. Sensor fusion: Combine 2 not so accurate sensors results to create an evaluation more accurate the two of them separately.</a:t>
            </a:r>
          </a:p>
          <a:p>
            <a:pPr marL="285750" indent="-285750">
              <a:buFont typeface="Arial" panose="020B0604020202020204" pitchFamily="34" charset="0"/>
              <a:buChar char="•"/>
            </a:pPr>
            <a:r>
              <a:rPr lang="en-US" dirty="0">
                <a:solidFill>
                  <a:schemeClr val="bg1"/>
                </a:solidFill>
              </a:rPr>
              <a:t>Short calculation time: </a:t>
            </a:r>
          </a:p>
          <a:p>
            <a:r>
              <a:rPr lang="en-US" dirty="0">
                <a:solidFill>
                  <a:schemeClr val="bg1"/>
                </a:solidFill>
              </a:rPr>
              <a:t>by using kalman gain (ratio between previous and current measurement weights) for fast convergent.</a:t>
            </a:r>
            <a:br>
              <a:rPr lang="en-US" u="sng" dirty="0">
                <a:solidFill>
                  <a:schemeClr val="bg1"/>
                </a:solidFill>
              </a:rPr>
            </a:br>
            <a:r>
              <a:rPr lang="en-US" dirty="0">
                <a:solidFill>
                  <a:schemeClr val="bg1"/>
                </a:solidFill>
              </a:rPr>
              <a:t>Useful: Kalman filter will calculate the Kalman gain at every stage.</a:t>
            </a:r>
          </a:p>
        </p:txBody>
      </p:sp>
    </p:spTree>
    <p:extLst>
      <p:ext uri="{BB962C8B-B14F-4D97-AF65-F5344CB8AC3E}">
        <p14:creationId xmlns:p14="http://schemas.microsoft.com/office/powerpoint/2010/main" val="331809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5093-2A1E-DC74-4E0F-630BBA7554EA}"/>
              </a:ext>
            </a:extLst>
          </p:cNvPr>
          <p:cNvSpPr>
            <a:spLocks noGrp="1"/>
          </p:cNvSpPr>
          <p:nvPr>
            <p:ph type="title"/>
          </p:nvPr>
        </p:nvSpPr>
        <p:spPr>
          <a:xfrm>
            <a:off x="503853" y="7452"/>
            <a:ext cx="10515600" cy="1325563"/>
          </a:xfrm>
        </p:spPr>
        <p:txBody>
          <a:bodyPr/>
          <a:lstStyle/>
          <a:p>
            <a:pPr algn="ctr"/>
            <a:r>
              <a:rPr lang="en-US" dirty="0">
                <a:solidFill>
                  <a:schemeClr val="bg1"/>
                </a:solidFill>
                <a:ea typeface="Calibri Light"/>
                <a:cs typeface="Calibri Light"/>
              </a:rPr>
              <a:t>Object Tracking</a:t>
            </a:r>
          </a:p>
        </p:txBody>
      </p:sp>
      <p:sp>
        <p:nvSpPr>
          <p:cNvPr id="3" name="Content Placeholder 2">
            <a:extLst>
              <a:ext uri="{FF2B5EF4-FFF2-40B4-BE49-F238E27FC236}">
                <a16:creationId xmlns:a16="http://schemas.microsoft.com/office/drawing/2014/main" id="{DCB0775F-47A1-24C6-8B6B-753426E77574}"/>
              </a:ext>
            </a:extLst>
          </p:cNvPr>
          <p:cNvSpPr>
            <a:spLocks noGrp="1"/>
          </p:cNvSpPr>
          <p:nvPr>
            <p:ph idx="1"/>
          </p:nvPr>
        </p:nvSpPr>
        <p:spPr>
          <a:xfrm>
            <a:off x="814873" y="2245502"/>
            <a:ext cx="10515600" cy="3270543"/>
          </a:xfrm>
        </p:spPr>
        <p:txBody>
          <a:bodyPr vert="horz" lIns="91440" tIns="45720" rIns="91440" bIns="45720" rtlCol="0" anchor="t">
            <a:normAutofit/>
          </a:bodyPr>
          <a:lstStyle/>
          <a:p>
            <a:pPr marL="0" indent="0">
              <a:buNone/>
            </a:pPr>
            <a:r>
              <a:rPr lang="en-US" sz="1600" b="1" dirty="0">
                <a:solidFill>
                  <a:srgbClr val="E8E6E3"/>
                </a:solidFill>
                <a:ea typeface="Calibri"/>
                <a:cs typeface="Calibri"/>
              </a:rPr>
              <a:t>The methods: </a:t>
            </a:r>
            <a:endParaRPr lang="en-US" sz="1600" dirty="0">
              <a:solidFill>
                <a:srgbClr val="E8E6E3"/>
              </a:solidFill>
              <a:ea typeface="Calibri"/>
              <a:cs typeface="Calibri"/>
            </a:endParaRPr>
          </a:p>
          <a:p>
            <a:pPr>
              <a:buFont typeface="Calibri" panose="020B0604020202020204" pitchFamily="34" charset="0"/>
              <a:buChar char="-"/>
            </a:pPr>
            <a:r>
              <a:rPr lang="en-US" sz="1600" b="1" dirty="0">
                <a:solidFill>
                  <a:srgbClr val="E8E6E3"/>
                </a:solidFill>
                <a:ea typeface="Calibri"/>
                <a:cs typeface="Calibri"/>
              </a:rPr>
              <a:t>Template Matching: </a:t>
            </a:r>
            <a:r>
              <a:rPr lang="en-US" sz="1600" dirty="0">
                <a:solidFill>
                  <a:srgbClr val="E8E6E3"/>
                </a:solidFill>
                <a:ea typeface="Calibri"/>
                <a:cs typeface="Calibri"/>
              </a:rPr>
              <a:t>target patch matching (mainly correlation)</a:t>
            </a:r>
          </a:p>
          <a:p>
            <a:pPr>
              <a:buFont typeface="Calibri" panose="020B0604020202020204" pitchFamily="34" charset="0"/>
              <a:buChar char="-"/>
            </a:pPr>
            <a:r>
              <a:rPr lang="en-US" sz="1600" b="1" dirty="0">
                <a:solidFill>
                  <a:srgbClr val="E8E6E3"/>
                </a:solidFill>
                <a:ea typeface="Calibri"/>
                <a:cs typeface="Calibri"/>
              </a:rPr>
              <a:t>Kalman Filters: </a:t>
            </a:r>
            <a:r>
              <a:rPr lang="en-US" sz="1600" dirty="0">
                <a:solidFill>
                  <a:srgbClr val="E8E6E3"/>
                </a:solidFill>
                <a:ea typeface="Calibri"/>
                <a:cs typeface="Calibri"/>
              </a:rPr>
              <a:t>linear projections state estimation -</a:t>
            </a:r>
            <a:r>
              <a:rPr lang="en-US" sz="1600" b="1" dirty="0">
                <a:solidFill>
                  <a:srgbClr val="000000"/>
                </a:solidFill>
                <a:ea typeface="Calibri"/>
                <a:cs typeface="Calibri"/>
              </a:rPr>
              <a:t> </a:t>
            </a:r>
            <a:r>
              <a:rPr lang="en-US" sz="1600" dirty="0">
                <a:solidFill>
                  <a:srgbClr val="E8E6E3"/>
                </a:solidFill>
                <a:ea typeface="Calibri"/>
                <a:cs typeface="Calibri"/>
              </a:rPr>
              <a:t>Taking into account uncertainties in measurements and motions.</a:t>
            </a:r>
          </a:p>
          <a:p>
            <a:pPr>
              <a:buFont typeface="Calibri" panose="020B0604020202020204" pitchFamily="34" charset="0"/>
              <a:buChar char="-"/>
            </a:pPr>
            <a:r>
              <a:rPr lang="en-US" sz="1600" b="1" dirty="0">
                <a:solidFill>
                  <a:srgbClr val="E8E6E3"/>
                </a:solidFill>
                <a:ea typeface="Calibri"/>
                <a:cs typeface="Calibri"/>
              </a:rPr>
              <a:t>Particle Filters:</a:t>
            </a:r>
            <a:r>
              <a:rPr lang="en-US" sz="1600" dirty="0">
                <a:solidFill>
                  <a:srgbClr val="E8E6E3"/>
                </a:solidFill>
                <a:ea typeface="Calibri"/>
                <a:cs typeface="Calibri"/>
              </a:rPr>
              <a:t> sequential Monte Carlo state estimation.</a:t>
            </a:r>
            <a:endParaRPr lang="en-US" sz="1600" b="1" dirty="0">
              <a:solidFill>
                <a:srgbClr val="E8E6E3"/>
              </a:solidFill>
              <a:ea typeface="Calibri"/>
              <a:cs typeface="Calibri"/>
            </a:endParaRPr>
          </a:p>
          <a:p>
            <a:pPr>
              <a:buFont typeface="Calibri" panose="020B0604020202020204" pitchFamily="34" charset="0"/>
              <a:buChar char="-"/>
            </a:pPr>
            <a:r>
              <a:rPr lang="en-US" sz="1600" b="1" dirty="0">
                <a:solidFill>
                  <a:srgbClr val="E8E6E3"/>
                </a:solidFill>
                <a:ea typeface="Calibri"/>
                <a:cs typeface="Calibri"/>
              </a:rPr>
              <a:t>Mean Shift Algorithm: </a:t>
            </a:r>
            <a:r>
              <a:rPr lang="en-US" sz="1600" dirty="0">
                <a:solidFill>
                  <a:srgbClr val="E8E6E3"/>
                </a:solidFill>
                <a:ea typeface="Calibri"/>
                <a:cs typeface="Calibri"/>
              </a:rPr>
              <a:t>maximum probability density centroid shifting.</a:t>
            </a:r>
          </a:p>
          <a:p>
            <a:pPr>
              <a:buFont typeface="Calibri" panose="020B0604020202020204" pitchFamily="34" charset="0"/>
              <a:buChar char="-"/>
            </a:pPr>
            <a:r>
              <a:rPr lang="en-US" sz="1600" b="1" dirty="0">
                <a:solidFill>
                  <a:srgbClr val="E8E6E3"/>
                </a:solidFill>
                <a:ea typeface="Calibri"/>
                <a:cs typeface="Calibri"/>
              </a:rPr>
              <a:t>Histogram-Based Tracking: </a:t>
            </a:r>
            <a:r>
              <a:rPr lang="en-US" sz="1600" dirty="0">
                <a:solidFill>
                  <a:srgbClr val="E8E6E3"/>
                </a:solidFill>
                <a:ea typeface="Calibri"/>
                <a:cs typeface="Calibri"/>
              </a:rPr>
              <a:t>Histogram features (color, texture, gradients) tracking.</a:t>
            </a:r>
          </a:p>
          <a:p>
            <a:pPr>
              <a:buFont typeface="Calibri" panose="020B0604020202020204" pitchFamily="34" charset="0"/>
              <a:buChar char="-"/>
            </a:pPr>
            <a:r>
              <a:rPr lang="en-US" sz="1600" b="1" dirty="0">
                <a:solidFill>
                  <a:srgbClr val="E8E6E3"/>
                </a:solidFill>
                <a:ea typeface="Calibri"/>
                <a:cs typeface="Calibri"/>
              </a:rPr>
              <a:t>Deep Learning-Based Methods:</a:t>
            </a:r>
            <a:r>
              <a:rPr lang="en-US" sz="1600" dirty="0">
                <a:solidFill>
                  <a:srgbClr val="E8E6E3"/>
                </a:solidFill>
                <a:ea typeface="Calibri"/>
                <a:cs typeface="Calibri"/>
              </a:rPr>
              <a:t> mainly CNNs.</a:t>
            </a:r>
          </a:p>
          <a:p>
            <a:pPr>
              <a:buFont typeface="Calibri" panose="020B0604020202020204" pitchFamily="34" charset="0"/>
              <a:buChar char="-"/>
            </a:pPr>
            <a:r>
              <a:rPr lang="en-US" sz="1600" b="1" dirty="0">
                <a:solidFill>
                  <a:srgbClr val="E8E6E3"/>
                </a:solidFill>
                <a:ea typeface="Calibri"/>
                <a:cs typeface="Calibri"/>
              </a:rPr>
              <a:t>Graph-Based Tracking: </a:t>
            </a:r>
            <a:r>
              <a:rPr lang="en-US" sz="1600" dirty="0">
                <a:solidFill>
                  <a:srgbClr val="E8E6E3"/>
                </a:solidFill>
                <a:ea typeface="Calibri"/>
                <a:cs typeface="Calibri"/>
              </a:rPr>
              <a:t>Multiple object tracking – Model objects and relationships into nodes and edges to track in complex scenes.</a:t>
            </a:r>
          </a:p>
          <a:p>
            <a:pPr marL="0" indent="0">
              <a:buNone/>
            </a:pPr>
            <a:endParaRPr lang="en-US" sz="1600" dirty="0">
              <a:solidFill>
                <a:srgbClr val="E8E6E3"/>
              </a:solidFill>
              <a:ea typeface="Calibri"/>
              <a:cs typeface="Calibri"/>
            </a:endParaRPr>
          </a:p>
          <a:p>
            <a:pPr marL="171450" indent="-171450">
              <a:buFont typeface="Calibri" panose="020B0604020202020204" pitchFamily="34" charset="0"/>
              <a:buChar char="-"/>
            </a:pPr>
            <a:endParaRPr lang="en-US" sz="1600" dirty="0">
              <a:solidFill>
                <a:srgbClr val="E8E6E3"/>
              </a:solidFill>
              <a:ea typeface="Calibri"/>
              <a:cs typeface="Calibri"/>
            </a:endParaRPr>
          </a:p>
          <a:p>
            <a:pPr>
              <a:buFont typeface="Calibri" panose="020B0604020202020204" pitchFamily="34" charset="0"/>
              <a:buChar char="-"/>
            </a:pPr>
            <a:endParaRPr lang="en-US" sz="1600" dirty="0">
              <a:solidFill>
                <a:srgbClr val="000000"/>
              </a:solidFill>
              <a:ea typeface="Calibri"/>
              <a:cs typeface="Calibri"/>
            </a:endParaRPr>
          </a:p>
          <a:p>
            <a:pPr>
              <a:buFont typeface="Calibri" panose="020B0604020202020204" pitchFamily="34" charset="0"/>
              <a:buChar char="-"/>
            </a:pPr>
            <a:endParaRPr lang="en-US"/>
          </a:p>
        </p:txBody>
      </p:sp>
      <p:sp>
        <p:nvSpPr>
          <p:cNvPr id="4" name="TextBox 3">
            <a:extLst>
              <a:ext uri="{FF2B5EF4-FFF2-40B4-BE49-F238E27FC236}">
                <a16:creationId xmlns:a16="http://schemas.microsoft.com/office/drawing/2014/main" id="{246A9C51-0F07-342E-A45E-B43103202BD6}"/>
              </a:ext>
            </a:extLst>
          </p:cNvPr>
          <p:cNvSpPr txBox="1"/>
          <p:nvPr/>
        </p:nvSpPr>
        <p:spPr>
          <a:xfrm>
            <a:off x="1101012" y="1326503"/>
            <a:ext cx="97800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rgbClr val="E8E6E3"/>
                </a:solidFill>
              </a:rPr>
              <a:t>"Because tracking is easier than detection, tracking algorithms can use fewer computational resources than running an object detector on every frame." [Bolme 2010]</a:t>
            </a:r>
            <a:endParaRPr lang="en-US" sz="2000" b="1"/>
          </a:p>
        </p:txBody>
      </p:sp>
      <p:sp>
        <p:nvSpPr>
          <p:cNvPr id="5" name="TextBox 4">
            <a:extLst>
              <a:ext uri="{FF2B5EF4-FFF2-40B4-BE49-F238E27FC236}">
                <a16:creationId xmlns:a16="http://schemas.microsoft.com/office/drawing/2014/main" id="{2741715F-97FC-724B-4E8F-484C9AB4F7FF}"/>
              </a:ext>
            </a:extLst>
          </p:cNvPr>
          <p:cNvSpPr txBox="1"/>
          <p:nvPr/>
        </p:nvSpPr>
        <p:spPr>
          <a:xfrm>
            <a:off x="758890" y="5641911"/>
            <a:ext cx="1057313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E8E6E3"/>
                </a:solidFill>
                <a:cs typeface="Segoe UI"/>
              </a:rPr>
              <a:t>*Constraints: scene complexity, objects nature computational, real-time and accuracy requirements.</a:t>
            </a:r>
            <a:r>
              <a:rPr lang="en-US" sz="1600" dirty="0">
                <a:cs typeface="Segoe UI"/>
              </a:rPr>
              <a:t>​</a:t>
            </a:r>
            <a:endParaRPr lang="en-US" dirty="0"/>
          </a:p>
          <a:p>
            <a:pPr marL="171450" indent="-171450">
              <a:buFont typeface="Calibri,Sans-Serif"/>
              <a:buChar char="-"/>
            </a:pPr>
            <a:r>
              <a:rPr lang="en-US" sz="1600" dirty="0">
                <a:solidFill>
                  <a:srgbClr val="E8E6E3"/>
                </a:solidFill>
                <a:cs typeface="Arial"/>
              </a:rPr>
              <a:t>An hybrid approach is often used.</a:t>
            </a:r>
            <a:endParaRPr lang="en-US" sz="1600" dirty="0">
              <a:solidFill>
                <a:srgbClr val="E8E6E3"/>
              </a:solidFill>
              <a:ea typeface="Calibri"/>
              <a:cs typeface="Arial"/>
            </a:endParaRPr>
          </a:p>
        </p:txBody>
      </p:sp>
    </p:spTree>
    <p:extLst>
      <p:ext uri="{BB962C8B-B14F-4D97-AF65-F5344CB8AC3E}">
        <p14:creationId xmlns:p14="http://schemas.microsoft.com/office/powerpoint/2010/main" val="34083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222D-525A-4B03-172B-6D65AED9B4EC}"/>
              </a:ext>
            </a:extLst>
          </p:cNvPr>
          <p:cNvSpPr>
            <a:spLocks noGrp="1"/>
          </p:cNvSpPr>
          <p:nvPr>
            <p:ph type="title"/>
          </p:nvPr>
        </p:nvSpPr>
        <p:spPr>
          <a:xfrm>
            <a:off x="775996" y="-202487"/>
            <a:ext cx="10515600" cy="1325563"/>
          </a:xfrm>
        </p:spPr>
        <p:txBody>
          <a:bodyPr>
            <a:normAutofit/>
          </a:bodyPr>
          <a:lstStyle/>
          <a:p>
            <a:pPr algn="ctr"/>
            <a:r>
              <a:rPr lang="en-US" sz="3600" dirty="0">
                <a:solidFill>
                  <a:srgbClr val="ECECEC"/>
                </a:solidFill>
                <a:ea typeface="+mj-lt"/>
                <a:cs typeface="+mj-lt"/>
              </a:rPr>
              <a:t>Thermal imaging and tracking</a:t>
            </a:r>
            <a:endParaRPr lang="en-US" sz="3600">
              <a:ea typeface="Calibri Light"/>
              <a:cs typeface="Calibri Light"/>
            </a:endParaRPr>
          </a:p>
        </p:txBody>
      </p:sp>
      <p:sp>
        <p:nvSpPr>
          <p:cNvPr id="4" name="TextBox 3">
            <a:extLst>
              <a:ext uri="{FF2B5EF4-FFF2-40B4-BE49-F238E27FC236}">
                <a16:creationId xmlns:a16="http://schemas.microsoft.com/office/drawing/2014/main" id="{DE42F461-9D11-B11B-A4F8-0F7B1F1FE533}"/>
              </a:ext>
            </a:extLst>
          </p:cNvPr>
          <p:cNvSpPr txBox="1"/>
          <p:nvPr/>
        </p:nvSpPr>
        <p:spPr>
          <a:xfrm>
            <a:off x="199054" y="906625"/>
            <a:ext cx="11296260"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dirty="0">
                <a:solidFill>
                  <a:srgbClr val="ECECEC"/>
                </a:solidFill>
                <a:latin typeface="Söhne"/>
              </a:rPr>
              <a:t>Deep Learning Applications</a:t>
            </a:r>
            <a:r>
              <a:rPr lang="en-US" dirty="0">
                <a:solidFill>
                  <a:srgbClr val="ECECEC"/>
                </a:solidFill>
                <a:latin typeface="Söhne"/>
              </a:rPr>
              <a:t>:</a:t>
            </a:r>
          </a:p>
          <a:p>
            <a:pPr marL="0" lvl="1"/>
            <a:r>
              <a:rPr lang="en-US" sz="1200" dirty="0">
                <a:solidFill>
                  <a:srgbClr val="ECECEC"/>
                </a:solidFill>
                <a:ea typeface="+mn-lt"/>
                <a:cs typeface="+mn-lt"/>
              </a:rPr>
              <a:t> </a:t>
            </a:r>
            <a:r>
              <a:rPr lang="en-US" sz="1400" dirty="0">
                <a:solidFill>
                  <a:srgbClr val="ECECEC"/>
                </a:solidFill>
                <a:ea typeface="+mn-lt"/>
                <a:cs typeface="+mn-lt"/>
              </a:rPr>
              <a:t>Utilizing deep learning models, such as convolutional neural networks (CNNs), for detecting and tracking objects in thermal imagery. This can involve        training models on thermal images directly or adapting models trained on RGB data to work with thermal data.</a:t>
            </a:r>
            <a:endParaRPr lang="en-US" sz="1400" dirty="0">
              <a:ea typeface="+mn-lt"/>
              <a:cs typeface="+mn-lt"/>
            </a:endParaRPr>
          </a:p>
          <a:p>
            <a:pPr marL="228600" lvl="1" indent="-228600">
              <a:buFont typeface=""/>
              <a:buChar char="•"/>
            </a:pPr>
            <a:endParaRPr lang="en-US" sz="2000" dirty="0">
              <a:solidFill>
                <a:srgbClr val="ECECEC"/>
              </a:solidFill>
              <a:latin typeface="Söhne"/>
            </a:endParaRPr>
          </a:p>
          <a:p>
            <a:pPr marL="228600" indent="-228600">
              <a:buFont typeface=""/>
              <a:buChar char="•"/>
            </a:pPr>
            <a:r>
              <a:rPr lang="en-US" b="1" dirty="0">
                <a:solidFill>
                  <a:srgbClr val="ECECEC"/>
                </a:solidFill>
                <a:latin typeface="Söhne"/>
              </a:rPr>
              <a:t>Algorithmic Approaches </a:t>
            </a:r>
            <a:r>
              <a:rPr lang="en-US" dirty="0">
                <a:solidFill>
                  <a:srgbClr val="ECECEC"/>
                </a:solidFill>
                <a:latin typeface="Söhne"/>
              </a:rPr>
              <a:t>(Classic computer vision):</a:t>
            </a:r>
          </a:p>
          <a:p>
            <a:pPr marL="0" lvl="1"/>
            <a:r>
              <a:rPr lang="en-US" sz="1400" dirty="0">
                <a:solidFill>
                  <a:srgbClr val="ECECEC"/>
                </a:solidFill>
                <a:ea typeface="+mn-lt"/>
                <a:cs typeface="+mn-lt"/>
              </a:rPr>
              <a:t> Investigating specific algorithms developed for tracking in thermal imagery. This could include methods for object detection, motion tracking,              and integrating thermal data with data from other sensors.</a:t>
            </a:r>
          </a:p>
          <a:p>
            <a:pPr marL="228600" lvl="1" indent="-228600">
              <a:buFont typeface=""/>
              <a:buChar char="•"/>
            </a:pPr>
            <a:endParaRPr lang="en-US" dirty="0">
              <a:solidFill>
                <a:srgbClr val="ECECEC"/>
              </a:solidFill>
              <a:latin typeface="Söhne"/>
            </a:endParaRPr>
          </a:p>
          <a:p>
            <a:pPr marL="228600" indent="-228600">
              <a:buFont typeface=""/>
              <a:buChar char="•"/>
            </a:pPr>
            <a:r>
              <a:rPr lang="en-US" b="1" dirty="0">
                <a:solidFill>
                  <a:srgbClr val="ECECEC"/>
                </a:solidFill>
                <a:latin typeface="Söhne"/>
              </a:rPr>
              <a:t>Statistical Analysis </a:t>
            </a:r>
            <a:r>
              <a:rPr lang="en-US" dirty="0">
                <a:solidFill>
                  <a:srgbClr val="ECECEC"/>
                </a:solidFill>
                <a:latin typeface="Söhne"/>
              </a:rPr>
              <a:t>(Bayesian filter)</a:t>
            </a:r>
            <a:r>
              <a:rPr lang="en-US" b="1" dirty="0">
                <a:solidFill>
                  <a:srgbClr val="ECECEC"/>
                </a:solidFill>
                <a:latin typeface="Söhne"/>
              </a:rPr>
              <a:t>:</a:t>
            </a:r>
          </a:p>
          <a:p>
            <a:pPr marL="0" lvl="1"/>
            <a:r>
              <a:rPr lang="en-US" sz="1400" dirty="0">
                <a:solidFill>
                  <a:srgbClr val="ECECEC"/>
                </a:solidFill>
                <a:ea typeface="+mn-lt"/>
                <a:cs typeface="+mn-lt"/>
              </a:rPr>
              <a:t> Studies that perform statistical analysis of target tracking algorithms in thermal imagery, comparing the effectiveness of different tracking approaches  under various conditions.</a:t>
            </a:r>
            <a:endParaRPr lang="en-US" sz="1400" dirty="0">
              <a:ea typeface="+mn-lt"/>
              <a:cs typeface="+mn-lt"/>
            </a:endParaRPr>
          </a:p>
          <a:p>
            <a:pPr marL="0" lvl="1"/>
            <a:endParaRPr lang="en-US" sz="1400" dirty="0">
              <a:solidFill>
                <a:srgbClr val="ECECEC"/>
              </a:solidFill>
              <a:ea typeface="+mn-lt"/>
              <a:cs typeface="+mn-lt"/>
            </a:endParaRPr>
          </a:p>
          <a:p>
            <a:pPr marL="228600" indent="-228600">
              <a:buFont typeface=""/>
              <a:buChar char="•"/>
            </a:pPr>
            <a:r>
              <a:rPr lang="en-US" b="1" dirty="0">
                <a:solidFill>
                  <a:srgbClr val="ECECEC"/>
                </a:solidFill>
                <a:latin typeface="Söhne"/>
              </a:rPr>
              <a:t>Synthetic Data Generation</a:t>
            </a:r>
            <a:r>
              <a:rPr lang="en-US" dirty="0">
                <a:solidFill>
                  <a:srgbClr val="ECECEC"/>
                </a:solidFill>
                <a:latin typeface="Söhne"/>
              </a:rPr>
              <a:t>:</a:t>
            </a:r>
          </a:p>
          <a:p>
            <a:pPr marL="0" lvl="1"/>
            <a:r>
              <a:rPr lang="en-US" sz="1200" dirty="0">
                <a:solidFill>
                  <a:srgbClr val="ECECEC"/>
                </a:solidFill>
                <a:ea typeface="+mn-lt"/>
                <a:cs typeface="+mn-lt"/>
              </a:rPr>
              <a:t> </a:t>
            </a:r>
            <a:r>
              <a:rPr lang="en-US" sz="1400" dirty="0">
                <a:solidFill>
                  <a:srgbClr val="ECECEC"/>
                </a:solidFill>
                <a:ea typeface="+mn-lt"/>
                <a:cs typeface="+mn-lt"/>
              </a:rPr>
              <a:t>Research into generating synthetic thermal images for training deep learning models, addressing the challenge of limited available datasets for               thermal imagery.</a:t>
            </a:r>
          </a:p>
          <a:p>
            <a:pPr marL="228600" lvl="1" indent="-228600">
              <a:buFont typeface=""/>
              <a:buChar char="•"/>
            </a:pPr>
            <a:endParaRPr lang="en-US" dirty="0">
              <a:solidFill>
                <a:srgbClr val="ECECEC"/>
              </a:solidFill>
              <a:latin typeface="Söhne"/>
            </a:endParaRPr>
          </a:p>
          <a:p>
            <a:pPr marL="228600" indent="-228600">
              <a:buFont typeface=""/>
              <a:buChar char="•"/>
            </a:pPr>
            <a:r>
              <a:rPr lang="en-US" b="1" dirty="0">
                <a:solidFill>
                  <a:srgbClr val="ECECEC"/>
                </a:solidFill>
                <a:latin typeface="Söhne"/>
              </a:rPr>
              <a:t>Thermal and Visible Image Fusion</a:t>
            </a:r>
            <a:r>
              <a:rPr lang="en-US" dirty="0">
                <a:solidFill>
                  <a:srgbClr val="ECECEC"/>
                </a:solidFill>
                <a:latin typeface="Söhne"/>
              </a:rPr>
              <a:t>:</a:t>
            </a:r>
          </a:p>
          <a:p>
            <a:pPr marL="0" lvl="1"/>
            <a:r>
              <a:rPr lang="en-US" sz="1200" dirty="0">
                <a:solidFill>
                  <a:srgbClr val="ECECEC"/>
                </a:solidFill>
                <a:ea typeface="+mn-lt"/>
                <a:cs typeface="+mn-lt"/>
              </a:rPr>
              <a:t> </a:t>
            </a:r>
            <a:r>
              <a:rPr lang="en-US" sz="1400" dirty="0">
                <a:solidFill>
                  <a:srgbClr val="ECECEC"/>
                </a:solidFill>
                <a:ea typeface="+mn-lt"/>
                <a:cs typeface="+mn-lt"/>
              </a:rPr>
              <a:t>Exploring methods for integrating thermal and visible spectrum data to improve tracking performance, especially in challenging visibility conditions.</a:t>
            </a:r>
          </a:p>
        </p:txBody>
      </p:sp>
    </p:spTree>
    <p:extLst>
      <p:ext uri="{BB962C8B-B14F-4D97-AF65-F5344CB8AC3E}">
        <p14:creationId xmlns:p14="http://schemas.microsoft.com/office/powerpoint/2010/main" val="393018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669505" y="2543456"/>
            <a:ext cx="1402350" cy="646331"/>
          </a:xfrm>
          <a:prstGeom prst="rect">
            <a:avLst/>
          </a:prstGeom>
          <a:solidFill>
            <a:schemeClr val="bg1"/>
          </a:solidFill>
          <a:ln>
            <a:solidFill>
              <a:srgbClr val="FF0000"/>
            </a:solidFill>
          </a:ln>
        </p:spPr>
        <p:txBody>
          <a:bodyPr wrap="square" rtlCol="0">
            <a:spAutoFit/>
          </a:bodyPr>
          <a:lstStyle/>
          <a:p>
            <a:r>
              <a:rPr lang="en-US" dirty="0">
                <a:solidFill>
                  <a:srgbClr val="FF0000"/>
                </a:solidFill>
              </a:rPr>
              <a:t>Peak in correlation</a:t>
            </a:r>
          </a:p>
        </p:txBody>
      </p:sp>
      <p:sp>
        <p:nvSpPr>
          <p:cNvPr id="4" name="TextBox 3"/>
          <p:cNvSpPr txBox="1"/>
          <p:nvPr/>
        </p:nvSpPr>
        <p:spPr>
          <a:xfrm>
            <a:off x="890337" y="3245706"/>
            <a:ext cx="1402350" cy="646331"/>
          </a:xfrm>
          <a:prstGeom prst="rect">
            <a:avLst/>
          </a:prstGeom>
          <a:solidFill>
            <a:schemeClr val="bg1"/>
          </a:solidFill>
          <a:ln>
            <a:solidFill>
              <a:srgbClr val="FF0000"/>
            </a:solidFill>
          </a:ln>
        </p:spPr>
        <p:txBody>
          <a:bodyPr wrap="square" rtlCol="0">
            <a:spAutoFit/>
          </a:bodyPr>
          <a:lstStyle/>
          <a:p>
            <a:r>
              <a:rPr lang="en-US" dirty="0">
                <a:solidFill>
                  <a:srgbClr val="FF0000"/>
                </a:solidFill>
              </a:rPr>
              <a:t>Peak in correlation</a:t>
            </a:r>
          </a:p>
        </p:txBody>
      </p:sp>
      <p:sp>
        <p:nvSpPr>
          <p:cNvPr id="2" name="Title 1">
            <a:extLst>
              <a:ext uri="{FF2B5EF4-FFF2-40B4-BE49-F238E27FC236}">
                <a16:creationId xmlns:a16="http://schemas.microsoft.com/office/drawing/2014/main" id="{6A93C2A9-6599-9B60-864F-B218B5135931}"/>
              </a:ext>
            </a:extLst>
          </p:cNvPr>
          <p:cNvSpPr>
            <a:spLocks noGrp="1"/>
          </p:cNvSpPr>
          <p:nvPr>
            <p:ph type="title"/>
          </p:nvPr>
        </p:nvSpPr>
        <p:spPr/>
        <p:txBody>
          <a:bodyPr>
            <a:normAutofit/>
          </a:bodyPr>
          <a:lstStyle/>
          <a:p>
            <a:pPr algn="ctr"/>
            <a:r>
              <a:rPr lang="en-US" sz="2800" dirty="0">
                <a:solidFill>
                  <a:schemeClr val="bg1"/>
                </a:solidFill>
                <a:latin typeface="Calibri"/>
                <a:ea typeface="Calibri"/>
                <a:cs typeface="Calibri"/>
              </a:rPr>
              <a:t>Template Matching</a:t>
            </a:r>
            <a:endParaRPr lang="en-US" sz="2800" dirty="0">
              <a:solidFill>
                <a:schemeClr val="bg1"/>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F7AC2C09-E19F-E037-3CC4-1050747FE5AD}"/>
              </a:ext>
            </a:extLst>
          </p:cNvPr>
          <p:cNvSpPr>
            <a:spLocks noGrp="1"/>
          </p:cNvSpPr>
          <p:nvPr>
            <p:ph idx="1"/>
          </p:nvPr>
        </p:nvSpPr>
        <p:spPr/>
        <p:txBody>
          <a:bodyPr vert="horz" lIns="91440" tIns="45720" rIns="91440" bIns="45720" rtlCol="0" anchor="t">
            <a:normAutofit/>
          </a:bodyPr>
          <a:lstStyle/>
          <a:p>
            <a:r>
              <a:rPr lang="en-US" sz="1600" dirty="0">
                <a:solidFill>
                  <a:schemeClr val="bg1"/>
                </a:solidFill>
                <a:latin typeface="Calibri"/>
                <a:ea typeface="Calibri"/>
                <a:cs typeface="Calibri"/>
              </a:rPr>
              <a:t>Example: Getting the peak position via normalized cross correlation.</a:t>
            </a:r>
          </a:p>
          <a:p>
            <a:pPr marL="0" indent="0">
              <a:buNone/>
            </a:pPr>
            <a:r>
              <a:rPr lang="en-US" sz="1600" dirty="0" err="1">
                <a:solidFill>
                  <a:schemeClr val="bg1"/>
                </a:solidFill>
                <a:latin typeface="Calibri"/>
                <a:ea typeface="Calibri"/>
                <a:cs typeface="Calibri"/>
              </a:rPr>
              <a:t>corrMat</a:t>
            </a:r>
            <a:r>
              <a:rPr lang="en-US" sz="1600" dirty="0">
                <a:solidFill>
                  <a:schemeClr val="bg1"/>
                </a:solidFill>
                <a:latin typeface="Calibri"/>
                <a:ea typeface="Calibri"/>
                <a:cs typeface="Calibri"/>
              </a:rPr>
              <a:t> = cv2.matchTemplate(image=</a:t>
            </a:r>
            <a:r>
              <a:rPr lang="en-US" sz="1600" dirty="0" err="1">
                <a:solidFill>
                  <a:schemeClr val="bg1"/>
                </a:solidFill>
                <a:latin typeface="Calibri"/>
                <a:ea typeface="Calibri"/>
                <a:cs typeface="Calibri"/>
              </a:rPr>
              <a:t>frameGray</a:t>
            </a:r>
            <a:r>
              <a:rPr lang="en-US" sz="1600" dirty="0">
                <a:solidFill>
                  <a:schemeClr val="bg1"/>
                </a:solidFill>
                <a:latin typeface="Calibri"/>
                <a:ea typeface="Calibri"/>
                <a:cs typeface="Calibri"/>
              </a:rPr>
              <a:t>, </a:t>
            </a:r>
            <a:r>
              <a:rPr lang="en-US" sz="1600" dirty="0" err="1">
                <a:solidFill>
                  <a:schemeClr val="bg1"/>
                </a:solidFill>
                <a:latin typeface="Calibri"/>
                <a:ea typeface="Calibri"/>
                <a:cs typeface="Calibri"/>
              </a:rPr>
              <a:t>templ</a:t>
            </a:r>
            <a:r>
              <a:rPr lang="en-US" sz="1600" dirty="0">
                <a:solidFill>
                  <a:schemeClr val="bg1"/>
                </a:solidFill>
                <a:latin typeface="Calibri"/>
                <a:ea typeface="Calibri"/>
                <a:cs typeface="Calibri"/>
              </a:rPr>
              <a:t>=kernel, method=cv2.TM_CCORR_NORMED)</a:t>
            </a:r>
          </a:p>
          <a:p>
            <a:pPr marL="0" indent="0">
              <a:buNone/>
            </a:pPr>
            <a:endParaRPr lang="en-US" dirty="0">
              <a:solidFill>
                <a:schemeClr val="bg1"/>
              </a:solidFill>
              <a:ea typeface="Calibri"/>
              <a:cs typeface="Calibri"/>
            </a:endParaRPr>
          </a:p>
        </p:txBody>
      </p:sp>
      <p:pic>
        <p:nvPicPr>
          <p:cNvPr id="7" name="Picture 6" descr="A collage of a football player&#10;&#10;Description automatically generated">
            <a:extLst>
              <a:ext uri="{FF2B5EF4-FFF2-40B4-BE49-F238E27FC236}">
                <a16:creationId xmlns:a16="http://schemas.microsoft.com/office/drawing/2014/main" id="{F3B14588-8288-07B2-ABAE-F752E8FF56F0}"/>
              </a:ext>
            </a:extLst>
          </p:cNvPr>
          <p:cNvPicPr>
            <a:picLocks noChangeAspect="1"/>
          </p:cNvPicPr>
          <p:nvPr/>
        </p:nvPicPr>
        <p:blipFill>
          <a:blip r:embed="rId2"/>
          <a:stretch>
            <a:fillRect/>
          </a:stretch>
        </p:blipFill>
        <p:spPr>
          <a:xfrm>
            <a:off x="2324771" y="3057659"/>
            <a:ext cx="3882712" cy="1762260"/>
          </a:xfrm>
          <a:prstGeom prst="rect">
            <a:avLst/>
          </a:prstGeom>
        </p:spPr>
      </p:pic>
      <p:cxnSp>
        <p:nvCxnSpPr>
          <p:cNvPr id="8" name="Straight Arrow Connector 7">
            <a:extLst>
              <a:ext uri="{FF2B5EF4-FFF2-40B4-BE49-F238E27FC236}">
                <a16:creationId xmlns:a16="http://schemas.microsoft.com/office/drawing/2014/main" id="{BD9536E3-AAEC-A72D-40AB-FDB720854532}"/>
              </a:ext>
            </a:extLst>
          </p:cNvPr>
          <p:cNvCxnSpPr>
            <a:cxnSpLocks/>
          </p:cNvCxnSpPr>
          <p:nvPr/>
        </p:nvCxnSpPr>
        <p:spPr>
          <a:xfrm>
            <a:off x="1689278" y="3529883"/>
            <a:ext cx="1451020" cy="1524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black background with white dots&#10;&#10;Description automatically generated">
            <a:extLst>
              <a:ext uri="{FF2B5EF4-FFF2-40B4-BE49-F238E27FC236}">
                <a16:creationId xmlns:a16="http://schemas.microsoft.com/office/drawing/2014/main" id="{79E64276-DE2E-7853-4173-0F25904CD952}"/>
              </a:ext>
            </a:extLst>
          </p:cNvPr>
          <p:cNvPicPr>
            <a:picLocks noChangeAspect="1"/>
          </p:cNvPicPr>
          <p:nvPr/>
        </p:nvPicPr>
        <p:blipFill>
          <a:blip r:embed="rId3"/>
          <a:stretch>
            <a:fillRect/>
          </a:stretch>
        </p:blipFill>
        <p:spPr>
          <a:xfrm>
            <a:off x="8154876" y="3687919"/>
            <a:ext cx="3341263" cy="1081289"/>
          </a:xfrm>
          <a:prstGeom prst="rect">
            <a:avLst/>
          </a:prstGeom>
          <a:ln>
            <a:solidFill>
              <a:schemeClr val="bg1"/>
            </a:solidFill>
          </a:ln>
        </p:spPr>
      </p:pic>
      <p:pic>
        <p:nvPicPr>
          <p:cNvPr id="10" name="Picture 9" descr="A close up of a grey surface&#10;&#10;Description automatically generated">
            <a:extLst>
              <a:ext uri="{FF2B5EF4-FFF2-40B4-BE49-F238E27FC236}">
                <a16:creationId xmlns:a16="http://schemas.microsoft.com/office/drawing/2014/main" id="{97C0B229-60CB-D706-B2FE-7CF435D5F2F2}"/>
              </a:ext>
            </a:extLst>
          </p:cNvPr>
          <p:cNvPicPr>
            <a:picLocks noChangeAspect="1"/>
          </p:cNvPicPr>
          <p:nvPr/>
        </p:nvPicPr>
        <p:blipFill>
          <a:blip r:embed="rId4"/>
          <a:stretch>
            <a:fillRect/>
          </a:stretch>
        </p:blipFill>
        <p:spPr>
          <a:xfrm>
            <a:off x="8154876" y="2552767"/>
            <a:ext cx="3341263" cy="1140720"/>
          </a:xfrm>
          <a:prstGeom prst="rect">
            <a:avLst/>
          </a:prstGeom>
          <a:ln>
            <a:solidFill>
              <a:schemeClr val="bg1"/>
            </a:solidFill>
          </a:ln>
        </p:spPr>
      </p:pic>
      <p:cxnSp>
        <p:nvCxnSpPr>
          <p:cNvPr id="6" name="Straight Arrow Connector 5">
            <a:extLst>
              <a:ext uri="{FF2B5EF4-FFF2-40B4-BE49-F238E27FC236}">
                <a16:creationId xmlns:a16="http://schemas.microsoft.com/office/drawing/2014/main" id="{D2B17358-AB48-CAB0-9E47-6DB2AB071559}"/>
              </a:ext>
            </a:extLst>
          </p:cNvPr>
          <p:cNvCxnSpPr/>
          <p:nvPr/>
        </p:nvCxnSpPr>
        <p:spPr>
          <a:xfrm>
            <a:off x="7806742" y="2724954"/>
            <a:ext cx="646092" cy="1416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C376EF9-38DF-3687-7F12-31B04B58F9E3}"/>
              </a:ext>
            </a:extLst>
          </p:cNvPr>
          <p:cNvPicPr>
            <a:picLocks noChangeAspect="1"/>
          </p:cNvPicPr>
          <p:nvPr/>
        </p:nvPicPr>
        <p:blipFill>
          <a:blip r:embed="rId5"/>
          <a:stretch>
            <a:fillRect/>
          </a:stretch>
        </p:blipFill>
        <p:spPr>
          <a:xfrm>
            <a:off x="7725177" y="3603335"/>
            <a:ext cx="304800" cy="295275"/>
          </a:xfrm>
          <a:prstGeom prst="rect">
            <a:avLst/>
          </a:prstGeom>
          <a:ln>
            <a:solidFill>
              <a:schemeClr val="bg1"/>
            </a:solidFill>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5627" y="2750406"/>
            <a:ext cx="3810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68118" y="3971203"/>
            <a:ext cx="809459" cy="369332"/>
          </a:xfrm>
          <a:prstGeom prst="rect">
            <a:avLst/>
          </a:prstGeom>
          <a:solidFill>
            <a:schemeClr val="bg1"/>
          </a:solidFill>
          <a:ln>
            <a:noFill/>
          </a:ln>
        </p:spPr>
        <p:txBody>
          <a:bodyPr wrap="square" rtlCol="0">
            <a:spAutoFit/>
          </a:bodyPr>
          <a:lstStyle/>
          <a:p>
            <a:r>
              <a:rPr lang="en-US" dirty="0">
                <a:solidFill>
                  <a:schemeClr val="accent1"/>
                </a:solidFill>
              </a:rPr>
              <a:t>kernel</a:t>
            </a:r>
          </a:p>
        </p:txBody>
      </p:sp>
      <p:cxnSp>
        <p:nvCxnSpPr>
          <p:cNvPr id="11" name="Straight Arrow Connector 10"/>
          <p:cNvCxnSpPr/>
          <p:nvPr/>
        </p:nvCxnSpPr>
        <p:spPr>
          <a:xfrm flipV="1">
            <a:off x="7519737" y="3862137"/>
            <a:ext cx="205440" cy="2205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9663" y="2497289"/>
            <a:ext cx="1079735" cy="369332"/>
          </a:xfrm>
          <a:prstGeom prst="rect">
            <a:avLst/>
          </a:prstGeom>
          <a:solidFill>
            <a:schemeClr val="bg1"/>
          </a:solidFill>
          <a:ln>
            <a:noFill/>
          </a:ln>
        </p:spPr>
        <p:txBody>
          <a:bodyPr wrap="square" rtlCol="0">
            <a:spAutoFit/>
          </a:bodyPr>
          <a:lstStyle/>
          <a:p>
            <a:r>
              <a:rPr lang="en-US" dirty="0">
                <a:solidFill>
                  <a:schemeClr val="accent1"/>
                </a:solidFill>
              </a:rPr>
              <a:t>template</a:t>
            </a:r>
          </a:p>
        </p:txBody>
      </p:sp>
      <p:cxnSp>
        <p:nvCxnSpPr>
          <p:cNvPr id="17" name="Straight Arrow Connector 16"/>
          <p:cNvCxnSpPr/>
          <p:nvPr/>
        </p:nvCxnSpPr>
        <p:spPr>
          <a:xfrm>
            <a:off x="3860612" y="2681956"/>
            <a:ext cx="254188" cy="1846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72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242" y="96419"/>
            <a:ext cx="10515600" cy="1325563"/>
          </a:xfrm>
        </p:spPr>
        <p:txBody>
          <a:bodyPr/>
          <a:lstStyle/>
          <a:p>
            <a:pPr algn="ctr"/>
            <a:r>
              <a:rPr lang="en-US" dirty="0">
                <a:solidFill>
                  <a:schemeClr val="bg1"/>
                </a:solidFill>
              </a:rPr>
              <a:t>Scale-invariant tracking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333" y="1372725"/>
            <a:ext cx="3597275"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03" y="4067005"/>
            <a:ext cx="3597275"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0787" y="4375398"/>
            <a:ext cx="1543050"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9136" y="4156252"/>
            <a:ext cx="3590925"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157659" y="2135798"/>
            <a:ext cx="439544" cy="707886"/>
          </a:xfrm>
          <a:prstGeom prst="rect">
            <a:avLst/>
          </a:prstGeom>
          <a:noFill/>
        </p:spPr>
        <p:txBody>
          <a:bodyPr wrap="none" rtlCol="0">
            <a:spAutoFit/>
          </a:bodyPr>
          <a:lstStyle/>
          <a:p>
            <a:r>
              <a:rPr lang="en-US" sz="4000" dirty="0">
                <a:solidFill>
                  <a:schemeClr val="bg1"/>
                </a:solidFill>
              </a:rPr>
              <a:t>*</a:t>
            </a:r>
          </a:p>
        </p:txBody>
      </p:sp>
      <p:sp>
        <p:nvSpPr>
          <p:cNvPr id="24" name="TextBox 23"/>
          <p:cNvSpPr txBox="1"/>
          <p:nvPr/>
        </p:nvSpPr>
        <p:spPr>
          <a:xfrm>
            <a:off x="8276917" y="4622323"/>
            <a:ext cx="439544" cy="707886"/>
          </a:xfrm>
          <a:prstGeom prst="rect">
            <a:avLst/>
          </a:prstGeom>
          <a:noFill/>
        </p:spPr>
        <p:txBody>
          <a:bodyPr wrap="none" rtlCol="0">
            <a:spAutoFit/>
          </a:bodyPr>
          <a:lstStyle/>
          <a:p>
            <a:r>
              <a:rPr lang="en-US" sz="4000" dirty="0">
                <a:solidFill>
                  <a:schemeClr val="bg1"/>
                </a:solidFill>
              </a:rPr>
              <a:t>*</a:t>
            </a:r>
          </a:p>
        </p:txBody>
      </p:sp>
      <p:cxnSp>
        <p:nvCxnSpPr>
          <p:cNvPr id="21" name="Straight Arrow Connector 20"/>
          <p:cNvCxnSpPr/>
          <p:nvPr/>
        </p:nvCxnSpPr>
        <p:spPr>
          <a:xfrm>
            <a:off x="3970421" y="5097379"/>
            <a:ext cx="601744"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48232" y="4622323"/>
            <a:ext cx="788101" cy="923330"/>
          </a:xfrm>
          <a:prstGeom prst="rect">
            <a:avLst/>
          </a:prstGeom>
          <a:noFill/>
        </p:spPr>
        <p:txBody>
          <a:bodyPr wrap="none" rtlCol="0">
            <a:spAutoFit/>
          </a:bodyPr>
          <a:lstStyle/>
          <a:p>
            <a:r>
              <a:rPr lang="en-US" dirty="0">
                <a:solidFill>
                  <a:schemeClr val="bg1"/>
                </a:solidFill>
              </a:rPr>
              <a:t>Down </a:t>
            </a:r>
          </a:p>
          <a:p>
            <a:endParaRPr lang="en-US" dirty="0">
              <a:solidFill>
                <a:schemeClr val="bg1"/>
              </a:solidFill>
            </a:endParaRPr>
          </a:p>
          <a:p>
            <a:r>
              <a:rPr lang="en-US" dirty="0">
                <a:solidFill>
                  <a:schemeClr val="bg1"/>
                </a:solidFill>
              </a:rPr>
              <a:t>Scale</a:t>
            </a:r>
          </a:p>
        </p:txBody>
      </p:sp>
      <p:pic>
        <p:nvPicPr>
          <p:cNvPr id="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461" y="1888872"/>
            <a:ext cx="1543050"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60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DE49A5-6921-F340-452A-97E7073CE961}"/>
              </a:ext>
            </a:extLst>
          </p:cNvPr>
          <p:cNvSpPr/>
          <p:nvPr/>
        </p:nvSpPr>
        <p:spPr>
          <a:xfrm>
            <a:off x="4974471" y="2074766"/>
            <a:ext cx="1999214" cy="72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Bayesian filters</a:t>
            </a:r>
          </a:p>
          <a:p>
            <a:pPr algn="ctr"/>
            <a:r>
              <a:rPr lang="en-US" dirty="0"/>
              <a:t>(Bayesian theorem)</a:t>
            </a:r>
          </a:p>
        </p:txBody>
      </p:sp>
      <p:cxnSp>
        <p:nvCxnSpPr>
          <p:cNvPr id="5" name="Straight Arrow Connector 4">
            <a:extLst>
              <a:ext uri="{FF2B5EF4-FFF2-40B4-BE49-F238E27FC236}">
                <a16:creationId xmlns:a16="http://schemas.microsoft.com/office/drawing/2014/main" id="{A2F14229-7EE8-4E9C-802C-296FF5D11FB8}"/>
              </a:ext>
            </a:extLst>
          </p:cNvPr>
          <p:cNvCxnSpPr/>
          <p:nvPr/>
        </p:nvCxnSpPr>
        <p:spPr>
          <a:xfrm flipH="1">
            <a:off x="4284430" y="2464234"/>
            <a:ext cx="697818" cy="693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707A8CD-6A9C-E68D-2184-43A55C139979}"/>
              </a:ext>
            </a:extLst>
          </p:cNvPr>
          <p:cNvCxnSpPr>
            <a:cxnSpLocks/>
          </p:cNvCxnSpPr>
          <p:nvPr/>
        </p:nvCxnSpPr>
        <p:spPr>
          <a:xfrm>
            <a:off x="6973685" y="2438162"/>
            <a:ext cx="696042" cy="651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BAF8CDF-3956-B08D-B345-8A4F3AA4F9F7}"/>
              </a:ext>
            </a:extLst>
          </p:cNvPr>
          <p:cNvCxnSpPr>
            <a:cxnSpLocks/>
          </p:cNvCxnSpPr>
          <p:nvPr/>
        </p:nvCxnSpPr>
        <p:spPr>
          <a:xfrm flipH="1">
            <a:off x="5974077" y="2801558"/>
            <a:ext cx="1" cy="494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2BFF667-198F-1B2B-4DD9-9AE405A6EDDB}"/>
              </a:ext>
            </a:extLst>
          </p:cNvPr>
          <p:cNvSpPr/>
          <p:nvPr/>
        </p:nvSpPr>
        <p:spPr>
          <a:xfrm>
            <a:off x="5220489" y="3302866"/>
            <a:ext cx="1579337" cy="72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Kalman filter</a:t>
            </a:r>
          </a:p>
        </p:txBody>
      </p:sp>
      <p:sp>
        <p:nvSpPr>
          <p:cNvPr id="9" name="Rectangle 8">
            <a:extLst>
              <a:ext uri="{FF2B5EF4-FFF2-40B4-BE49-F238E27FC236}">
                <a16:creationId xmlns:a16="http://schemas.microsoft.com/office/drawing/2014/main" id="{B2F022A8-4130-1AED-129B-E35E515C80CE}"/>
              </a:ext>
            </a:extLst>
          </p:cNvPr>
          <p:cNvSpPr/>
          <p:nvPr/>
        </p:nvSpPr>
        <p:spPr>
          <a:xfrm>
            <a:off x="3435991" y="3151895"/>
            <a:ext cx="1579337" cy="72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ea typeface="+mn-lt"/>
                <a:cs typeface="+mn-lt"/>
              </a:rPr>
              <a:t>Others</a:t>
            </a:r>
            <a:endParaRPr lang="en-US" dirty="0"/>
          </a:p>
        </p:txBody>
      </p:sp>
      <p:sp>
        <p:nvSpPr>
          <p:cNvPr id="10" name="Rectangle 9">
            <a:extLst>
              <a:ext uri="{FF2B5EF4-FFF2-40B4-BE49-F238E27FC236}">
                <a16:creationId xmlns:a16="http://schemas.microsoft.com/office/drawing/2014/main" id="{3C0BE6D3-2B82-B86D-F1B6-9F6C25C86251}"/>
              </a:ext>
            </a:extLst>
          </p:cNvPr>
          <p:cNvSpPr/>
          <p:nvPr/>
        </p:nvSpPr>
        <p:spPr>
          <a:xfrm>
            <a:off x="7074929" y="3151895"/>
            <a:ext cx="1579337" cy="72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Particle </a:t>
            </a:r>
            <a:endParaRPr lang="en-US" dirty="0">
              <a:cs typeface="Calibri"/>
            </a:endParaRPr>
          </a:p>
          <a:p>
            <a:pPr algn="ctr"/>
            <a:r>
              <a:rPr lang="en-US" dirty="0"/>
              <a:t>filter</a:t>
            </a:r>
            <a:endParaRPr lang="en-US" dirty="0">
              <a:cs typeface="Calibri"/>
            </a:endParaRPr>
          </a:p>
        </p:txBody>
      </p:sp>
      <p:sp>
        <p:nvSpPr>
          <p:cNvPr id="13" name="Title 1">
            <a:extLst>
              <a:ext uri="{FF2B5EF4-FFF2-40B4-BE49-F238E27FC236}">
                <a16:creationId xmlns:a16="http://schemas.microsoft.com/office/drawing/2014/main" id="{58567FD0-E141-0653-620B-5508995673D5}"/>
              </a:ext>
            </a:extLst>
          </p:cNvPr>
          <p:cNvSpPr>
            <a:spLocks noGrp="1"/>
          </p:cNvSpPr>
          <p:nvPr>
            <p:ph type="title"/>
          </p:nvPr>
        </p:nvSpPr>
        <p:spPr>
          <a:xfrm>
            <a:off x="2541037" y="497309"/>
            <a:ext cx="6946641" cy="1325563"/>
          </a:xfrm>
        </p:spPr>
        <p:txBody>
          <a:bodyPr/>
          <a:lstStyle/>
          <a:p>
            <a:pPr algn="ctr"/>
            <a:r>
              <a:rPr lang="en-US" dirty="0">
                <a:solidFill>
                  <a:srgbClr val="E8E6E3"/>
                </a:solidFill>
                <a:ea typeface="Calibri"/>
                <a:cs typeface="Calibri"/>
              </a:rPr>
              <a:t>Bayesian filter </a:t>
            </a:r>
          </a:p>
          <a:p>
            <a:pPr algn="ctr"/>
            <a:endParaRPr lang="en-US" dirty="0">
              <a:solidFill>
                <a:srgbClr val="E8E6E3"/>
              </a:solidFill>
              <a:ea typeface="Calibri"/>
              <a:cs typeface="Calibri"/>
            </a:endParaRPr>
          </a:p>
        </p:txBody>
      </p:sp>
      <p:sp>
        <p:nvSpPr>
          <p:cNvPr id="14" name="TextBox 13">
            <a:extLst>
              <a:ext uri="{FF2B5EF4-FFF2-40B4-BE49-F238E27FC236}">
                <a16:creationId xmlns:a16="http://schemas.microsoft.com/office/drawing/2014/main" id="{3F6049B9-5514-1912-EA8A-7AD3CB519815}"/>
              </a:ext>
            </a:extLst>
          </p:cNvPr>
          <p:cNvSpPr txBox="1"/>
          <p:nvPr/>
        </p:nvSpPr>
        <p:spPr>
          <a:xfrm>
            <a:off x="914400" y="1287625"/>
            <a:ext cx="107053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ECECEC"/>
                </a:solidFill>
                <a:latin typeface="Söhne"/>
              </a:rPr>
              <a:t>Probabilistic model used for estimating the state of a dynamic system based on sequential observations over time</a:t>
            </a:r>
            <a:endParaRPr lang="en-US" dirty="0"/>
          </a:p>
        </p:txBody>
      </p:sp>
      <p:sp>
        <p:nvSpPr>
          <p:cNvPr id="15" name="TextBox 14">
            <a:extLst>
              <a:ext uri="{FF2B5EF4-FFF2-40B4-BE49-F238E27FC236}">
                <a16:creationId xmlns:a16="http://schemas.microsoft.com/office/drawing/2014/main" id="{D2EE213C-7EA2-3BB1-D63E-4B536EF0490A}"/>
              </a:ext>
            </a:extLst>
          </p:cNvPr>
          <p:cNvSpPr txBox="1"/>
          <p:nvPr/>
        </p:nvSpPr>
        <p:spPr>
          <a:xfrm>
            <a:off x="440094" y="4739952"/>
            <a:ext cx="106275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a:solidFill>
                  <a:srgbClr val="ECECEC"/>
                </a:solidFill>
                <a:latin typeface="Söhne"/>
              </a:rPr>
              <a:t>Tracking and Navigation</a:t>
            </a:r>
            <a:r>
              <a:rPr lang="en-US">
                <a:solidFill>
                  <a:srgbClr val="ECECEC"/>
                </a:solidFill>
                <a:latin typeface="Söhne"/>
              </a:rPr>
              <a:t>: Estimating the position and velocity of objects (vehicles, people, robots) based on sensor data (GPS, radar, lidar).</a:t>
            </a:r>
          </a:p>
          <a:p>
            <a:pPr>
              <a:buFont typeface=""/>
              <a:buChar char="•"/>
            </a:pPr>
            <a:r>
              <a:rPr lang="en-US" b="1">
                <a:solidFill>
                  <a:srgbClr val="ECECEC"/>
                </a:solidFill>
                <a:latin typeface="Söhne"/>
              </a:rPr>
              <a:t>Robotics</a:t>
            </a:r>
            <a:r>
              <a:rPr lang="en-US">
                <a:solidFill>
                  <a:srgbClr val="ECECEC"/>
                </a:solidFill>
                <a:latin typeface="Söhne"/>
              </a:rPr>
              <a:t>: Localizing robots within their environments and mapping those environments based on sensor inputs.</a:t>
            </a:r>
          </a:p>
          <a:p>
            <a:pPr>
              <a:buFont typeface=""/>
              <a:buChar char="•"/>
            </a:pPr>
            <a:r>
              <a:rPr lang="en-US" b="1">
                <a:solidFill>
                  <a:srgbClr val="ECECEC"/>
                </a:solidFill>
                <a:latin typeface="Söhne"/>
              </a:rPr>
              <a:t>Signal Processing</a:t>
            </a:r>
            <a:r>
              <a:rPr lang="en-US">
                <a:solidFill>
                  <a:srgbClr val="ECECEC"/>
                </a:solidFill>
                <a:latin typeface="Söhne"/>
              </a:rPr>
              <a:t>: Enhancing signals and removing noise from data in real-time applications.</a:t>
            </a:r>
          </a:p>
          <a:p>
            <a:pPr>
              <a:buFont typeface=""/>
              <a:buChar char="•"/>
            </a:pPr>
            <a:r>
              <a:rPr lang="en-US" b="1">
                <a:solidFill>
                  <a:srgbClr val="ECECEC"/>
                </a:solidFill>
                <a:latin typeface="Söhne"/>
              </a:rPr>
              <a:t>Financial Forecasting</a:t>
            </a:r>
            <a:r>
              <a:rPr lang="en-US">
                <a:solidFill>
                  <a:srgbClr val="ECECEC"/>
                </a:solidFill>
                <a:latin typeface="Söhne"/>
              </a:rPr>
              <a:t>: Predicting future states of financial markets based on historical data.</a:t>
            </a:r>
          </a:p>
        </p:txBody>
      </p:sp>
    </p:spTree>
    <p:extLst>
      <p:ext uri="{BB962C8B-B14F-4D97-AF65-F5344CB8AC3E}">
        <p14:creationId xmlns:p14="http://schemas.microsoft.com/office/powerpoint/2010/main" val="253308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DE49A5-6921-F340-452A-97E7073CE961}"/>
              </a:ext>
            </a:extLst>
          </p:cNvPr>
          <p:cNvSpPr/>
          <p:nvPr/>
        </p:nvSpPr>
        <p:spPr>
          <a:xfrm>
            <a:off x="4974471" y="2074766"/>
            <a:ext cx="1999214" cy="72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Bayesian filters</a:t>
            </a:r>
          </a:p>
          <a:p>
            <a:pPr algn="ctr"/>
            <a:r>
              <a:rPr lang="en-US" dirty="0"/>
              <a:t>(Bayesian theorem)</a:t>
            </a:r>
          </a:p>
        </p:txBody>
      </p:sp>
      <p:cxnSp>
        <p:nvCxnSpPr>
          <p:cNvPr id="5" name="Straight Arrow Connector 4">
            <a:extLst>
              <a:ext uri="{FF2B5EF4-FFF2-40B4-BE49-F238E27FC236}">
                <a16:creationId xmlns:a16="http://schemas.microsoft.com/office/drawing/2014/main" id="{A2F14229-7EE8-4E9C-802C-296FF5D11FB8}"/>
              </a:ext>
            </a:extLst>
          </p:cNvPr>
          <p:cNvCxnSpPr/>
          <p:nvPr/>
        </p:nvCxnSpPr>
        <p:spPr>
          <a:xfrm flipH="1">
            <a:off x="4284430" y="2464234"/>
            <a:ext cx="697818" cy="693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707A8CD-6A9C-E68D-2184-43A55C139979}"/>
              </a:ext>
            </a:extLst>
          </p:cNvPr>
          <p:cNvCxnSpPr>
            <a:cxnSpLocks/>
          </p:cNvCxnSpPr>
          <p:nvPr/>
        </p:nvCxnSpPr>
        <p:spPr>
          <a:xfrm>
            <a:off x="6973685" y="2438162"/>
            <a:ext cx="696042" cy="651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BAF8CDF-3956-B08D-B345-8A4F3AA4F9F7}"/>
              </a:ext>
            </a:extLst>
          </p:cNvPr>
          <p:cNvCxnSpPr>
            <a:cxnSpLocks/>
          </p:cNvCxnSpPr>
          <p:nvPr/>
        </p:nvCxnSpPr>
        <p:spPr>
          <a:xfrm flipH="1">
            <a:off x="5974077" y="2801558"/>
            <a:ext cx="1" cy="494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2BFF667-198F-1B2B-4DD9-9AE405A6EDDB}"/>
              </a:ext>
            </a:extLst>
          </p:cNvPr>
          <p:cNvSpPr/>
          <p:nvPr/>
        </p:nvSpPr>
        <p:spPr>
          <a:xfrm>
            <a:off x="5220489" y="3302866"/>
            <a:ext cx="1579337" cy="72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Kalman filter</a:t>
            </a:r>
          </a:p>
        </p:txBody>
      </p:sp>
      <p:sp>
        <p:nvSpPr>
          <p:cNvPr id="9" name="Rectangle 8">
            <a:extLst>
              <a:ext uri="{FF2B5EF4-FFF2-40B4-BE49-F238E27FC236}">
                <a16:creationId xmlns:a16="http://schemas.microsoft.com/office/drawing/2014/main" id="{B2F022A8-4130-1AED-129B-E35E515C80CE}"/>
              </a:ext>
            </a:extLst>
          </p:cNvPr>
          <p:cNvSpPr/>
          <p:nvPr/>
        </p:nvSpPr>
        <p:spPr>
          <a:xfrm>
            <a:off x="3435991" y="3151895"/>
            <a:ext cx="1579337" cy="72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ea typeface="+mn-lt"/>
                <a:cs typeface="+mn-lt"/>
              </a:rPr>
              <a:t>Others</a:t>
            </a:r>
            <a:endParaRPr lang="en-US" dirty="0"/>
          </a:p>
        </p:txBody>
      </p:sp>
      <p:sp>
        <p:nvSpPr>
          <p:cNvPr id="10" name="Rectangle 9">
            <a:extLst>
              <a:ext uri="{FF2B5EF4-FFF2-40B4-BE49-F238E27FC236}">
                <a16:creationId xmlns:a16="http://schemas.microsoft.com/office/drawing/2014/main" id="{3C0BE6D3-2B82-B86D-F1B6-9F6C25C86251}"/>
              </a:ext>
            </a:extLst>
          </p:cNvPr>
          <p:cNvSpPr/>
          <p:nvPr/>
        </p:nvSpPr>
        <p:spPr>
          <a:xfrm>
            <a:off x="7074929" y="3151895"/>
            <a:ext cx="1579337" cy="72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Particle </a:t>
            </a:r>
            <a:endParaRPr lang="en-US" dirty="0">
              <a:cs typeface="Calibri"/>
            </a:endParaRPr>
          </a:p>
          <a:p>
            <a:pPr algn="ctr"/>
            <a:r>
              <a:rPr lang="en-US" dirty="0"/>
              <a:t>filter</a:t>
            </a:r>
            <a:endParaRPr lang="en-US" dirty="0">
              <a:cs typeface="Calibri"/>
            </a:endParaRPr>
          </a:p>
        </p:txBody>
      </p:sp>
      <p:sp>
        <p:nvSpPr>
          <p:cNvPr id="13" name="Title 1">
            <a:extLst>
              <a:ext uri="{FF2B5EF4-FFF2-40B4-BE49-F238E27FC236}">
                <a16:creationId xmlns:a16="http://schemas.microsoft.com/office/drawing/2014/main" id="{58567FD0-E141-0653-620B-5508995673D5}"/>
              </a:ext>
            </a:extLst>
          </p:cNvPr>
          <p:cNvSpPr>
            <a:spLocks noGrp="1"/>
          </p:cNvSpPr>
          <p:nvPr>
            <p:ph type="title"/>
          </p:nvPr>
        </p:nvSpPr>
        <p:spPr>
          <a:xfrm>
            <a:off x="2541037" y="497309"/>
            <a:ext cx="6946641" cy="1325563"/>
          </a:xfrm>
        </p:spPr>
        <p:txBody>
          <a:bodyPr/>
          <a:lstStyle/>
          <a:p>
            <a:pPr algn="ctr"/>
            <a:r>
              <a:rPr lang="en-US" dirty="0">
                <a:solidFill>
                  <a:srgbClr val="ECECEC"/>
                </a:solidFill>
                <a:ea typeface="+mj-lt"/>
                <a:cs typeface="+mj-lt"/>
              </a:rPr>
              <a:t>Variants </a:t>
            </a:r>
            <a:r>
              <a:rPr lang="en-US" dirty="0">
                <a:solidFill>
                  <a:srgbClr val="ECECEC"/>
                </a:solidFill>
                <a:ea typeface="Calibri Light"/>
                <a:cs typeface="Calibri Light"/>
              </a:rPr>
              <a:t>of </a:t>
            </a:r>
            <a:r>
              <a:rPr lang="en-US" dirty="0">
                <a:solidFill>
                  <a:srgbClr val="E8E6E3"/>
                </a:solidFill>
                <a:ea typeface="Calibri"/>
                <a:cs typeface="Calibri"/>
              </a:rPr>
              <a:t>Bayesian filter </a:t>
            </a:r>
            <a:endParaRPr lang="en-US" dirty="0"/>
          </a:p>
          <a:p>
            <a:pPr algn="ctr"/>
            <a:endParaRPr lang="en-US" dirty="0">
              <a:solidFill>
                <a:srgbClr val="E8E6E3"/>
              </a:solidFill>
              <a:ea typeface="Calibri"/>
              <a:cs typeface="Calibri"/>
            </a:endParaRPr>
          </a:p>
        </p:txBody>
      </p:sp>
      <p:sp>
        <p:nvSpPr>
          <p:cNvPr id="14" name="TextBox 13">
            <a:extLst>
              <a:ext uri="{FF2B5EF4-FFF2-40B4-BE49-F238E27FC236}">
                <a16:creationId xmlns:a16="http://schemas.microsoft.com/office/drawing/2014/main" id="{3F6049B9-5514-1912-EA8A-7AD3CB519815}"/>
              </a:ext>
            </a:extLst>
          </p:cNvPr>
          <p:cNvSpPr txBox="1"/>
          <p:nvPr/>
        </p:nvSpPr>
        <p:spPr>
          <a:xfrm>
            <a:off x="914400" y="1287625"/>
            <a:ext cx="107053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ECECEC"/>
                </a:solidFill>
                <a:latin typeface="Söhne"/>
              </a:rPr>
              <a:t>Probabilistic model used for estimating the state of a dynamic system based on sequential observations over time</a:t>
            </a:r>
            <a:endParaRPr lang="en-US" dirty="0"/>
          </a:p>
        </p:txBody>
      </p:sp>
      <p:sp>
        <p:nvSpPr>
          <p:cNvPr id="2" name="TextBox 3">
            <a:extLst>
              <a:ext uri="{FF2B5EF4-FFF2-40B4-BE49-F238E27FC236}">
                <a16:creationId xmlns:a16="http://schemas.microsoft.com/office/drawing/2014/main" id="{F0A6C9AD-BAC7-8883-29C2-EA766D2AE305}"/>
              </a:ext>
            </a:extLst>
          </p:cNvPr>
          <p:cNvSpPr txBox="1"/>
          <p:nvPr/>
        </p:nvSpPr>
        <p:spPr>
          <a:xfrm>
            <a:off x="105747" y="4817706"/>
            <a:ext cx="12042708"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
              <a:buChar char="•"/>
            </a:pPr>
            <a:r>
              <a:rPr lang="en-US" sz="1600" b="1" dirty="0">
                <a:solidFill>
                  <a:srgbClr val="ECECEC"/>
                </a:solidFill>
                <a:latin typeface="Söhne"/>
              </a:rPr>
              <a:t>Kalman Filter</a:t>
            </a:r>
            <a:r>
              <a:rPr lang="en-US" sz="1600" dirty="0">
                <a:solidFill>
                  <a:srgbClr val="ECECEC"/>
                </a:solidFill>
                <a:latin typeface="Söhne"/>
              </a:rPr>
              <a:t>: For linear systems with Gaussian noise.</a:t>
            </a:r>
          </a:p>
          <a:p>
            <a:endParaRPr lang="en-US" sz="1600" dirty="0">
              <a:solidFill>
                <a:srgbClr val="ECECEC"/>
              </a:solidFill>
              <a:latin typeface="Söhne"/>
            </a:endParaRPr>
          </a:p>
          <a:p>
            <a:pPr>
              <a:buFont typeface=""/>
              <a:buChar char="•"/>
            </a:pPr>
            <a:r>
              <a:rPr lang="en-US" sz="1600" b="1" dirty="0">
                <a:solidFill>
                  <a:srgbClr val="ECECEC"/>
                </a:solidFill>
                <a:latin typeface="Söhne"/>
              </a:rPr>
              <a:t>Extended Kalman Filter (EKF)</a:t>
            </a:r>
            <a:r>
              <a:rPr lang="en-US" sz="1600" dirty="0">
                <a:solidFill>
                  <a:srgbClr val="ECECEC"/>
                </a:solidFill>
                <a:latin typeface="Söhne"/>
              </a:rPr>
              <a:t> and </a:t>
            </a:r>
            <a:r>
              <a:rPr lang="en-US" sz="1600" b="1" dirty="0">
                <a:solidFill>
                  <a:srgbClr val="ECECEC"/>
                </a:solidFill>
                <a:latin typeface="Söhne"/>
              </a:rPr>
              <a:t>Unscented Kalman Filter (UKF)</a:t>
            </a:r>
            <a:r>
              <a:rPr lang="en-US" sz="1600" dirty="0">
                <a:solidFill>
                  <a:srgbClr val="ECECEC"/>
                </a:solidFill>
                <a:latin typeface="Söhne"/>
              </a:rPr>
              <a:t>: For nonlinear systems.</a:t>
            </a:r>
          </a:p>
          <a:p>
            <a:endParaRPr lang="en-US" sz="1600" dirty="0">
              <a:solidFill>
                <a:srgbClr val="ECECEC"/>
              </a:solidFill>
              <a:latin typeface="Söhne"/>
            </a:endParaRPr>
          </a:p>
          <a:p>
            <a:pPr>
              <a:buFont typeface=""/>
              <a:buChar char="•"/>
            </a:pPr>
            <a:r>
              <a:rPr lang="en-US" sz="1600" b="1" dirty="0">
                <a:solidFill>
                  <a:srgbClr val="ECECEC"/>
                </a:solidFill>
                <a:latin typeface="Söhne"/>
              </a:rPr>
              <a:t>Particle Filter (Sequential Monte Carlo)</a:t>
            </a:r>
            <a:r>
              <a:rPr lang="en-US" sz="1600" dirty="0">
                <a:solidFill>
                  <a:srgbClr val="ECECEC"/>
                </a:solidFill>
                <a:latin typeface="Söhne"/>
              </a:rPr>
              <a:t>: For non-Gaussian and/or nonlinear problems, representing the system's state by a set of particles.</a:t>
            </a:r>
          </a:p>
        </p:txBody>
      </p:sp>
    </p:spTree>
    <p:extLst>
      <p:ext uri="{BB962C8B-B14F-4D97-AF65-F5344CB8AC3E}">
        <p14:creationId xmlns:p14="http://schemas.microsoft.com/office/powerpoint/2010/main" val="79284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7A7D-47D7-2A45-2A47-F430DE52A695}"/>
              </a:ext>
            </a:extLst>
          </p:cNvPr>
          <p:cNvSpPr>
            <a:spLocks noGrp="1"/>
          </p:cNvSpPr>
          <p:nvPr>
            <p:ph type="title"/>
          </p:nvPr>
        </p:nvSpPr>
        <p:spPr>
          <a:xfrm>
            <a:off x="3882507" y="-31102"/>
            <a:ext cx="3354356" cy="1325563"/>
          </a:xfrm>
        </p:spPr>
        <p:txBody>
          <a:bodyPr>
            <a:normAutofit/>
          </a:bodyPr>
          <a:lstStyle/>
          <a:p>
            <a:pPr algn="ctr"/>
            <a:r>
              <a:rPr lang="en-US" sz="3600" dirty="0">
                <a:solidFill>
                  <a:srgbClr val="D8D4CF"/>
                </a:solidFill>
                <a:latin typeface="+mn-lt"/>
                <a:ea typeface="+mn-ea"/>
                <a:cs typeface="+mn-cs"/>
              </a:rPr>
              <a:t>Kalman Filter (linear)</a:t>
            </a:r>
          </a:p>
        </p:txBody>
      </p:sp>
      <p:sp>
        <p:nvSpPr>
          <p:cNvPr id="3" name="Content Placeholder 2">
            <a:extLst>
              <a:ext uri="{FF2B5EF4-FFF2-40B4-BE49-F238E27FC236}">
                <a16:creationId xmlns:a16="http://schemas.microsoft.com/office/drawing/2014/main" id="{BE7BEC84-28C6-3C22-E607-E5643DB15C5C}"/>
              </a:ext>
            </a:extLst>
          </p:cNvPr>
          <p:cNvSpPr>
            <a:spLocks noGrp="1"/>
          </p:cNvSpPr>
          <p:nvPr>
            <p:ph idx="1"/>
          </p:nvPr>
        </p:nvSpPr>
        <p:spPr>
          <a:xfrm>
            <a:off x="506380" y="4142403"/>
            <a:ext cx="11495314" cy="1519724"/>
          </a:xfrm>
        </p:spPr>
        <p:txBody>
          <a:bodyPr vert="horz" lIns="91440" tIns="45720" rIns="91440" bIns="45720" rtlCol="0" anchor="t">
            <a:normAutofit/>
          </a:bodyPr>
          <a:lstStyle/>
          <a:p>
            <a:r>
              <a:rPr lang="en-US" sz="1600" dirty="0">
                <a:solidFill>
                  <a:schemeClr val="bg1"/>
                </a:solidFill>
              </a:rPr>
              <a:t>The Kalman Filter algorithm is a discrete time system that consists of a set of state space equations for statistics and control theory.</a:t>
            </a:r>
            <a:endParaRPr lang="en-US" sz="1600" dirty="0">
              <a:solidFill>
                <a:schemeClr val="bg1"/>
              </a:solidFill>
              <a:ea typeface="Calibri" panose="020F0502020204030204"/>
              <a:cs typeface="Calibri" panose="020F0502020204030204"/>
            </a:endParaRPr>
          </a:p>
          <a:p>
            <a:r>
              <a:rPr lang="en-US" sz="1600" dirty="0">
                <a:solidFill>
                  <a:schemeClr val="bg1"/>
                </a:solidFill>
              </a:rPr>
              <a:t>The filter is named after Rudolf E. Kálmán, who was one of the primary developers of its theory.</a:t>
            </a:r>
            <a:endParaRPr lang="en-US" sz="1600" dirty="0">
              <a:solidFill>
                <a:schemeClr val="bg1"/>
              </a:solidFill>
              <a:ea typeface="Calibri"/>
              <a:cs typeface="Calibri"/>
            </a:endParaRPr>
          </a:p>
          <a:p>
            <a:r>
              <a:rPr lang="en-US" sz="1600" dirty="0">
                <a:solidFill>
                  <a:schemeClr val="bg1"/>
                </a:solidFill>
                <a:ea typeface="+mn-lt"/>
                <a:cs typeface="+mn-lt"/>
              </a:rPr>
              <a:t>The filter considers</a:t>
            </a:r>
            <a:r>
              <a:rPr lang="en-US" sz="1600" dirty="0">
                <a:solidFill>
                  <a:schemeClr val="bg1"/>
                </a:solidFill>
              </a:rPr>
              <a:t> statistical noise and other inaccuracies, and produces estimates of unknown variables that tend to be more accurate than those based on a single measurement alone</a:t>
            </a:r>
            <a:endParaRPr lang="en-US" sz="1600" dirty="0">
              <a:solidFill>
                <a:schemeClr val="bg1"/>
              </a:solidFill>
              <a:ea typeface="Calibri"/>
              <a:cs typeface="Calibri"/>
            </a:endParaRPr>
          </a:p>
          <a:p>
            <a:pPr marL="0" indent="0">
              <a:buNone/>
            </a:pPr>
            <a:endParaRPr lang="en-US" sz="1600" dirty="0">
              <a:solidFill>
                <a:schemeClr val="bg1"/>
              </a:solidFill>
            </a:endParaRPr>
          </a:p>
        </p:txBody>
      </p:sp>
      <p:pic>
        <p:nvPicPr>
          <p:cNvPr id="4" name="Picture 3" descr="A diagram of a graph&#10;&#10;Description automatically generated">
            <a:extLst>
              <a:ext uri="{FF2B5EF4-FFF2-40B4-BE49-F238E27FC236}">
                <a16:creationId xmlns:a16="http://schemas.microsoft.com/office/drawing/2014/main" id="{BDE02FD9-9FB6-DB1E-51D4-3EB5E0EBB97A}"/>
              </a:ext>
            </a:extLst>
          </p:cNvPr>
          <p:cNvPicPr>
            <a:picLocks noChangeAspect="1"/>
          </p:cNvPicPr>
          <p:nvPr/>
        </p:nvPicPr>
        <p:blipFill>
          <a:blip r:embed="rId3"/>
          <a:stretch>
            <a:fillRect/>
          </a:stretch>
        </p:blipFill>
        <p:spPr>
          <a:xfrm>
            <a:off x="7396618" y="67040"/>
            <a:ext cx="4736123" cy="3613585"/>
          </a:xfrm>
          <a:prstGeom prst="rect">
            <a:avLst/>
          </a:prstGeom>
        </p:spPr>
      </p:pic>
      <p:sp>
        <p:nvSpPr>
          <p:cNvPr id="6" name="Rectangle 5"/>
          <p:cNvSpPr/>
          <p:nvPr/>
        </p:nvSpPr>
        <p:spPr>
          <a:xfrm>
            <a:off x="1235528" y="6168788"/>
            <a:ext cx="9173936" cy="369332"/>
          </a:xfrm>
          <a:prstGeom prst="rect">
            <a:avLst/>
          </a:prstGeom>
        </p:spPr>
        <p:txBody>
          <a:bodyPr wrap="square">
            <a:spAutoFit/>
          </a:bodyPr>
          <a:lstStyle/>
          <a:p>
            <a:r>
              <a:rPr lang="en-US" b="1" dirty="0">
                <a:solidFill>
                  <a:schemeClr val="bg1"/>
                </a:solidFill>
              </a:rPr>
              <a:t>“Mathematics is the language with which God has written the universe”, Galileo Galilei</a:t>
            </a:r>
            <a:endParaRPr lang="en-US" dirty="0">
              <a:solidFill>
                <a:schemeClr val="bg1"/>
              </a:solidFill>
            </a:endParaRPr>
          </a:p>
        </p:txBody>
      </p:sp>
      <p:sp>
        <p:nvSpPr>
          <p:cNvPr id="7" name="TextBox 6"/>
          <p:cNvSpPr txBox="1"/>
          <p:nvPr/>
        </p:nvSpPr>
        <p:spPr>
          <a:xfrm>
            <a:off x="578303" y="433685"/>
            <a:ext cx="2516073" cy="923330"/>
          </a:xfrm>
          <a:prstGeom prst="rect">
            <a:avLst/>
          </a:prstGeom>
          <a:noFill/>
        </p:spPr>
        <p:txBody>
          <a:bodyPr wrap="none" rtlCol="0">
            <a:spAutoFit/>
          </a:bodyPr>
          <a:lstStyle/>
          <a:p>
            <a:r>
              <a:rPr lang="en-US" dirty="0">
                <a:solidFill>
                  <a:schemeClr val="bg1"/>
                </a:solidFill>
              </a:rPr>
              <a:t>Assumptions:</a:t>
            </a:r>
          </a:p>
          <a:p>
            <a:pPr marL="342900" indent="-342900">
              <a:buAutoNum type="arabicPeriod"/>
            </a:pPr>
            <a:r>
              <a:rPr lang="en-US" dirty="0">
                <a:solidFill>
                  <a:schemeClr val="bg1"/>
                </a:solidFill>
              </a:rPr>
              <a:t>Linear system</a:t>
            </a:r>
          </a:p>
          <a:p>
            <a:pPr marL="342900" indent="-342900">
              <a:buAutoNum type="arabicPeriod"/>
            </a:pPr>
            <a:r>
              <a:rPr lang="en-US" dirty="0">
                <a:solidFill>
                  <a:schemeClr val="bg1"/>
                </a:solidFill>
              </a:rPr>
              <a:t>Gaussian distribution</a:t>
            </a:r>
          </a:p>
        </p:txBody>
      </p:sp>
    </p:spTree>
    <p:extLst>
      <p:ext uri="{BB962C8B-B14F-4D97-AF65-F5344CB8AC3E}">
        <p14:creationId xmlns:p14="http://schemas.microsoft.com/office/powerpoint/2010/main" val="41476336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11092</TotalTime>
  <Words>1113</Words>
  <Application>Microsoft Office PowerPoint</Application>
  <PresentationFormat>Widescreen</PresentationFormat>
  <Paragraphs>155</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Detection &amp; Tracking</vt:lpstr>
      <vt:lpstr>Role of a Detector</vt:lpstr>
      <vt:lpstr>Object Tracking</vt:lpstr>
      <vt:lpstr>Thermal imaging and tracking</vt:lpstr>
      <vt:lpstr>Template Matching</vt:lpstr>
      <vt:lpstr>Scale-invariant tracking</vt:lpstr>
      <vt:lpstr>Bayesian filter  </vt:lpstr>
      <vt:lpstr>Variants of Bayesian filter  </vt:lpstr>
      <vt:lpstr>Kalman Filter (linear)</vt:lpstr>
      <vt:lpstr>Kalman Filter (linear)</vt:lpstr>
      <vt:lpstr>PowerPoint Presentation</vt:lpstr>
      <vt:lpstr>PowerPoint Presentation</vt:lpstr>
      <vt:lpstr>PowerPoint Presentation</vt:lpstr>
      <vt:lpstr>Alpha filter</vt:lpstr>
      <vt:lpstr>Non-Linear Kalman Filters</vt:lpstr>
      <vt:lpstr>Extended Kalman Filter (non-Linear)</vt:lpstr>
      <vt:lpstr>Non-Linear Kalman Filters</vt:lpstr>
      <vt:lpstr>Unscented Kalman Filter (non-linear)  (UKF, linear quadratic estimation)</vt:lpstr>
      <vt:lpstr>Linearization error</vt:lpstr>
      <vt:lpstr>Central-Difference (non-linear) Kalman Filter (CDKF) </vt:lpstr>
      <vt:lpstr>Central-Difference (non-linear) Kalman Filter (CDKF) </vt:lpstr>
      <vt:lpstr>Particle Filters</vt:lpstr>
      <vt:lpstr>Mean Shift Algorithm</vt:lpstr>
      <vt:lpstr>Deep Learning-Based Methods</vt:lpstr>
      <vt:lpstr>Graph-Based Tracking</vt:lpstr>
      <vt:lpstr>Thanks</vt:lpstr>
      <vt:lpstr>PowerPoint Presentation</vt:lpstr>
      <vt:lpstr>PowerPoint Presentation</vt:lpstr>
      <vt:lpstr>Kalman 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627</cp:revision>
  <dcterms:created xsi:type="dcterms:W3CDTF">2023-12-27T06:08:28Z</dcterms:created>
  <dcterms:modified xsi:type="dcterms:W3CDTF">2024-03-11T12:58:55Z</dcterms:modified>
</cp:coreProperties>
</file>