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3"/>
  </p:notesMasterIdLst>
  <p:handoutMasterIdLst>
    <p:handoutMasterId r:id="rId44"/>
  </p:handoutMasterIdLst>
  <p:sldIdLst>
    <p:sldId id="330" r:id="rId2"/>
    <p:sldId id="411" r:id="rId3"/>
    <p:sldId id="412" r:id="rId4"/>
    <p:sldId id="413" r:id="rId5"/>
    <p:sldId id="268" r:id="rId6"/>
    <p:sldId id="297" r:id="rId7"/>
    <p:sldId id="414" r:id="rId8"/>
    <p:sldId id="415" r:id="rId9"/>
    <p:sldId id="416" r:id="rId10"/>
    <p:sldId id="269" r:id="rId11"/>
    <p:sldId id="351" r:id="rId12"/>
    <p:sldId id="271" r:id="rId13"/>
    <p:sldId id="272" r:id="rId14"/>
    <p:sldId id="349" r:id="rId15"/>
    <p:sldId id="356" r:id="rId16"/>
    <p:sldId id="417" r:id="rId17"/>
    <p:sldId id="358" r:id="rId18"/>
    <p:sldId id="359" r:id="rId19"/>
    <p:sldId id="360" r:id="rId20"/>
    <p:sldId id="303" r:id="rId21"/>
    <p:sldId id="362" r:id="rId22"/>
    <p:sldId id="419" r:id="rId23"/>
    <p:sldId id="393" r:id="rId24"/>
    <p:sldId id="363" r:id="rId25"/>
    <p:sldId id="364" r:id="rId26"/>
    <p:sldId id="408" r:id="rId27"/>
    <p:sldId id="420" r:id="rId28"/>
    <p:sldId id="421" r:id="rId29"/>
    <p:sldId id="403" r:id="rId30"/>
    <p:sldId id="404" r:id="rId31"/>
    <p:sldId id="367" r:id="rId32"/>
    <p:sldId id="418" r:id="rId33"/>
    <p:sldId id="370" r:id="rId34"/>
    <p:sldId id="373" r:id="rId35"/>
    <p:sldId id="374" r:id="rId36"/>
    <p:sldId id="375" r:id="rId37"/>
    <p:sldId id="410" r:id="rId38"/>
    <p:sldId id="376" r:id="rId39"/>
    <p:sldId id="422" r:id="rId40"/>
    <p:sldId id="423" r:id="rId41"/>
    <p:sldId id="331" r:id="rId42"/>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9" autoAdjust="0"/>
    <p:restoredTop sz="94660"/>
  </p:normalViewPr>
  <p:slideViewPr>
    <p:cSldViewPr snapToGrid="0">
      <p:cViewPr varScale="1">
        <p:scale>
          <a:sx n="78" d="100"/>
          <a:sy n="78" d="100"/>
        </p:scale>
        <p:origin x="1618" y="5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AC09D3F-3135-484D-A0B8-67296FAAD637}"/>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76C6CAD4-ABAC-42DD-A97E-EF697DA2431D}"/>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57E985F0-A939-4EA4-A9A5-FE2BF62D2B61}"/>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372582D6-4E82-4328-AE4B-1B7819A48785}"/>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anose="020B0604020202020204" pitchFamily="34" charset="0"/>
              </a:defRPr>
            </a:lvl1pPr>
          </a:lstStyle>
          <a:p>
            <a:fld id="{777CD287-907B-4C7F-A6B4-2437F22E2C8D}" type="slidenum">
              <a:rPr lang="en-US" altLang="en-IL"/>
              <a:pPr/>
              <a:t>‹#›</a:t>
            </a:fld>
            <a:endParaRPr lang="en-US" altLang="en-I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B2516B5-ECB4-40E7-A220-7482CD9E2841}"/>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1C3F6C09-41BB-4E8A-A6ED-34055FD03286}"/>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E6232A22-9BB1-9A68-7862-76BA76BE4382}"/>
              </a:ext>
            </a:extLst>
          </p:cNvPr>
          <p:cNvSpPr>
            <a:spLocks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DE004CEB-B54D-4273-8FF3-EEDA7F9A6E49}"/>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28F02AA5-8CBA-4114-BC04-FEEE551485D5}"/>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C018598D-82B5-4B33-93B7-D11D648F5B61}"/>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fld id="{097894AB-1F8F-4D77-BD94-C2665B8769F5}" type="slidenum">
              <a:rPr lang="en-US" altLang="en-IL"/>
              <a:pPr/>
              <a:t>‹#›</a:t>
            </a:fld>
            <a:endParaRPr lang="en-US" altLang="en-I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6F2BE3AF-1B07-21BF-85CD-B3BF73AF66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ＭＳ Ｐゴシック" panose="020B0600070205080204" pitchFamily="34" charset="-128"/>
              </a:defRPr>
            </a:lvl1pPr>
            <a:lvl2pPr marL="742950" indent="-285750" defTabSz="923925">
              <a:defRPr>
                <a:solidFill>
                  <a:schemeClr val="tx1"/>
                </a:solidFill>
                <a:latin typeface="Verdana" panose="020B0604030504040204" pitchFamily="34" charset="0"/>
                <a:ea typeface="ＭＳ Ｐゴシック" panose="020B0600070205080204" pitchFamily="34" charset="-128"/>
              </a:defRPr>
            </a:lvl2pPr>
            <a:lvl3pPr marL="1143000" indent="-228600" defTabSz="923925">
              <a:defRPr>
                <a:solidFill>
                  <a:schemeClr val="tx1"/>
                </a:solidFill>
                <a:latin typeface="Verdana" panose="020B0604030504040204" pitchFamily="34" charset="0"/>
                <a:ea typeface="ＭＳ Ｐゴシック" panose="020B0600070205080204" pitchFamily="34" charset="-128"/>
              </a:defRPr>
            </a:lvl3pPr>
            <a:lvl4pPr marL="1600200" indent="-228600" defTabSz="923925">
              <a:defRPr>
                <a:solidFill>
                  <a:schemeClr val="tx1"/>
                </a:solidFill>
                <a:latin typeface="Verdana" panose="020B0604030504040204" pitchFamily="34" charset="0"/>
                <a:ea typeface="ＭＳ Ｐゴシック" panose="020B0600070205080204" pitchFamily="34" charset="-128"/>
              </a:defRPr>
            </a:lvl4pPr>
            <a:lvl5pPr marL="2057400" indent="-228600" defTabSz="923925">
              <a:defRPr>
                <a:solidFill>
                  <a:schemeClr val="tx1"/>
                </a:solidFill>
                <a:latin typeface="Verdana" panose="020B0604030504040204" pitchFamily="34" charset="0"/>
                <a:ea typeface="ＭＳ Ｐゴシック"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7C91AC97-3354-47AB-97B6-F2A15F4A7304}" type="slidenum">
              <a:rPr lang="en-US" altLang="en-IL">
                <a:latin typeface="Times New Roman" panose="02020603050405020304" pitchFamily="18" charset="0"/>
              </a:rPr>
              <a:pPr/>
              <a:t>1</a:t>
            </a:fld>
            <a:endParaRPr lang="en-US" altLang="en-IL">
              <a:latin typeface="Times New Roman" panose="02020603050405020304" pitchFamily="18" charset="0"/>
            </a:endParaRPr>
          </a:p>
        </p:txBody>
      </p:sp>
      <p:sp>
        <p:nvSpPr>
          <p:cNvPr id="6147" name="Rectangle 2">
            <a:extLst>
              <a:ext uri="{FF2B5EF4-FFF2-40B4-BE49-F238E27FC236}">
                <a16:creationId xmlns:a16="http://schemas.microsoft.com/office/drawing/2014/main" id="{2C4E8B0F-CC56-700B-8416-08D9C6082DAA}"/>
              </a:ext>
            </a:extLst>
          </p:cNvPr>
          <p:cNvSpPr>
            <a:spLocks noChangeArrowheads="1" noTextEdit="1"/>
          </p:cNvSpPr>
          <p:nvPr>
            <p:ph type="sldImg"/>
          </p:nvPr>
        </p:nvSpPr>
        <p:spPr>
          <a:ln/>
        </p:spPr>
      </p:sp>
      <p:sp>
        <p:nvSpPr>
          <p:cNvPr id="6148" name="Rectangle 3">
            <a:extLst>
              <a:ext uri="{FF2B5EF4-FFF2-40B4-BE49-F238E27FC236}">
                <a16:creationId xmlns:a16="http://schemas.microsoft.com/office/drawing/2014/main" id="{C63C3B6D-B8A3-480B-9C5A-F743B77477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L" altLang="en-IL">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1AA2629-E0C4-9DED-4FD0-BBD1BD5AA5C0}"/>
              </a:ext>
            </a:extLst>
          </p:cNvPr>
          <p:cNvSpPr>
            <a:spLocks noRot="1" noChangeArrowheads="1" noTextEdit="1"/>
          </p:cNvSpPr>
          <p:nvPr>
            <p:ph type="sldImg"/>
          </p:nvPr>
        </p:nvSpPr>
        <p:spPr>
          <a:xfrm>
            <a:off x="1117600" y="696913"/>
            <a:ext cx="4648200" cy="3486150"/>
          </a:xfrm>
          <a:ln/>
        </p:spPr>
      </p:sp>
      <p:sp>
        <p:nvSpPr>
          <p:cNvPr id="31747" name="Rectangle 3">
            <a:extLst>
              <a:ext uri="{FF2B5EF4-FFF2-40B4-BE49-F238E27FC236}">
                <a16:creationId xmlns:a16="http://schemas.microsoft.com/office/drawing/2014/main" id="{AB88D0BD-E3BB-56B1-2269-6E22E54851C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32F5A86-3B7C-5F3F-F0AC-F812B84101D7}"/>
              </a:ext>
            </a:extLst>
          </p:cNvPr>
          <p:cNvSpPr>
            <a:spLocks noRot="1" noChangeArrowheads="1" noTextEdit="1"/>
          </p:cNvSpPr>
          <p:nvPr>
            <p:ph type="sldImg"/>
          </p:nvPr>
        </p:nvSpPr>
        <p:spPr>
          <a:xfrm>
            <a:off x="1117600" y="696913"/>
            <a:ext cx="4648200" cy="3486150"/>
          </a:xfrm>
          <a:ln/>
        </p:spPr>
      </p:sp>
      <p:sp>
        <p:nvSpPr>
          <p:cNvPr id="33795" name="Rectangle 3">
            <a:extLst>
              <a:ext uri="{FF2B5EF4-FFF2-40B4-BE49-F238E27FC236}">
                <a16:creationId xmlns:a16="http://schemas.microsoft.com/office/drawing/2014/main" id="{CFD34DE5-0E9A-1D06-C275-AC4E28B4EA9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2BF14A3-BA8C-BFC0-E1DE-EA2EAAD31EBE}"/>
              </a:ext>
            </a:extLst>
          </p:cNvPr>
          <p:cNvSpPr>
            <a:spLocks noRot="1" noChangeArrowheads="1" noTextEdit="1"/>
          </p:cNvSpPr>
          <p:nvPr>
            <p:ph type="sldImg"/>
          </p:nvPr>
        </p:nvSpPr>
        <p:spPr>
          <a:xfrm>
            <a:off x="1117600" y="696913"/>
            <a:ext cx="4648200" cy="3486150"/>
          </a:xfrm>
          <a:ln/>
        </p:spPr>
      </p:sp>
      <p:sp>
        <p:nvSpPr>
          <p:cNvPr id="35843" name="Rectangle 3">
            <a:extLst>
              <a:ext uri="{FF2B5EF4-FFF2-40B4-BE49-F238E27FC236}">
                <a16:creationId xmlns:a16="http://schemas.microsoft.com/office/drawing/2014/main" id="{0337FB20-D457-CF00-F04B-7E45828132B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E653484-92D2-AAFD-AAB1-BA184381D4BF}"/>
              </a:ext>
            </a:extLst>
          </p:cNvPr>
          <p:cNvSpPr>
            <a:spLocks noRot="1" noChangeArrowheads="1" noTextEdit="1"/>
          </p:cNvSpPr>
          <p:nvPr>
            <p:ph type="sldImg"/>
          </p:nvPr>
        </p:nvSpPr>
        <p:spPr>
          <a:ln/>
        </p:spPr>
      </p:sp>
      <p:sp>
        <p:nvSpPr>
          <p:cNvPr id="37891" name="Rectangle 3">
            <a:extLst>
              <a:ext uri="{FF2B5EF4-FFF2-40B4-BE49-F238E27FC236}">
                <a16:creationId xmlns:a16="http://schemas.microsoft.com/office/drawing/2014/main" id="{877AFE12-A186-061F-196E-8BB752D8B1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1F26E93-D660-5938-E40E-3E31CD752C10}"/>
              </a:ext>
            </a:extLst>
          </p:cNvPr>
          <p:cNvSpPr>
            <a:spLocks noRot="1" noChangeArrowheads="1" noTextEdit="1"/>
          </p:cNvSpPr>
          <p:nvPr>
            <p:ph type="sldImg"/>
          </p:nvPr>
        </p:nvSpPr>
        <p:spPr>
          <a:xfrm>
            <a:off x="1117600" y="696913"/>
            <a:ext cx="4648200" cy="3486150"/>
          </a:xfrm>
          <a:ln/>
        </p:spPr>
      </p:sp>
      <p:sp>
        <p:nvSpPr>
          <p:cNvPr id="43011" name="Rectangle 3">
            <a:extLst>
              <a:ext uri="{FF2B5EF4-FFF2-40B4-BE49-F238E27FC236}">
                <a16:creationId xmlns:a16="http://schemas.microsoft.com/office/drawing/2014/main" id="{74568229-04A3-B378-0B7E-E455BA128B0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5F9227D-CD68-7909-D23B-E31ECF32D123}"/>
              </a:ext>
            </a:extLst>
          </p:cNvPr>
          <p:cNvSpPr>
            <a:spLocks noRot="1" noChangeArrowheads="1" noTextEdit="1"/>
          </p:cNvSpPr>
          <p:nvPr>
            <p:ph type="sldImg"/>
          </p:nvPr>
        </p:nvSpPr>
        <p:spPr>
          <a:xfrm>
            <a:off x="1117600" y="696913"/>
            <a:ext cx="4648200" cy="3486150"/>
          </a:xfrm>
          <a:ln/>
        </p:spPr>
      </p:sp>
      <p:sp>
        <p:nvSpPr>
          <p:cNvPr id="45059" name="Rectangle 3">
            <a:extLst>
              <a:ext uri="{FF2B5EF4-FFF2-40B4-BE49-F238E27FC236}">
                <a16:creationId xmlns:a16="http://schemas.microsoft.com/office/drawing/2014/main" id="{E0E9B7DB-62A8-CCC6-E310-DC2DCC163D7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56ED584-2A2D-F4D1-0419-8D62DFFFC042}"/>
              </a:ext>
            </a:extLst>
          </p:cNvPr>
          <p:cNvSpPr>
            <a:spLocks noRot="1" noChangeArrowheads="1" noTextEdit="1"/>
          </p:cNvSpPr>
          <p:nvPr>
            <p:ph type="sldImg"/>
          </p:nvPr>
        </p:nvSpPr>
        <p:spPr>
          <a:xfrm>
            <a:off x="1117600" y="696913"/>
            <a:ext cx="4648200" cy="3486150"/>
          </a:xfrm>
          <a:ln/>
        </p:spPr>
      </p:sp>
      <p:sp>
        <p:nvSpPr>
          <p:cNvPr id="47107" name="Rectangle 3">
            <a:extLst>
              <a:ext uri="{FF2B5EF4-FFF2-40B4-BE49-F238E27FC236}">
                <a16:creationId xmlns:a16="http://schemas.microsoft.com/office/drawing/2014/main" id="{94132BAB-BC77-10CF-8298-9C4011829E5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AEA81A5-2024-D1D0-455C-BA0BEF37411B}"/>
              </a:ext>
            </a:extLst>
          </p:cNvPr>
          <p:cNvSpPr>
            <a:spLocks noRot="1" noChangeArrowheads="1" noTextEdit="1"/>
          </p:cNvSpPr>
          <p:nvPr>
            <p:ph type="sldImg"/>
          </p:nvPr>
        </p:nvSpPr>
        <p:spPr>
          <a:ln/>
        </p:spPr>
      </p:sp>
      <p:sp>
        <p:nvSpPr>
          <p:cNvPr id="49155" name="Rectangle 3">
            <a:extLst>
              <a:ext uri="{FF2B5EF4-FFF2-40B4-BE49-F238E27FC236}">
                <a16:creationId xmlns:a16="http://schemas.microsoft.com/office/drawing/2014/main" id="{FC22FCD2-E20D-E72C-F2FB-FE15391BA9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A9C95E0-D778-DF6D-3E7B-A1828E80FF6D}"/>
              </a:ext>
            </a:extLst>
          </p:cNvPr>
          <p:cNvSpPr>
            <a:spLocks noRot="1" noChangeArrowheads="1" noTextEdit="1"/>
          </p:cNvSpPr>
          <p:nvPr>
            <p:ph type="sldImg"/>
          </p:nvPr>
        </p:nvSpPr>
        <p:spPr>
          <a:ln/>
        </p:spPr>
      </p:sp>
      <p:sp>
        <p:nvSpPr>
          <p:cNvPr id="51203" name="Rectangle 3">
            <a:extLst>
              <a:ext uri="{FF2B5EF4-FFF2-40B4-BE49-F238E27FC236}">
                <a16:creationId xmlns:a16="http://schemas.microsoft.com/office/drawing/2014/main" id="{52AA0E64-E97E-4E39-2CEC-3E5BA69F64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CE18238-EC95-228C-CF2F-868C65DD9AE2}"/>
              </a:ext>
            </a:extLst>
          </p:cNvPr>
          <p:cNvSpPr>
            <a:spLocks noRot="1" noChangeArrowheads="1" noTextEdit="1"/>
          </p:cNvSpPr>
          <p:nvPr>
            <p:ph type="sldImg"/>
          </p:nvPr>
        </p:nvSpPr>
        <p:spPr>
          <a:xfrm>
            <a:off x="1117600" y="696913"/>
            <a:ext cx="4648200" cy="3486150"/>
          </a:xfrm>
          <a:ln/>
        </p:spPr>
      </p:sp>
      <p:sp>
        <p:nvSpPr>
          <p:cNvPr id="53251" name="Rectangle 3">
            <a:extLst>
              <a:ext uri="{FF2B5EF4-FFF2-40B4-BE49-F238E27FC236}">
                <a16:creationId xmlns:a16="http://schemas.microsoft.com/office/drawing/2014/main" id="{84127030-0167-12B8-B35B-639B2633F94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A1E409A-87F5-7558-A479-436334AC32D6}"/>
              </a:ext>
            </a:extLst>
          </p:cNvPr>
          <p:cNvSpPr>
            <a:spLocks noRot="1" noChangeArrowheads="1" noTextEdit="1"/>
          </p:cNvSpPr>
          <p:nvPr>
            <p:ph type="sldImg"/>
          </p:nvPr>
        </p:nvSpPr>
        <p:spPr>
          <a:ln/>
        </p:spPr>
      </p:sp>
      <p:sp>
        <p:nvSpPr>
          <p:cNvPr id="11267" name="Rectangle 3">
            <a:extLst>
              <a:ext uri="{FF2B5EF4-FFF2-40B4-BE49-F238E27FC236}">
                <a16:creationId xmlns:a16="http://schemas.microsoft.com/office/drawing/2014/main" id="{06CD0052-B66F-8585-2334-BE10E5415A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D90333C-0901-363E-114B-F944E828C061}"/>
              </a:ext>
            </a:extLst>
          </p:cNvPr>
          <p:cNvSpPr>
            <a:spLocks noRot="1" noChangeArrowheads="1" noTextEdit="1"/>
          </p:cNvSpPr>
          <p:nvPr>
            <p:ph type="sldImg"/>
          </p:nvPr>
        </p:nvSpPr>
        <p:spPr>
          <a:xfrm>
            <a:off x="1117600" y="696913"/>
            <a:ext cx="4648200" cy="3486150"/>
          </a:xfrm>
          <a:ln/>
        </p:spPr>
      </p:sp>
      <p:sp>
        <p:nvSpPr>
          <p:cNvPr id="55299" name="Rectangle 3">
            <a:extLst>
              <a:ext uri="{FF2B5EF4-FFF2-40B4-BE49-F238E27FC236}">
                <a16:creationId xmlns:a16="http://schemas.microsoft.com/office/drawing/2014/main" id="{E46FCCDA-829C-72BF-575A-F582C392FC2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1884FAE-4CD2-121B-F2CF-BD626D886627}"/>
              </a:ext>
            </a:extLst>
          </p:cNvPr>
          <p:cNvSpPr>
            <a:spLocks noRot="1" noChangeArrowheads="1" noTextEdit="1"/>
          </p:cNvSpPr>
          <p:nvPr>
            <p:ph type="sldImg"/>
          </p:nvPr>
        </p:nvSpPr>
        <p:spPr>
          <a:xfrm>
            <a:off x="1117600" y="696913"/>
            <a:ext cx="4648200" cy="3486150"/>
          </a:xfrm>
          <a:ln/>
        </p:spPr>
      </p:sp>
      <p:sp>
        <p:nvSpPr>
          <p:cNvPr id="57347" name="Rectangle 3">
            <a:extLst>
              <a:ext uri="{FF2B5EF4-FFF2-40B4-BE49-F238E27FC236}">
                <a16:creationId xmlns:a16="http://schemas.microsoft.com/office/drawing/2014/main" id="{CC27B300-2C2D-A860-0CA2-255DD2CC879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2E84B90-7FBB-F7F5-E40C-3BCF79620786}"/>
              </a:ext>
            </a:extLst>
          </p:cNvPr>
          <p:cNvSpPr>
            <a:spLocks noRot="1" noChangeArrowheads="1" noTextEdit="1"/>
          </p:cNvSpPr>
          <p:nvPr>
            <p:ph type="sldImg"/>
          </p:nvPr>
        </p:nvSpPr>
        <p:spPr>
          <a:xfrm>
            <a:off x="1117600" y="696913"/>
            <a:ext cx="4648200" cy="3486150"/>
          </a:xfrm>
          <a:ln/>
        </p:spPr>
      </p:sp>
      <p:sp>
        <p:nvSpPr>
          <p:cNvPr id="60419" name="Rectangle 3">
            <a:extLst>
              <a:ext uri="{FF2B5EF4-FFF2-40B4-BE49-F238E27FC236}">
                <a16:creationId xmlns:a16="http://schemas.microsoft.com/office/drawing/2014/main" id="{BFE1D5F7-CC45-C1D5-31CD-F043AEF2815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8D5D3D9-CC6F-8E23-9FA9-2E56F4873BAD}"/>
              </a:ext>
            </a:extLst>
          </p:cNvPr>
          <p:cNvSpPr>
            <a:spLocks noRot="1" noChangeArrowheads="1" noTextEdit="1"/>
          </p:cNvSpPr>
          <p:nvPr>
            <p:ph type="sldImg"/>
          </p:nvPr>
        </p:nvSpPr>
        <p:spPr>
          <a:xfrm>
            <a:off x="1117600" y="696913"/>
            <a:ext cx="4648200" cy="3486150"/>
          </a:xfrm>
          <a:ln/>
        </p:spPr>
      </p:sp>
      <p:sp>
        <p:nvSpPr>
          <p:cNvPr id="62467" name="Rectangle 3">
            <a:extLst>
              <a:ext uri="{FF2B5EF4-FFF2-40B4-BE49-F238E27FC236}">
                <a16:creationId xmlns:a16="http://schemas.microsoft.com/office/drawing/2014/main" id="{6A694AE3-0BC0-341C-BB23-C1D2EF48DF1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3401F98-194A-A383-EADC-3E4BD829061F}"/>
              </a:ext>
            </a:extLst>
          </p:cNvPr>
          <p:cNvSpPr>
            <a:spLocks noRot="1" noChangeArrowheads="1" noTextEdit="1"/>
          </p:cNvSpPr>
          <p:nvPr>
            <p:ph type="sldImg"/>
          </p:nvPr>
        </p:nvSpPr>
        <p:spPr>
          <a:xfrm>
            <a:off x="1117600" y="696913"/>
            <a:ext cx="4648200" cy="3486150"/>
          </a:xfrm>
          <a:ln/>
        </p:spPr>
      </p:sp>
      <p:sp>
        <p:nvSpPr>
          <p:cNvPr id="64515" name="Rectangle 3">
            <a:extLst>
              <a:ext uri="{FF2B5EF4-FFF2-40B4-BE49-F238E27FC236}">
                <a16:creationId xmlns:a16="http://schemas.microsoft.com/office/drawing/2014/main" id="{5326935F-215E-0966-FB81-A62A731CD35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ABB45DF-054E-A7F2-56DD-85894B72CBAF}"/>
              </a:ext>
            </a:extLst>
          </p:cNvPr>
          <p:cNvSpPr>
            <a:spLocks noRot="1" noChangeArrowheads="1" noTextEdit="1"/>
          </p:cNvSpPr>
          <p:nvPr>
            <p:ph type="sldImg"/>
          </p:nvPr>
        </p:nvSpPr>
        <p:spPr>
          <a:xfrm>
            <a:off x="1117600" y="696913"/>
            <a:ext cx="4648200" cy="3486150"/>
          </a:xfrm>
          <a:ln/>
        </p:spPr>
      </p:sp>
      <p:sp>
        <p:nvSpPr>
          <p:cNvPr id="66563" name="Rectangle 3">
            <a:extLst>
              <a:ext uri="{FF2B5EF4-FFF2-40B4-BE49-F238E27FC236}">
                <a16:creationId xmlns:a16="http://schemas.microsoft.com/office/drawing/2014/main" id="{2DEAFA57-AEAB-81B5-63C3-E9B8C8F8A8B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429BC5A-AF67-4AC6-98C7-F789400C0A99}"/>
              </a:ext>
            </a:extLst>
          </p:cNvPr>
          <p:cNvSpPr>
            <a:spLocks noRot="1" noChangeArrowheads="1" noTextEdit="1"/>
          </p:cNvSpPr>
          <p:nvPr>
            <p:ph type="sldImg"/>
          </p:nvPr>
        </p:nvSpPr>
        <p:spPr>
          <a:xfrm>
            <a:off x="1117600" y="696913"/>
            <a:ext cx="4648200" cy="3486150"/>
          </a:xfrm>
          <a:ln/>
        </p:spPr>
      </p:sp>
      <p:sp>
        <p:nvSpPr>
          <p:cNvPr id="68611" name="Rectangle 3">
            <a:extLst>
              <a:ext uri="{FF2B5EF4-FFF2-40B4-BE49-F238E27FC236}">
                <a16:creationId xmlns:a16="http://schemas.microsoft.com/office/drawing/2014/main" id="{2460F7DA-A3D3-9F0E-806B-FEF5510A375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FB2C5C4-67DB-F66B-FD7A-FC8ECB0C7481}"/>
              </a:ext>
            </a:extLst>
          </p:cNvPr>
          <p:cNvSpPr>
            <a:spLocks noRot="1" noChangeArrowheads="1" noTextEdit="1"/>
          </p:cNvSpPr>
          <p:nvPr>
            <p:ph type="sldImg"/>
          </p:nvPr>
        </p:nvSpPr>
        <p:spPr>
          <a:xfrm>
            <a:off x="1117600" y="696913"/>
            <a:ext cx="4648200" cy="3486150"/>
          </a:xfrm>
          <a:ln/>
        </p:spPr>
      </p:sp>
      <p:sp>
        <p:nvSpPr>
          <p:cNvPr id="70659" name="Rectangle 3">
            <a:extLst>
              <a:ext uri="{FF2B5EF4-FFF2-40B4-BE49-F238E27FC236}">
                <a16:creationId xmlns:a16="http://schemas.microsoft.com/office/drawing/2014/main" id="{9988DB97-8262-8C33-A58F-3C5EEAD8315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EB79A33A-CB1F-3CDE-1084-9240B0889B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ＭＳ Ｐゴシック" panose="020B0600070205080204" pitchFamily="34" charset="-128"/>
              </a:defRPr>
            </a:lvl1pPr>
            <a:lvl2pPr marL="742950" indent="-285750" defTabSz="923925">
              <a:defRPr>
                <a:solidFill>
                  <a:schemeClr val="tx1"/>
                </a:solidFill>
                <a:latin typeface="Verdana" panose="020B0604030504040204" pitchFamily="34" charset="0"/>
                <a:ea typeface="ＭＳ Ｐゴシック" panose="020B0600070205080204" pitchFamily="34" charset="-128"/>
              </a:defRPr>
            </a:lvl2pPr>
            <a:lvl3pPr marL="1143000" indent="-228600" defTabSz="923925">
              <a:defRPr>
                <a:solidFill>
                  <a:schemeClr val="tx1"/>
                </a:solidFill>
                <a:latin typeface="Verdana" panose="020B0604030504040204" pitchFamily="34" charset="0"/>
                <a:ea typeface="ＭＳ Ｐゴシック" panose="020B0600070205080204" pitchFamily="34" charset="-128"/>
              </a:defRPr>
            </a:lvl3pPr>
            <a:lvl4pPr marL="1600200" indent="-228600" defTabSz="923925">
              <a:defRPr>
                <a:solidFill>
                  <a:schemeClr val="tx1"/>
                </a:solidFill>
                <a:latin typeface="Verdana" panose="020B0604030504040204" pitchFamily="34" charset="0"/>
                <a:ea typeface="ＭＳ Ｐゴシック" panose="020B0600070205080204" pitchFamily="34" charset="-128"/>
              </a:defRPr>
            </a:lvl4pPr>
            <a:lvl5pPr marL="2057400" indent="-228600" defTabSz="923925">
              <a:defRPr>
                <a:solidFill>
                  <a:schemeClr val="tx1"/>
                </a:solidFill>
                <a:latin typeface="Verdana" panose="020B0604030504040204" pitchFamily="34" charset="0"/>
                <a:ea typeface="ＭＳ Ｐゴシック"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7D2752D2-0656-4B0D-90B0-9F8CFC5B8C77}" type="slidenum">
              <a:rPr lang="en-US" altLang="en-IL">
                <a:latin typeface="Times New Roman" panose="02020603050405020304" pitchFamily="18" charset="0"/>
              </a:rPr>
              <a:pPr/>
              <a:t>41</a:t>
            </a:fld>
            <a:endParaRPr lang="en-US" altLang="en-IL">
              <a:latin typeface="Times New Roman" panose="02020603050405020304" pitchFamily="18" charset="0"/>
            </a:endParaRPr>
          </a:p>
        </p:txBody>
      </p:sp>
      <p:sp>
        <p:nvSpPr>
          <p:cNvPr id="74755" name="Rectangle 2">
            <a:extLst>
              <a:ext uri="{FF2B5EF4-FFF2-40B4-BE49-F238E27FC236}">
                <a16:creationId xmlns:a16="http://schemas.microsoft.com/office/drawing/2014/main" id="{D5732D41-6C61-A19F-47D6-6D40A3DCDA58}"/>
              </a:ext>
            </a:extLst>
          </p:cNvPr>
          <p:cNvSpPr>
            <a:spLocks noChangeArrowheads="1" noTextEdit="1"/>
          </p:cNvSpPr>
          <p:nvPr>
            <p:ph type="sldImg"/>
          </p:nvPr>
        </p:nvSpPr>
        <p:spPr>
          <a:ln/>
        </p:spPr>
      </p:sp>
      <p:sp>
        <p:nvSpPr>
          <p:cNvPr id="74756" name="Rectangle 3">
            <a:extLst>
              <a:ext uri="{FF2B5EF4-FFF2-40B4-BE49-F238E27FC236}">
                <a16:creationId xmlns:a16="http://schemas.microsoft.com/office/drawing/2014/main" id="{32EB3F9C-FFA9-C370-CEA2-16C6B5B028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L" altLang="en-I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9348F44-8E42-6C91-E799-2C357FD503E1}"/>
              </a:ext>
            </a:extLst>
          </p:cNvPr>
          <p:cNvSpPr>
            <a:spLocks noRot="1" noChangeArrowheads="1" noTextEdit="1"/>
          </p:cNvSpPr>
          <p:nvPr>
            <p:ph type="sldImg"/>
          </p:nvPr>
        </p:nvSpPr>
        <p:spPr>
          <a:ln/>
        </p:spPr>
      </p:sp>
      <p:sp>
        <p:nvSpPr>
          <p:cNvPr id="13315" name="Rectangle 3">
            <a:extLst>
              <a:ext uri="{FF2B5EF4-FFF2-40B4-BE49-F238E27FC236}">
                <a16:creationId xmlns:a16="http://schemas.microsoft.com/office/drawing/2014/main" id="{638B729D-3192-396F-844C-9ABB5044CB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421B7CC-F044-0047-8CF3-68DF29CE41CE}"/>
              </a:ext>
            </a:extLst>
          </p:cNvPr>
          <p:cNvSpPr>
            <a:spLocks noRot="1" noChangeArrowheads="1" noTextEdit="1"/>
          </p:cNvSpPr>
          <p:nvPr>
            <p:ph type="sldImg"/>
          </p:nvPr>
        </p:nvSpPr>
        <p:spPr>
          <a:ln/>
        </p:spPr>
      </p:sp>
      <p:sp>
        <p:nvSpPr>
          <p:cNvPr id="18435" name="Rectangle 3">
            <a:extLst>
              <a:ext uri="{FF2B5EF4-FFF2-40B4-BE49-F238E27FC236}">
                <a16:creationId xmlns:a16="http://schemas.microsoft.com/office/drawing/2014/main" id="{074EF928-5CDE-DEB1-81F5-CB9D5BD9C9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F7F3E29-0C2B-A369-5A2C-71E7B7E30CDC}"/>
              </a:ext>
            </a:extLst>
          </p:cNvPr>
          <p:cNvSpPr>
            <a:spLocks noRot="1" noChangeArrowheads="1" noTextEdit="1"/>
          </p:cNvSpPr>
          <p:nvPr>
            <p:ph type="sldImg"/>
          </p:nvPr>
        </p:nvSpPr>
        <p:spPr>
          <a:xfrm>
            <a:off x="1117600" y="696913"/>
            <a:ext cx="4648200" cy="3486150"/>
          </a:xfrm>
          <a:ln/>
        </p:spPr>
      </p:sp>
      <p:sp>
        <p:nvSpPr>
          <p:cNvPr id="20483" name="Rectangle 3">
            <a:extLst>
              <a:ext uri="{FF2B5EF4-FFF2-40B4-BE49-F238E27FC236}">
                <a16:creationId xmlns:a16="http://schemas.microsoft.com/office/drawing/2014/main" id="{8A455681-4CEB-363E-1F68-34700E32DF5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A9D34B3-5EA7-B57F-9A4B-29EBABC1AD49}"/>
              </a:ext>
            </a:extLst>
          </p:cNvPr>
          <p:cNvSpPr>
            <a:spLocks noRot="1" noChangeArrowheads="1" noTextEdit="1"/>
          </p:cNvSpPr>
          <p:nvPr>
            <p:ph type="sldImg"/>
          </p:nvPr>
        </p:nvSpPr>
        <p:spPr>
          <a:ln/>
        </p:spPr>
      </p:sp>
      <p:sp>
        <p:nvSpPr>
          <p:cNvPr id="22531" name="Rectangle 3">
            <a:extLst>
              <a:ext uri="{FF2B5EF4-FFF2-40B4-BE49-F238E27FC236}">
                <a16:creationId xmlns:a16="http://schemas.microsoft.com/office/drawing/2014/main" id="{EF423638-E830-02E9-1F34-217524A7A7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8F6FA9E-D9E3-28E5-2B2D-2CB06A6C30D2}"/>
              </a:ext>
            </a:extLst>
          </p:cNvPr>
          <p:cNvSpPr>
            <a:spLocks noRot="1" noChangeArrowheads="1" noTextEdit="1"/>
          </p:cNvSpPr>
          <p:nvPr>
            <p:ph type="sldImg"/>
          </p:nvPr>
        </p:nvSpPr>
        <p:spPr>
          <a:ln/>
        </p:spPr>
      </p:sp>
      <p:sp>
        <p:nvSpPr>
          <p:cNvPr id="24579" name="Rectangle 3">
            <a:extLst>
              <a:ext uri="{FF2B5EF4-FFF2-40B4-BE49-F238E27FC236}">
                <a16:creationId xmlns:a16="http://schemas.microsoft.com/office/drawing/2014/main" id="{202798EA-06A5-78B9-FBD9-B92D9F8634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7572AC7-F21B-A237-6B36-0927FF2CD3B6}"/>
              </a:ext>
            </a:extLst>
          </p:cNvPr>
          <p:cNvSpPr>
            <a:spLocks noRot="1" noChangeArrowheads="1" noTextEdit="1"/>
          </p:cNvSpPr>
          <p:nvPr>
            <p:ph type="sldImg"/>
          </p:nvPr>
        </p:nvSpPr>
        <p:spPr>
          <a:ln/>
        </p:spPr>
      </p:sp>
      <p:sp>
        <p:nvSpPr>
          <p:cNvPr id="26627" name="Rectangle 3">
            <a:extLst>
              <a:ext uri="{FF2B5EF4-FFF2-40B4-BE49-F238E27FC236}">
                <a16:creationId xmlns:a16="http://schemas.microsoft.com/office/drawing/2014/main" id="{BA6280DB-271B-2F73-834A-8E04187EF3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EPROM = erasable programmable ROM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DE1216D-C023-2767-D0EB-1BB5172B2232}"/>
              </a:ext>
            </a:extLst>
          </p:cNvPr>
          <p:cNvSpPr>
            <a:spLocks noRot="1" noChangeArrowheads="1" noTextEdit="1"/>
          </p:cNvSpPr>
          <p:nvPr>
            <p:ph type="sldImg"/>
          </p:nvPr>
        </p:nvSpPr>
        <p:spPr>
          <a:xfrm>
            <a:off x="1117600" y="696913"/>
            <a:ext cx="4648200" cy="3486150"/>
          </a:xfrm>
          <a:ln/>
        </p:spPr>
      </p:sp>
      <p:sp>
        <p:nvSpPr>
          <p:cNvPr id="28675" name="Rectangle 3">
            <a:extLst>
              <a:ext uri="{FF2B5EF4-FFF2-40B4-BE49-F238E27FC236}">
                <a16:creationId xmlns:a16="http://schemas.microsoft.com/office/drawing/2014/main" id="{31940895-5E0E-7440-6EFF-795D47D868C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IL" altLang="en-IL">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C21C8E69-2DEE-D6C3-C1E8-4B038607E353}"/>
              </a:ext>
            </a:extLst>
          </p:cNvPr>
          <p:cNvGrpSpPr>
            <a:grpSpLocks/>
          </p:cNvGrpSpPr>
          <p:nvPr/>
        </p:nvGrpSpPr>
        <p:grpSpPr bwMode="auto">
          <a:xfrm>
            <a:off x="198438" y="2960688"/>
            <a:ext cx="8610600" cy="201612"/>
            <a:chOff x="125" y="1865"/>
            <a:chExt cx="5424" cy="127"/>
          </a:xfrm>
        </p:grpSpPr>
        <p:sp>
          <p:nvSpPr>
            <p:cNvPr id="3" name="Rectangle 4">
              <a:extLst>
                <a:ext uri="{FF2B5EF4-FFF2-40B4-BE49-F238E27FC236}">
                  <a16:creationId xmlns:a16="http://schemas.microsoft.com/office/drawing/2014/main" id="{815DC28C-FEC6-115A-87FF-289C41063A63}"/>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defRPr/>
              </a:pPr>
              <a:endParaRPr lang="en-IL" altLang="en-IL"/>
            </a:p>
          </p:txBody>
        </p:sp>
        <p:sp>
          <p:nvSpPr>
            <p:cNvPr id="4" name="Rectangle 5">
              <a:extLst>
                <a:ext uri="{FF2B5EF4-FFF2-40B4-BE49-F238E27FC236}">
                  <a16:creationId xmlns:a16="http://schemas.microsoft.com/office/drawing/2014/main" id="{1CD75F9D-9D75-A003-B379-15E1B7E67552}"/>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defRPr/>
              </a:pPr>
              <a:endParaRPr lang="en-IL" altLang="en-IL"/>
            </a:p>
          </p:txBody>
        </p:sp>
        <p:sp>
          <p:nvSpPr>
            <p:cNvPr id="5" name="Rectangle 6">
              <a:extLst>
                <a:ext uri="{FF2B5EF4-FFF2-40B4-BE49-F238E27FC236}">
                  <a16:creationId xmlns:a16="http://schemas.microsoft.com/office/drawing/2014/main" id="{979BE2C9-3464-A34A-37E7-90B8068A77B1}"/>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defRPr/>
              </a:pPr>
              <a:endParaRPr lang="en-IL" altLang="en-IL"/>
            </a:p>
          </p:txBody>
        </p:sp>
      </p:grpSp>
      <p:sp>
        <p:nvSpPr>
          <p:cNvPr id="6" name="Text Box 7">
            <a:extLst>
              <a:ext uri="{FF2B5EF4-FFF2-40B4-BE49-F238E27FC236}">
                <a16:creationId xmlns:a16="http://schemas.microsoft.com/office/drawing/2014/main" id="{2E7BFDB5-A89D-4E36-A417-5AF22E9748DB}"/>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defRPr/>
            </a:pPr>
            <a:r>
              <a:rPr lang="en-US" altLang="en-IL" sz="1000" b="1">
                <a:solidFill>
                  <a:srgbClr val="336699"/>
                </a:solidFill>
                <a:latin typeface="Helvetica" panose="020B0604020202020204" pitchFamily="34" charset="0"/>
              </a:rPr>
              <a:t>Silberschatz, Galvin and Gagne ©2018</a:t>
            </a:r>
          </a:p>
        </p:txBody>
      </p:sp>
      <p:sp>
        <p:nvSpPr>
          <p:cNvPr id="7" name="Text Box 8">
            <a:extLst>
              <a:ext uri="{FF2B5EF4-FFF2-40B4-BE49-F238E27FC236}">
                <a16:creationId xmlns:a16="http://schemas.microsoft.com/office/drawing/2014/main" id="{6E02873F-2B5A-BFA0-5462-8068082FDDE9}"/>
              </a:ext>
            </a:extLst>
          </p:cNvPr>
          <p:cNvSpPr txBox="1">
            <a:spLocks noChangeArrowheads="1"/>
          </p:cNvSpPr>
          <p:nvPr/>
        </p:nvSpPr>
        <p:spPr bwMode="auto">
          <a:xfrm>
            <a:off x="26988" y="6613525"/>
            <a:ext cx="2701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spcBef>
                <a:spcPct val="50000"/>
              </a:spcBef>
              <a:defRPr/>
            </a:pPr>
            <a:r>
              <a:rPr lang="en-US" altLang="en-IL" sz="1000" b="1">
                <a:solidFill>
                  <a:srgbClr val="336699"/>
                </a:solidFill>
                <a:latin typeface="Helvetica" panose="020B0604020202020204" pitchFamily="34" charset="0"/>
              </a:rPr>
              <a:t>Operating System Concepts – 10</a:t>
            </a:r>
            <a:r>
              <a:rPr lang="en-US" altLang="en-IL" sz="1000" b="1" baseline="30000">
                <a:solidFill>
                  <a:srgbClr val="336699"/>
                </a:solidFill>
                <a:latin typeface="Helvetica" panose="020B0604020202020204" pitchFamily="34" charset="0"/>
              </a:rPr>
              <a:t>h</a:t>
            </a:r>
            <a:r>
              <a:rPr lang="en-US" altLang="en-IL" sz="1000" b="1">
                <a:solidFill>
                  <a:srgbClr val="336699"/>
                </a:solidFill>
                <a:latin typeface="Helvetica" panose="020B0604020202020204" pitchFamily="34" charset="0"/>
              </a:rPr>
              <a:t> Edition</a:t>
            </a:r>
          </a:p>
        </p:txBody>
      </p:sp>
      <p:pic>
        <p:nvPicPr>
          <p:cNvPr id="8" name="Picture 9" descr="dino_4">
            <a:extLst>
              <a:ext uri="{FF2B5EF4-FFF2-40B4-BE49-F238E27FC236}">
                <a16:creationId xmlns:a16="http://schemas.microsoft.com/office/drawing/2014/main" id="{DE866932-D841-F626-1D7F-4A22BBA35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10">
            <a:extLst>
              <a:ext uri="{FF2B5EF4-FFF2-40B4-BE49-F238E27FC236}">
                <a16:creationId xmlns:a16="http://schemas.microsoft.com/office/drawing/2014/main" id="{7E0368F7-E908-A342-98DA-272190305D6A}"/>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defRPr/>
            </a:pPr>
            <a:endParaRPr lang="en-IL" altLang="en-IL"/>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489278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279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927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103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5945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130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64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187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987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4927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91213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3C3F0C1E-3DCB-FA46-C17A-B5CDAF9BE63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7A9F804E-4E50-CC9B-40F8-10838C72D391}"/>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IL"/>
              <a:t>Click to edit Master title style</a:t>
            </a:r>
          </a:p>
        </p:txBody>
      </p:sp>
      <p:sp>
        <p:nvSpPr>
          <p:cNvPr id="1028" name="Rectangle 4">
            <a:extLst>
              <a:ext uri="{FF2B5EF4-FFF2-40B4-BE49-F238E27FC236}">
                <a16:creationId xmlns:a16="http://schemas.microsoft.com/office/drawing/2014/main" id="{34F2275A-392B-AAC3-94FC-242348B6B32E}"/>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IL"/>
              <a:t>Click to edit Master text styles</a:t>
            </a:r>
          </a:p>
          <a:p>
            <a:pPr lvl="1"/>
            <a:r>
              <a:rPr lang="en-US" altLang="en-IL"/>
              <a:t>Second level</a:t>
            </a:r>
          </a:p>
          <a:p>
            <a:pPr lvl="2"/>
            <a:r>
              <a:rPr lang="en-US" altLang="en-IL"/>
              <a:t>Third level</a:t>
            </a:r>
          </a:p>
          <a:p>
            <a:pPr lvl="3"/>
            <a:r>
              <a:rPr lang="en-US" altLang="en-IL"/>
              <a:t>Fourth level</a:t>
            </a:r>
          </a:p>
          <a:p>
            <a:pPr lvl="4"/>
            <a:r>
              <a:rPr lang="en-US" altLang="en-IL"/>
              <a:t>Fifth level</a:t>
            </a:r>
          </a:p>
        </p:txBody>
      </p:sp>
      <p:sp>
        <p:nvSpPr>
          <p:cNvPr id="1029" name="Rectangle 5">
            <a:extLst>
              <a:ext uri="{FF2B5EF4-FFF2-40B4-BE49-F238E27FC236}">
                <a16:creationId xmlns:a16="http://schemas.microsoft.com/office/drawing/2014/main" id="{6AFF8C63-D7E5-4BD9-BD64-34B2FAC66F36}"/>
              </a:ext>
            </a:extLst>
          </p:cNvPr>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eaLnBrk="1" hangingPunct="1">
              <a:defRPr/>
            </a:pPr>
            <a:endParaRPr lang="en-IL" altLang="en-IL" sz="2400">
              <a:latin typeface="Times New Roman" panose="02020603050405020304" pitchFamily="18" charset="0"/>
            </a:endParaRPr>
          </a:p>
        </p:txBody>
      </p:sp>
      <p:sp>
        <p:nvSpPr>
          <p:cNvPr id="1030" name="Line 6">
            <a:extLst>
              <a:ext uri="{FF2B5EF4-FFF2-40B4-BE49-F238E27FC236}">
                <a16:creationId xmlns:a16="http://schemas.microsoft.com/office/drawing/2014/main" id="{30901615-F55A-247D-C70B-861B1864C6A8}"/>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IL"/>
          </a:p>
        </p:txBody>
      </p:sp>
      <p:sp>
        <p:nvSpPr>
          <p:cNvPr id="1031" name="Rectangle 7">
            <a:extLst>
              <a:ext uri="{FF2B5EF4-FFF2-40B4-BE49-F238E27FC236}">
                <a16:creationId xmlns:a16="http://schemas.microsoft.com/office/drawing/2014/main" id="{5322944B-6574-4F11-965B-8B7951D1D28A}"/>
              </a:ext>
            </a:extLst>
          </p:cNvPr>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eaLnBrk="1" hangingPunct="1">
              <a:defRPr/>
            </a:pPr>
            <a:endParaRPr lang="en-IL" altLang="en-IL" sz="2400">
              <a:latin typeface="Times New Roman" panose="02020603050405020304" pitchFamily="18" charset="0"/>
            </a:endParaRPr>
          </a:p>
        </p:txBody>
      </p:sp>
      <p:sp>
        <p:nvSpPr>
          <p:cNvPr id="1032" name="Rectangle 8">
            <a:extLst>
              <a:ext uri="{FF2B5EF4-FFF2-40B4-BE49-F238E27FC236}">
                <a16:creationId xmlns:a16="http://schemas.microsoft.com/office/drawing/2014/main" id="{8FD8913D-12B5-4B0C-8950-0EC2280EAD50}"/>
              </a:ext>
            </a:extLst>
          </p:cNvPr>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eaLnBrk="1" hangingPunct="1">
              <a:defRPr/>
            </a:pPr>
            <a:endParaRPr lang="en-IL" altLang="en-IL" sz="2400">
              <a:latin typeface="Times New Roman" panose="02020603050405020304" pitchFamily="18" charset="0"/>
            </a:endParaRPr>
          </a:p>
        </p:txBody>
      </p:sp>
      <p:sp>
        <p:nvSpPr>
          <p:cNvPr id="151561" name="Text Box 9">
            <a:extLst>
              <a:ext uri="{FF2B5EF4-FFF2-40B4-BE49-F238E27FC236}">
                <a16:creationId xmlns:a16="http://schemas.microsoft.com/office/drawing/2014/main" id="{D884CB11-C1A7-4D08-943F-EE447E8B88D8}"/>
              </a:ext>
            </a:extLst>
          </p:cNvPr>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IL" sz="1000" b="1">
                <a:solidFill>
                  <a:srgbClr val="006699"/>
                </a:solidFill>
                <a:latin typeface="Helvetica" panose="020B0604020202020204" pitchFamily="34" charset="0"/>
              </a:rPr>
              <a:t>1.</a:t>
            </a:r>
            <a:fld id="{31C3ED96-8169-45EF-B9F6-A9BBA7D99460}" type="slidenum">
              <a:rPr lang="en-US" altLang="en-IL" sz="1000" b="1">
                <a:solidFill>
                  <a:srgbClr val="006699"/>
                </a:solidFill>
                <a:latin typeface="Helvetica" panose="020B0604020202020204" pitchFamily="34" charset="0"/>
              </a:rPr>
              <a:pPr algn="ctr">
                <a:spcBef>
                  <a:spcPct val="50000"/>
                </a:spcBef>
              </a:pPr>
              <a:t>‹#›</a:t>
            </a:fld>
            <a:endParaRPr lang="en-US" altLang="en-IL"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6C8F6891-8C32-41F0-B941-F5C34B66F55D}"/>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defRPr/>
            </a:pPr>
            <a:r>
              <a:rPr lang="en-US" altLang="en-IL"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3C5A9211-43A4-4C3F-827F-08E4F144D78D}"/>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spcBef>
                <a:spcPct val="50000"/>
              </a:spcBef>
              <a:defRPr/>
            </a:pPr>
            <a:r>
              <a:rPr lang="en-US" altLang="en-IL" sz="1000" b="1">
                <a:solidFill>
                  <a:srgbClr val="006699"/>
                </a:solidFill>
                <a:latin typeface="Helvetica" panose="020B0604020202020204" pitchFamily="34" charset="0"/>
              </a:rPr>
              <a:t>Operating System Concepts – 10</a:t>
            </a:r>
            <a:r>
              <a:rPr lang="en-US" altLang="en-IL" sz="1000" b="1" baseline="30000">
                <a:solidFill>
                  <a:srgbClr val="006699"/>
                </a:solidFill>
                <a:latin typeface="Helvetica" panose="020B0604020202020204" pitchFamily="34" charset="0"/>
              </a:rPr>
              <a:t>th</a:t>
            </a:r>
            <a:r>
              <a:rPr lang="en-US" altLang="en-IL"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98C1416F-7279-E189-4369-94DA368C00A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3"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ctr" rtl="0" eaLnBrk="0" fontAlgn="base" hangingPunct="0">
        <a:spcBef>
          <a:spcPct val="0"/>
        </a:spcBef>
        <a:spcAft>
          <a:spcPct val="0"/>
        </a:spcAft>
        <a:defRPr sz="3200" b="1">
          <a:solidFill>
            <a:srgbClr val="006699"/>
          </a:solidFill>
          <a:latin typeface="+mj-lt"/>
          <a:ea typeface="ＭＳ Ｐゴシック" panose="020B0600070205080204"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panose="020B0600070205080204"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panose="020B0600070205080204"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panose="020B0600070205080204"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panose="020B0600070205080204"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n-lt"/>
          <a:ea typeface="ＭＳ Ｐゴシック" panose="020B0600070205080204"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n-lt"/>
          <a:ea typeface="ＭＳ Ｐゴシック"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ＭＳ Ｐゴシック"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upload.wikimedia.org/wikipedia/en/0/0b/Asmp_2.gif" TargetMode="Externa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A81BB0B3-2D91-ADA1-B2DC-7F0B1F2B8F9C}"/>
              </a:ext>
            </a:extLst>
          </p:cNvPr>
          <p:cNvSpPr>
            <a:spLocks noGrp="1" noChangeArrowheads="1"/>
          </p:cNvSpPr>
          <p:nvPr>
            <p:ph type="ctrTitle"/>
          </p:nvPr>
        </p:nvSpPr>
        <p:spPr>
          <a:xfrm>
            <a:off x="371475" y="1900238"/>
            <a:ext cx="8458200" cy="1143000"/>
          </a:xfrm>
          <a:noFill/>
        </p:spPr>
        <p:txBody>
          <a:bodyPr/>
          <a:lstStyle/>
          <a:p>
            <a:pPr eaLnBrk="1" hangingPunct="1"/>
            <a:r>
              <a:rPr lang="en-US" altLang="en-IL"/>
              <a:t>Chapter 1: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E041060-8DB1-5610-18DF-BDDA28A7718E}"/>
              </a:ext>
            </a:extLst>
          </p:cNvPr>
          <p:cNvSpPr>
            <a:spLocks noGrp="1" noChangeArrowheads="1"/>
          </p:cNvSpPr>
          <p:nvPr>
            <p:ph type="title"/>
          </p:nvPr>
        </p:nvSpPr>
        <p:spPr/>
        <p:txBody>
          <a:bodyPr/>
          <a:lstStyle/>
          <a:p>
            <a:pPr eaLnBrk="1" hangingPunct="1"/>
            <a:r>
              <a:rPr lang="en-US" altLang="en-US"/>
              <a:t>Computer System Structure</a:t>
            </a:r>
          </a:p>
        </p:txBody>
      </p:sp>
      <p:sp>
        <p:nvSpPr>
          <p:cNvPr id="14339" name="Rectangle 3">
            <a:extLst>
              <a:ext uri="{FF2B5EF4-FFF2-40B4-BE49-F238E27FC236}">
                <a16:creationId xmlns:a16="http://schemas.microsoft.com/office/drawing/2014/main" id="{E91E08F5-E10A-42AB-80DB-C086B0FE6C10}"/>
              </a:ext>
            </a:extLst>
          </p:cNvPr>
          <p:cNvSpPr>
            <a:spLocks noGrp="1" noChangeArrowheads="1"/>
          </p:cNvSpPr>
          <p:nvPr>
            <p:ph type="body" idx="1"/>
          </p:nvPr>
        </p:nvSpPr>
        <p:spPr>
          <a:xfrm>
            <a:off x="827088" y="1098550"/>
            <a:ext cx="7351712" cy="4483100"/>
          </a:xfrm>
        </p:spPr>
        <p:txBody>
          <a:bodyPr/>
          <a:lstStyle/>
          <a:p>
            <a:r>
              <a:rPr lang="en-US" altLang="en-US" sz="2000"/>
              <a:t>Computer system can be divided into four components</a:t>
            </a:r>
          </a:p>
          <a:p>
            <a:pPr lvl="1"/>
            <a:r>
              <a:rPr lang="en-US" altLang="en-US" sz="2000"/>
              <a:t>Hardware – provides basic computing resources</a:t>
            </a:r>
          </a:p>
          <a:p>
            <a:pPr lvl="2"/>
            <a:r>
              <a:rPr lang="en-US" altLang="en-US" sz="2000"/>
              <a:t>CPU, memory, I/O devices, file storage space</a:t>
            </a:r>
          </a:p>
          <a:p>
            <a:pPr lvl="1"/>
            <a:r>
              <a:rPr lang="en-US" altLang="en-US" sz="2000"/>
              <a:t>Operating system</a:t>
            </a:r>
          </a:p>
          <a:p>
            <a:pPr lvl="2"/>
            <a:r>
              <a:rPr lang="en-US" altLang="en-US" sz="2000"/>
              <a:t>Controls and coordinates use of hardware among various applications and users</a:t>
            </a:r>
          </a:p>
          <a:p>
            <a:pPr lvl="1"/>
            <a:r>
              <a:rPr lang="en-US" altLang="en-US" sz="2000"/>
              <a:t>Application programs – define the ways in which the system resources are used to solve the computing problems of the users</a:t>
            </a:r>
          </a:p>
          <a:p>
            <a:pPr lvl="2"/>
            <a:r>
              <a:rPr lang="en-US" altLang="en-US" sz="2000"/>
              <a:t>Word processors, compilers, web browsers, database systems, video games</a:t>
            </a:r>
          </a:p>
          <a:p>
            <a:pPr lvl="1"/>
            <a:r>
              <a:rPr lang="en-US" altLang="en-US" sz="2000"/>
              <a:t>Users</a:t>
            </a:r>
          </a:p>
          <a:p>
            <a:pPr lvl="2"/>
            <a:r>
              <a:rPr lang="en-US" altLang="en-US" sz="2000"/>
              <a:t>People, machines (e.g., embedded), other computers</a:t>
            </a:r>
          </a:p>
        </p:txBody>
      </p:sp>
      <p:pic>
        <p:nvPicPr>
          <p:cNvPr id="17412" name="Picture 4">
            <a:extLst>
              <a:ext uri="{FF2B5EF4-FFF2-40B4-BE49-F238E27FC236}">
                <a16:creationId xmlns:a16="http://schemas.microsoft.com/office/drawing/2014/main" id="{66DB48C4-4087-B9A2-FE56-C9E66075A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0" y="0"/>
            <a:ext cx="1651000"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33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AAEA7F0-6DEA-1130-29D5-E3BEA89FE509}"/>
              </a:ext>
            </a:extLst>
          </p:cNvPr>
          <p:cNvSpPr>
            <a:spLocks noGrp="1" noChangeArrowheads="1"/>
          </p:cNvSpPr>
          <p:nvPr>
            <p:ph type="title" idx="4294967295"/>
          </p:nvPr>
        </p:nvSpPr>
        <p:spPr>
          <a:xfrm>
            <a:off x="844550" y="120650"/>
            <a:ext cx="8229600" cy="576263"/>
          </a:xfrm>
        </p:spPr>
        <p:txBody>
          <a:bodyPr/>
          <a:lstStyle/>
          <a:p>
            <a:pPr eaLnBrk="1" hangingPunct="1"/>
            <a:r>
              <a:rPr lang="en-US" altLang="en-IL" sz="2800"/>
              <a:t>Four Components of a Computer System</a:t>
            </a:r>
          </a:p>
        </p:txBody>
      </p:sp>
      <p:pic>
        <p:nvPicPr>
          <p:cNvPr id="19459" name="Picture 4">
            <a:extLst>
              <a:ext uri="{FF2B5EF4-FFF2-40B4-BE49-F238E27FC236}">
                <a16:creationId xmlns:a16="http://schemas.microsoft.com/office/drawing/2014/main" id="{FBA634D6-04CA-5AA6-2C69-4E32448FA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533525"/>
            <a:ext cx="54483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C7BC79C-5720-B7F9-1B1A-B4932CEDD03C}"/>
              </a:ext>
            </a:extLst>
          </p:cNvPr>
          <p:cNvSpPr>
            <a:spLocks noGrp="1" noChangeArrowheads="1"/>
          </p:cNvSpPr>
          <p:nvPr>
            <p:ph type="title"/>
          </p:nvPr>
        </p:nvSpPr>
        <p:spPr/>
        <p:txBody>
          <a:bodyPr/>
          <a:lstStyle/>
          <a:p>
            <a:pPr eaLnBrk="1" hangingPunct="1"/>
            <a:r>
              <a:rPr lang="en-US" altLang="en-US"/>
              <a:t>Operating System Definition</a:t>
            </a:r>
          </a:p>
        </p:txBody>
      </p:sp>
      <p:sp>
        <p:nvSpPr>
          <p:cNvPr id="17411" name="Rectangle 3">
            <a:extLst>
              <a:ext uri="{FF2B5EF4-FFF2-40B4-BE49-F238E27FC236}">
                <a16:creationId xmlns:a16="http://schemas.microsoft.com/office/drawing/2014/main" id="{13C230C4-9595-AFD3-E37E-82EAB06414B8}"/>
              </a:ext>
            </a:extLst>
          </p:cNvPr>
          <p:cNvSpPr>
            <a:spLocks noGrp="1" noChangeArrowheads="1"/>
          </p:cNvSpPr>
          <p:nvPr>
            <p:ph type="body" idx="1"/>
          </p:nvPr>
        </p:nvSpPr>
        <p:spPr>
          <a:xfrm>
            <a:off x="782638" y="1014413"/>
            <a:ext cx="6891337" cy="5256212"/>
          </a:xfrm>
        </p:spPr>
        <p:txBody>
          <a:bodyPr/>
          <a:lstStyle/>
          <a:p>
            <a:pPr>
              <a:buFont typeface="Monotype Sorts" pitchFamily="2" charset="2"/>
              <a:buNone/>
            </a:pPr>
            <a:endParaRPr lang="en-US" altLang="en-US" sz="2000"/>
          </a:p>
          <a:p>
            <a:r>
              <a:rPr lang="en-US" altLang="en-US" sz="2000"/>
              <a:t>OS is a </a:t>
            </a:r>
            <a:r>
              <a:rPr lang="en-US" altLang="en-US" sz="2000" b="1">
                <a:solidFill>
                  <a:srgbClr val="3366FF"/>
                </a:solidFill>
              </a:rPr>
              <a:t>resource allocator</a:t>
            </a:r>
          </a:p>
          <a:p>
            <a:pPr lvl="1"/>
            <a:r>
              <a:rPr lang="en-US" altLang="en-US" sz="2000"/>
              <a:t>Manages all </a:t>
            </a:r>
            <a:r>
              <a:rPr lang="en-US" altLang="en-US" sz="2000">
                <a:solidFill>
                  <a:srgbClr val="FF0000"/>
                </a:solidFill>
              </a:rPr>
              <a:t>resources</a:t>
            </a:r>
            <a:r>
              <a:rPr lang="en-US" altLang="en-US" sz="2000"/>
              <a:t> (OS as a government allegory)</a:t>
            </a:r>
          </a:p>
          <a:p>
            <a:pPr lvl="1"/>
            <a:r>
              <a:rPr lang="en-US" altLang="en-US" sz="2000"/>
              <a:t>Decides between conflicting requests for </a:t>
            </a:r>
            <a:r>
              <a:rPr lang="en-US" altLang="en-US" sz="2000">
                <a:solidFill>
                  <a:srgbClr val="FF0000"/>
                </a:solidFill>
              </a:rPr>
              <a:t>efficient</a:t>
            </a:r>
            <a:r>
              <a:rPr lang="en-US" altLang="en-US" sz="2000"/>
              <a:t> and </a:t>
            </a:r>
            <a:r>
              <a:rPr lang="en-US" altLang="en-US" sz="2000">
                <a:solidFill>
                  <a:srgbClr val="FF0000"/>
                </a:solidFill>
              </a:rPr>
              <a:t>fair</a:t>
            </a:r>
            <a:r>
              <a:rPr lang="en-US" altLang="en-US" sz="2000"/>
              <a:t> resource use</a:t>
            </a:r>
          </a:p>
          <a:p>
            <a:r>
              <a:rPr lang="en-US" altLang="en-US" sz="2000"/>
              <a:t>OS is a </a:t>
            </a:r>
            <a:r>
              <a:rPr lang="en-US" altLang="en-US" sz="2000" b="1">
                <a:solidFill>
                  <a:srgbClr val="3366FF"/>
                </a:solidFill>
              </a:rPr>
              <a:t>control program</a:t>
            </a:r>
          </a:p>
          <a:p>
            <a:pPr lvl="1"/>
            <a:r>
              <a:rPr lang="en-US" altLang="en-US" sz="2000"/>
              <a:t>Controls </a:t>
            </a:r>
            <a:r>
              <a:rPr lang="en-US" altLang="en-US" sz="2000">
                <a:solidFill>
                  <a:srgbClr val="FF0000"/>
                </a:solidFill>
              </a:rPr>
              <a:t>execution</a:t>
            </a:r>
            <a:r>
              <a:rPr lang="en-US" altLang="en-US" sz="2000"/>
              <a:t> of programs to prevent </a:t>
            </a:r>
            <a:r>
              <a:rPr lang="en-US" altLang="en-US" sz="2000">
                <a:solidFill>
                  <a:srgbClr val="FF0000"/>
                </a:solidFill>
              </a:rPr>
              <a:t>errors</a:t>
            </a:r>
            <a:r>
              <a:rPr lang="en-US" altLang="en-US" sz="2000"/>
              <a:t> and </a:t>
            </a:r>
            <a:r>
              <a:rPr lang="en-US" altLang="en-US" sz="2000">
                <a:solidFill>
                  <a:srgbClr val="FF0000"/>
                </a:solidFill>
              </a:rPr>
              <a:t>improper use </a:t>
            </a:r>
            <a:r>
              <a:rPr lang="en-US" altLang="en-US" sz="2000"/>
              <a:t>of the computer</a:t>
            </a:r>
          </a:p>
          <a:p>
            <a:pPr lvl="1"/>
            <a:endParaRPr lang="en-US" altLang="en-US" sz="2000"/>
          </a:p>
          <a:p>
            <a:r>
              <a:rPr lang="en-US" altLang="en-US" sz="2000"/>
              <a:t>Resource allocation and control is especially important when having several users connected to the same mainframe or microcomputer</a:t>
            </a:r>
          </a:p>
          <a:p>
            <a:pPr lvl="1"/>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0AA8D31-9ED4-A7A3-32A0-353A8517D169}"/>
              </a:ext>
            </a:extLst>
          </p:cNvPr>
          <p:cNvSpPr>
            <a:spLocks noGrp="1" noChangeArrowheads="1"/>
          </p:cNvSpPr>
          <p:nvPr>
            <p:ph type="title"/>
          </p:nvPr>
        </p:nvSpPr>
        <p:spPr>
          <a:xfrm>
            <a:off x="671513" y="277813"/>
            <a:ext cx="8229600" cy="576262"/>
          </a:xfrm>
        </p:spPr>
        <p:txBody>
          <a:bodyPr/>
          <a:lstStyle/>
          <a:p>
            <a:pPr eaLnBrk="1" hangingPunct="1"/>
            <a:r>
              <a:rPr lang="en-US" altLang="en-US"/>
              <a:t>Operating System Definition (Cont)</a:t>
            </a:r>
          </a:p>
        </p:txBody>
      </p:sp>
      <p:sp>
        <p:nvSpPr>
          <p:cNvPr id="18435" name="Rectangle 3">
            <a:extLst>
              <a:ext uri="{FF2B5EF4-FFF2-40B4-BE49-F238E27FC236}">
                <a16:creationId xmlns:a16="http://schemas.microsoft.com/office/drawing/2014/main" id="{CCBF2367-4962-C22F-D72D-B8BFA1ED2890}"/>
              </a:ext>
            </a:extLst>
          </p:cNvPr>
          <p:cNvSpPr>
            <a:spLocks noGrp="1" noChangeArrowheads="1"/>
          </p:cNvSpPr>
          <p:nvPr>
            <p:ph type="body" idx="1"/>
          </p:nvPr>
        </p:nvSpPr>
        <p:spPr>
          <a:xfrm>
            <a:off x="862013" y="1404938"/>
            <a:ext cx="8050212" cy="3540125"/>
          </a:xfrm>
        </p:spPr>
        <p:txBody>
          <a:bodyPr/>
          <a:lstStyle/>
          <a:p>
            <a:r>
              <a:rPr lang="en-US" altLang="en-US" sz="2400"/>
              <a:t>No universally accepted definition</a:t>
            </a:r>
          </a:p>
          <a:p>
            <a:r>
              <a:rPr lang="en-US" altLang="en-US" sz="2400"/>
              <a:t>“Everything a vendor ships when you order an operating system” is good approximation</a:t>
            </a:r>
          </a:p>
          <a:p>
            <a:pPr lvl="1"/>
            <a:r>
              <a:rPr lang="en-US" altLang="en-US" sz="2400"/>
              <a:t>But varies wildly</a:t>
            </a:r>
          </a:p>
          <a:p>
            <a:r>
              <a:rPr lang="en-US" altLang="en-US" sz="2400"/>
              <a:t>“The one program running at all times on the computer” is the </a:t>
            </a:r>
            <a:r>
              <a:rPr lang="en-US" altLang="en-US" sz="2400" b="1">
                <a:solidFill>
                  <a:srgbClr val="3366FF"/>
                </a:solidFill>
              </a:rPr>
              <a:t>kernel</a:t>
            </a:r>
            <a:r>
              <a:rPr lang="en-US" altLang="en-US" sz="2400" b="1"/>
              <a:t>.  </a:t>
            </a:r>
            <a:r>
              <a:rPr lang="en-US" altLang="en-US" sz="2400"/>
              <a:t>Everything else is either a </a:t>
            </a:r>
            <a:r>
              <a:rPr lang="en-US" altLang="en-US" sz="2400">
                <a:solidFill>
                  <a:srgbClr val="FF0000"/>
                </a:solidFill>
              </a:rPr>
              <a:t>system program</a:t>
            </a:r>
            <a:r>
              <a:rPr lang="en-US" altLang="en-US" sz="2400"/>
              <a:t> (ships with the operating system) or an </a:t>
            </a:r>
            <a:r>
              <a:rPr lang="en-US" altLang="en-US" sz="2400">
                <a:solidFill>
                  <a:srgbClr val="FF0000"/>
                </a:solidFill>
              </a:rPr>
              <a:t>application program</a:t>
            </a:r>
          </a:p>
        </p:txBody>
      </p:sp>
      <p:sp>
        <p:nvSpPr>
          <p:cNvPr id="18436" name="TextBox 3">
            <a:extLst>
              <a:ext uri="{FF2B5EF4-FFF2-40B4-BE49-F238E27FC236}">
                <a16:creationId xmlns:a16="http://schemas.microsoft.com/office/drawing/2014/main" id="{F4BAD5AA-2098-016F-1173-267EC9DE1202}"/>
              </a:ext>
            </a:extLst>
          </p:cNvPr>
          <p:cNvSpPr txBox="1">
            <a:spLocks noChangeArrowheads="1"/>
          </p:cNvSpPr>
          <p:nvPr/>
        </p:nvSpPr>
        <p:spPr bwMode="auto">
          <a:xfrm>
            <a:off x="758825" y="5116513"/>
            <a:ext cx="70786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i="1">
                <a:latin typeface="Maiandra GD" panose="020E0502030308020204" pitchFamily="34" charset="0"/>
              </a:rPr>
              <a:t>The matter of what constitutes an operating system is important! </a:t>
            </a:r>
            <a:br>
              <a:rPr kumimoji="0" lang="en-US" altLang="en-US" i="1">
                <a:latin typeface="Maiandra GD" panose="020E0502030308020204" pitchFamily="34" charset="0"/>
              </a:rPr>
            </a:br>
            <a:r>
              <a:rPr kumimoji="0" lang="en-US" altLang="en-US" i="1">
                <a:latin typeface="Maiandra GD" panose="020E0502030308020204" pitchFamily="34" charset="0"/>
              </a:rPr>
              <a:t>In 1998 this was the essence of a suit filed by the United State Department of Justice against Microsoft</a:t>
            </a:r>
          </a:p>
          <a:p>
            <a:pPr>
              <a:spcBef>
                <a:spcPct val="0"/>
              </a:spcBef>
              <a:buClrTx/>
              <a:buSzTx/>
              <a:buFontTx/>
              <a:buNone/>
            </a:pPr>
            <a:r>
              <a:rPr kumimoji="0" lang="en-US" altLang="en-US" i="1">
                <a:latin typeface="Maiandra GD" panose="020E0502030308020204" pitchFamily="34" charset="0"/>
              </a:rPr>
              <a:t>(even though today most mobile OS include much functionality)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900C90B-5E80-E193-6D61-8894CA867464}"/>
              </a:ext>
            </a:extLst>
          </p:cNvPr>
          <p:cNvSpPr>
            <a:spLocks noGrp="1" noChangeArrowheads="1"/>
          </p:cNvSpPr>
          <p:nvPr>
            <p:ph type="title"/>
          </p:nvPr>
        </p:nvSpPr>
        <p:spPr/>
        <p:txBody>
          <a:bodyPr/>
          <a:lstStyle/>
          <a:p>
            <a:pPr eaLnBrk="1" hangingPunct="1"/>
            <a:r>
              <a:rPr lang="en-US" altLang="en-US"/>
              <a:t>Computer Startup</a:t>
            </a:r>
          </a:p>
        </p:txBody>
      </p:sp>
      <p:sp>
        <p:nvSpPr>
          <p:cNvPr id="25603" name="Rectangle 3">
            <a:extLst>
              <a:ext uri="{FF2B5EF4-FFF2-40B4-BE49-F238E27FC236}">
                <a16:creationId xmlns:a16="http://schemas.microsoft.com/office/drawing/2014/main" id="{F26F490F-0900-559B-AE23-F402EFCF08A3}"/>
              </a:ext>
            </a:extLst>
          </p:cNvPr>
          <p:cNvSpPr>
            <a:spLocks noGrp="1" noChangeArrowheads="1"/>
          </p:cNvSpPr>
          <p:nvPr>
            <p:ph type="body" idx="1"/>
          </p:nvPr>
        </p:nvSpPr>
        <p:spPr/>
        <p:txBody>
          <a:bodyPr/>
          <a:lstStyle/>
          <a:p>
            <a:r>
              <a:rPr lang="en-US" altLang="en-US" sz="2400" b="1">
                <a:solidFill>
                  <a:srgbClr val="3366FF"/>
                </a:solidFill>
              </a:rPr>
              <a:t>bootstrap program</a:t>
            </a:r>
            <a:r>
              <a:rPr lang="en-US" altLang="en-US" sz="2400">
                <a:solidFill>
                  <a:srgbClr val="3366FF"/>
                </a:solidFill>
              </a:rPr>
              <a:t> </a:t>
            </a:r>
            <a:r>
              <a:rPr lang="en-US" altLang="en-US" sz="2400"/>
              <a:t>is loaded at power-up or reboot</a:t>
            </a:r>
          </a:p>
          <a:p>
            <a:pPr lvl="1"/>
            <a:r>
              <a:rPr lang="en-US" altLang="en-US" sz="2400"/>
              <a:t>Typically stored in ROM or EPROM, generally known as </a:t>
            </a:r>
            <a:r>
              <a:rPr lang="en-US" altLang="en-US" sz="2400" b="1">
                <a:solidFill>
                  <a:srgbClr val="3366FF"/>
                </a:solidFill>
              </a:rPr>
              <a:t>firmware</a:t>
            </a:r>
          </a:p>
          <a:p>
            <a:pPr lvl="1"/>
            <a:r>
              <a:rPr lang="en-US" altLang="en-US" sz="2400"/>
              <a:t>Initializes all aspects of system (CPU registers, device controllers, memory contents, etc.)</a:t>
            </a:r>
          </a:p>
          <a:p>
            <a:pPr lvl="1"/>
            <a:r>
              <a:rPr lang="en-US" altLang="en-US" sz="2400"/>
              <a:t>Loads operating system kernel and starts execution</a:t>
            </a:r>
          </a:p>
        </p:txBody>
      </p:sp>
      <p:sp>
        <p:nvSpPr>
          <p:cNvPr id="25604" name="TextBox 3">
            <a:extLst>
              <a:ext uri="{FF2B5EF4-FFF2-40B4-BE49-F238E27FC236}">
                <a16:creationId xmlns:a16="http://schemas.microsoft.com/office/drawing/2014/main" id="{A8FCDE2D-2608-97D0-8208-EA2079F0D047}"/>
              </a:ext>
            </a:extLst>
          </p:cNvPr>
          <p:cNvSpPr txBox="1">
            <a:spLocks noChangeArrowheads="1"/>
          </p:cNvSpPr>
          <p:nvPr/>
        </p:nvSpPr>
        <p:spPr bwMode="auto">
          <a:xfrm>
            <a:off x="2297113" y="4702175"/>
            <a:ext cx="40497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i="1">
                <a:latin typeface="Verdana" panose="020B0604030504040204" pitchFamily="34" charset="0"/>
              </a:rPr>
              <a:t>OS initializes, starts its first process and waits for an event…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3E0BB1B-2B52-860A-2FB4-18FA32B2ABF5}"/>
              </a:ext>
            </a:extLst>
          </p:cNvPr>
          <p:cNvSpPr>
            <a:spLocks noGrp="1" noChangeArrowheads="1"/>
          </p:cNvSpPr>
          <p:nvPr>
            <p:ph type="title" idx="4294967295"/>
          </p:nvPr>
        </p:nvSpPr>
        <p:spPr>
          <a:xfrm>
            <a:off x="457200" y="214313"/>
            <a:ext cx="8229600" cy="576262"/>
          </a:xfrm>
        </p:spPr>
        <p:txBody>
          <a:bodyPr/>
          <a:lstStyle/>
          <a:p>
            <a:pPr eaLnBrk="1" hangingPunct="1"/>
            <a:r>
              <a:rPr lang="en-US" altLang="en-IL"/>
              <a:t>Computer System Organization</a:t>
            </a:r>
          </a:p>
        </p:txBody>
      </p:sp>
      <p:sp>
        <p:nvSpPr>
          <p:cNvPr id="27651" name="Rectangle 3">
            <a:extLst>
              <a:ext uri="{FF2B5EF4-FFF2-40B4-BE49-F238E27FC236}">
                <a16:creationId xmlns:a16="http://schemas.microsoft.com/office/drawing/2014/main" id="{292ACB9B-CBEF-620F-DB94-9285FF1C80E0}"/>
              </a:ext>
            </a:extLst>
          </p:cNvPr>
          <p:cNvSpPr>
            <a:spLocks noGrp="1" noChangeArrowheads="1"/>
          </p:cNvSpPr>
          <p:nvPr>
            <p:ph type="body" idx="4294967295"/>
          </p:nvPr>
        </p:nvSpPr>
        <p:spPr>
          <a:xfrm>
            <a:off x="815975" y="1233488"/>
            <a:ext cx="7597775" cy="4530725"/>
          </a:xfrm>
        </p:spPr>
        <p:txBody>
          <a:bodyPr/>
          <a:lstStyle/>
          <a:p>
            <a:r>
              <a:rPr lang="en-US" altLang="en-IL"/>
              <a:t>Computer-system operation</a:t>
            </a:r>
          </a:p>
          <a:p>
            <a:pPr lvl="1"/>
            <a:r>
              <a:rPr lang="en-US" altLang="en-IL"/>
              <a:t>One or more CPUs, device controllers connect through common bus providing access to shared memory</a:t>
            </a:r>
            <a:r>
              <a:rPr lang="he-IL" altLang="en-IL"/>
              <a:t> </a:t>
            </a:r>
            <a:r>
              <a:rPr lang="en-US" altLang="en-IL"/>
              <a:t> (</a:t>
            </a:r>
            <a:r>
              <a:rPr lang="en-US" altLang="en-IL">
                <a:solidFill>
                  <a:srgbClr val="FF0000"/>
                </a:solidFill>
              </a:rPr>
              <a:t>bus movie</a:t>
            </a:r>
            <a:r>
              <a:rPr lang="en-US" altLang="en-IL"/>
              <a:t>)</a:t>
            </a:r>
          </a:p>
          <a:p>
            <a:pPr lvl="1"/>
            <a:r>
              <a:rPr lang="en-US" altLang="en-IL"/>
              <a:t>Concurrent execution of CPUs and devices competing for memory cycles </a:t>
            </a:r>
            <a:r>
              <a:rPr lang="en-US" altLang="en-US"/>
              <a:t>(through memory controller)</a:t>
            </a:r>
          </a:p>
          <a:p>
            <a:pPr lvl="1"/>
            <a:endParaRPr lang="en-US" altLang="en-IL"/>
          </a:p>
          <a:p>
            <a:pPr lvl="1"/>
            <a:endParaRPr lang="en-US" altLang="en-IL"/>
          </a:p>
        </p:txBody>
      </p:sp>
      <p:pic>
        <p:nvPicPr>
          <p:cNvPr id="27652" name="Picture 5">
            <a:extLst>
              <a:ext uri="{FF2B5EF4-FFF2-40B4-BE49-F238E27FC236}">
                <a16:creationId xmlns:a16="http://schemas.microsoft.com/office/drawing/2014/main" id="{07ED340F-2995-3EA6-8DF0-965D539B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2963863"/>
            <a:ext cx="6059487"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917006C-F7E6-78F3-B91D-71CCCF423E42}"/>
              </a:ext>
            </a:extLst>
          </p:cNvPr>
          <p:cNvSpPr>
            <a:spLocks noGrp="1" noChangeArrowheads="1"/>
          </p:cNvSpPr>
          <p:nvPr>
            <p:ph type="title"/>
          </p:nvPr>
        </p:nvSpPr>
        <p:spPr/>
        <p:txBody>
          <a:bodyPr/>
          <a:lstStyle/>
          <a:p>
            <a:r>
              <a:rPr lang="en-US" altLang="en-US"/>
              <a:t>Device Controller</a:t>
            </a:r>
          </a:p>
        </p:txBody>
      </p:sp>
      <p:sp>
        <p:nvSpPr>
          <p:cNvPr id="21507" name="Content Placeholder 2">
            <a:extLst>
              <a:ext uri="{FF2B5EF4-FFF2-40B4-BE49-F238E27FC236}">
                <a16:creationId xmlns:a16="http://schemas.microsoft.com/office/drawing/2014/main" id="{B99EB45E-7EBE-F545-B540-EFEB227FBCE9}"/>
              </a:ext>
            </a:extLst>
          </p:cNvPr>
          <p:cNvSpPr>
            <a:spLocks noGrp="1" noChangeArrowheads="1"/>
          </p:cNvSpPr>
          <p:nvPr>
            <p:ph idx="1"/>
          </p:nvPr>
        </p:nvSpPr>
        <p:spPr/>
        <p:txBody>
          <a:bodyPr/>
          <a:lstStyle/>
          <a:p>
            <a:r>
              <a:rPr lang="en-US" altLang="en-US"/>
              <a:t>Each device controller is in charge of a particular device type (thus competing on memory cycles)</a:t>
            </a:r>
          </a:p>
          <a:p>
            <a:r>
              <a:rPr lang="en-US" altLang="en-US"/>
              <a:t>Each device controller has a local buffer</a:t>
            </a:r>
          </a:p>
          <a:p>
            <a:r>
              <a:rPr lang="en-US" altLang="en-US"/>
              <a:t>CPU moves data from/to main memory to/from local buffers</a:t>
            </a:r>
          </a:p>
          <a:p>
            <a:r>
              <a:rPr lang="en-US" altLang="en-US"/>
              <a:t>I/O is from the device to local buffer of controller</a:t>
            </a:r>
          </a:p>
          <a:p>
            <a:r>
              <a:rPr lang="en-US" altLang="en-US"/>
              <a:t>Device controller informs CPU that it has finished its operation by causing an </a:t>
            </a:r>
            <a:r>
              <a:rPr lang="en-US" altLang="en-US" i="1"/>
              <a:t>interrupt</a:t>
            </a:r>
            <a:endParaRPr lang="en-US" altLang="en-US"/>
          </a:p>
          <a:p>
            <a:endParaRPr lang="en-US" altLang="en-US"/>
          </a:p>
        </p:txBody>
      </p:sp>
      <p:pic>
        <p:nvPicPr>
          <p:cNvPr id="29700" name="Picture 2">
            <a:extLst>
              <a:ext uri="{FF2B5EF4-FFF2-40B4-BE49-F238E27FC236}">
                <a16:creationId xmlns:a16="http://schemas.microsoft.com/office/drawing/2014/main" id="{4606D6E5-528A-027D-00D3-661EA71C9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772025"/>
            <a:ext cx="86106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C4F2E73-B19F-B4B0-2604-D6AB4D674759}"/>
              </a:ext>
            </a:extLst>
          </p:cNvPr>
          <p:cNvSpPr>
            <a:spLocks noGrp="1" noChangeArrowheads="1"/>
          </p:cNvSpPr>
          <p:nvPr>
            <p:ph type="title" idx="4294967295"/>
          </p:nvPr>
        </p:nvSpPr>
        <p:spPr>
          <a:xfrm>
            <a:off x="946150" y="166688"/>
            <a:ext cx="8229600" cy="576262"/>
          </a:xfrm>
        </p:spPr>
        <p:txBody>
          <a:bodyPr/>
          <a:lstStyle/>
          <a:p>
            <a:pPr eaLnBrk="1" hangingPunct="1"/>
            <a:r>
              <a:rPr lang="en-US" altLang="en-IL"/>
              <a:t>Common Functions of Interrupts</a:t>
            </a:r>
          </a:p>
        </p:txBody>
      </p:sp>
      <p:sp>
        <p:nvSpPr>
          <p:cNvPr id="30723" name="Rectangle 3">
            <a:extLst>
              <a:ext uri="{FF2B5EF4-FFF2-40B4-BE49-F238E27FC236}">
                <a16:creationId xmlns:a16="http://schemas.microsoft.com/office/drawing/2014/main" id="{7F90BE11-6BD7-AB40-6BA2-FC428EAFDBE4}"/>
              </a:ext>
            </a:extLst>
          </p:cNvPr>
          <p:cNvSpPr>
            <a:spLocks noGrp="1" noChangeArrowheads="1"/>
          </p:cNvSpPr>
          <p:nvPr>
            <p:ph type="body" idx="4294967295"/>
          </p:nvPr>
        </p:nvSpPr>
        <p:spPr>
          <a:xfrm>
            <a:off x="806450" y="1233488"/>
            <a:ext cx="6572250" cy="4530725"/>
          </a:xfrm>
        </p:spPr>
        <p:txBody>
          <a:bodyPr/>
          <a:lstStyle/>
          <a:p>
            <a:r>
              <a:rPr lang="en-US" altLang="en-IL"/>
              <a:t>Interrupt transfers control to the interrupt service routine generally, through the </a:t>
            </a:r>
            <a:r>
              <a:rPr lang="en-US" altLang="en-IL" b="1">
                <a:solidFill>
                  <a:srgbClr val="3366FF"/>
                </a:solidFill>
              </a:rPr>
              <a:t>interrupt</a:t>
            </a:r>
            <a:r>
              <a:rPr lang="en-US" altLang="en-IL" i="1"/>
              <a:t> </a:t>
            </a:r>
            <a:r>
              <a:rPr lang="en-US" altLang="en-IL" b="1">
                <a:solidFill>
                  <a:srgbClr val="3366FF"/>
                </a:solidFill>
              </a:rPr>
              <a:t>vector</a:t>
            </a:r>
            <a:r>
              <a:rPr lang="en-US" altLang="en-IL"/>
              <a:t>, which contains the addresses of all the service routines</a:t>
            </a:r>
            <a:endParaRPr lang="en-US" altLang="en-IL" sz="800"/>
          </a:p>
          <a:p>
            <a:r>
              <a:rPr lang="en-US" altLang="en-IL"/>
              <a:t>Interrupt architecture must save the address of the interrupted instruction</a:t>
            </a:r>
            <a:endParaRPr lang="en-US" altLang="en-IL" sz="800" i="1"/>
          </a:p>
          <a:p>
            <a:r>
              <a:rPr lang="en-US" altLang="en-IL"/>
              <a:t>A </a:t>
            </a:r>
            <a:r>
              <a:rPr lang="en-US" altLang="en-IL" b="1">
                <a:solidFill>
                  <a:srgbClr val="3366FF"/>
                </a:solidFill>
              </a:rPr>
              <a:t>trap</a:t>
            </a:r>
            <a:r>
              <a:rPr lang="en-US" altLang="en-IL"/>
              <a:t> or </a:t>
            </a:r>
            <a:r>
              <a:rPr lang="en-US" altLang="en-IL" b="1">
                <a:solidFill>
                  <a:srgbClr val="3366FF"/>
                </a:solidFill>
              </a:rPr>
              <a:t>exception</a:t>
            </a:r>
            <a:r>
              <a:rPr lang="en-US" altLang="en-IL"/>
              <a:t> is a software-generated interrupt caused either by an error or a user request</a:t>
            </a:r>
            <a:endParaRPr lang="en-US" altLang="en-IL" sz="800"/>
          </a:p>
          <a:p>
            <a:r>
              <a:rPr lang="en-US" altLang="en-IL"/>
              <a:t>An operating system is </a:t>
            </a:r>
            <a:r>
              <a:rPr lang="en-US" altLang="en-IL" b="1">
                <a:solidFill>
                  <a:srgbClr val="3366FF"/>
                </a:solidFill>
              </a:rPr>
              <a:t>interrupt driven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12184EB-34EC-AD6C-56D7-D6C671A1BAB1}"/>
              </a:ext>
            </a:extLst>
          </p:cNvPr>
          <p:cNvSpPr>
            <a:spLocks noGrp="1" noChangeArrowheads="1"/>
          </p:cNvSpPr>
          <p:nvPr>
            <p:ph type="title" idx="4294967295"/>
          </p:nvPr>
        </p:nvSpPr>
        <p:spPr>
          <a:xfrm>
            <a:off x="1063625" y="-95250"/>
            <a:ext cx="7772400" cy="844550"/>
          </a:xfrm>
        </p:spPr>
        <p:txBody>
          <a:bodyPr/>
          <a:lstStyle/>
          <a:p>
            <a:pPr eaLnBrk="1" hangingPunct="1"/>
            <a:r>
              <a:rPr lang="en-US" altLang="en-IL"/>
              <a:t>Interrupt Handling</a:t>
            </a:r>
          </a:p>
        </p:txBody>
      </p:sp>
      <p:sp>
        <p:nvSpPr>
          <p:cNvPr id="32771" name="Rectangle 3">
            <a:extLst>
              <a:ext uri="{FF2B5EF4-FFF2-40B4-BE49-F238E27FC236}">
                <a16:creationId xmlns:a16="http://schemas.microsoft.com/office/drawing/2014/main" id="{59A56172-7042-1468-EAC0-0836CA851FFF}"/>
              </a:ext>
            </a:extLst>
          </p:cNvPr>
          <p:cNvSpPr>
            <a:spLocks noGrp="1" noChangeArrowheads="1"/>
          </p:cNvSpPr>
          <p:nvPr>
            <p:ph type="body" idx="4294967295"/>
          </p:nvPr>
        </p:nvSpPr>
        <p:spPr>
          <a:xfrm>
            <a:off x="806450" y="1233488"/>
            <a:ext cx="7262813" cy="3436937"/>
          </a:xfrm>
        </p:spPr>
        <p:txBody>
          <a:bodyPr/>
          <a:lstStyle/>
          <a:p>
            <a:r>
              <a:rPr lang="en-US" altLang="en-IL" sz="2400"/>
              <a:t>The operating system preserves the state of the CPU by storing registers and the program counter</a:t>
            </a:r>
          </a:p>
          <a:p>
            <a:r>
              <a:rPr lang="en-US" altLang="en-IL" sz="2400"/>
              <a:t>Determines which type of interrupt has occurred:</a:t>
            </a:r>
          </a:p>
          <a:p>
            <a:pPr lvl="1"/>
            <a:r>
              <a:rPr lang="en-US" altLang="en-IL" sz="2400" b="1">
                <a:solidFill>
                  <a:srgbClr val="3366FF"/>
                </a:solidFill>
              </a:rPr>
              <a:t>polling</a:t>
            </a:r>
          </a:p>
          <a:p>
            <a:pPr lvl="1"/>
            <a:r>
              <a:rPr lang="en-US" altLang="en-IL" sz="2400" b="1">
                <a:solidFill>
                  <a:srgbClr val="3366FF"/>
                </a:solidFill>
              </a:rPr>
              <a:t>vectored</a:t>
            </a:r>
            <a:r>
              <a:rPr lang="en-US" altLang="en-IL" sz="2400"/>
              <a:t> interrupt system</a:t>
            </a:r>
          </a:p>
          <a:p>
            <a:r>
              <a:rPr lang="en-US" altLang="en-IL" sz="2400"/>
              <a:t>Separate segments of code determine what action should be taken for each type of interrupt</a:t>
            </a:r>
          </a:p>
        </p:txBody>
      </p:sp>
      <p:sp>
        <p:nvSpPr>
          <p:cNvPr id="32772" name="TextBox 3">
            <a:extLst>
              <a:ext uri="{FF2B5EF4-FFF2-40B4-BE49-F238E27FC236}">
                <a16:creationId xmlns:a16="http://schemas.microsoft.com/office/drawing/2014/main" id="{CEFD6D13-56CB-3E15-27CC-76D54A8A9479}"/>
              </a:ext>
            </a:extLst>
          </p:cNvPr>
          <p:cNvSpPr txBox="1">
            <a:spLocks noChangeArrowheads="1"/>
          </p:cNvSpPr>
          <p:nvPr/>
        </p:nvSpPr>
        <p:spPr bwMode="auto">
          <a:xfrm>
            <a:off x="642938" y="4746625"/>
            <a:ext cx="75326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i="1">
                <a:latin typeface="Verdana" panose="020B0604030504040204" pitchFamily="34" charset="0"/>
              </a:rPr>
              <a:t>Ideally, we would have used a generic code for analyzing the interrupt information and deciding what code to run, however speed is critical here…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B9B31CA-730C-AAC0-589B-FED52D83F0ED}"/>
              </a:ext>
            </a:extLst>
          </p:cNvPr>
          <p:cNvSpPr>
            <a:spLocks noGrp="1" noChangeArrowheads="1"/>
          </p:cNvSpPr>
          <p:nvPr>
            <p:ph type="title" idx="4294967295"/>
          </p:nvPr>
        </p:nvSpPr>
        <p:spPr>
          <a:xfrm>
            <a:off x="457200" y="214313"/>
            <a:ext cx="8229600" cy="576262"/>
          </a:xfrm>
        </p:spPr>
        <p:txBody>
          <a:bodyPr/>
          <a:lstStyle/>
          <a:p>
            <a:pPr eaLnBrk="1" hangingPunct="1"/>
            <a:r>
              <a:rPr lang="en-US" altLang="en-IL"/>
              <a:t>Interrupt Timeline</a:t>
            </a:r>
          </a:p>
        </p:txBody>
      </p:sp>
      <p:pic>
        <p:nvPicPr>
          <p:cNvPr id="34819" name="Picture 4">
            <a:extLst>
              <a:ext uri="{FF2B5EF4-FFF2-40B4-BE49-F238E27FC236}">
                <a16:creationId xmlns:a16="http://schemas.microsoft.com/office/drawing/2014/main" id="{053D6E57-95AE-1424-CC69-9B387AFF3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938" y="1277938"/>
            <a:ext cx="7116762"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CA1A9F4D-4C08-2BEB-4EC4-7AD671C6C1D1}"/>
              </a:ext>
            </a:extLst>
          </p:cNvPr>
          <p:cNvSpPr>
            <a:spLocks noGrp="1" noChangeArrowheads="1"/>
          </p:cNvSpPr>
          <p:nvPr>
            <p:ph type="title"/>
          </p:nvPr>
        </p:nvSpPr>
        <p:spPr/>
        <p:txBody>
          <a:bodyPr/>
          <a:lstStyle/>
          <a:p>
            <a:pPr eaLnBrk="1" hangingPunct="1"/>
            <a:r>
              <a:rPr lang="en-US" altLang="en-US"/>
              <a:t>Introduction to the Course</a:t>
            </a:r>
          </a:p>
        </p:txBody>
      </p:sp>
      <p:sp>
        <p:nvSpPr>
          <p:cNvPr id="7171" name="Content Placeholder 2">
            <a:extLst>
              <a:ext uri="{FF2B5EF4-FFF2-40B4-BE49-F238E27FC236}">
                <a16:creationId xmlns:a16="http://schemas.microsoft.com/office/drawing/2014/main" id="{CF3C19F6-375F-DF66-6B9E-574F73976BC5}"/>
              </a:ext>
            </a:extLst>
          </p:cNvPr>
          <p:cNvSpPr>
            <a:spLocks noGrp="1" noChangeArrowheads="1"/>
          </p:cNvSpPr>
          <p:nvPr>
            <p:ph idx="1"/>
          </p:nvPr>
        </p:nvSpPr>
        <p:spPr/>
        <p:txBody>
          <a:bodyPr/>
          <a:lstStyle/>
          <a:p>
            <a:pPr eaLnBrk="1" hangingPunct="1"/>
            <a:r>
              <a:rPr lang="en-US" altLang="en-US"/>
              <a:t>Operating systems – essential part of any computer system</a:t>
            </a:r>
          </a:p>
          <a:p>
            <a:pPr eaLnBrk="1" hangingPunct="1"/>
            <a:r>
              <a:rPr lang="en-US" altLang="en-US"/>
              <a:t>Course discusses:</a:t>
            </a:r>
          </a:p>
          <a:p>
            <a:pPr lvl="1" eaLnBrk="1" hangingPunct="1"/>
            <a:r>
              <a:rPr lang="en-US" altLang="en-US"/>
              <a:t>What they are</a:t>
            </a:r>
          </a:p>
          <a:p>
            <a:pPr lvl="1" eaLnBrk="1" hangingPunct="1"/>
            <a:r>
              <a:rPr lang="en-US" altLang="en-US"/>
              <a:t>What they do</a:t>
            </a:r>
          </a:p>
          <a:p>
            <a:pPr lvl="1" eaLnBrk="1" hangingPunct="1"/>
            <a:r>
              <a:rPr lang="en-US" altLang="en-US"/>
              <a:t>How they are designed and structures</a:t>
            </a:r>
          </a:p>
          <a:p>
            <a:pPr lvl="1" eaLnBrk="1" hangingPunct="1"/>
            <a:r>
              <a:rPr lang="en-US" altLang="en-US"/>
              <a:t>Common features</a:t>
            </a:r>
          </a:p>
          <a:p>
            <a:pPr lvl="2" eaLnBrk="1" hangingPunct="1"/>
            <a:r>
              <a:rPr lang="en-US" altLang="en-US"/>
              <a:t>Processes, Threads, CPU-scheduling, Synchronization, Deadlocks, Memory Management, Virtual Memory, File system interface</a:t>
            </a:r>
          </a:p>
          <a:p>
            <a:pPr eaLnBrk="1" hangingPunct="1"/>
            <a:r>
              <a:rPr lang="en-US" altLang="en-US"/>
              <a:t>Book:</a:t>
            </a:r>
          </a:p>
          <a:p>
            <a:pPr lvl="1" eaLnBrk="1" hangingPunct="1"/>
            <a:r>
              <a:rPr lang="en-US" altLang="en-US"/>
              <a:t>Silberschatz, Galvin and Gagne, Operating System Concepts – </a:t>
            </a:r>
            <a:r>
              <a:rPr lang="he-IL" altLang="en-US"/>
              <a:t>10</a:t>
            </a:r>
            <a:r>
              <a:rPr lang="en-US" altLang="en-US"/>
              <a:t>th Edition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09C71F2-A151-C76C-6119-6F54884A3AA3}"/>
              </a:ext>
            </a:extLst>
          </p:cNvPr>
          <p:cNvSpPr>
            <a:spLocks noGrp="1" noChangeArrowheads="1"/>
          </p:cNvSpPr>
          <p:nvPr>
            <p:ph type="title"/>
          </p:nvPr>
        </p:nvSpPr>
        <p:spPr/>
        <p:txBody>
          <a:bodyPr/>
          <a:lstStyle/>
          <a:p>
            <a:pPr eaLnBrk="1" hangingPunct="1"/>
            <a:r>
              <a:rPr lang="en-US" altLang="en-US"/>
              <a:t>I/O Structure</a:t>
            </a:r>
          </a:p>
        </p:txBody>
      </p:sp>
      <p:sp>
        <p:nvSpPr>
          <p:cNvPr id="31747" name="Rectangle 3">
            <a:extLst>
              <a:ext uri="{FF2B5EF4-FFF2-40B4-BE49-F238E27FC236}">
                <a16:creationId xmlns:a16="http://schemas.microsoft.com/office/drawing/2014/main" id="{9CFDDE45-7D93-9E8D-BAFE-4BE89603F045}"/>
              </a:ext>
            </a:extLst>
          </p:cNvPr>
          <p:cNvSpPr>
            <a:spLocks noGrp="1" noChangeArrowheads="1"/>
          </p:cNvSpPr>
          <p:nvPr>
            <p:ph type="body" idx="1"/>
          </p:nvPr>
        </p:nvSpPr>
        <p:spPr>
          <a:xfrm>
            <a:off x="1020763" y="1244600"/>
            <a:ext cx="7607300" cy="4114800"/>
          </a:xfrm>
        </p:spPr>
        <p:txBody>
          <a:bodyPr/>
          <a:lstStyle/>
          <a:p>
            <a:pPr>
              <a:lnSpc>
                <a:spcPct val="90000"/>
              </a:lnSpc>
            </a:pPr>
            <a:r>
              <a:rPr lang="en-US" altLang="en-US" sz="2000"/>
              <a:t>After I/O starts, control returns to user program only upon I/O completion</a:t>
            </a:r>
          </a:p>
          <a:p>
            <a:pPr lvl="1">
              <a:lnSpc>
                <a:spcPct val="90000"/>
              </a:lnSpc>
            </a:pPr>
            <a:r>
              <a:rPr lang="en-US" altLang="en-US" sz="2000"/>
              <a:t>Wait instruction idles the CPU until the next interrupt</a:t>
            </a:r>
          </a:p>
          <a:p>
            <a:pPr lvl="1">
              <a:lnSpc>
                <a:spcPct val="90000"/>
              </a:lnSpc>
            </a:pPr>
            <a:r>
              <a:rPr lang="en-US" altLang="en-US" sz="2000"/>
              <a:t>Wait loop (contention for memory access)</a:t>
            </a:r>
          </a:p>
          <a:p>
            <a:pPr lvl="1">
              <a:lnSpc>
                <a:spcPct val="90000"/>
              </a:lnSpc>
            </a:pPr>
            <a:r>
              <a:rPr lang="en-US" altLang="en-US" sz="2000"/>
              <a:t>At most one I/O request is outstanding at a time, no simultaneous I/O processing</a:t>
            </a:r>
          </a:p>
          <a:p>
            <a:pPr>
              <a:lnSpc>
                <a:spcPct val="90000"/>
              </a:lnSpc>
            </a:pPr>
            <a:r>
              <a:rPr lang="en-US" altLang="en-US" sz="2000"/>
              <a:t>After I/O starts, control returns to user program without waiting for I/O completion</a:t>
            </a:r>
          </a:p>
          <a:p>
            <a:pPr lvl="1">
              <a:lnSpc>
                <a:spcPct val="90000"/>
              </a:lnSpc>
            </a:pPr>
            <a:r>
              <a:rPr lang="en-US" altLang="en-US" sz="2000" b="1">
                <a:solidFill>
                  <a:srgbClr val="3366FF"/>
                </a:solidFill>
              </a:rPr>
              <a:t>System call </a:t>
            </a:r>
            <a:r>
              <a:rPr lang="en-US" altLang="en-US" sz="2000"/>
              <a:t>– request to the operating system to allow user to wait for I/O completion</a:t>
            </a:r>
          </a:p>
          <a:p>
            <a:pPr lvl="1">
              <a:lnSpc>
                <a:spcPct val="90000"/>
              </a:lnSpc>
            </a:pPr>
            <a:r>
              <a:rPr lang="en-US" altLang="en-US" sz="2000" b="1">
                <a:solidFill>
                  <a:srgbClr val="3366FF"/>
                </a:solidFill>
              </a:rPr>
              <a:t>Device-status table </a:t>
            </a:r>
            <a:r>
              <a:rPr lang="en-US" altLang="en-US" sz="2000"/>
              <a:t>contains entry for each I/O device indicating its type, address, and state</a:t>
            </a:r>
          </a:p>
          <a:p>
            <a:pPr lvl="1">
              <a:lnSpc>
                <a:spcPct val="90000"/>
              </a:lnSpc>
            </a:pPr>
            <a:r>
              <a:rPr lang="en-US" altLang="en-US" sz="2000"/>
              <a:t>Operating system indexes into I/O device table to determine device status and to modify table entry to include interrupt</a:t>
            </a:r>
          </a:p>
          <a:p>
            <a:pPr lvl="1">
              <a:lnSpc>
                <a:spcPct val="90000"/>
              </a:lnSpc>
            </a:pPr>
            <a:endParaRPr lang="en-US" altLang="en-US" sz="2000"/>
          </a:p>
        </p:txBody>
      </p:sp>
      <p:sp>
        <p:nvSpPr>
          <p:cNvPr id="4" name="Rectangle 3">
            <a:extLst>
              <a:ext uri="{FF2B5EF4-FFF2-40B4-BE49-F238E27FC236}">
                <a16:creationId xmlns:a16="http://schemas.microsoft.com/office/drawing/2014/main" id="{338EE5A4-DDB4-4DCE-ACB2-66A42498D93B}"/>
              </a:ext>
            </a:extLst>
          </p:cNvPr>
          <p:cNvSpPr/>
          <p:nvPr/>
        </p:nvSpPr>
        <p:spPr bwMode="auto">
          <a:xfrm rot="16200000">
            <a:off x="659642" y="2451646"/>
            <a:ext cx="1222746" cy="329626"/>
          </a:xfrm>
          <a:prstGeom prst="rect">
            <a:avLst/>
          </a:prstGeom>
          <a:solidFill>
            <a:schemeClr val="accent1"/>
          </a:solidFill>
          <a:ln w="9525" cap="flat" cmpd="sng" algn="ctr">
            <a:noFill/>
            <a:prstDash val="sysDash"/>
            <a:round/>
            <a:headEnd type="none" w="med" len="med"/>
            <a:tailEnd type="none" w="med" len="med"/>
          </a:ln>
          <a:effectLst>
            <a:innerShdw blurRad="63500" dist="50800" dir="2700000">
              <a:prstClr val="black">
                <a:alpha val="50000"/>
              </a:prstClr>
            </a:innerShdw>
          </a:effectLst>
        </p:spPr>
        <p:txBody>
          <a:bodyPr/>
          <a:lstStyle/>
          <a:p>
            <a:pPr algn="ctr">
              <a:defRPr/>
            </a:pPr>
            <a:r>
              <a:rPr lang="en-US" sz="1200" dirty="0">
                <a:latin typeface="Tahoma" pitchFamily="34" charset="0"/>
                <a:ea typeface="ＭＳ Ｐゴシック" charset="-128"/>
                <a:cs typeface="Tahoma" pitchFamily="34" charset="0"/>
              </a:rPr>
              <a:t>Synchronous</a:t>
            </a:r>
          </a:p>
        </p:txBody>
      </p:sp>
      <p:sp>
        <p:nvSpPr>
          <p:cNvPr id="5" name="Rectangle 4">
            <a:extLst>
              <a:ext uri="{FF2B5EF4-FFF2-40B4-BE49-F238E27FC236}">
                <a16:creationId xmlns:a16="http://schemas.microsoft.com/office/drawing/2014/main" id="{91C14B4A-F148-4739-A2A7-80C31D52C9F3}"/>
              </a:ext>
            </a:extLst>
          </p:cNvPr>
          <p:cNvSpPr/>
          <p:nvPr/>
        </p:nvSpPr>
        <p:spPr bwMode="auto">
          <a:xfrm rot="16200000">
            <a:off x="659642" y="4620688"/>
            <a:ext cx="1222746" cy="329626"/>
          </a:xfrm>
          <a:prstGeom prst="rect">
            <a:avLst/>
          </a:prstGeom>
          <a:solidFill>
            <a:schemeClr val="accent1"/>
          </a:solidFill>
          <a:ln w="9525" cap="flat" cmpd="sng" algn="ctr">
            <a:noFill/>
            <a:prstDash val="sysDash"/>
            <a:round/>
            <a:headEnd type="none" w="med" len="med"/>
            <a:tailEnd type="none" w="med" len="med"/>
          </a:ln>
          <a:effectLst>
            <a:innerShdw blurRad="63500" dist="50800" dir="2700000">
              <a:prstClr val="black">
                <a:alpha val="50000"/>
              </a:prstClr>
            </a:innerShdw>
          </a:effectLst>
        </p:spPr>
        <p:txBody>
          <a:bodyPr/>
          <a:lstStyle/>
          <a:p>
            <a:pPr algn="ctr">
              <a:defRPr/>
            </a:pPr>
            <a:r>
              <a:rPr lang="en-US" sz="1200" dirty="0">
                <a:latin typeface="Tahoma" pitchFamily="34" charset="0"/>
                <a:ea typeface="ＭＳ Ｐゴシック" charset="-128"/>
                <a:cs typeface="Tahoma" pitchFamily="34" charset="0"/>
              </a:rPr>
              <a:t>Asynchronous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1747">
                                            <p:txEl>
                                              <p:pRg st="5" end="5"/>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1747">
                                            <p:txEl>
                                              <p:pRg st="6" end="6"/>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1747">
                                            <p:txEl>
                                              <p:pRg st="7" end="7"/>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062076A-C9BF-A5D1-E188-E1CA23894EEA}"/>
              </a:ext>
            </a:extLst>
          </p:cNvPr>
          <p:cNvSpPr>
            <a:spLocks noGrp="1" noChangeArrowheads="1"/>
          </p:cNvSpPr>
          <p:nvPr>
            <p:ph type="title"/>
          </p:nvPr>
        </p:nvSpPr>
        <p:spPr/>
        <p:txBody>
          <a:bodyPr/>
          <a:lstStyle/>
          <a:p>
            <a:pPr eaLnBrk="1" hangingPunct="1"/>
            <a:r>
              <a:rPr lang="en-US" altLang="en-US"/>
              <a:t>Two I/O Methods</a:t>
            </a:r>
          </a:p>
        </p:txBody>
      </p:sp>
      <p:sp>
        <p:nvSpPr>
          <p:cNvPr id="38915" name="Text Box 3">
            <a:extLst>
              <a:ext uri="{FF2B5EF4-FFF2-40B4-BE49-F238E27FC236}">
                <a16:creationId xmlns:a16="http://schemas.microsoft.com/office/drawing/2014/main" id="{270BE53B-8FE1-E511-B6BC-E7DA2D3FF439}"/>
              </a:ext>
            </a:extLst>
          </p:cNvPr>
          <p:cNvSpPr txBox="1">
            <a:spLocks noChangeArrowheads="1"/>
          </p:cNvSpPr>
          <p:nvPr/>
        </p:nvSpPr>
        <p:spPr bwMode="auto">
          <a:xfrm>
            <a:off x="2151063" y="1792288"/>
            <a:ext cx="151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a:t>Synchronous</a:t>
            </a:r>
          </a:p>
        </p:txBody>
      </p:sp>
      <p:sp>
        <p:nvSpPr>
          <p:cNvPr id="38916" name="Text Box 4">
            <a:extLst>
              <a:ext uri="{FF2B5EF4-FFF2-40B4-BE49-F238E27FC236}">
                <a16:creationId xmlns:a16="http://schemas.microsoft.com/office/drawing/2014/main" id="{6E51B78E-D6CB-796D-73BE-BF20754F16EC}"/>
              </a:ext>
            </a:extLst>
          </p:cNvPr>
          <p:cNvSpPr txBox="1">
            <a:spLocks noChangeArrowheads="1"/>
          </p:cNvSpPr>
          <p:nvPr/>
        </p:nvSpPr>
        <p:spPr bwMode="auto">
          <a:xfrm>
            <a:off x="5360988" y="1819275"/>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a:t>Asynchronous</a:t>
            </a:r>
          </a:p>
        </p:txBody>
      </p:sp>
      <p:pic>
        <p:nvPicPr>
          <p:cNvPr id="38917" name="Picture 5">
            <a:extLst>
              <a:ext uri="{FF2B5EF4-FFF2-40B4-BE49-F238E27FC236}">
                <a16:creationId xmlns:a16="http://schemas.microsoft.com/office/drawing/2014/main" id="{EE10E574-D998-BC2A-6474-6CC9EC954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20" t="22591" r="568" b="22527"/>
          <a:stretch>
            <a:fillRect/>
          </a:stretch>
        </p:blipFill>
        <p:spPr bwMode="auto">
          <a:xfrm>
            <a:off x="1244600" y="2347913"/>
            <a:ext cx="6799263" cy="3017837"/>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8CD1203-8751-13CB-C1B3-95B36E9D4874}"/>
              </a:ext>
            </a:extLst>
          </p:cNvPr>
          <p:cNvSpPr>
            <a:spLocks noGrp="1" noChangeArrowheads="1"/>
          </p:cNvSpPr>
          <p:nvPr>
            <p:ph type="title"/>
          </p:nvPr>
        </p:nvSpPr>
        <p:spPr/>
        <p:txBody>
          <a:bodyPr/>
          <a:lstStyle/>
          <a:p>
            <a:pPr eaLnBrk="1" hangingPunct="1"/>
            <a:r>
              <a:rPr lang="en-US" altLang="en-US"/>
              <a:t>Device-Status Table</a:t>
            </a:r>
          </a:p>
        </p:txBody>
      </p:sp>
      <p:pic>
        <p:nvPicPr>
          <p:cNvPr id="39939" name="Picture 3">
            <a:extLst>
              <a:ext uri="{FF2B5EF4-FFF2-40B4-BE49-F238E27FC236}">
                <a16:creationId xmlns:a16="http://schemas.microsoft.com/office/drawing/2014/main" id="{08A95C3F-2804-43FC-38B4-CAFA9B9B0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93" t="15446" r="728" b="15446"/>
          <a:stretch>
            <a:fillRect/>
          </a:stretch>
        </p:blipFill>
        <p:spPr bwMode="auto">
          <a:xfrm>
            <a:off x="1343025" y="1709738"/>
            <a:ext cx="6688138" cy="374332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a:extLst>
              <a:ext uri="{FF2B5EF4-FFF2-40B4-BE49-F238E27FC236}">
                <a16:creationId xmlns:a16="http://schemas.microsoft.com/office/drawing/2014/main" id="{1B59C7AA-B224-E153-921F-7A360403EC34}"/>
              </a:ext>
            </a:extLst>
          </p:cNvPr>
          <p:cNvSpPr>
            <a:spLocks noGrp="1" noChangeArrowheads="1"/>
          </p:cNvSpPr>
          <p:nvPr>
            <p:ph type="title"/>
          </p:nvPr>
        </p:nvSpPr>
        <p:spPr>
          <a:xfrm>
            <a:off x="1287463" y="277813"/>
            <a:ext cx="7399337" cy="576262"/>
          </a:xfrm>
        </p:spPr>
        <p:txBody>
          <a:bodyPr/>
          <a:lstStyle/>
          <a:p>
            <a:r>
              <a:rPr lang="en-US" altLang="en-IL" sz="2800"/>
              <a:t>Storage Definitions and Notation Review</a:t>
            </a:r>
          </a:p>
        </p:txBody>
      </p:sp>
      <p:sp>
        <p:nvSpPr>
          <p:cNvPr id="40963" name="Rectangle 5">
            <a:extLst>
              <a:ext uri="{FF2B5EF4-FFF2-40B4-BE49-F238E27FC236}">
                <a16:creationId xmlns:a16="http://schemas.microsoft.com/office/drawing/2014/main" id="{DDE91BA5-7DE6-4856-0C33-69EFDE9AE613}"/>
              </a:ext>
            </a:extLst>
          </p:cNvPr>
          <p:cNvSpPr>
            <a:spLocks noChangeArrowheads="1"/>
          </p:cNvSpPr>
          <p:nvPr/>
        </p:nvSpPr>
        <p:spPr bwMode="auto">
          <a:xfrm>
            <a:off x="747713" y="1177925"/>
            <a:ext cx="7440612" cy="51911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IL" sz="1400">
                <a:latin typeface="Verdana" panose="020B0604030504040204" pitchFamily="34" charset="0"/>
              </a:rPr>
              <a:t>The basic unit of computer storage is the </a:t>
            </a:r>
            <a:r>
              <a:rPr kumimoji="0" lang="en-US" altLang="en-IL" sz="1400" b="1">
                <a:latin typeface="Verdana" panose="020B0604030504040204" pitchFamily="34" charset="0"/>
              </a:rPr>
              <a:t>bit</a:t>
            </a:r>
            <a:r>
              <a:rPr kumimoji="0" lang="en-US" altLang="en-IL" sz="1400">
                <a:latin typeface="Verdana" panose="020B0604030504040204" pitchFamily="34" charset="0"/>
              </a:rPr>
              <a:t>. A bit can contain one of two values, 0 and 1. All other storage in a computer is based on collections of bits. Given enough bits, it is amazing how many things a computer can represent: numbers, letters, images, movies, sounds, documents, and programs, to name a few. A </a:t>
            </a:r>
            <a:r>
              <a:rPr kumimoji="0" lang="en-US" altLang="en-IL" sz="1400" b="1">
                <a:latin typeface="Verdana" panose="020B0604030504040204" pitchFamily="34" charset="0"/>
              </a:rPr>
              <a:t>byte </a:t>
            </a:r>
            <a:r>
              <a:rPr kumimoji="0" lang="en-US" altLang="en-IL" sz="1400">
                <a:latin typeface="Verdana" panose="020B0604030504040204" pitchFamily="34" charset="0"/>
              </a:rPr>
              <a:t>is 8 bits, and on most computers it is the smallest convenient chunk of storage. For example, most computers don</a:t>
            </a:r>
            <a:r>
              <a:rPr kumimoji="0" lang="en-US" altLang="en-US" sz="1400">
                <a:latin typeface="Verdana" panose="020B0604030504040204" pitchFamily="34" charset="0"/>
              </a:rPr>
              <a:t>’</a:t>
            </a:r>
            <a:r>
              <a:rPr kumimoji="0" lang="en-US" altLang="en-IL" sz="1400">
                <a:latin typeface="Verdana" panose="020B0604030504040204" pitchFamily="34" charset="0"/>
              </a:rPr>
              <a:t>t have an instruction to move a bit but do have one to move a byte. A less common term is </a:t>
            </a:r>
            <a:r>
              <a:rPr kumimoji="0" lang="en-US" altLang="en-IL" sz="1400" b="1">
                <a:latin typeface="Verdana" panose="020B0604030504040204" pitchFamily="34" charset="0"/>
              </a:rPr>
              <a:t>word</a:t>
            </a:r>
            <a:r>
              <a:rPr kumimoji="0" lang="en-US" altLang="en-IL" sz="1400">
                <a:latin typeface="Verdana" panose="020B0604030504040204" pitchFamily="34" charset="0"/>
              </a:rPr>
              <a:t>, which is a given computer architecture</a:t>
            </a:r>
            <a:r>
              <a:rPr kumimoji="0" lang="en-US" altLang="en-US" sz="1400">
                <a:latin typeface="Verdana" panose="020B0604030504040204" pitchFamily="34" charset="0"/>
              </a:rPr>
              <a:t>’</a:t>
            </a:r>
            <a:r>
              <a:rPr kumimoji="0" lang="en-US" altLang="en-IL" sz="1400">
                <a:latin typeface="Verdana" panose="020B0604030504040204" pitchFamily="34" charset="0"/>
              </a:rPr>
              <a:t>s native unit of data. A word is made up of one or more bytes. For example, a computer that has 64-bit registers and 64-bit memory addressing typically has 64-bit (8-byte) words. A computer executes many operations in its native word size rather than a byte at a time.</a:t>
            </a:r>
          </a:p>
          <a:p>
            <a:pPr>
              <a:spcBef>
                <a:spcPct val="0"/>
              </a:spcBef>
              <a:buClrTx/>
              <a:buSzTx/>
              <a:buFontTx/>
              <a:buNone/>
            </a:pPr>
            <a:endParaRPr kumimoji="0" lang="en-US" altLang="en-IL" sz="1400" baseline="-25000">
              <a:latin typeface="Verdana" panose="020B0604030504040204" pitchFamily="34" charset="0"/>
            </a:endParaRPr>
          </a:p>
          <a:p>
            <a:pPr>
              <a:spcBef>
                <a:spcPct val="0"/>
              </a:spcBef>
              <a:buClrTx/>
              <a:buSzTx/>
              <a:buFontTx/>
              <a:buNone/>
            </a:pPr>
            <a:r>
              <a:rPr kumimoji="0" lang="en-US" altLang="en-IL" sz="1400">
                <a:latin typeface="Verdana" panose="020B0604030504040204" pitchFamily="34" charset="0"/>
              </a:rPr>
              <a:t>Computer storage, along with most computer throughput, is generally measured and manipulated in bytes and collections of bytes. </a:t>
            </a:r>
          </a:p>
          <a:p>
            <a:pPr>
              <a:spcBef>
                <a:spcPct val="0"/>
              </a:spcBef>
              <a:buClrTx/>
              <a:buSzTx/>
              <a:buFontTx/>
              <a:buNone/>
            </a:pPr>
            <a:r>
              <a:rPr kumimoji="0" lang="en-US" altLang="en-IL" sz="1400">
                <a:latin typeface="Verdana" panose="020B0604030504040204" pitchFamily="34" charset="0"/>
              </a:rPr>
              <a:t>A </a:t>
            </a:r>
            <a:r>
              <a:rPr kumimoji="0" lang="en-US" altLang="en-IL" sz="1400" b="1">
                <a:latin typeface="Verdana" panose="020B0604030504040204" pitchFamily="34" charset="0"/>
              </a:rPr>
              <a:t>kilobyte</a:t>
            </a:r>
            <a:r>
              <a:rPr kumimoji="0" lang="en-US" altLang="en-IL" sz="1400">
                <a:latin typeface="Verdana" panose="020B0604030504040204" pitchFamily="34" charset="0"/>
              </a:rPr>
              <a:t>, or </a:t>
            </a:r>
            <a:r>
              <a:rPr kumimoji="0" lang="en-US" altLang="en-IL" sz="1400" b="1">
                <a:latin typeface="Verdana" panose="020B0604030504040204" pitchFamily="34" charset="0"/>
              </a:rPr>
              <a:t>KB</a:t>
            </a:r>
            <a:r>
              <a:rPr kumimoji="0" lang="en-US" altLang="en-IL" sz="1400">
                <a:latin typeface="Verdana" panose="020B0604030504040204" pitchFamily="34" charset="0"/>
              </a:rPr>
              <a:t>, is 1,024 bytes</a:t>
            </a:r>
          </a:p>
          <a:p>
            <a:pPr>
              <a:spcBef>
                <a:spcPct val="0"/>
              </a:spcBef>
              <a:buClrTx/>
              <a:buSzTx/>
              <a:buFontTx/>
              <a:buNone/>
            </a:pPr>
            <a:r>
              <a:rPr kumimoji="0" lang="en-US" altLang="en-IL" sz="1400">
                <a:latin typeface="Verdana" panose="020B0604030504040204" pitchFamily="34" charset="0"/>
              </a:rPr>
              <a:t>a </a:t>
            </a:r>
            <a:r>
              <a:rPr kumimoji="0" lang="en-US" altLang="en-IL" sz="1400" b="1">
                <a:latin typeface="Verdana" panose="020B0604030504040204" pitchFamily="34" charset="0"/>
              </a:rPr>
              <a:t>megabyte</a:t>
            </a:r>
            <a:r>
              <a:rPr kumimoji="0" lang="en-US" altLang="en-IL" sz="1400">
                <a:latin typeface="Verdana" panose="020B0604030504040204" pitchFamily="34" charset="0"/>
              </a:rPr>
              <a:t>, or </a:t>
            </a:r>
            <a:r>
              <a:rPr kumimoji="0" lang="en-US" altLang="en-IL" sz="1400" b="1">
                <a:latin typeface="Verdana" panose="020B0604030504040204" pitchFamily="34" charset="0"/>
              </a:rPr>
              <a:t>MB</a:t>
            </a:r>
            <a:r>
              <a:rPr kumimoji="0" lang="en-US" altLang="en-IL" sz="1400">
                <a:latin typeface="Verdana" panose="020B0604030504040204" pitchFamily="34" charset="0"/>
              </a:rPr>
              <a:t>, is 1,024</a:t>
            </a:r>
            <a:r>
              <a:rPr kumimoji="0" lang="en-US" altLang="en-IL" sz="1400" baseline="30000">
                <a:latin typeface="Verdana" panose="020B0604030504040204" pitchFamily="34" charset="0"/>
              </a:rPr>
              <a:t>2</a:t>
            </a:r>
            <a:r>
              <a:rPr kumimoji="0" lang="en-US" altLang="en-IL" sz="1400">
                <a:latin typeface="Verdana" panose="020B0604030504040204" pitchFamily="34" charset="0"/>
              </a:rPr>
              <a:t> bytes</a:t>
            </a:r>
          </a:p>
          <a:p>
            <a:pPr>
              <a:spcBef>
                <a:spcPct val="0"/>
              </a:spcBef>
              <a:buClrTx/>
              <a:buSzTx/>
              <a:buFontTx/>
              <a:buNone/>
            </a:pPr>
            <a:r>
              <a:rPr kumimoji="0" lang="en-US" altLang="en-IL" sz="1400">
                <a:latin typeface="Verdana" panose="020B0604030504040204" pitchFamily="34" charset="0"/>
              </a:rPr>
              <a:t>a </a:t>
            </a:r>
            <a:r>
              <a:rPr kumimoji="0" lang="en-US" altLang="en-IL" sz="1400" b="1">
                <a:latin typeface="Verdana" panose="020B0604030504040204" pitchFamily="34" charset="0"/>
              </a:rPr>
              <a:t>gigabyte</a:t>
            </a:r>
            <a:r>
              <a:rPr kumimoji="0" lang="en-US" altLang="en-IL" sz="1400">
                <a:latin typeface="Verdana" panose="020B0604030504040204" pitchFamily="34" charset="0"/>
              </a:rPr>
              <a:t>, or </a:t>
            </a:r>
            <a:r>
              <a:rPr kumimoji="0" lang="en-US" altLang="en-IL" sz="1400" b="1">
                <a:latin typeface="Verdana" panose="020B0604030504040204" pitchFamily="34" charset="0"/>
              </a:rPr>
              <a:t>GB</a:t>
            </a:r>
            <a:r>
              <a:rPr kumimoji="0" lang="en-US" altLang="en-IL" sz="1400">
                <a:latin typeface="Verdana" panose="020B0604030504040204" pitchFamily="34" charset="0"/>
              </a:rPr>
              <a:t>, is 1,024</a:t>
            </a:r>
            <a:r>
              <a:rPr kumimoji="0" lang="en-US" altLang="en-IL" sz="1400" baseline="30000">
                <a:latin typeface="Verdana" panose="020B0604030504040204" pitchFamily="34" charset="0"/>
              </a:rPr>
              <a:t>3</a:t>
            </a:r>
            <a:r>
              <a:rPr kumimoji="0" lang="en-US" altLang="en-IL" sz="1400">
                <a:latin typeface="Verdana" panose="020B0604030504040204" pitchFamily="34" charset="0"/>
              </a:rPr>
              <a:t> bytes</a:t>
            </a:r>
          </a:p>
          <a:p>
            <a:pPr>
              <a:spcBef>
                <a:spcPct val="0"/>
              </a:spcBef>
              <a:buClrTx/>
              <a:buSzTx/>
              <a:buFontTx/>
              <a:buNone/>
            </a:pPr>
            <a:r>
              <a:rPr kumimoji="0" lang="en-US" altLang="en-IL" sz="1400">
                <a:latin typeface="Verdana" panose="020B0604030504040204" pitchFamily="34" charset="0"/>
              </a:rPr>
              <a:t>a </a:t>
            </a:r>
            <a:r>
              <a:rPr kumimoji="0" lang="en-US" altLang="en-IL" sz="1400" b="1">
                <a:latin typeface="Verdana" panose="020B0604030504040204" pitchFamily="34" charset="0"/>
              </a:rPr>
              <a:t>terabyte</a:t>
            </a:r>
            <a:r>
              <a:rPr kumimoji="0" lang="en-US" altLang="en-IL" sz="1400">
                <a:latin typeface="Verdana" panose="020B0604030504040204" pitchFamily="34" charset="0"/>
              </a:rPr>
              <a:t>, or </a:t>
            </a:r>
            <a:r>
              <a:rPr kumimoji="0" lang="en-US" altLang="en-IL" sz="1400" b="1">
                <a:latin typeface="Verdana" panose="020B0604030504040204" pitchFamily="34" charset="0"/>
              </a:rPr>
              <a:t>TB</a:t>
            </a:r>
            <a:r>
              <a:rPr kumimoji="0" lang="en-US" altLang="en-IL" sz="1400">
                <a:latin typeface="Verdana" panose="020B0604030504040204" pitchFamily="34" charset="0"/>
              </a:rPr>
              <a:t>, is 1,024</a:t>
            </a:r>
            <a:r>
              <a:rPr kumimoji="0" lang="en-US" altLang="en-IL" sz="1400" baseline="30000">
                <a:latin typeface="Verdana" panose="020B0604030504040204" pitchFamily="34" charset="0"/>
              </a:rPr>
              <a:t>4 </a:t>
            </a:r>
            <a:r>
              <a:rPr kumimoji="0" lang="en-US" altLang="en-IL" sz="1400">
                <a:latin typeface="Verdana" panose="020B0604030504040204" pitchFamily="34" charset="0"/>
              </a:rPr>
              <a:t>bytes </a:t>
            </a:r>
          </a:p>
          <a:p>
            <a:pPr>
              <a:spcBef>
                <a:spcPct val="0"/>
              </a:spcBef>
              <a:buClrTx/>
              <a:buSzTx/>
              <a:buFontTx/>
              <a:buNone/>
            </a:pPr>
            <a:r>
              <a:rPr kumimoji="0" lang="en-US" altLang="en-IL" sz="1400">
                <a:latin typeface="Verdana" panose="020B0604030504040204" pitchFamily="34" charset="0"/>
              </a:rPr>
              <a:t>a </a:t>
            </a:r>
            <a:r>
              <a:rPr kumimoji="0" lang="en-US" altLang="en-IL" sz="1400" b="1">
                <a:latin typeface="Verdana" panose="020B0604030504040204" pitchFamily="34" charset="0"/>
              </a:rPr>
              <a:t>petabyte</a:t>
            </a:r>
            <a:r>
              <a:rPr kumimoji="0" lang="en-US" altLang="en-IL" sz="1400">
                <a:latin typeface="Verdana" panose="020B0604030504040204" pitchFamily="34" charset="0"/>
              </a:rPr>
              <a:t>, or </a:t>
            </a:r>
            <a:r>
              <a:rPr kumimoji="0" lang="en-US" altLang="en-IL" sz="1400" b="1">
                <a:latin typeface="Verdana" panose="020B0604030504040204" pitchFamily="34" charset="0"/>
              </a:rPr>
              <a:t>PB</a:t>
            </a:r>
            <a:r>
              <a:rPr kumimoji="0" lang="en-US" altLang="en-IL" sz="1400">
                <a:latin typeface="Verdana" panose="020B0604030504040204" pitchFamily="34" charset="0"/>
              </a:rPr>
              <a:t>, is 1,024</a:t>
            </a:r>
            <a:r>
              <a:rPr kumimoji="0" lang="en-US" altLang="en-IL" sz="1400" baseline="30000">
                <a:latin typeface="Verdana" panose="020B0604030504040204" pitchFamily="34" charset="0"/>
              </a:rPr>
              <a:t>5</a:t>
            </a:r>
            <a:r>
              <a:rPr kumimoji="0" lang="en-US" altLang="en-IL" sz="1400">
                <a:latin typeface="Verdana" panose="020B0604030504040204" pitchFamily="34" charset="0"/>
              </a:rPr>
              <a:t> bytes</a:t>
            </a:r>
          </a:p>
          <a:p>
            <a:pPr>
              <a:spcBef>
                <a:spcPct val="0"/>
              </a:spcBef>
              <a:buClrTx/>
              <a:buSzTx/>
              <a:buFontTx/>
              <a:buNone/>
            </a:pPr>
            <a:endParaRPr kumimoji="0" lang="en-US" altLang="en-IL" sz="1400">
              <a:latin typeface="Verdana" panose="020B0604030504040204" pitchFamily="34" charset="0"/>
            </a:endParaRPr>
          </a:p>
          <a:p>
            <a:pPr>
              <a:spcBef>
                <a:spcPct val="0"/>
              </a:spcBef>
              <a:buClrTx/>
              <a:buSzTx/>
              <a:buFontTx/>
              <a:buNone/>
            </a:pPr>
            <a:r>
              <a:rPr kumimoji="0" lang="en-US" altLang="en-IL" sz="1400">
                <a:latin typeface="Verdana" panose="020B0604030504040204" pitchFamily="34" charset="0"/>
              </a:rPr>
              <a:t>Computer manufacturers often round off these numbers and say that a megabyte is 1 million bytes and a gigabyte is 1 billion bytes. Networking measurements are an exception to this general rule; they are given in bits (because networks move data a bit at a time).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9A842B5-201C-F989-1337-7E23B5E03761}"/>
              </a:ext>
            </a:extLst>
          </p:cNvPr>
          <p:cNvSpPr>
            <a:spLocks noGrp="1" noChangeArrowheads="1"/>
          </p:cNvSpPr>
          <p:nvPr>
            <p:ph type="title" idx="4294967295"/>
          </p:nvPr>
        </p:nvSpPr>
        <p:spPr>
          <a:xfrm>
            <a:off x="457200" y="198438"/>
            <a:ext cx="8229600" cy="576262"/>
          </a:xfrm>
        </p:spPr>
        <p:txBody>
          <a:bodyPr/>
          <a:lstStyle/>
          <a:p>
            <a:pPr eaLnBrk="1" hangingPunct="1"/>
            <a:r>
              <a:rPr lang="en-US" altLang="en-IL"/>
              <a:t>Storage Structure</a:t>
            </a:r>
          </a:p>
        </p:txBody>
      </p:sp>
      <p:sp>
        <p:nvSpPr>
          <p:cNvPr id="41987" name="Rectangle 3">
            <a:extLst>
              <a:ext uri="{FF2B5EF4-FFF2-40B4-BE49-F238E27FC236}">
                <a16:creationId xmlns:a16="http://schemas.microsoft.com/office/drawing/2014/main" id="{EA1D154A-0491-90B0-2591-BABF1DD929B5}"/>
              </a:ext>
            </a:extLst>
          </p:cNvPr>
          <p:cNvSpPr>
            <a:spLocks noGrp="1" noChangeArrowheads="1"/>
          </p:cNvSpPr>
          <p:nvPr>
            <p:ph type="body" idx="4294967295"/>
          </p:nvPr>
        </p:nvSpPr>
        <p:spPr>
          <a:xfrm>
            <a:off x="806450" y="1138238"/>
            <a:ext cx="7612063" cy="4805362"/>
          </a:xfrm>
        </p:spPr>
        <p:txBody>
          <a:bodyPr/>
          <a:lstStyle/>
          <a:p>
            <a:r>
              <a:rPr lang="en-US" altLang="en-IL"/>
              <a:t>Main memory – only large storage media that the CPU can access directly</a:t>
            </a:r>
          </a:p>
          <a:p>
            <a:pPr lvl="1"/>
            <a:r>
              <a:rPr lang="en-US" altLang="en-IL" sz="1600" b="1">
                <a:solidFill>
                  <a:srgbClr val="3366FF"/>
                </a:solidFill>
              </a:rPr>
              <a:t>Random</a:t>
            </a:r>
            <a:r>
              <a:rPr lang="en-US" altLang="en-IL" sz="1600">
                <a:solidFill>
                  <a:srgbClr val="0000FF"/>
                </a:solidFill>
              </a:rPr>
              <a:t> </a:t>
            </a:r>
            <a:r>
              <a:rPr lang="en-US" altLang="en-IL" sz="1600" b="1">
                <a:solidFill>
                  <a:srgbClr val="3366FF"/>
                </a:solidFill>
              </a:rPr>
              <a:t>access</a:t>
            </a:r>
          </a:p>
          <a:p>
            <a:pPr lvl="1"/>
            <a:r>
              <a:rPr lang="en-US" altLang="en-IL" sz="1600"/>
              <a:t>Typically </a:t>
            </a:r>
            <a:r>
              <a:rPr lang="en-US" altLang="en-IL" sz="1600" b="1">
                <a:solidFill>
                  <a:srgbClr val="3366FF"/>
                </a:solidFill>
              </a:rPr>
              <a:t>volatile</a:t>
            </a:r>
          </a:p>
          <a:p>
            <a:r>
              <a:rPr lang="en-US" altLang="en-IL"/>
              <a:t>Secondary storage – extension of main memory that provides large </a:t>
            </a:r>
            <a:r>
              <a:rPr lang="en-US" altLang="en-IL" b="1">
                <a:solidFill>
                  <a:srgbClr val="3366FF"/>
                </a:solidFill>
              </a:rPr>
              <a:t>nonvolatile</a:t>
            </a:r>
            <a:r>
              <a:rPr lang="en-US" altLang="en-IL">
                <a:solidFill>
                  <a:srgbClr val="0000FF"/>
                </a:solidFill>
              </a:rPr>
              <a:t> </a:t>
            </a:r>
            <a:r>
              <a:rPr lang="en-US" altLang="en-IL"/>
              <a:t>storage capacity</a:t>
            </a:r>
          </a:p>
          <a:p>
            <a:r>
              <a:rPr lang="en-US" altLang="en-IL"/>
              <a:t>Hard disks – rigid metal or glass platters covered with magnetic recording material </a:t>
            </a:r>
          </a:p>
          <a:p>
            <a:pPr lvl="1"/>
            <a:r>
              <a:rPr lang="en-US" altLang="en-IL" sz="1600"/>
              <a:t>Disk surface is logically divided into </a:t>
            </a:r>
            <a:r>
              <a:rPr lang="en-US" altLang="en-IL" sz="1600" b="1">
                <a:solidFill>
                  <a:srgbClr val="3366FF"/>
                </a:solidFill>
              </a:rPr>
              <a:t>tracks</a:t>
            </a:r>
            <a:r>
              <a:rPr lang="en-US" altLang="en-IL" sz="1600"/>
              <a:t>, which are subdivided into </a:t>
            </a:r>
            <a:r>
              <a:rPr lang="en-US" altLang="en-IL" sz="1600" b="1">
                <a:solidFill>
                  <a:srgbClr val="3366FF"/>
                </a:solidFill>
              </a:rPr>
              <a:t>sectors</a:t>
            </a:r>
          </a:p>
          <a:p>
            <a:pPr lvl="1"/>
            <a:r>
              <a:rPr lang="en-US" altLang="en-IL" sz="1600"/>
              <a:t>The </a:t>
            </a:r>
            <a:r>
              <a:rPr lang="en-US" altLang="en-IL" sz="1600" b="1">
                <a:solidFill>
                  <a:srgbClr val="3366FF"/>
                </a:solidFill>
              </a:rPr>
              <a:t>disk controller </a:t>
            </a:r>
            <a:r>
              <a:rPr lang="en-US" altLang="en-IL" sz="1600"/>
              <a:t>determines the logical interaction between the device and the computer </a:t>
            </a:r>
          </a:p>
          <a:p>
            <a:r>
              <a:rPr lang="en-US" altLang="en-IL" b="1">
                <a:solidFill>
                  <a:srgbClr val="3366FF"/>
                </a:solidFill>
              </a:rPr>
              <a:t>Solid-state disks </a:t>
            </a:r>
            <a:r>
              <a:rPr lang="en-US" altLang="en-IL"/>
              <a:t>– faster than hard disks, nonvolatile</a:t>
            </a:r>
          </a:p>
          <a:p>
            <a:pPr lvl="1"/>
            <a:r>
              <a:rPr lang="en-US" altLang="en-IL" sz="1600"/>
              <a:t>Various technologies</a:t>
            </a:r>
          </a:p>
          <a:p>
            <a:pPr lvl="1"/>
            <a:r>
              <a:rPr lang="en-US" altLang="en-IL" sz="1600"/>
              <a:t>Becoming more popular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1F1219F-AC52-56F0-17F3-778649094174}"/>
              </a:ext>
            </a:extLst>
          </p:cNvPr>
          <p:cNvSpPr>
            <a:spLocks noGrp="1" noChangeArrowheads="1"/>
          </p:cNvSpPr>
          <p:nvPr>
            <p:ph type="title" idx="4294967295"/>
          </p:nvPr>
        </p:nvSpPr>
        <p:spPr>
          <a:xfrm>
            <a:off x="876300" y="182563"/>
            <a:ext cx="7810500" cy="576262"/>
          </a:xfrm>
        </p:spPr>
        <p:txBody>
          <a:bodyPr/>
          <a:lstStyle/>
          <a:p>
            <a:pPr eaLnBrk="1" hangingPunct="1"/>
            <a:r>
              <a:rPr lang="en-US" altLang="en-IL"/>
              <a:t>Storage Hierarchy</a:t>
            </a:r>
          </a:p>
        </p:txBody>
      </p:sp>
      <p:sp>
        <p:nvSpPr>
          <p:cNvPr id="44035" name="Rectangle 3">
            <a:extLst>
              <a:ext uri="{FF2B5EF4-FFF2-40B4-BE49-F238E27FC236}">
                <a16:creationId xmlns:a16="http://schemas.microsoft.com/office/drawing/2014/main" id="{2FE9F179-1139-9CC8-E483-1B00150EA71C}"/>
              </a:ext>
            </a:extLst>
          </p:cNvPr>
          <p:cNvSpPr>
            <a:spLocks noGrp="1" noChangeArrowheads="1"/>
          </p:cNvSpPr>
          <p:nvPr>
            <p:ph type="body" idx="4294967295"/>
          </p:nvPr>
        </p:nvSpPr>
        <p:spPr>
          <a:xfrm>
            <a:off x="806450" y="1233488"/>
            <a:ext cx="6492875" cy="4530725"/>
          </a:xfrm>
        </p:spPr>
        <p:txBody>
          <a:bodyPr/>
          <a:lstStyle/>
          <a:p>
            <a:r>
              <a:rPr lang="en-US" altLang="en-IL"/>
              <a:t>Storage systems organized in hierarchy</a:t>
            </a:r>
          </a:p>
          <a:p>
            <a:pPr lvl="1"/>
            <a:r>
              <a:rPr lang="en-US" altLang="en-IL"/>
              <a:t>Speed</a:t>
            </a:r>
          </a:p>
          <a:p>
            <a:pPr lvl="1"/>
            <a:r>
              <a:rPr lang="en-US" altLang="en-IL"/>
              <a:t>Cost</a:t>
            </a:r>
          </a:p>
          <a:p>
            <a:pPr lvl="1"/>
            <a:r>
              <a:rPr lang="en-US" altLang="en-IL"/>
              <a:t>Volatility</a:t>
            </a:r>
          </a:p>
          <a:p>
            <a:r>
              <a:rPr lang="en-US" altLang="en-IL" b="1">
                <a:solidFill>
                  <a:srgbClr val="3366FF"/>
                </a:solidFill>
              </a:rPr>
              <a:t>Caching</a:t>
            </a:r>
            <a:r>
              <a:rPr lang="en-US" altLang="en-IL"/>
              <a:t> – copying information into faster storage system; main memory can be viewed as a cache for secondary storage</a:t>
            </a:r>
          </a:p>
          <a:p>
            <a:r>
              <a:rPr lang="en-US" altLang="en-IL" b="1">
                <a:solidFill>
                  <a:srgbClr val="3366FF"/>
                </a:solidFill>
              </a:rPr>
              <a:t>Device Driver </a:t>
            </a:r>
            <a:r>
              <a:rPr lang="en-US" altLang="en-IL"/>
              <a:t>for each device controller to manage I/O</a:t>
            </a:r>
          </a:p>
          <a:p>
            <a:pPr lvl="1"/>
            <a:r>
              <a:rPr lang="en-US" altLang="en-IL"/>
              <a:t>Provides uniform interface between controller and kernel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B8D3FEF-D1AA-FDE2-07F0-23046BA6148D}"/>
              </a:ext>
            </a:extLst>
          </p:cNvPr>
          <p:cNvSpPr>
            <a:spLocks noGrp="1" noChangeArrowheads="1"/>
          </p:cNvSpPr>
          <p:nvPr>
            <p:ph type="title" idx="4294967295"/>
          </p:nvPr>
        </p:nvSpPr>
        <p:spPr>
          <a:xfrm>
            <a:off x="457200" y="198438"/>
            <a:ext cx="8229600" cy="576262"/>
          </a:xfrm>
        </p:spPr>
        <p:txBody>
          <a:bodyPr/>
          <a:lstStyle/>
          <a:p>
            <a:pPr eaLnBrk="1" hangingPunct="1"/>
            <a:r>
              <a:rPr lang="en-US" altLang="en-IL"/>
              <a:t>Storage-Device Hierarchy</a:t>
            </a:r>
          </a:p>
        </p:txBody>
      </p:sp>
      <p:pic>
        <p:nvPicPr>
          <p:cNvPr id="46083" name="Picture 3" descr="C:\Users\as668\Desktop\1_04.jpg">
            <a:extLst>
              <a:ext uri="{FF2B5EF4-FFF2-40B4-BE49-F238E27FC236}">
                <a16:creationId xmlns:a16="http://schemas.microsoft.com/office/drawing/2014/main" id="{21B26B00-4CB6-6D6B-33BE-A2DE0AF58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1370013"/>
            <a:ext cx="5322887"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6E38456-C67C-72AE-AFA8-6312B91D410D}"/>
              </a:ext>
            </a:extLst>
          </p:cNvPr>
          <p:cNvSpPr>
            <a:spLocks noGrp="1" noChangeArrowheads="1"/>
          </p:cNvSpPr>
          <p:nvPr>
            <p:ph type="title"/>
          </p:nvPr>
        </p:nvSpPr>
        <p:spPr/>
        <p:txBody>
          <a:bodyPr/>
          <a:lstStyle/>
          <a:p>
            <a:pPr eaLnBrk="1" hangingPunct="1"/>
            <a:r>
              <a:rPr lang="en-US" altLang="en-US"/>
              <a:t>Caching</a:t>
            </a:r>
          </a:p>
        </p:txBody>
      </p:sp>
      <p:sp>
        <p:nvSpPr>
          <p:cNvPr id="48131" name="Rectangle 3">
            <a:extLst>
              <a:ext uri="{FF2B5EF4-FFF2-40B4-BE49-F238E27FC236}">
                <a16:creationId xmlns:a16="http://schemas.microsoft.com/office/drawing/2014/main" id="{D3E0286D-26B7-29D1-7065-736E1A653509}"/>
              </a:ext>
            </a:extLst>
          </p:cNvPr>
          <p:cNvSpPr>
            <a:spLocks noGrp="1" noChangeArrowheads="1"/>
          </p:cNvSpPr>
          <p:nvPr>
            <p:ph type="body" idx="1"/>
          </p:nvPr>
        </p:nvSpPr>
        <p:spPr>
          <a:xfrm>
            <a:off x="806450" y="1233488"/>
            <a:ext cx="7272338" cy="4530725"/>
          </a:xfrm>
        </p:spPr>
        <p:txBody>
          <a:bodyPr/>
          <a:lstStyle/>
          <a:p>
            <a:r>
              <a:rPr lang="en-US" altLang="en-US" sz="2000" b="1">
                <a:solidFill>
                  <a:srgbClr val="3366FF"/>
                </a:solidFill>
              </a:rPr>
              <a:t>Caching</a:t>
            </a:r>
            <a:r>
              <a:rPr lang="en-US" altLang="en-US" sz="2000"/>
              <a:t> – copying information into faster storage system; main memory can be viewed as a last </a:t>
            </a:r>
            <a:r>
              <a:rPr lang="en-US" altLang="en-US" sz="2000" i="1"/>
              <a:t>cache</a:t>
            </a:r>
            <a:r>
              <a:rPr lang="en-US" altLang="en-US" sz="2000"/>
              <a:t> for secondary storage</a:t>
            </a:r>
          </a:p>
          <a:p>
            <a:r>
              <a:rPr lang="en-US" altLang="en-US" sz="2000"/>
              <a:t>Important principle, performed at many levels in a computer (in hardware, operating system, software)</a:t>
            </a:r>
          </a:p>
          <a:p>
            <a:r>
              <a:rPr lang="en-US" altLang="en-US" sz="2000"/>
              <a:t>Information in use copied from slower to faster storage temporarily</a:t>
            </a:r>
          </a:p>
          <a:p>
            <a:r>
              <a:rPr lang="en-US" altLang="en-US" sz="2000"/>
              <a:t>Faster storage (cache) checked first to determine if information is there</a:t>
            </a:r>
          </a:p>
          <a:p>
            <a:pPr lvl="1"/>
            <a:r>
              <a:rPr lang="en-US" altLang="en-US" sz="2000"/>
              <a:t>If it is, information used directly from the cache (fast)</a:t>
            </a:r>
          </a:p>
          <a:p>
            <a:pPr lvl="1"/>
            <a:r>
              <a:rPr lang="en-US" altLang="en-US" sz="2000"/>
              <a:t>If not, data copied to cache and used there</a:t>
            </a:r>
          </a:p>
          <a:p>
            <a:r>
              <a:rPr lang="en-US" altLang="en-US" sz="2000"/>
              <a:t>Cache smaller than storage being cached</a:t>
            </a:r>
          </a:p>
          <a:p>
            <a:pPr lvl="1"/>
            <a:r>
              <a:rPr lang="en-US" altLang="en-US" sz="2000"/>
              <a:t>Cache management important design problem</a:t>
            </a:r>
          </a:p>
          <a:p>
            <a:pPr lvl="1"/>
            <a:r>
              <a:rPr lang="en-US" altLang="en-US" sz="2000"/>
              <a:t>Cache size and replacement policy</a:t>
            </a:r>
          </a:p>
          <a:p>
            <a:pPr>
              <a:buFont typeface="Monotype Sorts" pitchFamily="2" charset="2"/>
              <a:buNone/>
            </a:pPr>
            <a:endParaRPr lang="en-US"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1DC386E-683C-4CF8-0CD6-5469232C2B5E}"/>
              </a:ext>
            </a:extLst>
          </p:cNvPr>
          <p:cNvSpPr>
            <a:spLocks noGrp="1" noChangeArrowheads="1"/>
          </p:cNvSpPr>
          <p:nvPr>
            <p:ph type="title"/>
          </p:nvPr>
        </p:nvSpPr>
        <p:spPr>
          <a:xfrm>
            <a:off x="914400" y="277813"/>
            <a:ext cx="8229600" cy="576262"/>
          </a:xfrm>
        </p:spPr>
        <p:txBody>
          <a:bodyPr/>
          <a:lstStyle/>
          <a:p>
            <a:pPr eaLnBrk="1" hangingPunct="1"/>
            <a:r>
              <a:rPr lang="en-US" altLang="en-US" sz="2800"/>
              <a:t>Migration of Integer A from Disk to Register</a:t>
            </a:r>
          </a:p>
        </p:txBody>
      </p:sp>
      <p:sp>
        <p:nvSpPr>
          <p:cNvPr id="50179" name="Rectangle 3">
            <a:extLst>
              <a:ext uri="{FF2B5EF4-FFF2-40B4-BE49-F238E27FC236}">
                <a16:creationId xmlns:a16="http://schemas.microsoft.com/office/drawing/2014/main" id="{653BD410-D315-5F7D-A069-571B78A2A0FB}"/>
              </a:ext>
            </a:extLst>
          </p:cNvPr>
          <p:cNvSpPr>
            <a:spLocks noGrp="1" noChangeArrowheads="1"/>
          </p:cNvSpPr>
          <p:nvPr>
            <p:ph type="body" idx="1"/>
          </p:nvPr>
        </p:nvSpPr>
        <p:spPr/>
        <p:txBody>
          <a:bodyPr/>
          <a:lstStyle/>
          <a:p>
            <a:r>
              <a:rPr lang="en-US" altLang="en-US"/>
              <a:t>Multitasking environments must be careful to use most recent value, no matter where it is stored in the storage hierarchy</a:t>
            </a:r>
            <a:br>
              <a:rPr lang="en-US" altLang="en-US"/>
            </a:br>
            <a:br>
              <a:rPr lang="en-US" altLang="en-US"/>
            </a:br>
            <a:br>
              <a:rPr lang="en-US" altLang="en-US"/>
            </a:br>
            <a:br>
              <a:rPr lang="en-US" altLang="en-US"/>
            </a:br>
            <a:br>
              <a:rPr lang="en-US" altLang="en-US"/>
            </a:br>
            <a:br>
              <a:rPr lang="en-US" altLang="en-US"/>
            </a:br>
            <a:r>
              <a:rPr lang="en-US" altLang="en-US"/>
              <a:t>Multiprocessor environment must provide cache coherency in hardware such that all CPUs have the most recent value in their cache</a:t>
            </a:r>
          </a:p>
          <a:p>
            <a:r>
              <a:rPr lang="en-US" altLang="en-US"/>
              <a:t>Distributed environment situation even more complex</a:t>
            </a:r>
          </a:p>
          <a:p>
            <a:pPr lvl="1"/>
            <a:r>
              <a:rPr lang="en-US" altLang="en-US"/>
              <a:t>Several copies of a datum can exist</a:t>
            </a:r>
          </a:p>
        </p:txBody>
      </p:sp>
      <p:pic>
        <p:nvPicPr>
          <p:cNvPr id="50180" name="Picture 5">
            <a:extLst>
              <a:ext uri="{FF2B5EF4-FFF2-40B4-BE49-F238E27FC236}">
                <a16:creationId xmlns:a16="http://schemas.microsoft.com/office/drawing/2014/main" id="{34C17AF8-C370-8EEE-7D26-FCC62964C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488" y="2476500"/>
            <a:ext cx="7256462"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C2A06C2-BD74-C2F6-B24A-CDF8BC7DED9A}"/>
              </a:ext>
            </a:extLst>
          </p:cNvPr>
          <p:cNvSpPr>
            <a:spLocks noGrp="1" noChangeArrowheads="1"/>
          </p:cNvSpPr>
          <p:nvPr>
            <p:ph type="title" idx="4294967295"/>
          </p:nvPr>
        </p:nvSpPr>
        <p:spPr>
          <a:xfrm>
            <a:off x="1020763" y="166688"/>
            <a:ext cx="7666037" cy="576262"/>
          </a:xfrm>
        </p:spPr>
        <p:txBody>
          <a:bodyPr/>
          <a:lstStyle/>
          <a:p>
            <a:pPr eaLnBrk="1" hangingPunct="1"/>
            <a:r>
              <a:rPr lang="en-US" altLang="en-IL"/>
              <a:t>Direct Memory Access Structure</a:t>
            </a:r>
          </a:p>
        </p:txBody>
      </p:sp>
      <p:sp>
        <p:nvSpPr>
          <p:cNvPr id="52227" name="Rectangle 3">
            <a:extLst>
              <a:ext uri="{FF2B5EF4-FFF2-40B4-BE49-F238E27FC236}">
                <a16:creationId xmlns:a16="http://schemas.microsoft.com/office/drawing/2014/main" id="{17C3812A-5E70-BAA8-2A06-C83140F34E6F}"/>
              </a:ext>
            </a:extLst>
          </p:cNvPr>
          <p:cNvSpPr>
            <a:spLocks noGrp="1" noChangeArrowheads="1"/>
          </p:cNvSpPr>
          <p:nvPr>
            <p:ph type="body" idx="4294967295"/>
          </p:nvPr>
        </p:nvSpPr>
        <p:spPr>
          <a:xfrm>
            <a:off x="806450" y="1233488"/>
            <a:ext cx="6911975" cy="4530725"/>
          </a:xfrm>
        </p:spPr>
        <p:txBody>
          <a:bodyPr/>
          <a:lstStyle/>
          <a:p>
            <a:r>
              <a:rPr lang="en-US" altLang="en-IL" sz="2400"/>
              <a:t>Used for high-speed I/O devices able to transmit information at close to memory speeds</a:t>
            </a:r>
          </a:p>
          <a:p>
            <a:r>
              <a:rPr lang="en-US" altLang="en-IL" sz="2400"/>
              <a:t>Device controller transfers blocks of data from buffer storage directly to main memory without CPU intervention</a:t>
            </a:r>
          </a:p>
          <a:p>
            <a:r>
              <a:rPr lang="en-US" altLang="en-IL" sz="2400"/>
              <a:t>Only one interrupt is generated per block, rather than the one interrupt per byte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A644BDF-B2A1-D2CF-CCE8-ADED9984227F}"/>
              </a:ext>
            </a:extLst>
          </p:cNvPr>
          <p:cNvSpPr>
            <a:spLocks noGrp="1" noChangeArrowheads="1"/>
          </p:cNvSpPr>
          <p:nvPr>
            <p:ph type="title"/>
          </p:nvPr>
        </p:nvSpPr>
        <p:spPr/>
        <p:txBody>
          <a:bodyPr/>
          <a:lstStyle/>
          <a:p>
            <a:r>
              <a:rPr lang="en-US" altLang="en-US"/>
              <a:t>Main Themes</a:t>
            </a:r>
          </a:p>
        </p:txBody>
      </p:sp>
      <p:graphicFrame>
        <p:nvGraphicFramePr>
          <p:cNvPr id="4" name="Table 3">
            <a:extLst>
              <a:ext uri="{FF2B5EF4-FFF2-40B4-BE49-F238E27FC236}">
                <a16:creationId xmlns:a16="http://schemas.microsoft.com/office/drawing/2014/main" id="{73BD3693-9978-45AB-BCE4-63A340C52CD4}"/>
              </a:ext>
            </a:extLst>
          </p:cNvPr>
          <p:cNvGraphicFramePr>
            <a:graphicFrameLocks noGrp="1"/>
          </p:cNvGraphicFramePr>
          <p:nvPr/>
        </p:nvGraphicFramePr>
        <p:xfrm>
          <a:off x="1357313" y="1247775"/>
          <a:ext cx="7053262" cy="5013325"/>
        </p:xfrm>
        <a:graphic>
          <a:graphicData uri="http://schemas.openxmlformats.org/drawingml/2006/table">
            <a:tbl>
              <a:tblPr rtl="1" firstRow="1" firstCol="1" bandRow="1">
                <a:tableStyleId>{5C22544A-7EE6-4342-B048-85BDC9FD1C3A}</a:tableStyleId>
              </a:tblPr>
              <a:tblGrid>
                <a:gridCol w="6032395">
                  <a:extLst>
                    <a:ext uri="{9D8B030D-6E8A-4147-A177-3AD203B41FA5}">
                      <a16:colId xmlns:a16="http://schemas.microsoft.com/office/drawing/2014/main" val="20000"/>
                    </a:ext>
                  </a:extLst>
                </a:gridCol>
                <a:gridCol w="1020867">
                  <a:extLst>
                    <a:ext uri="{9D8B030D-6E8A-4147-A177-3AD203B41FA5}">
                      <a16:colId xmlns:a16="http://schemas.microsoft.com/office/drawing/2014/main" val="20001"/>
                    </a:ext>
                  </a:extLst>
                </a:gridCol>
              </a:tblGrid>
              <a:tr h="383099">
                <a:tc>
                  <a:txBody>
                    <a:bodyPr/>
                    <a:lstStyle/>
                    <a:p>
                      <a:pPr rtl="0">
                        <a:lnSpc>
                          <a:spcPct val="115000"/>
                        </a:lnSpc>
                        <a:spcAft>
                          <a:spcPts val="1000"/>
                        </a:spcAft>
                      </a:pPr>
                      <a:r>
                        <a:rPr lang="en-US" sz="2000" dirty="0">
                          <a:effectLst/>
                        </a:rPr>
                        <a:t>Topic</a:t>
                      </a:r>
                      <a:endParaRPr lang="en-US" sz="1800" dirty="0">
                        <a:effectLst/>
                        <a:latin typeface="Calibri"/>
                        <a:ea typeface="Calibri"/>
                        <a:cs typeface="Arial"/>
                      </a:endParaRPr>
                    </a:p>
                  </a:txBody>
                  <a:tcPr marL="68581" marR="68581" marT="0" marB="0"/>
                </a:tc>
                <a:tc>
                  <a:txBody>
                    <a:bodyPr/>
                    <a:lstStyle/>
                    <a:p>
                      <a:pPr rtl="0">
                        <a:lnSpc>
                          <a:spcPct val="115000"/>
                        </a:lnSpc>
                        <a:spcAft>
                          <a:spcPts val="1000"/>
                        </a:spcAft>
                      </a:pPr>
                      <a:r>
                        <a:rPr lang="en-US" sz="2000">
                          <a:effectLst/>
                        </a:rPr>
                        <a:t>#</a:t>
                      </a:r>
                      <a:endParaRPr lang="en-US" sz="1800">
                        <a:effectLst/>
                        <a:latin typeface="Calibri"/>
                        <a:ea typeface="Calibri"/>
                        <a:cs typeface="Arial"/>
                      </a:endParaRPr>
                    </a:p>
                  </a:txBody>
                  <a:tcPr marL="68581" marR="68581" marT="0" marB="0"/>
                </a:tc>
                <a:extLst>
                  <a:ext uri="{0D108BD9-81ED-4DB2-BD59-A6C34878D82A}">
                    <a16:rowId xmlns:a16="http://schemas.microsoft.com/office/drawing/2014/main" val="10000"/>
                  </a:ext>
                </a:extLst>
              </a:tr>
              <a:tr h="383099">
                <a:tc>
                  <a:txBody>
                    <a:bodyPr/>
                    <a:lstStyle/>
                    <a:p>
                      <a:pPr rtl="0">
                        <a:lnSpc>
                          <a:spcPct val="115000"/>
                        </a:lnSpc>
                        <a:spcAft>
                          <a:spcPts val="1000"/>
                        </a:spcAft>
                      </a:pPr>
                      <a:r>
                        <a:rPr lang="en-US" sz="2000">
                          <a:effectLst/>
                        </a:rPr>
                        <a:t>Introduction</a:t>
                      </a:r>
                      <a:endParaRPr lang="en-US" sz="1800">
                        <a:effectLst/>
                        <a:latin typeface="Calibri"/>
                        <a:ea typeface="Calibri"/>
                        <a:cs typeface="Arial"/>
                      </a:endParaRPr>
                    </a:p>
                  </a:txBody>
                  <a:tcPr marL="68581" marR="68581" marT="0" marB="0"/>
                </a:tc>
                <a:tc>
                  <a:txBody>
                    <a:bodyPr/>
                    <a:lstStyle/>
                    <a:p>
                      <a:pPr rtl="0">
                        <a:lnSpc>
                          <a:spcPct val="115000"/>
                        </a:lnSpc>
                        <a:spcAft>
                          <a:spcPts val="1000"/>
                        </a:spcAft>
                      </a:pPr>
                      <a:r>
                        <a:rPr lang="en-US" sz="2000">
                          <a:effectLst/>
                        </a:rPr>
                        <a:t>1</a:t>
                      </a:r>
                      <a:endParaRPr lang="en-US" sz="1800">
                        <a:effectLst/>
                        <a:latin typeface="Calibri"/>
                        <a:ea typeface="Calibri"/>
                        <a:cs typeface="Arial"/>
                      </a:endParaRPr>
                    </a:p>
                  </a:txBody>
                  <a:tcPr marL="68581" marR="68581" marT="0" marB="0"/>
                </a:tc>
                <a:extLst>
                  <a:ext uri="{0D108BD9-81ED-4DB2-BD59-A6C34878D82A}">
                    <a16:rowId xmlns:a16="http://schemas.microsoft.com/office/drawing/2014/main" val="10001"/>
                  </a:ext>
                </a:extLst>
              </a:tr>
              <a:tr h="383099">
                <a:tc>
                  <a:txBody>
                    <a:bodyPr/>
                    <a:lstStyle/>
                    <a:p>
                      <a:pPr rtl="0">
                        <a:lnSpc>
                          <a:spcPct val="115000"/>
                        </a:lnSpc>
                        <a:spcAft>
                          <a:spcPts val="1000"/>
                        </a:spcAft>
                      </a:pPr>
                      <a:r>
                        <a:rPr lang="en-US" sz="2000">
                          <a:effectLst/>
                        </a:rPr>
                        <a:t>Operating System Structures</a:t>
                      </a:r>
                      <a:endParaRPr lang="en-US" sz="1800">
                        <a:effectLst/>
                        <a:latin typeface="Calibri"/>
                        <a:ea typeface="Calibri"/>
                        <a:cs typeface="Arial"/>
                      </a:endParaRPr>
                    </a:p>
                  </a:txBody>
                  <a:tcPr marL="68581" marR="68581" marT="0" marB="0"/>
                </a:tc>
                <a:tc>
                  <a:txBody>
                    <a:bodyPr/>
                    <a:lstStyle/>
                    <a:p>
                      <a:pPr rtl="0">
                        <a:lnSpc>
                          <a:spcPct val="115000"/>
                        </a:lnSpc>
                        <a:spcAft>
                          <a:spcPts val="1000"/>
                        </a:spcAft>
                      </a:pPr>
                      <a:r>
                        <a:rPr lang="en-US" sz="2000">
                          <a:effectLst/>
                        </a:rPr>
                        <a:t>2</a:t>
                      </a:r>
                      <a:endParaRPr lang="en-US" sz="1800">
                        <a:effectLst/>
                        <a:latin typeface="Calibri"/>
                        <a:ea typeface="Calibri"/>
                        <a:cs typeface="Arial"/>
                      </a:endParaRPr>
                    </a:p>
                  </a:txBody>
                  <a:tcPr marL="68581" marR="68581" marT="0" marB="0"/>
                </a:tc>
                <a:extLst>
                  <a:ext uri="{0D108BD9-81ED-4DB2-BD59-A6C34878D82A}">
                    <a16:rowId xmlns:a16="http://schemas.microsoft.com/office/drawing/2014/main" val="10002"/>
                  </a:ext>
                </a:extLst>
              </a:tr>
              <a:tr h="383099">
                <a:tc>
                  <a:txBody>
                    <a:bodyPr/>
                    <a:lstStyle/>
                    <a:p>
                      <a:pPr rtl="0">
                        <a:lnSpc>
                          <a:spcPct val="115000"/>
                        </a:lnSpc>
                        <a:spcAft>
                          <a:spcPts val="1000"/>
                        </a:spcAft>
                      </a:pPr>
                      <a:r>
                        <a:rPr lang="en-US" sz="2000" dirty="0">
                          <a:effectLst/>
                        </a:rPr>
                        <a:t>Processes</a:t>
                      </a:r>
                      <a:endParaRPr lang="en-US" sz="1800" dirty="0">
                        <a:effectLst/>
                        <a:latin typeface="Calibri"/>
                        <a:ea typeface="Calibri"/>
                        <a:cs typeface="Arial"/>
                      </a:endParaRPr>
                    </a:p>
                  </a:txBody>
                  <a:tcPr marL="68581" marR="68581" marT="0" marB="0"/>
                </a:tc>
                <a:tc>
                  <a:txBody>
                    <a:bodyPr/>
                    <a:lstStyle/>
                    <a:p>
                      <a:pPr rtl="0">
                        <a:lnSpc>
                          <a:spcPct val="115000"/>
                        </a:lnSpc>
                        <a:spcAft>
                          <a:spcPts val="1000"/>
                        </a:spcAft>
                      </a:pPr>
                      <a:r>
                        <a:rPr lang="en-US" sz="2000">
                          <a:effectLst/>
                        </a:rPr>
                        <a:t>3</a:t>
                      </a:r>
                      <a:endParaRPr lang="en-US" sz="1800">
                        <a:effectLst/>
                        <a:latin typeface="Calibri"/>
                        <a:ea typeface="Calibri"/>
                        <a:cs typeface="Arial"/>
                      </a:endParaRPr>
                    </a:p>
                  </a:txBody>
                  <a:tcPr marL="68581" marR="68581" marT="0" marB="0"/>
                </a:tc>
                <a:extLst>
                  <a:ext uri="{0D108BD9-81ED-4DB2-BD59-A6C34878D82A}">
                    <a16:rowId xmlns:a16="http://schemas.microsoft.com/office/drawing/2014/main" val="10003"/>
                  </a:ext>
                </a:extLst>
              </a:tr>
              <a:tr h="383099">
                <a:tc>
                  <a:txBody>
                    <a:bodyPr/>
                    <a:lstStyle/>
                    <a:p>
                      <a:pPr rtl="0">
                        <a:lnSpc>
                          <a:spcPct val="115000"/>
                        </a:lnSpc>
                        <a:spcAft>
                          <a:spcPts val="1000"/>
                        </a:spcAft>
                      </a:pPr>
                      <a:r>
                        <a:rPr lang="en-US" sz="2000" dirty="0">
                          <a:effectLst/>
                        </a:rPr>
                        <a:t>Threads</a:t>
                      </a:r>
                      <a:endParaRPr lang="en-US" sz="1800" dirty="0">
                        <a:effectLst/>
                        <a:latin typeface="Calibri"/>
                        <a:ea typeface="Calibri"/>
                        <a:cs typeface="Arial"/>
                      </a:endParaRPr>
                    </a:p>
                  </a:txBody>
                  <a:tcPr marL="68581" marR="68581" marT="0" marB="0"/>
                </a:tc>
                <a:tc>
                  <a:txBody>
                    <a:bodyPr/>
                    <a:lstStyle/>
                    <a:p>
                      <a:pPr rtl="0">
                        <a:lnSpc>
                          <a:spcPct val="115000"/>
                        </a:lnSpc>
                        <a:spcAft>
                          <a:spcPts val="1000"/>
                        </a:spcAft>
                      </a:pPr>
                      <a:r>
                        <a:rPr lang="en-US" sz="2000">
                          <a:effectLst/>
                        </a:rPr>
                        <a:t>4</a:t>
                      </a:r>
                      <a:endParaRPr lang="en-US" sz="1800">
                        <a:effectLst/>
                        <a:latin typeface="Calibri"/>
                        <a:ea typeface="Calibri"/>
                        <a:cs typeface="Arial"/>
                      </a:endParaRPr>
                    </a:p>
                  </a:txBody>
                  <a:tcPr marL="68581" marR="68581" marT="0" marB="0"/>
                </a:tc>
                <a:extLst>
                  <a:ext uri="{0D108BD9-81ED-4DB2-BD59-A6C34878D82A}">
                    <a16:rowId xmlns:a16="http://schemas.microsoft.com/office/drawing/2014/main" val="10004"/>
                  </a:ext>
                </a:extLst>
              </a:tr>
              <a:tr h="383099">
                <a:tc>
                  <a:txBody>
                    <a:bodyPr/>
                    <a:lstStyle/>
                    <a:p>
                      <a:pPr rtl="0">
                        <a:lnSpc>
                          <a:spcPct val="115000"/>
                        </a:lnSpc>
                        <a:spcAft>
                          <a:spcPts val="1000"/>
                        </a:spcAft>
                      </a:pPr>
                      <a:r>
                        <a:rPr lang="en-US" sz="2000" dirty="0">
                          <a:effectLst/>
                        </a:rPr>
                        <a:t>CPU Scheduling</a:t>
                      </a:r>
                      <a:endParaRPr lang="en-US" sz="1800" dirty="0">
                        <a:effectLst/>
                        <a:latin typeface="Calibri"/>
                        <a:ea typeface="Calibri"/>
                        <a:cs typeface="Arial"/>
                      </a:endParaRPr>
                    </a:p>
                  </a:txBody>
                  <a:tcPr marL="68581" marR="68581" marT="0" marB="0"/>
                </a:tc>
                <a:tc>
                  <a:txBody>
                    <a:bodyPr/>
                    <a:lstStyle/>
                    <a:p>
                      <a:pPr rtl="0">
                        <a:lnSpc>
                          <a:spcPct val="115000"/>
                        </a:lnSpc>
                        <a:spcAft>
                          <a:spcPts val="1000"/>
                        </a:spcAft>
                      </a:pPr>
                      <a:r>
                        <a:rPr lang="en-US" sz="2000">
                          <a:effectLst/>
                        </a:rPr>
                        <a:t>5</a:t>
                      </a:r>
                      <a:endParaRPr lang="en-US" sz="1800">
                        <a:effectLst/>
                        <a:latin typeface="Calibri"/>
                        <a:ea typeface="Calibri"/>
                        <a:cs typeface="Arial"/>
                      </a:endParaRPr>
                    </a:p>
                  </a:txBody>
                  <a:tcPr marL="68581" marR="68581" marT="0" marB="0"/>
                </a:tc>
                <a:extLst>
                  <a:ext uri="{0D108BD9-81ED-4DB2-BD59-A6C34878D82A}">
                    <a16:rowId xmlns:a16="http://schemas.microsoft.com/office/drawing/2014/main" val="10005"/>
                  </a:ext>
                </a:extLst>
              </a:tr>
              <a:tr h="416135">
                <a:tc>
                  <a:txBody>
                    <a:bodyPr/>
                    <a:lstStyle/>
                    <a:p>
                      <a:pPr rtl="0">
                        <a:lnSpc>
                          <a:spcPct val="115000"/>
                        </a:lnSpc>
                        <a:spcAft>
                          <a:spcPts val="1000"/>
                        </a:spcAft>
                      </a:pPr>
                      <a:r>
                        <a:rPr lang="en-US" sz="2000" dirty="0">
                          <a:effectLst/>
                        </a:rPr>
                        <a:t>Process Synchronization</a:t>
                      </a:r>
                      <a:endParaRPr lang="en-US" sz="1800" dirty="0">
                        <a:effectLst/>
                        <a:latin typeface="Calibri"/>
                        <a:ea typeface="Calibri"/>
                        <a:cs typeface="Arial"/>
                      </a:endParaRPr>
                    </a:p>
                  </a:txBody>
                  <a:tcPr marL="68581" marR="68581" marT="0" marB="0"/>
                </a:tc>
                <a:tc>
                  <a:txBody>
                    <a:bodyPr/>
                    <a:lstStyle/>
                    <a:p>
                      <a:pPr rtl="0">
                        <a:lnSpc>
                          <a:spcPct val="115000"/>
                        </a:lnSpc>
                        <a:spcAft>
                          <a:spcPts val="1000"/>
                        </a:spcAft>
                      </a:pPr>
                      <a:r>
                        <a:rPr lang="en-US" sz="2000">
                          <a:effectLst/>
                        </a:rPr>
                        <a:t>6</a:t>
                      </a:r>
                      <a:endParaRPr lang="en-US" sz="1800">
                        <a:effectLst/>
                        <a:latin typeface="Calibri"/>
                        <a:ea typeface="Calibri"/>
                        <a:cs typeface="Arial"/>
                      </a:endParaRPr>
                    </a:p>
                  </a:txBody>
                  <a:tcPr marL="68581" marR="68581" marT="0" marB="0"/>
                </a:tc>
                <a:extLst>
                  <a:ext uri="{0D108BD9-81ED-4DB2-BD59-A6C34878D82A}">
                    <a16:rowId xmlns:a16="http://schemas.microsoft.com/office/drawing/2014/main" val="10006"/>
                  </a:ext>
                </a:extLst>
              </a:tr>
              <a:tr h="383099">
                <a:tc>
                  <a:txBody>
                    <a:bodyPr/>
                    <a:lstStyle/>
                    <a:p>
                      <a:pPr rtl="0">
                        <a:lnSpc>
                          <a:spcPct val="115000"/>
                        </a:lnSpc>
                        <a:spcAft>
                          <a:spcPts val="1000"/>
                        </a:spcAft>
                      </a:pPr>
                      <a:r>
                        <a:rPr lang="en-US" sz="2000" dirty="0">
                          <a:effectLst/>
                        </a:rPr>
                        <a:t>Deadlocks</a:t>
                      </a:r>
                      <a:endParaRPr lang="en-US" sz="1800" dirty="0">
                        <a:effectLst/>
                        <a:latin typeface="Calibri"/>
                        <a:ea typeface="Calibri"/>
                        <a:cs typeface="Arial"/>
                      </a:endParaRPr>
                    </a:p>
                  </a:txBody>
                  <a:tcPr marL="68581" marR="68581" marT="0" marB="0"/>
                </a:tc>
                <a:tc>
                  <a:txBody>
                    <a:bodyPr/>
                    <a:lstStyle/>
                    <a:p>
                      <a:pPr rtl="0">
                        <a:lnSpc>
                          <a:spcPct val="115000"/>
                        </a:lnSpc>
                        <a:spcAft>
                          <a:spcPts val="1000"/>
                        </a:spcAft>
                      </a:pPr>
                      <a:r>
                        <a:rPr lang="en-US" sz="2000">
                          <a:effectLst/>
                        </a:rPr>
                        <a:t>7</a:t>
                      </a:r>
                      <a:endParaRPr lang="en-US" sz="1800">
                        <a:effectLst/>
                        <a:latin typeface="Calibri"/>
                        <a:ea typeface="Calibri"/>
                        <a:cs typeface="Arial"/>
                      </a:endParaRPr>
                    </a:p>
                  </a:txBody>
                  <a:tcPr marL="68581" marR="68581" marT="0" marB="0"/>
                </a:tc>
                <a:extLst>
                  <a:ext uri="{0D108BD9-81ED-4DB2-BD59-A6C34878D82A}">
                    <a16:rowId xmlns:a16="http://schemas.microsoft.com/office/drawing/2014/main" val="10007"/>
                  </a:ext>
                </a:extLst>
              </a:tr>
              <a:tr h="383099">
                <a:tc>
                  <a:txBody>
                    <a:bodyPr/>
                    <a:lstStyle/>
                    <a:p>
                      <a:pPr rtl="0">
                        <a:lnSpc>
                          <a:spcPct val="115000"/>
                        </a:lnSpc>
                        <a:spcAft>
                          <a:spcPts val="1000"/>
                        </a:spcAft>
                      </a:pPr>
                      <a:r>
                        <a:rPr lang="en-US" sz="2000" dirty="0">
                          <a:effectLst/>
                        </a:rPr>
                        <a:t>Memory Management</a:t>
                      </a:r>
                      <a:endParaRPr lang="en-US" sz="1800" dirty="0">
                        <a:effectLst/>
                        <a:latin typeface="Calibri"/>
                        <a:ea typeface="Calibri"/>
                        <a:cs typeface="Arial"/>
                      </a:endParaRPr>
                    </a:p>
                  </a:txBody>
                  <a:tcPr marL="68581" marR="68581" marT="0" marB="0"/>
                </a:tc>
                <a:tc>
                  <a:txBody>
                    <a:bodyPr/>
                    <a:lstStyle/>
                    <a:p>
                      <a:pPr rtl="0">
                        <a:lnSpc>
                          <a:spcPct val="115000"/>
                        </a:lnSpc>
                        <a:spcAft>
                          <a:spcPts val="1000"/>
                        </a:spcAft>
                      </a:pPr>
                      <a:r>
                        <a:rPr lang="en-US" sz="2000">
                          <a:effectLst/>
                        </a:rPr>
                        <a:t>8</a:t>
                      </a:r>
                      <a:endParaRPr lang="en-US" sz="1800">
                        <a:effectLst/>
                        <a:latin typeface="Calibri"/>
                        <a:ea typeface="Calibri"/>
                        <a:cs typeface="Arial"/>
                      </a:endParaRPr>
                    </a:p>
                  </a:txBody>
                  <a:tcPr marL="68581" marR="68581" marT="0" marB="0"/>
                </a:tc>
                <a:extLst>
                  <a:ext uri="{0D108BD9-81ED-4DB2-BD59-A6C34878D82A}">
                    <a16:rowId xmlns:a16="http://schemas.microsoft.com/office/drawing/2014/main" val="10008"/>
                  </a:ext>
                </a:extLst>
              </a:tr>
              <a:tr h="383099">
                <a:tc>
                  <a:txBody>
                    <a:bodyPr/>
                    <a:lstStyle/>
                    <a:p>
                      <a:pPr rtl="0">
                        <a:lnSpc>
                          <a:spcPct val="115000"/>
                        </a:lnSpc>
                        <a:spcAft>
                          <a:spcPts val="1000"/>
                        </a:spcAft>
                      </a:pPr>
                      <a:r>
                        <a:rPr lang="en-US" sz="2000" dirty="0">
                          <a:effectLst/>
                        </a:rPr>
                        <a:t>Virtual Memory</a:t>
                      </a:r>
                      <a:endParaRPr lang="en-US" sz="1800" dirty="0">
                        <a:effectLst/>
                        <a:latin typeface="Calibri"/>
                        <a:ea typeface="Calibri"/>
                        <a:cs typeface="Arial"/>
                      </a:endParaRPr>
                    </a:p>
                  </a:txBody>
                  <a:tcPr marL="68581" marR="68581" marT="0" marB="0"/>
                </a:tc>
                <a:tc>
                  <a:txBody>
                    <a:bodyPr/>
                    <a:lstStyle/>
                    <a:p>
                      <a:pPr rtl="0">
                        <a:lnSpc>
                          <a:spcPct val="115000"/>
                        </a:lnSpc>
                        <a:spcAft>
                          <a:spcPts val="1000"/>
                        </a:spcAft>
                      </a:pPr>
                      <a:r>
                        <a:rPr lang="en-US" sz="2000">
                          <a:effectLst/>
                        </a:rPr>
                        <a:t>9</a:t>
                      </a:r>
                      <a:endParaRPr lang="en-US" sz="1800">
                        <a:effectLst/>
                        <a:latin typeface="Calibri"/>
                        <a:ea typeface="Calibri"/>
                        <a:cs typeface="Arial"/>
                      </a:endParaRPr>
                    </a:p>
                  </a:txBody>
                  <a:tcPr marL="68581" marR="68581" marT="0" marB="0"/>
                </a:tc>
                <a:extLst>
                  <a:ext uri="{0D108BD9-81ED-4DB2-BD59-A6C34878D82A}">
                    <a16:rowId xmlns:a16="http://schemas.microsoft.com/office/drawing/2014/main" val="10009"/>
                  </a:ext>
                </a:extLst>
              </a:tr>
              <a:tr h="383099">
                <a:tc>
                  <a:txBody>
                    <a:bodyPr/>
                    <a:lstStyle/>
                    <a:p>
                      <a:pPr rtl="0">
                        <a:lnSpc>
                          <a:spcPct val="115000"/>
                        </a:lnSpc>
                        <a:spcAft>
                          <a:spcPts val="1000"/>
                        </a:spcAft>
                      </a:pPr>
                      <a:r>
                        <a:rPr lang="en-US" sz="2000" dirty="0">
                          <a:effectLst/>
                        </a:rPr>
                        <a:t>File-System Interface</a:t>
                      </a:r>
                      <a:endParaRPr lang="en-US" sz="1800" dirty="0">
                        <a:effectLst/>
                        <a:latin typeface="Calibri"/>
                        <a:ea typeface="Calibri"/>
                        <a:cs typeface="Arial"/>
                      </a:endParaRPr>
                    </a:p>
                  </a:txBody>
                  <a:tcPr marL="68581" marR="68581" marT="0" marB="0"/>
                </a:tc>
                <a:tc>
                  <a:txBody>
                    <a:bodyPr/>
                    <a:lstStyle/>
                    <a:p>
                      <a:pPr rtl="0">
                        <a:lnSpc>
                          <a:spcPct val="115000"/>
                        </a:lnSpc>
                        <a:spcAft>
                          <a:spcPts val="1000"/>
                        </a:spcAft>
                      </a:pPr>
                      <a:r>
                        <a:rPr lang="en-US" sz="2000">
                          <a:effectLst/>
                        </a:rPr>
                        <a:t>10</a:t>
                      </a:r>
                      <a:endParaRPr lang="en-US" sz="1800">
                        <a:effectLst/>
                        <a:latin typeface="Calibri"/>
                        <a:ea typeface="Calibri"/>
                        <a:cs typeface="Arial"/>
                      </a:endParaRPr>
                    </a:p>
                  </a:txBody>
                  <a:tcPr marL="68581" marR="68581" marT="0" marB="0"/>
                </a:tc>
                <a:extLst>
                  <a:ext uri="{0D108BD9-81ED-4DB2-BD59-A6C34878D82A}">
                    <a16:rowId xmlns:a16="http://schemas.microsoft.com/office/drawing/2014/main" val="10010"/>
                  </a:ext>
                </a:extLst>
              </a:tr>
              <a:tr h="383099">
                <a:tc>
                  <a:txBody>
                    <a:bodyPr/>
                    <a:lstStyle/>
                    <a:p>
                      <a:pPr rtl="0">
                        <a:lnSpc>
                          <a:spcPct val="115000"/>
                        </a:lnSpc>
                        <a:spcAft>
                          <a:spcPts val="1000"/>
                        </a:spcAft>
                      </a:pPr>
                      <a:r>
                        <a:rPr lang="en-US" sz="2000" dirty="0">
                          <a:effectLst/>
                        </a:rPr>
                        <a:t>File-System Implementation</a:t>
                      </a:r>
                      <a:endParaRPr lang="en-US" sz="1800" dirty="0">
                        <a:effectLst/>
                        <a:latin typeface="Calibri"/>
                        <a:ea typeface="Calibri"/>
                        <a:cs typeface="Arial"/>
                      </a:endParaRPr>
                    </a:p>
                  </a:txBody>
                  <a:tcPr marL="68581" marR="68581" marT="0" marB="0"/>
                </a:tc>
                <a:tc>
                  <a:txBody>
                    <a:bodyPr/>
                    <a:lstStyle/>
                    <a:p>
                      <a:pPr rtl="0">
                        <a:lnSpc>
                          <a:spcPct val="115000"/>
                        </a:lnSpc>
                        <a:spcAft>
                          <a:spcPts val="1000"/>
                        </a:spcAft>
                      </a:pPr>
                      <a:r>
                        <a:rPr lang="en-US" sz="2000" dirty="0">
                          <a:effectLst/>
                        </a:rPr>
                        <a:t>11</a:t>
                      </a:r>
                      <a:endParaRPr lang="en-US" sz="1800" dirty="0">
                        <a:effectLst/>
                        <a:latin typeface="Calibri"/>
                        <a:ea typeface="Calibri"/>
                        <a:cs typeface="Arial"/>
                      </a:endParaRPr>
                    </a:p>
                  </a:txBody>
                  <a:tcPr marL="68581" marR="68581" marT="0" marB="0"/>
                </a:tc>
                <a:extLst>
                  <a:ext uri="{0D108BD9-81ED-4DB2-BD59-A6C34878D82A}">
                    <a16:rowId xmlns:a16="http://schemas.microsoft.com/office/drawing/2014/main" val="10011"/>
                  </a:ext>
                </a:extLst>
              </a:tr>
              <a:tr h="383099">
                <a:tc>
                  <a:txBody>
                    <a:bodyPr/>
                    <a:lstStyle/>
                    <a:p>
                      <a:pPr rtl="0">
                        <a:lnSpc>
                          <a:spcPct val="115000"/>
                        </a:lnSpc>
                        <a:spcAft>
                          <a:spcPts val="1000"/>
                        </a:spcAft>
                      </a:pPr>
                      <a:r>
                        <a:rPr lang="en-US" sz="2000" b="1" kern="1200" dirty="0">
                          <a:solidFill>
                            <a:schemeClr val="lt1"/>
                          </a:solidFill>
                          <a:effectLst/>
                          <a:latin typeface="+mn-lt"/>
                          <a:ea typeface="+mn-ea"/>
                          <a:cs typeface="+mn-cs"/>
                        </a:rPr>
                        <a:t>Windows / Unix</a:t>
                      </a:r>
                    </a:p>
                  </a:txBody>
                  <a:tcPr marL="68581" marR="68581" marT="0" marB="0"/>
                </a:tc>
                <a:tc>
                  <a:txBody>
                    <a:bodyPr/>
                    <a:lstStyle/>
                    <a:p>
                      <a:pPr rtl="0">
                        <a:lnSpc>
                          <a:spcPct val="115000"/>
                        </a:lnSpc>
                        <a:spcAft>
                          <a:spcPts val="1000"/>
                        </a:spcAft>
                      </a:pPr>
                      <a:r>
                        <a:rPr lang="en-US" sz="1800" dirty="0">
                          <a:effectLst/>
                          <a:latin typeface="Calibri"/>
                          <a:ea typeface="Calibri"/>
                          <a:cs typeface="Arial"/>
                        </a:rPr>
                        <a:t>12</a:t>
                      </a:r>
                    </a:p>
                  </a:txBody>
                  <a:tcPr marL="68581" marR="68581" marT="0" marB="0"/>
                </a:tc>
                <a:extLst>
                  <a:ext uri="{0D108BD9-81ED-4DB2-BD59-A6C34878D82A}">
                    <a16:rowId xmlns:a16="http://schemas.microsoft.com/office/drawing/2014/main" val="10012"/>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DFB03D08-3B0D-1EC2-FD9C-AA60236AF0DE}"/>
              </a:ext>
            </a:extLst>
          </p:cNvPr>
          <p:cNvSpPr>
            <a:spLocks noGrp="1" noChangeArrowheads="1"/>
          </p:cNvSpPr>
          <p:nvPr>
            <p:ph type="title" idx="4294967295"/>
          </p:nvPr>
        </p:nvSpPr>
        <p:spPr>
          <a:xfrm>
            <a:off x="835025" y="166688"/>
            <a:ext cx="8229600" cy="576262"/>
          </a:xfrm>
        </p:spPr>
        <p:txBody>
          <a:bodyPr/>
          <a:lstStyle/>
          <a:p>
            <a:r>
              <a:rPr lang="en-US" altLang="en-IL"/>
              <a:t>How a Modern Computer Works</a:t>
            </a:r>
          </a:p>
        </p:txBody>
      </p:sp>
      <p:pic>
        <p:nvPicPr>
          <p:cNvPr id="54275" name="Picture 5" descr="1">
            <a:extLst>
              <a:ext uri="{FF2B5EF4-FFF2-40B4-BE49-F238E27FC236}">
                <a16:creationId xmlns:a16="http://schemas.microsoft.com/office/drawing/2014/main" id="{4771E41C-BC5A-BE3B-D936-FAA22FE47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3" y="1230313"/>
            <a:ext cx="5132387"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Box 3">
            <a:extLst>
              <a:ext uri="{FF2B5EF4-FFF2-40B4-BE49-F238E27FC236}">
                <a16:creationId xmlns:a16="http://schemas.microsoft.com/office/drawing/2014/main" id="{725BA51E-AC2A-7A9F-8EBD-F634AC2A411A}"/>
              </a:ext>
            </a:extLst>
          </p:cNvPr>
          <p:cNvSpPr txBox="1">
            <a:spLocks noChangeArrowheads="1"/>
          </p:cNvSpPr>
          <p:nvPr/>
        </p:nvSpPr>
        <p:spPr bwMode="auto">
          <a:xfrm>
            <a:off x="4787900" y="5637213"/>
            <a:ext cx="287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IL" sz="1400" i="1">
                <a:latin typeface="Verdana" panose="020B0604030504040204" pitchFamily="34" charset="0"/>
              </a:rPr>
              <a:t>A von Neumann architecture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E35E8EF6-38FE-32BC-EF61-E316A0963D0D}"/>
              </a:ext>
            </a:extLst>
          </p:cNvPr>
          <p:cNvSpPr>
            <a:spLocks noGrp="1" noChangeArrowheads="1"/>
          </p:cNvSpPr>
          <p:nvPr>
            <p:ph type="title" idx="4294967295"/>
          </p:nvPr>
        </p:nvSpPr>
        <p:spPr>
          <a:xfrm>
            <a:off x="1100138" y="198438"/>
            <a:ext cx="7586662" cy="576262"/>
          </a:xfrm>
        </p:spPr>
        <p:txBody>
          <a:bodyPr/>
          <a:lstStyle/>
          <a:p>
            <a:r>
              <a:rPr lang="en-US" altLang="en-IL"/>
              <a:t>Computer-System Architecture</a:t>
            </a:r>
          </a:p>
        </p:txBody>
      </p:sp>
      <p:sp>
        <p:nvSpPr>
          <p:cNvPr id="56323" name="Content Placeholder 2">
            <a:extLst>
              <a:ext uri="{FF2B5EF4-FFF2-40B4-BE49-F238E27FC236}">
                <a16:creationId xmlns:a16="http://schemas.microsoft.com/office/drawing/2014/main" id="{BB644D6D-D60F-9910-326C-300140F8627F}"/>
              </a:ext>
            </a:extLst>
          </p:cNvPr>
          <p:cNvSpPr>
            <a:spLocks noGrp="1" noChangeArrowheads="1"/>
          </p:cNvSpPr>
          <p:nvPr>
            <p:ph idx="4294967295"/>
          </p:nvPr>
        </p:nvSpPr>
        <p:spPr>
          <a:xfrm>
            <a:off x="806450" y="1233488"/>
            <a:ext cx="8337550" cy="4867275"/>
          </a:xfrm>
        </p:spPr>
        <p:txBody>
          <a:bodyPr/>
          <a:lstStyle/>
          <a:p>
            <a:r>
              <a:rPr lang="en-US" altLang="en-IL"/>
              <a:t>Most systems use a single general-purpose processor</a:t>
            </a:r>
          </a:p>
          <a:p>
            <a:pPr lvl="1"/>
            <a:r>
              <a:rPr lang="en-US" altLang="en-IL"/>
              <a:t>Most systems have special-purpose processors as well</a:t>
            </a:r>
            <a:endParaRPr lang="en-US" altLang="en-IL" sz="800"/>
          </a:p>
          <a:p>
            <a:r>
              <a:rPr lang="en-US" altLang="en-IL" b="1">
                <a:solidFill>
                  <a:srgbClr val="3366FF"/>
                </a:solidFill>
              </a:rPr>
              <a:t>Multiprocessors</a:t>
            </a:r>
            <a:r>
              <a:rPr lang="en-US" altLang="en-IL">
                <a:solidFill>
                  <a:srgbClr val="3366FF"/>
                </a:solidFill>
              </a:rPr>
              <a:t> </a:t>
            </a:r>
            <a:r>
              <a:rPr lang="en-US" altLang="en-IL"/>
              <a:t>systems growing in use and importance</a:t>
            </a:r>
          </a:p>
          <a:p>
            <a:pPr lvl="1"/>
            <a:r>
              <a:rPr lang="en-US" altLang="en-IL"/>
              <a:t>Also known as </a:t>
            </a:r>
            <a:r>
              <a:rPr lang="en-US" altLang="en-IL" b="1">
                <a:solidFill>
                  <a:srgbClr val="3366FF"/>
                </a:solidFill>
              </a:rPr>
              <a:t>parallel systems</a:t>
            </a:r>
            <a:r>
              <a:rPr lang="en-US" altLang="en-IL"/>
              <a:t>, </a:t>
            </a:r>
            <a:r>
              <a:rPr lang="en-US" altLang="en-IL" b="1">
                <a:solidFill>
                  <a:srgbClr val="3366FF"/>
                </a:solidFill>
              </a:rPr>
              <a:t>tightly-coupled systems</a:t>
            </a:r>
          </a:p>
          <a:p>
            <a:pPr lvl="1"/>
            <a:r>
              <a:rPr lang="en-US" altLang="en-IL"/>
              <a:t>Advantages include:</a:t>
            </a:r>
          </a:p>
          <a:p>
            <a:pPr marL="1200150" lvl="2" indent="-342900">
              <a:buFont typeface="Arial" panose="020B0604020202020204" pitchFamily="34" charset="0"/>
              <a:buAutoNum type="arabicPeriod"/>
            </a:pPr>
            <a:r>
              <a:rPr lang="en-US" altLang="en-IL" b="1">
                <a:solidFill>
                  <a:srgbClr val="3366FF"/>
                </a:solidFill>
              </a:rPr>
              <a:t>Increased throughput</a:t>
            </a:r>
          </a:p>
          <a:p>
            <a:pPr marL="1200150" lvl="2" indent="-342900">
              <a:buFont typeface="Arial" panose="020B0604020202020204" pitchFamily="34" charset="0"/>
              <a:buAutoNum type="arabicPeriod"/>
            </a:pPr>
            <a:r>
              <a:rPr lang="en-US" altLang="en-IL" b="1">
                <a:solidFill>
                  <a:srgbClr val="3366FF"/>
                </a:solidFill>
              </a:rPr>
              <a:t>Economy of scale</a:t>
            </a:r>
          </a:p>
          <a:p>
            <a:pPr marL="1200150" lvl="2" indent="-342900">
              <a:buFont typeface="Arial" panose="020B0604020202020204" pitchFamily="34" charset="0"/>
              <a:buAutoNum type="arabicPeriod"/>
            </a:pPr>
            <a:r>
              <a:rPr lang="en-US" altLang="en-IL" b="1">
                <a:solidFill>
                  <a:srgbClr val="3366FF"/>
                </a:solidFill>
              </a:rPr>
              <a:t>Increased reliability </a:t>
            </a:r>
            <a:r>
              <a:rPr lang="en-US" altLang="en-IL"/>
              <a:t>– graceful degradation or fault tolerance</a:t>
            </a:r>
          </a:p>
          <a:p>
            <a:pPr lvl="1"/>
            <a:r>
              <a:rPr lang="en-US" altLang="en-IL"/>
              <a:t>Two types:</a:t>
            </a:r>
          </a:p>
          <a:p>
            <a:pPr marL="1200150" lvl="2" indent="-342900">
              <a:buFont typeface="Arial" panose="020B0604020202020204" pitchFamily="34" charset="0"/>
              <a:buAutoNum type="arabicPeriod"/>
            </a:pPr>
            <a:r>
              <a:rPr lang="en-US" altLang="en-IL" b="1">
                <a:solidFill>
                  <a:srgbClr val="3366FF"/>
                </a:solidFill>
              </a:rPr>
              <a:t>Asymmetric Multiprocessing </a:t>
            </a:r>
            <a:r>
              <a:rPr lang="en-US" altLang="en-IL"/>
              <a:t>– each processor is assigned a specie task.</a:t>
            </a:r>
          </a:p>
          <a:p>
            <a:pPr marL="1200150" lvl="2" indent="-342900">
              <a:buFont typeface="Arial" panose="020B0604020202020204" pitchFamily="34" charset="0"/>
              <a:buAutoNum type="arabicPeriod"/>
            </a:pPr>
            <a:r>
              <a:rPr lang="en-US" altLang="en-IL" b="1">
                <a:solidFill>
                  <a:srgbClr val="3366FF"/>
                </a:solidFill>
              </a:rPr>
              <a:t>Symmetric Multiprocessing </a:t>
            </a:r>
            <a:r>
              <a:rPr lang="en-US" altLang="en-IL"/>
              <a:t>– each processor performs all tasks</a:t>
            </a:r>
          </a:p>
          <a:p>
            <a:pPr marL="1200150" lvl="2" indent="-342900">
              <a:buFont typeface="Webdings" panose="05030102010509060703" pitchFamily="18" charset="2"/>
              <a:buNone/>
            </a:pPr>
            <a:endParaRPr lang="en-US" altLang="en-IL">
              <a:solidFill>
                <a:srgbClr val="3366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29594B84-9C29-D32F-66AA-EBE182F3E342}"/>
              </a:ext>
            </a:extLst>
          </p:cNvPr>
          <p:cNvSpPr>
            <a:spLocks noGrp="1" noChangeArrowheads="1"/>
          </p:cNvSpPr>
          <p:nvPr>
            <p:ph type="title"/>
          </p:nvPr>
        </p:nvSpPr>
        <p:spPr/>
        <p:txBody>
          <a:bodyPr/>
          <a:lstStyle/>
          <a:p>
            <a:r>
              <a:rPr lang="en-US" altLang="en-US">
                <a:solidFill>
                  <a:srgbClr val="3366FF"/>
                </a:solidFill>
              </a:rPr>
              <a:t>Multiprocessors </a:t>
            </a:r>
            <a:r>
              <a:rPr lang="en-US" altLang="en-US"/>
              <a:t>systems</a:t>
            </a:r>
          </a:p>
        </p:txBody>
      </p:sp>
      <p:sp>
        <p:nvSpPr>
          <p:cNvPr id="24579" name="Content Placeholder 2">
            <a:extLst>
              <a:ext uri="{FF2B5EF4-FFF2-40B4-BE49-F238E27FC236}">
                <a16:creationId xmlns:a16="http://schemas.microsoft.com/office/drawing/2014/main" id="{C1BF4F9E-C666-539D-80CC-13FF87159AA9}"/>
              </a:ext>
            </a:extLst>
          </p:cNvPr>
          <p:cNvSpPr>
            <a:spLocks noGrp="1" noChangeArrowheads="1"/>
          </p:cNvSpPr>
          <p:nvPr>
            <p:ph idx="1"/>
          </p:nvPr>
        </p:nvSpPr>
        <p:spPr>
          <a:xfrm>
            <a:off x="200025" y="1233488"/>
            <a:ext cx="5127625" cy="4530725"/>
          </a:xfrm>
        </p:spPr>
        <p:txBody>
          <a:bodyPr/>
          <a:lstStyle/>
          <a:p>
            <a:pPr lvl="1"/>
            <a:r>
              <a:rPr lang="en-US" altLang="en-US" sz="3200"/>
              <a:t>Two types of Multiprocessing:</a:t>
            </a:r>
          </a:p>
          <a:p>
            <a:pPr marL="1200150" lvl="2" indent="-342900">
              <a:buFont typeface="Arial" panose="020B0604020202020204" pitchFamily="34" charset="0"/>
              <a:buAutoNum type="arabicPeriod"/>
            </a:pPr>
            <a:r>
              <a:rPr lang="en-US" altLang="en-US">
                <a:solidFill>
                  <a:srgbClr val="3366FF"/>
                </a:solidFill>
              </a:rPr>
              <a:t>Asymmetric Multiprocessing - </a:t>
            </a:r>
            <a:r>
              <a:rPr lang="en-US" altLang="en-US" sz="2000"/>
              <a:t>assigns certain tasks only to certain processors. In particular, only one processor may be responsible for handling all of the interrupts in the system or perhaps even performing all of the I/O in the system</a:t>
            </a:r>
            <a:endParaRPr lang="en-US" altLang="en-US">
              <a:solidFill>
                <a:srgbClr val="3366FF"/>
              </a:solidFill>
            </a:endParaRPr>
          </a:p>
          <a:p>
            <a:pPr marL="1200150" lvl="2" indent="-342900">
              <a:buFont typeface="Arial" panose="020B0604020202020204" pitchFamily="34" charset="0"/>
              <a:buAutoNum type="arabicPeriod"/>
            </a:pPr>
            <a:r>
              <a:rPr lang="en-US" altLang="en-US">
                <a:solidFill>
                  <a:srgbClr val="3366FF"/>
                </a:solidFill>
              </a:rPr>
              <a:t>Symmetric Multiprocessing - </a:t>
            </a:r>
            <a:r>
              <a:rPr lang="en-US" altLang="en-US" sz="2000"/>
              <a:t>treats all of the processing elements in the system identically</a:t>
            </a:r>
            <a:endParaRPr lang="en-US" altLang="en-US" sz="3200">
              <a:solidFill>
                <a:srgbClr val="3366FF"/>
              </a:solidFill>
            </a:endParaRPr>
          </a:p>
          <a:p>
            <a:pPr marL="1200150" lvl="2" indent="-342900">
              <a:buFont typeface="Webdings" panose="05030102010509060703" pitchFamily="18" charset="2"/>
              <a:buNone/>
            </a:pPr>
            <a:endParaRPr lang="en-US" altLang="en-US" sz="4000">
              <a:solidFill>
                <a:srgbClr val="3366FF"/>
              </a:solidFill>
            </a:endParaRPr>
          </a:p>
          <a:p>
            <a:endParaRPr lang="en-US" altLang="en-US" sz="3600"/>
          </a:p>
        </p:txBody>
      </p:sp>
      <p:pic>
        <p:nvPicPr>
          <p:cNvPr id="58372" name="Picture 2" descr="File:Asmp 2.gif">
            <a:hlinkClick r:id="rId2"/>
            <a:extLst>
              <a:ext uri="{FF2B5EF4-FFF2-40B4-BE49-F238E27FC236}">
                <a16:creationId xmlns:a16="http://schemas.microsoft.com/office/drawing/2014/main" id="{E213499A-F491-0FA3-D660-EE2AFF90F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150" y="2101850"/>
            <a:ext cx="37528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TextBox 3">
            <a:extLst>
              <a:ext uri="{FF2B5EF4-FFF2-40B4-BE49-F238E27FC236}">
                <a16:creationId xmlns:a16="http://schemas.microsoft.com/office/drawing/2014/main" id="{97096CB8-A6AC-94A5-7462-3F5383274EBC}"/>
              </a:ext>
            </a:extLst>
          </p:cNvPr>
          <p:cNvSpPr txBox="1">
            <a:spLocks noChangeArrowheads="1"/>
          </p:cNvSpPr>
          <p:nvPr/>
        </p:nvSpPr>
        <p:spPr bwMode="auto">
          <a:xfrm>
            <a:off x="5619750" y="1187450"/>
            <a:ext cx="3013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latin typeface="Verdana" panose="020B0604030504040204" pitchFamily="34" charset="0"/>
              </a:rPr>
              <a:t>Key role – the scheduler</a:t>
            </a:r>
          </a:p>
        </p:txBody>
      </p:sp>
      <p:pic>
        <p:nvPicPr>
          <p:cNvPr id="24582" name="Picture 7" descr="1">
            <a:extLst>
              <a:ext uri="{FF2B5EF4-FFF2-40B4-BE49-F238E27FC236}">
                <a16:creationId xmlns:a16="http://schemas.microsoft.com/office/drawing/2014/main" id="{1914D254-FDC0-6891-43AD-344998A5E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6225" y="4176713"/>
            <a:ext cx="3379788"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351268A2-ABC0-8EA2-7201-4A310D0543CB}"/>
              </a:ext>
            </a:extLst>
          </p:cNvPr>
          <p:cNvSpPr>
            <a:spLocks noGrp="1" noChangeArrowheads="1"/>
          </p:cNvSpPr>
          <p:nvPr>
            <p:ph type="title"/>
          </p:nvPr>
        </p:nvSpPr>
        <p:spPr>
          <a:xfrm>
            <a:off x="457200" y="214313"/>
            <a:ext cx="8229600" cy="576262"/>
          </a:xfrm>
        </p:spPr>
        <p:txBody>
          <a:bodyPr/>
          <a:lstStyle/>
          <a:p>
            <a:r>
              <a:rPr lang="en-US" altLang="en-IL"/>
              <a:t>A Dual-Core Design</a:t>
            </a:r>
          </a:p>
        </p:txBody>
      </p:sp>
      <p:sp>
        <p:nvSpPr>
          <p:cNvPr id="59395" name="Content Placeholder 1">
            <a:extLst>
              <a:ext uri="{FF2B5EF4-FFF2-40B4-BE49-F238E27FC236}">
                <a16:creationId xmlns:a16="http://schemas.microsoft.com/office/drawing/2014/main" id="{D0922655-E761-3D78-C7AD-0216E4283DC6}"/>
              </a:ext>
            </a:extLst>
          </p:cNvPr>
          <p:cNvSpPr>
            <a:spLocks noGrp="1" noChangeArrowheads="1"/>
          </p:cNvSpPr>
          <p:nvPr>
            <p:ph sz="half" idx="1"/>
          </p:nvPr>
        </p:nvSpPr>
        <p:spPr>
          <a:xfrm>
            <a:off x="854075" y="1108075"/>
            <a:ext cx="7108825" cy="2682875"/>
          </a:xfrm>
        </p:spPr>
        <p:txBody>
          <a:bodyPr/>
          <a:lstStyle/>
          <a:p>
            <a:r>
              <a:rPr lang="en-US" altLang="en-IL" sz="1800"/>
              <a:t>Multi-chip and </a:t>
            </a:r>
            <a:r>
              <a:rPr lang="en-US" altLang="en-IL" sz="1800" b="1">
                <a:solidFill>
                  <a:srgbClr val="3366FF"/>
                </a:solidFill>
              </a:rPr>
              <a:t>multicore</a:t>
            </a:r>
          </a:p>
          <a:p>
            <a:r>
              <a:rPr lang="en-US" altLang="en-IL" sz="1800"/>
              <a:t>Systems containing all  chips</a:t>
            </a:r>
            <a:endParaRPr lang="en-US" altLang="en-IL" sz="1800" b="1">
              <a:solidFill>
                <a:srgbClr val="3366FF"/>
              </a:solidFill>
            </a:endParaRPr>
          </a:p>
          <a:p>
            <a:pPr lvl="1"/>
            <a:r>
              <a:rPr lang="en-US" altLang="en-IL" sz="1800"/>
              <a:t>Chassis containing multiple separate systems</a:t>
            </a:r>
          </a:p>
          <a:p>
            <a:pPr lvl="1"/>
            <a:endParaRPr lang="en-US" altLang="en-IL"/>
          </a:p>
        </p:txBody>
      </p:sp>
      <p:pic>
        <p:nvPicPr>
          <p:cNvPr id="59396" name="Picture 10" descr="1">
            <a:extLst>
              <a:ext uri="{FF2B5EF4-FFF2-40B4-BE49-F238E27FC236}">
                <a16:creationId xmlns:a16="http://schemas.microsoft.com/office/drawing/2014/main" id="{2E30C3D0-9312-F4D5-7D49-DCE475927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4788" y="2563813"/>
            <a:ext cx="3073400"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F741CCF-3D88-2A1B-CDE5-73BA94972CB0}"/>
              </a:ext>
            </a:extLst>
          </p:cNvPr>
          <p:cNvSpPr>
            <a:spLocks noGrp="1" noChangeArrowheads="1"/>
          </p:cNvSpPr>
          <p:nvPr>
            <p:ph type="title" idx="4294967295"/>
          </p:nvPr>
        </p:nvSpPr>
        <p:spPr>
          <a:xfrm>
            <a:off x="1069975" y="166688"/>
            <a:ext cx="7616825" cy="576262"/>
          </a:xfrm>
        </p:spPr>
        <p:txBody>
          <a:bodyPr/>
          <a:lstStyle/>
          <a:p>
            <a:pPr eaLnBrk="1" hangingPunct="1"/>
            <a:r>
              <a:rPr lang="en-US" altLang="en-IL"/>
              <a:t>Operating System Structure</a:t>
            </a:r>
          </a:p>
        </p:txBody>
      </p:sp>
      <p:sp>
        <p:nvSpPr>
          <p:cNvPr id="61443" name="Rectangle 3">
            <a:extLst>
              <a:ext uri="{FF2B5EF4-FFF2-40B4-BE49-F238E27FC236}">
                <a16:creationId xmlns:a16="http://schemas.microsoft.com/office/drawing/2014/main" id="{BEE0590D-6B40-5C44-E645-09979FCA55D9}"/>
              </a:ext>
            </a:extLst>
          </p:cNvPr>
          <p:cNvSpPr>
            <a:spLocks noGrp="1" noChangeArrowheads="1"/>
          </p:cNvSpPr>
          <p:nvPr>
            <p:ph type="body" idx="4294967295"/>
          </p:nvPr>
        </p:nvSpPr>
        <p:spPr>
          <a:xfrm>
            <a:off x="827088" y="835025"/>
            <a:ext cx="7832725" cy="5462588"/>
          </a:xfrm>
        </p:spPr>
        <p:txBody>
          <a:bodyPr/>
          <a:lstStyle/>
          <a:p>
            <a:pPr>
              <a:lnSpc>
                <a:spcPct val="90000"/>
              </a:lnSpc>
              <a:buFont typeface="Monotype Sorts" pitchFamily="2" charset="2"/>
              <a:buNone/>
            </a:pPr>
            <a:endParaRPr lang="en-US" altLang="en-IL" sz="1600"/>
          </a:p>
          <a:p>
            <a:pPr>
              <a:lnSpc>
                <a:spcPct val="90000"/>
              </a:lnSpc>
            </a:pPr>
            <a:r>
              <a:rPr lang="en-US" altLang="en-IL" b="1">
                <a:solidFill>
                  <a:srgbClr val="3366FF"/>
                </a:solidFill>
              </a:rPr>
              <a:t>Multiprogramming</a:t>
            </a:r>
            <a:r>
              <a:rPr lang="en-US" altLang="en-IL" sz="1600"/>
              <a:t> (</a:t>
            </a:r>
            <a:r>
              <a:rPr lang="en-US" altLang="en-IL" b="1">
                <a:solidFill>
                  <a:srgbClr val="3366FF"/>
                </a:solidFill>
              </a:rPr>
              <a:t>Batch system</a:t>
            </a:r>
            <a:r>
              <a:rPr lang="en-US" altLang="en-IL" sz="1600"/>
              <a:t>) needed for efficiency</a:t>
            </a:r>
          </a:p>
          <a:p>
            <a:pPr lvl="1">
              <a:lnSpc>
                <a:spcPct val="90000"/>
              </a:lnSpc>
            </a:pPr>
            <a:r>
              <a:rPr lang="en-US" altLang="en-IL" sz="1600"/>
              <a:t>Single user cannot keep CPU and I/O devices busy at all times</a:t>
            </a:r>
          </a:p>
          <a:p>
            <a:pPr lvl="1">
              <a:lnSpc>
                <a:spcPct val="90000"/>
              </a:lnSpc>
            </a:pPr>
            <a:r>
              <a:rPr lang="en-US" altLang="en-IL" sz="1600"/>
              <a:t>Multiprogramming organizes jobs (code and data) so CPU always has one to execute</a:t>
            </a:r>
          </a:p>
          <a:p>
            <a:pPr lvl="1">
              <a:lnSpc>
                <a:spcPct val="90000"/>
              </a:lnSpc>
            </a:pPr>
            <a:r>
              <a:rPr lang="en-US" altLang="en-IL" sz="1600"/>
              <a:t>A subset of total jobs in system is kept in memory</a:t>
            </a:r>
          </a:p>
          <a:p>
            <a:pPr lvl="1">
              <a:lnSpc>
                <a:spcPct val="90000"/>
              </a:lnSpc>
            </a:pPr>
            <a:r>
              <a:rPr lang="en-US" altLang="en-IL" sz="1600"/>
              <a:t>One job selected and run via </a:t>
            </a:r>
            <a:r>
              <a:rPr lang="en-US" altLang="en-IL" b="1">
                <a:solidFill>
                  <a:srgbClr val="3366FF"/>
                </a:solidFill>
              </a:rPr>
              <a:t>job scheduling</a:t>
            </a:r>
          </a:p>
          <a:p>
            <a:pPr lvl="1">
              <a:lnSpc>
                <a:spcPct val="90000"/>
              </a:lnSpc>
            </a:pPr>
            <a:r>
              <a:rPr lang="en-US" altLang="en-IL" sz="1600"/>
              <a:t>When it has to wait (for I/O for example), OS switches to another job</a:t>
            </a:r>
          </a:p>
          <a:p>
            <a:pPr lvl="1">
              <a:lnSpc>
                <a:spcPct val="90000"/>
              </a:lnSpc>
            </a:pPr>
            <a:endParaRPr lang="en-US" altLang="en-IL" sz="800"/>
          </a:p>
          <a:p>
            <a:pPr>
              <a:lnSpc>
                <a:spcPct val="90000"/>
              </a:lnSpc>
            </a:pPr>
            <a:r>
              <a:rPr lang="en-US" altLang="en-IL" b="1">
                <a:solidFill>
                  <a:srgbClr val="3366FF"/>
                </a:solidFill>
              </a:rPr>
              <a:t>Timesharing </a:t>
            </a:r>
            <a:r>
              <a:rPr lang="en-US" altLang="en-IL" sz="1600"/>
              <a:t>(</a:t>
            </a:r>
            <a:r>
              <a:rPr lang="en-US" altLang="en-IL" b="1">
                <a:solidFill>
                  <a:srgbClr val="3366FF"/>
                </a:solidFill>
              </a:rPr>
              <a:t>multitasking</a:t>
            </a:r>
            <a:r>
              <a:rPr lang="en-US" altLang="en-IL" sz="1600"/>
              <a:t>)</a:t>
            </a:r>
            <a:r>
              <a:rPr lang="en-US" altLang="en-IL" b="1">
                <a:solidFill>
                  <a:srgbClr val="3366FF"/>
                </a:solidFill>
              </a:rPr>
              <a:t> </a:t>
            </a:r>
            <a:r>
              <a:rPr lang="en-US" altLang="en-IL" sz="1600"/>
              <a:t>is logical extension in which CPU switches jobs so frequently that users can interact with each job while it is running, creating </a:t>
            </a:r>
            <a:r>
              <a:rPr lang="en-US" altLang="en-IL" b="1">
                <a:solidFill>
                  <a:srgbClr val="3366FF"/>
                </a:solidFill>
              </a:rPr>
              <a:t>interactive</a:t>
            </a:r>
            <a:r>
              <a:rPr lang="en-US" altLang="en-IL" sz="1600"/>
              <a:t> computing</a:t>
            </a:r>
          </a:p>
          <a:p>
            <a:pPr lvl="1">
              <a:lnSpc>
                <a:spcPct val="90000"/>
              </a:lnSpc>
            </a:pPr>
            <a:r>
              <a:rPr lang="en-US" altLang="en-IL" b="1">
                <a:solidFill>
                  <a:srgbClr val="3366FF"/>
                </a:solidFill>
              </a:rPr>
              <a:t>Response time </a:t>
            </a:r>
            <a:r>
              <a:rPr lang="en-US" altLang="en-IL" sz="1600"/>
              <a:t>should be &lt; 1 second</a:t>
            </a:r>
          </a:p>
          <a:p>
            <a:pPr lvl="1">
              <a:lnSpc>
                <a:spcPct val="90000"/>
              </a:lnSpc>
            </a:pPr>
            <a:r>
              <a:rPr lang="en-US" altLang="en-IL" sz="1600"/>
              <a:t>Each user has at least one program executing in memory </a:t>
            </a:r>
            <a:r>
              <a:rPr lang="en-US" altLang="en-IL" sz="1600">
                <a:sym typeface="Wingdings 3" panose="05040102010807070707" pitchFamily="18" charset="2"/>
              </a:rPr>
              <a:t></a:t>
            </a:r>
            <a:r>
              <a:rPr lang="en-US" altLang="en-IL" b="1">
                <a:solidFill>
                  <a:srgbClr val="3366FF"/>
                </a:solidFill>
                <a:sym typeface="Wingdings 3" panose="05040102010807070707" pitchFamily="18" charset="2"/>
              </a:rPr>
              <a:t>process</a:t>
            </a:r>
          </a:p>
          <a:p>
            <a:pPr lvl="1">
              <a:lnSpc>
                <a:spcPct val="90000"/>
              </a:lnSpc>
            </a:pPr>
            <a:r>
              <a:rPr lang="en-US" altLang="en-IL" sz="1600">
                <a:sym typeface="Wingdings 3" panose="05040102010807070707" pitchFamily="18" charset="2"/>
              </a:rPr>
              <a:t>If several jobs ready to run at the same time  </a:t>
            </a:r>
            <a:r>
              <a:rPr lang="en-US" altLang="en-IL" b="1">
                <a:solidFill>
                  <a:srgbClr val="3366FF"/>
                </a:solidFill>
                <a:sym typeface="Wingdings 3" panose="05040102010807070707" pitchFamily="18" charset="2"/>
              </a:rPr>
              <a:t>CPU scheduling</a:t>
            </a:r>
          </a:p>
          <a:p>
            <a:pPr lvl="1">
              <a:lnSpc>
                <a:spcPct val="90000"/>
              </a:lnSpc>
            </a:pPr>
            <a:r>
              <a:rPr lang="en-US" altLang="en-IL" sz="1600">
                <a:sym typeface="Wingdings 3" panose="05040102010807070707" pitchFamily="18" charset="2"/>
              </a:rPr>
              <a:t>If processes don</a:t>
            </a:r>
            <a:r>
              <a:rPr lang="ja-JP" altLang="en-US" sz="1600">
                <a:sym typeface="Wingdings 3" panose="05040102010807070707" pitchFamily="18" charset="2"/>
              </a:rPr>
              <a:t>’</a:t>
            </a:r>
            <a:r>
              <a:rPr lang="en-US" altLang="ja-JP" sz="1600">
                <a:sym typeface="Wingdings 3" panose="05040102010807070707" pitchFamily="18" charset="2"/>
              </a:rPr>
              <a:t>t fit in memory, </a:t>
            </a:r>
            <a:r>
              <a:rPr lang="en-US" altLang="ja-JP" b="1">
                <a:solidFill>
                  <a:srgbClr val="3366FF"/>
                </a:solidFill>
                <a:sym typeface="Wingdings 3" panose="05040102010807070707" pitchFamily="18" charset="2"/>
              </a:rPr>
              <a:t>swapping</a:t>
            </a:r>
            <a:r>
              <a:rPr lang="en-US" altLang="ja-JP" sz="1600">
                <a:sym typeface="Wingdings 3" panose="05040102010807070707" pitchFamily="18" charset="2"/>
              </a:rPr>
              <a:t> moves them in and out to run</a:t>
            </a:r>
          </a:p>
          <a:p>
            <a:pPr lvl="1">
              <a:lnSpc>
                <a:spcPct val="90000"/>
              </a:lnSpc>
            </a:pPr>
            <a:r>
              <a:rPr lang="en-US" altLang="en-IL" b="1">
                <a:solidFill>
                  <a:srgbClr val="3366FF"/>
                </a:solidFill>
                <a:sym typeface="Wingdings 3" panose="05040102010807070707" pitchFamily="18" charset="2"/>
              </a:rPr>
              <a:t>Virtual memory </a:t>
            </a:r>
            <a:r>
              <a:rPr lang="en-US" altLang="en-IL" sz="1600">
                <a:sym typeface="Wingdings 3" panose="05040102010807070707" pitchFamily="18" charset="2"/>
              </a:rPr>
              <a:t>allows execution of processes not completely in memory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5919599-FD97-5602-DBB5-4C565900DA45}"/>
              </a:ext>
            </a:extLst>
          </p:cNvPr>
          <p:cNvSpPr>
            <a:spLocks noGrp="1" noChangeArrowheads="1"/>
          </p:cNvSpPr>
          <p:nvPr>
            <p:ph type="title" idx="4294967295"/>
          </p:nvPr>
        </p:nvSpPr>
        <p:spPr>
          <a:xfrm>
            <a:off x="1033463" y="198438"/>
            <a:ext cx="8229600" cy="576262"/>
          </a:xfrm>
        </p:spPr>
        <p:txBody>
          <a:bodyPr/>
          <a:lstStyle/>
          <a:p>
            <a:pPr eaLnBrk="1" hangingPunct="1"/>
            <a:r>
              <a:rPr lang="en-US" altLang="en-IL" sz="2800"/>
              <a:t>Memory Layout for Multiprogrammed System</a:t>
            </a:r>
          </a:p>
        </p:txBody>
      </p:sp>
      <p:pic>
        <p:nvPicPr>
          <p:cNvPr id="63491" name="Picture 4">
            <a:extLst>
              <a:ext uri="{FF2B5EF4-FFF2-40B4-BE49-F238E27FC236}">
                <a16:creationId xmlns:a16="http://schemas.microsoft.com/office/drawing/2014/main" id="{2C21AF4F-0656-C27B-BA3B-384F43012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663" y="1230313"/>
            <a:ext cx="2814637"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5403D0A-654B-12B5-B070-A449F66F3EFD}"/>
              </a:ext>
            </a:extLst>
          </p:cNvPr>
          <p:cNvSpPr>
            <a:spLocks noGrp="1" noChangeArrowheads="1"/>
          </p:cNvSpPr>
          <p:nvPr>
            <p:ph type="title" idx="4294967295"/>
          </p:nvPr>
        </p:nvSpPr>
        <p:spPr>
          <a:xfrm>
            <a:off x="895350" y="166688"/>
            <a:ext cx="7791450" cy="576262"/>
          </a:xfrm>
        </p:spPr>
        <p:txBody>
          <a:bodyPr/>
          <a:lstStyle/>
          <a:p>
            <a:pPr eaLnBrk="1" hangingPunct="1"/>
            <a:r>
              <a:rPr lang="en-US" altLang="en-IL"/>
              <a:t>Operating-System Operations</a:t>
            </a:r>
          </a:p>
        </p:txBody>
      </p:sp>
      <p:sp>
        <p:nvSpPr>
          <p:cNvPr id="65539" name="Rectangle 3">
            <a:extLst>
              <a:ext uri="{FF2B5EF4-FFF2-40B4-BE49-F238E27FC236}">
                <a16:creationId xmlns:a16="http://schemas.microsoft.com/office/drawing/2014/main" id="{9E5C37F8-14DC-3041-3F45-5871DFDC1B60}"/>
              </a:ext>
            </a:extLst>
          </p:cNvPr>
          <p:cNvSpPr>
            <a:spLocks noGrp="1" noChangeArrowheads="1"/>
          </p:cNvSpPr>
          <p:nvPr>
            <p:ph type="body" idx="4294967295"/>
          </p:nvPr>
        </p:nvSpPr>
        <p:spPr>
          <a:xfrm>
            <a:off x="838200" y="1154113"/>
            <a:ext cx="6886575" cy="4938712"/>
          </a:xfrm>
        </p:spPr>
        <p:txBody>
          <a:bodyPr/>
          <a:lstStyle/>
          <a:p>
            <a:pPr>
              <a:lnSpc>
                <a:spcPct val="90000"/>
              </a:lnSpc>
            </a:pPr>
            <a:r>
              <a:rPr lang="en-US" altLang="en-IL" b="1">
                <a:solidFill>
                  <a:srgbClr val="3366FF"/>
                </a:solidFill>
              </a:rPr>
              <a:t>Interrupt driven </a:t>
            </a:r>
            <a:r>
              <a:rPr lang="en-US" altLang="en-IL"/>
              <a:t>(hardware and software)</a:t>
            </a:r>
          </a:p>
          <a:p>
            <a:pPr lvl="1">
              <a:lnSpc>
                <a:spcPct val="90000"/>
              </a:lnSpc>
            </a:pPr>
            <a:r>
              <a:rPr lang="en-US" altLang="en-IL"/>
              <a:t>Hardware interrupt by one of the devices </a:t>
            </a:r>
          </a:p>
          <a:p>
            <a:pPr lvl="1">
              <a:lnSpc>
                <a:spcPct val="90000"/>
              </a:lnSpc>
            </a:pPr>
            <a:r>
              <a:rPr lang="en-US" altLang="en-IL"/>
              <a:t>Software interrupt (</a:t>
            </a:r>
            <a:r>
              <a:rPr lang="en-US" altLang="en-IL" b="1">
                <a:solidFill>
                  <a:srgbClr val="3366FF"/>
                </a:solidFill>
              </a:rPr>
              <a:t>exception </a:t>
            </a:r>
            <a:r>
              <a:rPr lang="en-US" altLang="en-IL"/>
              <a:t>or </a:t>
            </a:r>
            <a:r>
              <a:rPr lang="en-US" altLang="en-IL" b="1">
                <a:solidFill>
                  <a:srgbClr val="3366FF"/>
                </a:solidFill>
              </a:rPr>
              <a:t>trap):</a:t>
            </a:r>
          </a:p>
          <a:p>
            <a:pPr lvl="2">
              <a:lnSpc>
                <a:spcPct val="90000"/>
              </a:lnSpc>
            </a:pPr>
            <a:r>
              <a:rPr lang="en-US" altLang="en-IL"/>
              <a:t>Software error (e.g., division by zero)</a:t>
            </a:r>
            <a:endParaRPr lang="en-US" altLang="en-IL" b="1">
              <a:solidFill>
                <a:srgbClr val="3366FF"/>
              </a:solidFill>
            </a:endParaRPr>
          </a:p>
          <a:p>
            <a:pPr lvl="2">
              <a:lnSpc>
                <a:spcPct val="90000"/>
              </a:lnSpc>
            </a:pPr>
            <a:r>
              <a:rPr lang="en-US" altLang="en-IL"/>
              <a:t>Request for operating system service</a:t>
            </a:r>
          </a:p>
          <a:p>
            <a:pPr lvl="2">
              <a:lnSpc>
                <a:spcPct val="90000"/>
              </a:lnSpc>
            </a:pPr>
            <a:r>
              <a:rPr lang="en-US" altLang="en-IL"/>
              <a:t>Other process problems include infinite loop, processes modifying each other or the operating system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4B7FA98-9C7F-8B19-C967-CF5304636415}"/>
              </a:ext>
            </a:extLst>
          </p:cNvPr>
          <p:cNvSpPr>
            <a:spLocks noGrp="1" noChangeArrowheads="1"/>
          </p:cNvSpPr>
          <p:nvPr>
            <p:ph type="title" idx="4294967295"/>
          </p:nvPr>
        </p:nvSpPr>
        <p:spPr>
          <a:xfrm>
            <a:off x="1179513" y="198438"/>
            <a:ext cx="7791450" cy="576262"/>
          </a:xfrm>
        </p:spPr>
        <p:txBody>
          <a:bodyPr/>
          <a:lstStyle/>
          <a:p>
            <a:pPr eaLnBrk="1" hangingPunct="1"/>
            <a:r>
              <a:rPr lang="en-US" altLang="en-IL"/>
              <a:t>Operating-System Operations (cont.)</a:t>
            </a:r>
          </a:p>
        </p:txBody>
      </p:sp>
      <p:sp>
        <p:nvSpPr>
          <p:cNvPr id="67587" name="Rectangle 3">
            <a:extLst>
              <a:ext uri="{FF2B5EF4-FFF2-40B4-BE49-F238E27FC236}">
                <a16:creationId xmlns:a16="http://schemas.microsoft.com/office/drawing/2014/main" id="{292A1430-B306-B916-B028-AE4381DA6BE9}"/>
              </a:ext>
            </a:extLst>
          </p:cNvPr>
          <p:cNvSpPr>
            <a:spLocks noGrp="1" noChangeArrowheads="1"/>
          </p:cNvSpPr>
          <p:nvPr>
            <p:ph type="body" idx="4294967295"/>
          </p:nvPr>
        </p:nvSpPr>
        <p:spPr>
          <a:xfrm>
            <a:off x="806450" y="1233488"/>
            <a:ext cx="7297738" cy="4938712"/>
          </a:xfrm>
        </p:spPr>
        <p:txBody>
          <a:bodyPr/>
          <a:lstStyle/>
          <a:p>
            <a:pPr>
              <a:lnSpc>
                <a:spcPct val="90000"/>
              </a:lnSpc>
            </a:pPr>
            <a:r>
              <a:rPr lang="en-US" altLang="en-IL" b="1">
                <a:solidFill>
                  <a:srgbClr val="3366FF"/>
                </a:solidFill>
              </a:rPr>
              <a:t>Dual-mode </a:t>
            </a:r>
            <a:r>
              <a:rPr lang="en-US" altLang="en-IL"/>
              <a:t>operation allows OS to protect itself and other system components</a:t>
            </a:r>
          </a:p>
          <a:p>
            <a:pPr lvl="1">
              <a:lnSpc>
                <a:spcPct val="90000"/>
              </a:lnSpc>
            </a:pPr>
            <a:r>
              <a:rPr lang="en-US" altLang="en-IL" b="1">
                <a:solidFill>
                  <a:srgbClr val="3366FF"/>
                </a:solidFill>
              </a:rPr>
              <a:t>User mode </a:t>
            </a:r>
            <a:r>
              <a:rPr lang="en-US" altLang="en-IL"/>
              <a:t>and </a:t>
            </a:r>
            <a:r>
              <a:rPr lang="en-US" altLang="en-IL" b="1">
                <a:solidFill>
                  <a:srgbClr val="3366FF"/>
                </a:solidFill>
              </a:rPr>
              <a:t>kernel mode </a:t>
            </a:r>
          </a:p>
          <a:p>
            <a:pPr lvl="1">
              <a:lnSpc>
                <a:spcPct val="90000"/>
              </a:lnSpc>
            </a:pPr>
            <a:r>
              <a:rPr lang="en-US" altLang="en-IL" b="1">
                <a:solidFill>
                  <a:srgbClr val="3366FF"/>
                </a:solidFill>
              </a:rPr>
              <a:t>Mode bit </a:t>
            </a:r>
            <a:r>
              <a:rPr lang="en-US" altLang="en-IL"/>
              <a:t>provided by hardware</a:t>
            </a:r>
          </a:p>
          <a:p>
            <a:pPr lvl="2">
              <a:lnSpc>
                <a:spcPct val="90000"/>
              </a:lnSpc>
            </a:pPr>
            <a:r>
              <a:rPr lang="en-US" altLang="en-IL"/>
              <a:t>Provides ability to distinguish when system is running user code or kernel code</a:t>
            </a:r>
          </a:p>
          <a:p>
            <a:pPr lvl="2">
              <a:lnSpc>
                <a:spcPct val="90000"/>
              </a:lnSpc>
            </a:pPr>
            <a:r>
              <a:rPr lang="en-US" altLang="en-IL"/>
              <a:t>Some instructions designated as </a:t>
            </a:r>
            <a:r>
              <a:rPr lang="en-US" altLang="en-IL" b="1">
                <a:solidFill>
                  <a:srgbClr val="3366FF"/>
                </a:solidFill>
              </a:rPr>
              <a:t>privileged</a:t>
            </a:r>
            <a:r>
              <a:rPr lang="en-US" altLang="en-IL"/>
              <a:t>, only executable in kernel mode</a:t>
            </a:r>
          </a:p>
          <a:p>
            <a:pPr lvl="2">
              <a:lnSpc>
                <a:spcPct val="90000"/>
              </a:lnSpc>
            </a:pPr>
            <a:r>
              <a:rPr lang="en-US" altLang="en-IL"/>
              <a:t>System call changes mode to kernel, return from call resets it to user</a:t>
            </a:r>
          </a:p>
          <a:p>
            <a:pPr>
              <a:lnSpc>
                <a:spcPct val="90000"/>
              </a:lnSpc>
            </a:pPr>
            <a:r>
              <a:rPr lang="en-US" altLang="en-IL"/>
              <a:t>Increasingly CPUs support multi-mode operations</a:t>
            </a:r>
          </a:p>
          <a:p>
            <a:pPr lvl="1">
              <a:lnSpc>
                <a:spcPct val="90000"/>
              </a:lnSpc>
            </a:pPr>
            <a:r>
              <a:rPr lang="en-US" altLang="en-IL"/>
              <a:t>i.e. </a:t>
            </a:r>
            <a:r>
              <a:rPr lang="en-US" altLang="en-IL" b="1">
                <a:solidFill>
                  <a:srgbClr val="3366FF"/>
                </a:solidFill>
              </a:rPr>
              <a:t>virtual machine manager </a:t>
            </a:r>
            <a:r>
              <a:rPr lang="en-US" altLang="en-IL"/>
              <a:t>(</a:t>
            </a:r>
            <a:r>
              <a:rPr lang="en-US" altLang="en-IL" b="1">
                <a:solidFill>
                  <a:srgbClr val="3366FF"/>
                </a:solidFill>
              </a:rPr>
              <a:t>VMM</a:t>
            </a:r>
            <a:r>
              <a:rPr lang="en-US" altLang="en-IL"/>
              <a:t>) mode for guest </a:t>
            </a:r>
            <a:r>
              <a:rPr lang="en-US" altLang="en-IL" b="1">
                <a:solidFill>
                  <a:srgbClr val="3366FF"/>
                </a:solidFill>
              </a:rPr>
              <a:t>VMs</a:t>
            </a:r>
          </a:p>
          <a:p>
            <a:pPr lvl="1">
              <a:lnSpc>
                <a:spcPct val="90000"/>
              </a:lnSpc>
            </a:pPr>
            <a:endParaRPr lang="en-US" altLang="en-IL"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76D3635-8A84-267E-C169-99BA05CDA8FA}"/>
              </a:ext>
            </a:extLst>
          </p:cNvPr>
          <p:cNvSpPr>
            <a:spLocks noGrp="1" noChangeArrowheads="1"/>
          </p:cNvSpPr>
          <p:nvPr>
            <p:ph type="title" idx="4294967295"/>
          </p:nvPr>
        </p:nvSpPr>
        <p:spPr>
          <a:xfrm>
            <a:off x="882650" y="136525"/>
            <a:ext cx="8415338" cy="576263"/>
          </a:xfrm>
        </p:spPr>
        <p:txBody>
          <a:bodyPr/>
          <a:lstStyle/>
          <a:p>
            <a:pPr eaLnBrk="1" hangingPunct="1"/>
            <a:r>
              <a:rPr lang="en-US" altLang="en-IL"/>
              <a:t>Transition from User to Kernel Mode</a:t>
            </a:r>
          </a:p>
        </p:txBody>
      </p:sp>
      <p:sp>
        <p:nvSpPr>
          <p:cNvPr id="69635" name="Rectangle 4">
            <a:extLst>
              <a:ext uri="{FF2B5EF4-FFF2-40B4-BE49-F238E27FC236}">
                <a16:creationId xmlns:a16="http://schemas.microsoft.com/office/drawing/2014/main" id="{F88F1262-C01C-F7F1-46EC-04507A7505A9}"/>
              </a:ext>
            </a:extLst>
          </p:cNvPr>
          <p:cNvSpPr>
            <a:spLocks noGrp="1" noChangeArrowheads="1"/>
          </p:cNvSpPr>
          <p:nvPr>
            <p:ph type="body" idx="4294967295"/>
          </p:nvPr>
        </p:nvSpPr>
        <p:spPr>
          <a:xfrm>
            <a:off x="822325" y="1060450"/>
            <a:ext cx="7753350" cy="2817813"/>
          </a:xfrm>
        </p:spPr>
        <p:txBody>
          <a:bodyPr/>
          <a:lstStyle/>
          <a:p>
            <a:r>
              <a:rPr lang="en-US" altLang="en-IL"/>
              <a:t>Timer to prevent infinite loop / process hogging resources</a:t>
            </a:r>
          </a:p>
          <a:p>
            <a:pPr lvl="1"/>
            <a:r>
              <a:rPr lang="en-US" altLang="en-IL"/>
              <a:t>Timer is set to interrupt the computer after some time period</a:t>
            </a:r>
          </a:p>
          <a:p>
            <a:pPr lvl="1"/>
            <a:r>
              <a:rPr lang="en-US" altLang="en-IL"/>
              <a:t>Keep a counter that is decremented by the physical clock.</a:t>
            </a:r>
          </a:p>
          <a:p>
            <a:pPr lvl="1"/>
            <a:r>
              <a:rPr lang="en-US" altLang="en-IL"/>
              <a:t>Operating system set the counter (privileged instruction)</a:t>
            </a:r>
          </a:p>
          <a:p>
            <a:pPr lvl="1"/>
            <a:r>
              <a:rPr lang="en-US" altLang="en-IL"/>
              <a:t>When counter zero generate an interrupt</a:t>
            </a:r>
          </a:p>
          <a:p>
            <a:pPr lvl="1"/>
            <a:r>
              <a:rPr lang="en-US" altLang="en-IL"/>
              <a:t>Set up before scheduling process to regain control or terminate program that exceeds allotted time</a:t>
            </a:r>
          </a:p>
        </p:txBody>
      </p:sp>
      <p:pic>
        <p:nvPicPr>
          <p:cNvPr id="69636" name="Picture 5">
            <a:extLst>
              <a:ext uri="{FF2B5EF4-FFF2-40B4-BE49-F238E27FC236}">
                <a16:creationId xmlns:a16="http://schemas.microsoft.com/office/drawing/2014/main" id="{0B5E66FE-23C2-ACF4-34FD-A64E7E1C7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3895725"/>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95D19E2E-5089-68E5-EB62-1A4DC49CA7C0}"/>
              </a:ext>
            </a:extLst>
          </p:cNvPr>
          <p:cNvSpPr>
            <a:spLocks noGrp="1" noChangeArrowheads="1"/>
          </p:cNvSpPr>
          <p:nvPr>
            <p:ph type="title"/>
          </p:nvPr>
        </p:nvSpPr>
        <p:spPr/>
        <p:txBody>
          <a:bodyPr/>
          <a:lstStyle/>
          <a:p>
            <a:r>
              <a:rPr lang="en-US" altLang="en-US"/>
              <a:t>Example</a:t>
            </a:r>
          </a:p>
        </p:txBody>
      </p:sp>
      <p:sp>
        <p:nvSpPr>
          <p:cNvPr id="3" name="Content Placeholder 2">
            <a:extLst>
              <a:ext uri="{FF2B5EF4-FFF2-40B4-BE49-F238E27FC236}">
                <a16:creationId xmlns:a16="http://schemas.microsoft.com/office/drawing/2014/main" id="{DB8F222D-C0D8-4142-9D27-6C2FD04876FA}"/>
              </a:ext>
            </a:extLst>
          </p:cNvPr>
          <p:cNvSpPr>
            <a:spLocks noGrp="1"/>
          </p:cNvSpPr>
          <p:nvPr>
            <p:ph idx="1"/>
          </p:nvPr>
        </p:nvSpPr>
        <p:spPr/>
        <p:txBody>
          <a:bodyPr/>
          <a:lstStyle/>
          <a:p>
            <a:pPr>
              <a:defRPr/>
            </a:pPr>
            <a:r>
              <a:rPr lang="en-US" dirty="0"/>
              <a:t>Which of the following instructions should be privileged?</a:t>
            </a:r>
          </a:p>
          <a:p>
            <a:pPr lvl="1">
              <a:defRPr/>
            </a:pPr>
            <a:r>
              <a:rPr lang="en-US" dirty="0">
                <a:ea typeface="+mn-ea"/>
                <a:cs typeface="+mn-cs"/>
              </a:rPr>
              <a:t>Read the clock.</a:t>
            </a:r>
          </a:p>
          <a:p>
            <a:pPr lvl="1">
              <a:defRPr/>
            </a:pPr>
            <a:r>
              <a:rPr lang="en-US" dirty="0">
                <a:ea typeface="+mn-ea"/>
                <a:cs typeface="+mn-cs"/>
              </a:rPr>
              <a:t>Clear memory.</a:t>
            </a:r>
          </a:p>
          <a:p>
            <a:pPr lvl="1">
              <a:defRPr/>
            </a:pPr>
            <a:r>
              <a:rPr lang="en-US" dirty="0">
                <a:ea typeface="+mn-ea"/>
                <a:cs typeface="+mn-cs"/>
              </a:rPr>
              <a:t>Issue a trap instruction.</a:t>
            </a:r>
          </a:p>
          <a:p>
            <a:pPr lvl="1">
              <a:defRPr/>
            </a:pPr>
            <a:r>
              <a:rPr lang="en-US" dirty="0">
                <a:ea typeface="+mn-ea"/>
                <a:cs typeface="+mn-cs"/>
              </a:rPr>
              <a:t>Turn off interrupts.</a:t>
            </a:r>
          </a:p>
          <a:p>
            <a:pPr lvl="1">
              <a:defRPr/>
            </a:pPr>
            <a:r>
              <a:rPr lang="en-US" dirty="0">
                <a:ea typeface="+mn-ea"/>
                <a:cs typeface="+mn-cs"/>
              </a:rPr>
              <a:t>Modify entries in device-status table.</a:t>
            </a:r>
          </a:p>
          <a:p>
            <a:pPr lvl="1">
              <a:defRPr/>
            </a:pPr>
            <a:r>
              <a:rPr lang="en-US" dirty="0">
                <a:ea typeface="+mn-ea"/>
                <a:cs typeface="+mn-cs"/>
              </a:rPr>
              <a:t>Switch from user to kernel mode.</a:t>
            </a:r>
          </a:p>
          <a:p>
            <a:pPr lvl="1">
              <a:defRPr/>
            </a:pPr>
            <a:r>
              <a:rPr lang="en-US" dirty="0">
                <a:ea typeface="+mn-ea"/>
                <a:cs typeface="+mn-cs"/>
              </a:rPr>
              <a:t>Access I/O device.</a:t>
            </a:r>
          </a:p>
          <a:p>
            <a:pPr>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03E1526-DC63-F347-9D77-8C191BD2D44D}"/>
              </a:ext>
            </a:extLst>
          </p:cNvPr>
          <p:cNvSpPr>
            <a:spLocks noGrp="1" noChangeArrowheads="1"/>
          </p:cNvSpPr>
          <p:nvPr>
            <p:ph type="title"/>
          </p:nvPr>
        </p:nvSpPr>
        <p:spPr/>
        <p:txBody>
          <a:bodyPr/>
          <a:lstStyle/>
          <a:p>
            <a:r>
              <a:rPr lang="en-US" altLang="en-US"/>
              <a:t>Movie</a:t>
            </a:r>
          </a:p>
        </p:txBody>
      </p:sp>
      <p:sp>
        <p:nvSpPr>
          <p:cNvPr id="9219" name="Content Placeholder 2">
            <a:extLst>
              <a:ext uri="{FF2B5EF4-FFF2-40B4-BE49-F238E27FC236}">
                <a16:creationId xmlns:a16="http://schemas.microsoft.com/office/drawing/2014/main" id="{4010C539-F4CE-4B83-F783-27933F742BF1}"/>
              </a:ext>
            </a:extLst>
          </p:cNvPr>
          <p:cNvSpPr>
            <a:spLocks noGrp="1" noChangeArrowheads="1"/>
          </p:cNvSpPr>
          <p:nvPr>
            <p:ph idx="1"/>
          </p:nvPr>
        </p:nvSpPr>
        <p:spPr/>
        <p:txBody>
          <a:bodyPr/>
          <a:lstStyle/>
          <a:p>
            <a:r>
              <a:rPr lang="en-US" altLang="en-US"/>
              <a:t>We’re goanna watch the movie “to the kernel and beyond”</a:t>
            </a:r>
          </a:p>
          <a:p>
            <a:r>
              <a:rPr lang="en-US" altLang="en-US"/>
              <a:t>Purpose: see how much background you have…</a:t>
            </a:r>
          </a:p>
          <a:p>
            <a:r>
              <a:rPr lang="en-US" altLang="en-US"/>
              <a:t>https://www.youtube.com/watch?v=Qqg95y56Bxk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FAE9D6C7-0B3E-81E7-E015-774078A3E153}"/>
              </a:ext>
            </a:extLst>
          </p:cNvPr>
          <p:cNvSpPr>
            <a:spLocks noGrp="1" noChangeArrowheads="1"/>
          </p:cNvSpPr>
          <p:nvPr>
            <p:ph type="title"/>
          </p:nvPr>
        </p:nvSpPr>
        <p:spPr/>
        <p:txBody>
          <a:bodyPr/>
          <a:lstStyle/>
          <a:p>
            <a:r>
              <a:rPr lang="en-US" altLang="en-US"/>
              <a:t>Example</a:t>
            </a:r>
          </a:p>
        </p:txBody>
      </p:sp>
      <p:sp>
        <p:nvSpPr>
          <p:cNvPr id="3" name="Content Placeholder 2">
            <a:extLst>
              <a:ext uri="{FF2B5EF4-FFF2-40B4-BE49-F238E27FC236}">
                <a16:creationId xmlns:a16="http://schemas.microsoft.com/office/drawing/2014/main" id="{11F1B2B4-7F3C-413B-A547-D2011AACBE40}"/>
              </a:ext>
            </a:extLst>
          </p:cNvPr>
          <p:cNvSpPr>
            <a:spLocks noGrp="1"/>
          </p:cNvSpPr>
          <p:nvPr>
            <p:ph idx="1"/>
          </p:nvPr>
        </p:nvSpPr>
        <p:spPr/>
        <p:txBody>
          <a:bodyPr/>
          <a:lstStyle/>
          <a:p>
            <a:pPr>
              <a:defRPr/>
            </a:pPr>
            <a:r>
              <a:rPr lang="en-US" dirty="0"/>
              <a:t>Which of the following instructions should be privileged?</a:t>
            </a:r>
          </a:p>
          <a:p>
            <a:pPr lvl="1">
              <a:buFont typeface="Wingdings" pitchFamily="2" charset="2"/>
              <a:buNone/>
              <a:defRPr/>
            </a:pPr>
            <a:r>
              <a:rPr lang="en-US" dirty="0">
                <a:ea typeface="+mn-ea"/>
                <a:cs typeface="+mn-cs"/>
              </a:rPr>
              <a:t>Read the clock.</a:t>
            </a:r>
          </a:p>
          <a:p>
            <a:pPr lvl="1">
              <a:buFont typeface="Wingdings" pitchFamily="2" charset="2"/>
              <a:buNone/>
              <a:defRPr/>
            </a:pPr>
            <a:r>
              <a:rPr lang="en-US" dirty="0">
                <a:solidFill>
                  <a:srgbClr val="FF0000"/>
                </a:solidFill>
                <a:ea typeface="+mn-ea"/>
                <a:cs typeface="+mn-cs"/>
              </a:rPr>
              <a:t>Clear memory.</a:t>
            </a:r>
          </a:p>
          <a:p>
            <a:pPr lvl="1">
              <a:buFont typeface="Wingdings" pitchFamily="2" charset="2"/>
              <a:buNone/>
              <a:defRPr/>
            </a:pPr>
            <a:r>
              <a:rPr lang="en-US" dirty="0">
                <a:ea typeface="+mn-ea"/>
                <a:cs typeface="+mn-cs"/>
              </a:rPr>
              <a:t>Issue a trap instruction.</a:t>
            </a:r>
          </a:p>
          <a:p>
            <a:pPr lvl="1">
              <a:buFont typeface="Wingdings" pitchFamily="2" charset="2"/>
              <a:buNone/>
              <a:defRPr/>
            </a:pPr>
            <a:r>
              <a:rPr lang="en-US" dirty="0">
                <a:solidFill>
                  <a:srgbClr val="FF0000"/>
                </a:solidFill>
                <a:ea typeface="+mn-ea"/>
                <a:cs typeface="+mn-cs"/>
              </a:rPr>
              <a:t>Turn off interrupts.</a:t>
            </a:r>
          </a:p>
          <a:p>
            <a:pPr lvl="1">
              <a:buFont typeface="Wingdings" pitchFamily="2" charset="2"/>
              <a:buNone/>
              <a:defRPr/>
            </a:pPr>
            <a:r>
              <a:rPr lang="en-US" dirty="0">
                <a:solidFill>
                  <a:srgbClr val="FF0000"/>
                </a:solidFill>
                <a:ea typeface="+mn-ea"/>
                <a:cs typeface="+mn-cs"/>
              </a:rPr>
              <a:t>Modify entries in device-status table.</a:t>
            </a:r>
          </a:p>
          <a:p>
            <a:pPr lvl="1">
              <a:buFont typeface="Wingdings" pitchFamily="2" charset="2"/>
              <a:buNone/>
              <a:defRPr/>
            </a:pPr>
            <a:r>
              <a:rPr lang="en-US" dirty="0">
                <a:ea typeface="+mn-ea"/>
                <a:cs typeface="+mn-cs"/>
              </a:rPr>
              <a:t>Switch from user to kernel mode.</a:t>
            </a:r>
          </a:p>
          <a:p>
            <a:pPr lvl="1">
              <a:buFont typeface="Wingdings" pitchFamily="2" charset="2"/>
              <a:buNone/>
              <a:defRPr/>
            </a:pPr>
            <a:r>
              <a:rPr lang="en-US" dirty="0">
                <a:solidFill>
                  <a:srgbClr val="FF0000"/>
                </a:solidFill>
                <a:ea typeface="+mn-ea"/>
                <a:cs typeface="+mn-cs"/>
              </a:rPr>
              <a:t>Access I/O device.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6DDB059-5983-50C9-FE6F-56E801C4C85E}"/>
              </a:ext>
            </a:extLst>
          </p:cNvPr>
          <p:cNvSpPr>
            <a:spLocks noGrp="1" noChangeArrowheads="1"/>
          </p:cNvSpPr>
          <p:nvPr>
            <p:ph type="ctrTitle"/>
          </p:nvPr>
        </p:nvSpPr>
        <p:spPr/>
        <p:txBody>
          <a:bodyPr/>
          <a:lstStyle/>
          <a:p>
            <a:pPr eaLnBrk="1" hangingPunct="1"/>
            <a:r>
              <a:rPr lang="en-US" altLang="en-IL"/>
              <a:t>End of Chapter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B04C2E0-5243-C5F8-AD01-B27332BD3782}"/>
              </a:ext>
            </a:extLst>
          </p:cNvPr>
          <p:cNvSpPr>
            <a:spLocks noGrp="1" noChangeArrowheads="1"/>
          </p:cNvSpPr>
          <p:nvPr>
            <p:ph type="title"/>
          </p:nvPr>
        </p:nvSpPr>
        <p:spPr/>
        <p:txBody>
          <a:bodyPr/>
          <a:lstStyle/>
          <a:p>
            <a:pPr eaLnBrk="1" hangingPunct="1"/>
            <a:r>
              <a:rPr lang="en-US" altLang="en-US"/>
              <a:t>Chapter 1: Objectives</a:t>
            </a:r>
          </a:p>
        </p:txBody>
      </p:sp>
      <p:sp>
        <p:nvSpPr>
          <p:cNvPr id="10243" name="Rectangle 3">
            <a:extLst>
              <a:ext uri="{FF2B5EF4-FFF2-40B4-BE49-F238E27FC236}">
                <a16:creationId xmlns:a16="http://schemas.microsoft.com/office/drawing/2014/main" id="{A0CA5069-E76C-A22E-C2B9-CA30116029E5}"/>
              </a:ext>
            </a:extLst>
          </p:cNvPr>
          <p:cNvSpPr>
            <a:spLocks noGrp="1" noChangeArrowheads="1"/>
          </p:cNvSpPr>
          <p:nvPr>
            <p:ph type="body" idx="1"/>
          </p:nvPr>
        </p:nvSpPr>
        <p:spPr/>
        <p:txBody>
          <a:bodyPr/>
          <a:lstStyle/>
          <a:p>
            <a:r>
              <a:rPr lang="en-US" altLang="en-US"/>
              <a:t>To provide a grand tour of the major operating systems </a:t>
            </a:r>
            <a:r>
              <a:rPr lang="en-US" altLang="en-US">
                <a:solidFill>
                  <a:srgbClr val="FF0000"/>
                </a:solidFill>
              </a:rPr>
              <a:t>components</a:t>
            </a:r>
          </a:p>
          <a:p>
            <a:r>
              <a:rPr lang="en-US" altLang="en-US"/>
              <a:t>To provide coverage of basic </a:t>
            </a:r>
            <a:r>
              <a:rPr lang="en-US" altLang="en-US">
                <a:solidFill>
                  <a:srgbClr val="FF0000"/>
                </a:solidFill>
              </a:rPr>
              <a:t>computer system organization</a:t>
            </a:r>
          </a:p>
          <a:p>
            <a:pPr>
              <a:buFont typeface="Monotype Sorts" pitchFamily="2" charset="2"/>
              <a:buNone/>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FBAEF60-6B30-457A-8340-28C981BDBFCE}"/>
              </a:ext>
            </a:extLst>
          </p:cNvPr>
          <p:cNvSpPr>
            <a:spLocks noGrp="1" noChangeArrowheads="1"/>
          </p:cNvSpPr>
          <p:nvPr>
            <p:ph type="title"/>
          </p:nvPr>
        </p:nvSpPr>
        <p:spPr/>
        <p:txBody>
          <a:bodyPr/>
          <a:lstStyle/>
          <a:p>
            <a:pPr eaLnBrk="1" hangingPunct="1"/>
            <a:r>
              <a:rPr lang="en-US" altLang="en-US">
                <a:solidFill>
                  <a:srgbClr val="FF0000"/>
                </a:solidFill>
              </a:rPr>
              <a:t>What is an Operating System?</a:t>
            </a:r>
          </a:p>
        </p:txBody>
      </p:sp>
      <p:sp>
        <p:nvSpPr>
          <p:cNvPr id="10243" name="Rectangle 3">
            <a:extLst>
              <a:ext uri="{FF2B5EF4-FFF2-40B4-BE49-F238E27FC236}">
                <a16:creationId xmlns:a16="http://schemas.microsoft.com/office/drawing/2014/main" id="{0A463531-F85A-664A-5B1A-6945E58D974A}"/>
              </a:ext>
            </a:extLst>
          </p:cNvPr>
          <p:cNvSpPr>
            <a:spLocks noGrp="1" noChangeArrowheads="1"/>
          </p:cNvSpPr>
          <p:nvPr>
            <p:ph type="body" idx="1"/>
          </p:nvPr>
        </p:nvSpPr>
        <p:spPr>
          <a:xfrm>
            <a:off x="862013" y="1535113"/>
            <a:ext cx="7867650" cy="4159250"/>
          </a:xfrm>
        </p:spPr>
        <p:txBody>
          <a:bodyPr/>
          <a:lstStyle/>
          <a:p>
            <a:r>
              <a:rPr lang="en-US" altLang="en-US"/>
              <a:t>A program that acts as an </a:t>
            </a:r>
            <a:r>
              <a:rPr lang="en-US" altLang="en-US">
                <a:solidFill>
                  <a:srgbClr val="FF0000"/>
                </a:solidFill>
              </a:rPr>
              <a:t>intermediary</a:t>
            </a:r>
            <a:r>
              <a:rPr lang="en-US" altLang="en-US"/>
              <a:t> between a </a:t>
            </a:r>
            <a:r>
              <a:rPr lang="en-US" altLang="en-US">
                <a:solidFill>
                  <a:srgbClr val="FF0000"/>
                </a:solidFill>
              </a:rPr>
              <a:t>user</a:t>
            </a:r>
            <a:r>
              <a:rPr lang="en-US" altLang="en-US"/>
              <a:t> of a computer and the computer </a:t>
            </a:r>
            <a:r>
              <a:rPr lang="en-US" altLang="en-US">
                <a:solidFill>
                  <a:srgbClr val="FF0000"/>
                </a:solidFill>
              </a:rPr>
              <a:t>hardware</a:t>
            </a:r>
          </a:p>
          <a:p>
            <a:r>
              <a:rPr lang="en-US" altLang="en-US"/>
              <a:t>Operating system goals:</a:t>
            </a:r>
          </a:p>
          <a:p>
            <a:pPr lvl="1"/>
            <a:r>
              <a:rPr lang="en-US" altLang="en-US"/>
              <a:t>Execute user programs and make solving user problems </a:t>
            </a:r>
            <a:r>
              <a:rPr lang="en-US" altLang="en-US" b="1"/>
              <a:t>easier</a:t>
            </a:r>
          </a:p>
          <a:p>
            <a:pPr lvl="1"/>
            <a:r>
              <a:rPr lang="en-US" altLang="en-US"/>
              <a:t>Make the computer system </a:t>
            </a:r>
            <a:r>
              <a:rPr lang="en-US" altLang="en-US" b="1"/>
              <a:t>convenient</a:t>
            </a:r>
            <a:r>
              <a:rPr lang="en-US" altLang="en-US"/>
              <a:t> to use</a:t>
            </a:r>
          </a:p>
          <a:p>
            <a:pPr lvl="1"/>
            <a:r>
              <a:rPr lang="en-US" altLang="en-US"/>
              <a:t>Use the computer hardware in an </a:t>
            </a:r>
            <a:r>
              <a:rPr lang="en-US" altLang="en-US" b="1"/>
              <a:t>efficient</a:t>
            </a:r>
            <a:r>
              <a:rPr lang="en-US" altLang="en-US"/>
              <a:t> manner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10EC45F-26F9-5B50-4F16-358F702FCB25}"/>
              </a:ext>
            </a:extLst>
          </p:cNvPr>
          <p:cNvSpPr>
            <a:spLocks noGrp="1" noChangeArrowheads="1"/>
          </p:cNvSpPr>
          <p:nvPr>
            <p:ph type="title"/>
          </p:nvPr>
        </p:nvSpPr>
        <p:spPr/>
        <p:txBody>
          <a:bodyPr/>
          <a:lstStyle/>
          <a:p>
            <a:r>
              <a:rPr lang="en-US" altLang="en-US"/>
              <a:t>Example – MS-Paint over Windows</a:t>
            </a:r>
          </a:p>
        </p:txBody>
      </p:sp>
      <p:sp>
        <p:nvSpPr>
          <p:cNvPr id="3" name="Content Placeholder 2">
            <a:extLst>
              <a:ext uri="{FF2B5EF4-FFF2-40B4-BE49-F238E27FC236}">
                <a16:creationId xmlns:a16="http://schemas.microsoft.com/office/drawing/2014/main" id="{0E777382-51AF-03DF-6EE8-D4658AEE06DE}"/>
              </a:ext>
            </a:extLst>
          </p:cNvPr>
          <p:cNvSpPr>
            <a:spLocks noGrp="1" noChangeArrowheads="1"/>
          </p:cNvSpPr>
          <p:nvPr>
            <p:ph idx="1"/>
          </p:nvPr>
        </p:nvSpPr>
        <p:spPr/>
        <p:txBody>
          <a:bodyPr/>
          <a:lstStyle/>
          <a:p>
            <a:r>
              <a:rPr lang="en-US" altLang="en-US"/>
              <a:t>Assume we are using MS-Paint over Windows - when do we need to access the OS?</a:t>
            </a:r>
          </a:p>
          <a:p>
            <a:pPr lvl="1"/>
            <a:r>
              <a:rPr lang="en-US" altLang="en-US"/>
              <a:t>Loading the application / terminating the application</a:t>
            </a:r>
          </a:p>
          <a:p>
            <a:pPr lvl="1"/>
            <a:r>
              <a:rPr lang="en-US" altLang="en-US"/>
              <a:t>Interrupts Management</a:t>
            </a:r>
          </a:p>
          <a:p>
            <a:pPr lvl="1"/>
            <a:r>
              <a:rPr lang="en-US" altLang="en-US"/>
              <a:t>Memory allocation / management (e.g., paging)</a:t>
            </a:r>
          </a:p>
          <a:p>
            <a:pPr lvl="1"/>
            <a:r>
              <a:rPr lang="en-US" altLang="en-US"/>
              <a:t>Access to IO devices – keyboard, mouse, printer, monitor</a:t>
            </a:r>
          </a:p>
          <a:p>
            <a:pPr lvl="1"/>
            <a:r>
              <a:rPr lang="en-US" altLang="en-US"/>
              <a:t>CPU allocation</a:t>
            </a:r>
          </a:p>
          <a:p>
            <a:pPr lvl="1"/>
            <a:r>
              <a:rPr lang="en-US" altLang="en-US"/>
              <a:t>Copy / Paste (inter-process communication)</a:t>
            </a:r>
          </a:p>
          <a:p>
            <a:pPr lvl="1"/>
            <a:endParaRPr lang="en-US" altLang="en-US"/>
          </a:p>
          <a:p>
            <a:pPr lvl="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9ED70F8-0FE7-944A-A01C-8A2AD9CAAD6C}"/>
              </a:ext>
            </a:extLst>
          </p:cNvPr>
          <p:cNvSpPr>
            <a:spLocks noGrp="1" noChangeArrowheads="1"/>
          </p:cNvSpPr>
          <p:nvPr>
            <p:ph type="title"/>
          </p:nvPr>
        </p:nvSpPr>
        <p:spPr/>
        <p:txBody>
          <a:bodyPr/>
          <a:lstStyle/>
          <a:p>
            <a:r>
              <a:rPr lang="en-US" altLang="en-US"/>
              <a:t>Operating System Design &amp; Goals</a:t>
            </a:r>
          </a:p>
        </p:txBody>
      </p:sp>
      <p:sp>
        <p:nvSpPr>
          <p:cNvPr id="12291" name="Content Placeholder 2">
            <a:extLst>
              <a:ext uri="{FF2B5EF4-FFF2-40B4-BE49-F238E27FC236}">
                <a16:creationId xmlns:a16="http://schemas.microsoft.com/office/drawing/2014/main" id="{5E634733-9F47-4524-6281-78F1E4A077E6}"/>
              </a:ext>
            </a:extLst>
          </p:cNvPr>
          <p:cNvSpPr>
            <a:spLocks noGrp="1" noChangeArrowheads="1"/>
          </p:cNvSpPr>
          <p:nvPr>
            <p:ph idx="1"/>
          </p:nvPr>
        </p:nvSpPr>
        <p:spPr/>
        <p:txBody>
          <a:bodyPr/>
          <a:lstStyle/>
          <a:p>
            <a:r>
              <a:rPr lang="en-US" altLang="en-US"/>
              <a:t>Each OS has different goals and design:</a:t>
            </a:r>
          </a:p>
          <a:p>
            <a:pPr lvl="1"/>
            <a:r>
              <a:rPr lang="en-US" altLang="en-US"/>
              <a:t>Mainframe – maximize HW </a:t>
            </a:r>
            <a:r>
              <a:rPr lang="en-US" altLang="en-US" b="1"/>
              <a:t>utilization/efficiency</a:t>
            </a:r>
          </a:p>
          <a:p>
            <a:pPr lvl="1"/>
            <a:r>
              <a:rPr lang="en-US" altLang="en-US"/>
              <a:t>PC – maximum support to user applications</a:t>
            </a:r>
          </a:p>
          <a:p>
            <a:pPr lvl="1"/>
            <a:r>
              <a:rPr lang="en-US" altLang="en-US"/>
              <a:t>Handheld – convenient interface for running applications, performance per amount of battery life</a:t>
            </a:r>
          </a:p>
        </p:txBody>
      </p:sp>
      <p:sp>
        <p:nvSpPr>
          <p:cNvPr id="4" name="Rectangle 3">
            <a:extLst>
              <a:ext uri="{FF2B5EF4-FFF2-40B4-BE49-F238E27FC236}">
                <a16:creationId xmlns:a16="http://schemas.microsoft.com/office/drawing/2014/main" id="{DC4E7C9F-E50C-4967-800F-950ECE863411}"/>
              </a:ext>
            </a:extLst>
          </p:cNvPr>
          <p:cNvSpPr/>
          <p:nvPr/>
        </p:nvSpPr>
        <p:spPr bwMode="auto">
          <a:xfrm>
            <a:off x="6560457" y="4223657"/>
            <a:ext cx="2032001" cy="841829"/>
          </a:xfrm>
          <a:prstGeom prst="rect">
            <a:avLst/>
          </a:prstGeom>
          <a:solidFill>
            <a:schemeClr val="accent1"/>
          </a:solidFill>
          <a:ln w="9525" cap="flat" cmpd="sng" algn="ctr">
            <a:noFill/>
            <a:prstDash val="sysDash"/>
            <a:round/>
            <a:headEnd type="none" w="med" len="med"/>
            <a:tailEnd type="none" w="med" len="med"/>
          </a:ln>
          <a:effectLst>
            <a:innerShdw blurRad="63500" dist="50800" dir="2700000">
              <a:prstClr val="black">
                <a:alpha val="50000"/>
              </a:prstClr>
            </a:innerShdw>
          </a:effectLst>
        </p:spPr>
        <p:txBody>
          <a:bodyPr anchor="ctr"/>
          <a:lstStyle/>
          <a:p>
            <a:pPr algn="ctr">
              <a:defRPr/>
            </a:pPr>
            <a:r>
              <a:rPr lang="en-US" sz="2400" dirty="0">
                <a:latin typeface="Tahoma" pitchFamily="34" charset="0"/>
                <a:ea typeface="ＭＳ Ｐゴシック" charset="-128"/>
                <a:cs typeface="Tahoma" pitchFamily="34" charset="0"/>
              </a:rPr>
              <a:t>convenience</a:t>
            </a:r>
          </a:p>
        </p:txBody>
      </p:sp>
      <p:sp>
        <p:nvSpPr>
          <p:cNvPr id="5" name="Rectangle 4">
            <a:extLst>
              <a:ext uri="{FF2B5EF4-FFF2-40B4-BE49-F238E27FC236}">
                <a16:creationId xmlns:a16="http://schemas.microsoft.com/office/drawing/2014/main" id="{69EB4198-3540-4637-971B-D71F1C01EADE}"/>
              </a:ext>
            </a:extLst>
          </p:cNvPr>
          <p:cNvSpPr/>
          <p:nvPr/>
        </p:nvSpPr>
        <p:spPr bwMode="auto">
          <a:xfrm>
            <a:off x="682171" y="4223657"/>
            <a:ext cx="2032001" cy="841829"/>
          </a:xfrm>
          <a:prstGeom prst="rect">
            <a:avLst/>
          </a:prstGeom>
          <a:solidFill>
            <a:schemeClr val="accent1"/>
          </a:solidFill>
          <a:ln w="9525" cap="flat" cmpd="sng" algn="ctr">
            <a:noFill/>
            <a:prstDash val="sysDash"/>
            <a:round/>
            <a:headEnd type="none" w="med" len="med"/>
            <a:tailEnd type="none" w="med" len="med"/>
          </a:ln>
          <a:effectLst>
            <a:innerShdw blurRad="63500" dist="50800" dir="2700000">
              <a:prstClr val="black">
                <a:alpha val="50000"/>
              </a:prstClr>
            </a:innerShdw>
          </a:effectLst>
        </p:spPr>
        <p:txBody>
          <a:bodyPr anchor="ctr"/>
          <a:lstStyle/>
          <a:p>
            <a:pPr algn="ctr">
              <a:defRPr/>
            </a:pPr>
            <a:r>
              <a:rPr lang="en-US" sz="2400" dirty="0">
                <a:latin typeface="Tahoma" pitchFamily="34" charset="0"/>
                <a:ea typeface="ＭＳ Ｐゴシック" charset="-128"/>
                <a:cs typeface="Tahoma" pitchFamily="34" charset="0"/>
              </a:rPr>
              <a:t>efficiency</a:t>
            </a:r>
          </a:p>
        </p:txBody>
      </p:sp>
      <p:sp>
        <p:nvSpPr>
          <p:cNvPr id="12298" name="Left-Right Arrow 5">
            <a:extLst>
              <a:ext uri="{FF2B5EF4-FFF2-40B4-BE49-F238E27FC236}">
                <a16:creationId xmlns:a16="http://schemas.microsoft.com/office/drawing/2014/main" id="{7F8B8CDB-F10A-804B-6007-17A5145BAEF7}"/>
              </a:ext>
            </a:extLst>
          </p:cNvPr>
          <p:cNvSpPr>
            <a:spLocks noChangeArrowheads="1"/>
          </p:cNvSpPr>
          <p:nvPr/>
        </p:nvSpPr>
        <p:spPr bwMode="auto">
          <a:xfrm>
            <a:off x="2844800" y="4513263"/>
            <a:ext cx="3614738" cy="363537"/>
          </a:xfrm>
          <a:prstGeom prst="leftRightArrow">
            <a:avLst>
              <a:gd name="adj1" fmla="val 50000"/>
              <a:gd name="adj2" fmla="val 49900"/>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299" name="TextBox 6">
            <a:extLst>
              <a:ext uri="{FF2B5EF4-FFF2-40B4-BE49-F238E27FC236}">
                <a16:creationId xmlns:a16="http://schemas.microsoft.com/office/drawing/2014/main" id="{EED5AB7F-750F-A144-FC39-DC69D3D9C89C}"/>
              </a:ext>
            </a:extLst>
          </p:cNvPr>
          <p:cNvSpPr txBox="1">
            <a:spLocks noChangeArrowheads="1"/>
          </p:cNvSpPr>
          <p:nvPr/>
        </p:nvSpPr>
        <p:spPr bwMode="auto">
          <a:xfrm>
            <a:off x="712788" y="5276850"/>
            <a:ext cx="2476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latin typeface="Verdana" panose="020B0604030504040204" pitchFamily="34" charset="0"/>
              </a:rPr>
              <a:t>performance, </a:t>
            </a:r>
          </a:p>
          <a:p>
            <a:pPr>
              <a:spcBef>
                <a:spcPct val="0"/>
              </a:spcBef>
              <a:buClrTx/>
              <a:buSzTx/>
              <a:buFontTx/>
              <a:buNone/>
            </a:pPr>
            <a:r>
              <a:rPr kumimoji="0" lang="en-US" altLang="en-US">
                <a:latin typeface="Verdana" panose="020B0604030504040204" pitchFamily="34" charset="0"/>
              </a:rPr>
              <a:t>resource utilization </a:t>
            </a:r>
          </a:p>
        </p:txBody>
      </p:sp>
      <p:sp>
        <p:nvSpPr>
          <p:cNvPr id="12300" name="TextBox 7">
            <a:extLst>
              <a:ext uri="{FF2B5EF4-FFF2-40B4-BE49-F238E27FC236}">
                <a16:creationId xmlns:a16="http://schemas.microsoft.com/office/drawing/2014/main" id="{1EE4E3A7-5B2F-8C8B-3782-CF05506339B0}"/>
              </a:ext>
            </a:extLst>
          </p:cNvPr>
          <p:cNvSpPr txBox="1">
            <a:spLocks noChangeArrowheads="1"/>
          </p:cNvSpPr>
          <p:nvPr/>
        </p:nvSpPr>
        <p:spPr bwMode="auto">
          <a:xfrm>
            <a:off x="6529388" y="5276850"/>
            <a:ext cx="1506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latin typeface="Verdana" panose="020B0604030504040204" pitchFamily="34" charset="0"/>
              </a:rPr>
              <a:t>ease of use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 grpId="0" animBg="1"/>
      <p:bldP spid="12299" grpId="0"/>
      <p:bldP spid="123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05E47BC-29A9-6036-4B86-DC99D3740933}"/>
              </a:ext>
            </a:extLst>
          </p:cNvPr>
          <p:cNvSpPr>
            <a:spLocks noGrp="1" noChangeArrowheads="1"/>
          </p:cNvSpPr>
          <p:nvPr>
            <p:ph type="title"/>
          </p:nvPr>
        </p:nvSpPr>
        <p:spPr/>
        <p:txBody>
          <a:bodyPr/>
          <a:lstStyle/>
          <a:p>
            <a:r>
              <a:rPr lang="en-US" altLang="en-US"/>
              <a:t>Mainframe, PC, Handheld</a:t>
            </a:r>
          </a:p>
        </p:txBody>
      </p:sp>
      <p:sp>
        <p:nvSpPr>
          <p:cNvPr id="13315" name="Content Placeholder 2">
            <a:extLst>
              <a:ext uri="{FF2B5EF4-FFF2-40B4-BE49-F238E27FC236}">
                <a16:creationId xmlns:a16="http://schemas.microsoft.com/office/drawing/2014/main" id="{2658A5F0-E48C-0F1A-5BDC-4332C24C768E}"/>
              </a:ext>
            </a:extLst>
          </p:cNvPr>
          <p:cNvSpPr>
            <a:spLocks noGrp="1" noChangeArrowheads="1"/>
          </p:cNvSpPr>
          <p:nvPr>
            <p:ph idx="1"/>
          </p:nvPr>
        </p:nvSpPr>
        <p:spPr>
          <a:xfrm>
            <a:off x="625475" y="957263"/>
            <a:ext cx="8229600" cy="4530725"/>
          </a:xfrm>
        </p:spPr>
        <p:txBody>
          <a:bodyPr/>
          <a:lstStyle/>
          <a:p>
            <a:r>
              <a:rPr lang="en-US" altLang="en-US" b="1"/>
              <a:t>Supercomputer</a:t>
            </a:r>
            <a:r>
              <a:rPr lang="en-US" altLang="en-US"/>
              <a:t> - computer at the frontline of current processing capacity, particularly speed of calculation</a:t>
            </a:r>
          </a:p>
          <a:p>
            <a:r>
              <a:rPr lang="en-US" altLang="en-US" b="1"/>
              <a:t>Mainframe</a:t>
            </a:r>
            <a:r>
              <a:rPr lang="en-US" altLang="en-US"/>
              <a:t> – powerful computers used mainly by large organizations for critical applications </a:t>
            </a:r>
            <a:r>
              <a:rPr lang="en-US" altLang="en-US" sz="1400"/>
              <a:t>(the term originally referred to the large cabinets that housed the central processing unit and main memory of early computers.</a:t>
            </a:r>
            <a:r>
              <a:rPr lang="en-US" altLang="en-US" sz="1400" baseline="30000"/>
              <a:t> </a:t>
            </a:r>
            <a:r>
              <a:rPr lang="en-US" altLang="en-US" sz="1400"/>
              <a:t>Later the term was used to distinguish high-end commercial machines from less powerful units)</a:t>
            </a:r>
            <a:endParaRPr lang="en-US" altLang="en-US"/>
          </a:p>
          <a:p>
            <a:r>
              <a:rPr lang="en-US" altLang="en-US" b="1"/>
              <a:t>Personal Computer (PC) </a:t>
            </a:r>
            <a:r>
              <a:rPr lang="en-US" altLang="en-US"/>
              <a:t>- any general-purpose computer whose size, capabilities, and original sales price make it useful for individuals </a:t>
            </a:r>
            <a:r>
              <a:rPr lang="en-US" altLang="en-US" sz="1400"/>
              <a:t>(and which is intended to be operated directly by an end-user with no intervening computer operator) </a:t>
            </a:r>
          </a:p>
          <a:p>
            <a:r>
              <a:rPr lang="en-US" altLang="en-US" b="1"/>
              <a:t>Handheld </a:t>
            </a:r>
            <a:r>
              <a:rPr lang="en-US" altLang="en-US"/>
              <a:t>- pocket-sized computing device, typically having a display screen with touch input and/or a miniature keyboard. </a:t>
            </a:r>
          </a:p>
          <a:p>
            <a:r>
              <a:rPr lang="en-US" altLang="en-US"/>
              <a:t>Of course, one generation's "supercomputer" is the next generation's "mainframe"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11732</TotalTime>
  <Words>2472</Words>
  <Application>Microsoft Office PowerPoint</Application>
  <PresentationFormat>On-screen Show (4:3)</PresentationFormat>
  <Paragraphs>279</Paragraphs>
  <Slides>41</Slides>
  <Notes>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Verdana</vt:lpstr>
      <vt:lpstr>ＭＳ Ｐゴシック</vt:lpstr>
      <vt:lpstr>Arial</vt:lpstr>
      <vt:lpstr>Helvetica</vt:lpstr>
      <vt:lpstr>Monotype Sorts</vt:lpstr>
      <vt:lpstr>Webdings</vt:lpstr>
      <vt:lpstr>Times New Roman</vt:lpstr>
      <vt:lpstr>Calibri</vt:lpstr>
      <vt:lpstr>Tahoma</vt:lpstr>
      <vt:lpstr>Maiandra GD</vt:lpstr>
      <vt:lpstr>Wingdings 3</vt:lpstr>
      <vt:lpstr>Wingdings</vt:lpstr>
      <vt:lpstr>os-8</vt:lpstr>
      <vt:lpstr>Chapter 1:  Introduction</vt:lpstr>
      <vt:lpstr>Introduction to the Course</vt:lpstr>
      <vt:lpstr>Main Themes</vt:lpstr>
      <vt:lpstr>Movie</vt:lpstr>
      <vt:lpstr>Chapter 1: Objectives</vt:lpstr>
      <vt:lpstr>What is an Operating System?</vt:lpstr>
      <vt:lpstr>Example – MS-Paint over Windows</vt:lpstr>
      <vt:lpstr>Operating System Design &amp; Goals</vt:lpstr>
      <vt:lpstr>Mainframe, PC, Handheld</vt:lpstr>
      <vt:lpstr>Computer System Structure</vt:lpstr>
      <vt:lpstr>Four Components of a Computer System</vt:lpstr>
      <vt:lpstr>Operating System Definition</vt:lpstr>
      <vt:lpstr>Operating System Definition (Cont)</vt:lpstr>
      <vt:lpstr>Computer Startup</vt:lpstr>
      <vt:lpstr>Computer System Organization</vt:lpstr>
      <vt:lpstr>Device Controller</vt:lpstr>
      <vt:lpstr>Common Functions of Interrupts</vt:lpstr>
      <vt:lpstr>Interrupt Handling</vt:lpstr>
      <vt:lpstr>Interrupt Timeline</vt:lpstr>
      <vt:lpstr>I/O Structure</vt:lpstr>
      <vt:lpstr>Two I/O Methods</vt:lpstr>
      <vt:lpstr>Device-Status Table</vt:lpstr>
      <vt:lpstr>Storage Definitions and Notation Review</vt:lpstr>
      <vt:lpstr>Storage Structure</vt:lpstr>
      <vt:lpstr>Storage Hierarchy</vt:lpstr>
      <vt:lpstr>Storage-Device Hierarchy</vt:lpstr>
      <vt:lpstr>Caching</vt:lpstr>
      <vt:lpstr>Migration of Integer A from Disk to Register</vt:lpstr>
      <vt:lpstr>Direct Memory Access Structure</vt:lpstr>
      <vt:lpstr>How a Modern Computer Works</vt:lpstr>
      <vt:lpstr>Computer-System Architecture</vt:lpstr>
      <vt:lpstr>Multiprocessors systems</vt:lpstr>
      <vt:lpstr>A Dual-Core Design</vt:lpstr>
      <vt:lpstr>Operating System Structure</vt:lpstr>
      <vt:lpstr>Memory Layout for Multiprogrammed System</vt:lpstr>
      <vt:lpstr>Operating-System Operations</vt:lpstr>
      <vt:lpstr>Operating-System Operations (cont.)</vt:lpstr>
      <vt:lpstr>Transition from User to Kernel Mode</vt:lpstr>
      <vt:lpstr>Example</vt:lpstr>
      <vt:lpstr>Example</vt:lpstr>
      <vt:lpstr>End of Chapter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Hadar Zaguri</cp:lastModifiedBy>
  <cp:revision>190</cp:revision>
  <cp:lastPrinted>2001-06-14T13:58:17Z</cp:lastPrinted>
  <dcterms:created xsi:type="dcterms:W3CDTF">2011-01-13T23:43:38Z</dcterms:created>
  <dcterms:modified xsi:type="dcterms:W3CDTF">2022-09-23T14:50:08Z</dcterms:modified>
</cp:coreProperties>
</file>