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50"/>
  </p:notesMasterIdLst>
  <p:sldIdLst>
    <p:sldId id="294" r:id="rId2"/>
    <p:sldId id="356" r:id="rId3"/>
    <p:sldId id="357" r:id="rId4"/>
    <p:sldId id="358" r:id="rId5"/>
    <p:sldId id="359" r:id="rId6"/>
    <p:sldId id="360" r:id="rId7"/>
    <p:sldId id="361" r:id="rId8"/>
    <p:sldId id="315" r:id="rId9"/>
    <p:sldId id="316" r:id="rId10"/>
    <p:sldId id="317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7" r:id="rId19"/>
    <p:sldId id="328" r:id="rId20"/>
    <p:sldId id="329" r:id="rId21"/>
    <p:sldId id="331" r:id="rId22"/>
    <p:sldId id="330" r:id="rId23"/>
    <p:sldId id="332" r:id="rId24"/>
    <p:sldId id="333" r:id="rId25"/>
    <p:sldId id="303" r:id="rId26"/>
    <p:sldId id="334" r:id="rId27"/>
    <p:sldId id="335" r:id="rId28"/>
    <p:sldId id="336" r:id="rId29"/>
    <p:sldId id="337" r:id="rId30"/>
    <p:sldId id="338" r:id="rId31"/>
    <p:sldId id="339" r:id="rId32"/>
    <p:sldId id="345" r:id="rId33"/>
    <p:sldId id="346" r:id="rId34"/>
    <p:sldId id="347" r:id="rId35"/>
    <p:sldId id="340" r:id="rId36"/>
    <p:sldId id="341" r:id="rId37"/>
    <p:sldId id="342" r:id="rId38"/>
    <p:sldId id="343" r:id="rId39"/>
    <p:sldId id="344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26" r:id="rId49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CD5A2"/>
    <a:srgbClr val="FFCCFF"/>
    <a:srgbClr val="ECF8A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46" autoAdjust="0"/>
    <p:restoredTop sz="93139" autoAdjust="0"/>
  </p:normalViewPr>
  <p:slideViewPr>
    <p:cSldViewPr>
      <p:cViewPr varScale="1">
        <p:scale>
          <a:sx n="80" d="100"/>
          <a:sy n="80" d="100"/>
        </p:scale>
        <p:origin x="1454" y="53"/>
      </p:cViewPr>
      <p:guideLst>
        <p:guide orient="horz" pos="216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BAA22B5-C736-4B17-84D9-6AF1BEE735E3}" type="datetimeFigureOut">
              <a:rPr lang="he-IL" smtClean="0"/>
              <a:t>י"ד/חשון/תשפ"א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5032C36-CD68-4EE3-A67B-9AF75653FB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482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314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5822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1792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6668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034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8310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109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6885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7294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737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8585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3545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4256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4718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5970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8707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6420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1241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75920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5719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30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0039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9624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2328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698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8197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76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2C36-CD68-4EE3-A67B-9AF75653FBED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89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6DC18-8F06-483F-B27C-4930F660B5B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9767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25221-9778-4E60-9BE1-3FB60158F400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032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046CA-99A3-4705-B098-5185C2412F5D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1190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1A094-CD57-4C23-8F20-9CAE975CDAC2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9842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6EBAC-4A40-486B-ACE8-9F1BB7923970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1568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4AB1D-5922-41D7-B922-FEB1F421B2A9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99080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94DF1-E16D-4BB2-87F9-3C859CE32B9D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8751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70272-D9A0-4427-855B-DF0C59CC78C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2207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26BCE-A65E-48DC-B627-F8FF684DDA15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93508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72172-800B-4D4B-9169-83E6BB062D4B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0294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04F5C-E330-4D68-8ABB-1403115907FE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793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2CB48DF0-5622-41B0-BC6C-D80FFFEE92AC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611561" y="333375"/>
            <a:ext cx="792088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e-IL" altLang="he-IL" b="1" dirty="0"/>
              <a:t>פתרון בעיות וחשיבה אלגוריתמית</a:t>
            </a:r>
            <a:endParaRPr lang="en-US" altLang="he-IL" b="1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51520" y="5229200"/>
            <a:ext cx="864096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e-IL" altLang="he-IL" sz="3600" b="1" dirty="0"/>
              <a:t>פרק 1 – בעיה ופתרונה</a:t>
            </a:r>
            <a:endParaRPr lang="en-US" altLang="he-IL" sz="3600" b="1" dirty="0"/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43201"/>
            <a:ext cx="4248472" cy="339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68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b="1" dirty="0"/>
              <a:t>באתי נדלקתי</a:t>
            </a:r>
            <a:endParaRPr lang="en-US" altLang="he-IL" b="1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3684BC3-7E4C-49C0-8B4C-C33AD650E636}"/>
              </a:ext>
            </a:extLst>
          </p:cNvPr>
          <p:cNvSpPr txBox="1"/>
          <p:nvPr/>
        </p:nvSpPr>
        <p:spPr>
          <a:xfrm>
            <a:off x="457200" y="1700808"/>
            <a:ext cx="79075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הפשטה: מערך ביטים (אפסים ואחדות) </a:t>
            </a:r>
            <a:r>
              <a:rPr lang="en-US" sz="2000" dirty="0"/>
              <a:t>A</a:t>
            </a:r>
            <a:endParaRPr lang="he-IL" sz="2000" dirty="0"/>
          </a:p>
          <a:p>
            <a:r>
              <a:rPr lang="he-IL" sz="2000" dirty="0"/>
              <a:t>             בהתחלה מכיל אפסים בלבד.</a:t>
            </a:r>
          </a:p>
        </p:txBody>
      </p:sp>
      <p:sp>
        <p:nvSpPr>
          <p:cNvPr id="14" name="תיבת טקסט 2">
            <a:extLst>
              <a:ext uri="{FF2B5EF4-FFF2-40B4-BE49-F238E27FC236}">
                <a16:creationId xmlns:a16="http://schemas.microsoft.com/office/drawing/2014/main" id="{CEEED7FD-37CA-4E7C-A5CE-44374E98E9C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074794" y="2852936"/>
            <a:ext cx="4257918" cy="2372996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מערך ביטים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עבור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מ-1 ועד 100, בצע: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1.1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←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1.2 כל עוד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≤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</a:t>
            </a: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בצע: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1.2.1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A[m]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Calibri" panose="020F0502020204030204" pitchFamily="34" charset="0"/>
              </a:rPr>
              <a:t>←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1-A[m]</a:t>
            </a:r>
            <a:endParaRPr lang="en-US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1.2.2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←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m+k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96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b="1" dirty="0"/>
              <a:t>באתי נדלקתי</a:t>
            </a:r>
            <a:endParaRPr lang="en-US" altLang="he-IL" b="1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3684BC3-7E4C-49C0-8B4C-C33AD650E636}"/>
              </a:ext>
            </a:extLst>
          </p:cNvPr>
          <p:cNvSpPr txBox="1"/>
          <p:nvPr/>
        </p:nvSpPr>
        <p:spPr>
          <a:xfrm>
            <a:off x="457200" y="1700808"/>
            <a:ext cx="7907560" cy="17281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u="sng" dirty="0"/>
              <a:t>בעיה אלגוריתמית</a:t>
            </a:r>
          </a:p>
          <a:p>
            <a:pPr>
              <a:lnSpc>
                <a:spcPct val="150000"/>
              </a:lnSpc>
            </a:pPr>
            <a:r>
              <a:rPr lang="he-IL" sz="2000" u="sng" dirty="0"/>
              <a:t>קלט</a:t>
            </a:r>
            <a:r>
              <a:rPr lang="he-IL" sz="2000" dirty="0"/>
              <a:t>: מערך </a:t>
            </a:r>
            <a:r>
              <a:rPr lang="en-US" sz="2000" dirty="0"/>
              <a:t>A</a:t>
            </a:r>
            <a:r>
              <a:rPr lang="he-IL" sz="2000" dirty="0"/>
              <a:t> המכיל 100 0-ים.</a:t>
            </a:r>
          </a:p>
          <a:p>
            <a:pPr>
              <a:lnSpc>
                <a:spcPct val="150000"/>
              </a:lnSpc>
            </a:pPr>
            <a:r>
              <a:rPr lang="he-IL" sz="2000" u="sng" dirty="0"/>
              <a:t>פלט</a:t>
            </a:r>
            <a:r>
              <a:rPr lang="he-IL" sz="2000" dirty="0"/>
              <a:t>: מספר התאים במערך </a:t>
            </a:r>
            <a:r>
              <a:rPr lang="en-US" sz="2000" dirty="0"/>
              <a:t>A</a:t>
            </a:r>
            <a:r>
              <a:rPr lang="he-IL" sz="2000" dirty="0"/>
              <a:t> 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המכילים 1, לאחר התהליך הנזכר.</a:t>
            </a:r>
          </a:p>
        </p:txBody>
      </p:sp>
    </p:spTree>
    <p:extLst>
      <p:ext uri="{BB962C8B-B14F-4D97-AF65-F5344CB8AC3E}">
        <p14:creationId xmlns:p14="http://schemas.microsoft.com/office/powerpoint/2010/main" val="1641909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b="1" dirty="0"/>
              <a:t>באתי נדלקתי</a:t>
            </a:r>
            <a:endParaRPr lang="en-US" altLang="he-IL" b="1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3684BC3-7E4C-49C0-8B4C-C33AD650E636}"/>
              </a:ext>
            </a:extLst>
          </p:cNvPr>
          <p:cNvSpPr txBox="1"/>
          <p:nvPr/>
        </p:nvSpPr>
        <p:spPr>
          <a:xfrm>
            <a:off x="457200" y="1700808"/>
            <a:ext cx="7907560" cy="17281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u="sng" dirty="0"/>
              <a:t>בעיה אלגוריתמית</a:t>
            </a:r>
          </a:p>
          <a:p>
            <a:pPr>
              <a:lnSpc>
                <a:spcPct val="150000"/>
              </a:lnSpc>
            </a:pPr>
            <a:r>
              <a:rPr lang="he-IL" sz="2000" u="sng" dirty="0"/>
              <a:t>קלט</a:t>
            </a:r>
            <a:r>
              <a:rPr lang="he-IL" sz="2000" dirty="0"/>
              <a:t>: מערך </a:t>
            </a:r>
            <a:r>
              <a:rPr lang="en-US" sz="2000" dirty="0"/>
              <a:t>A</a:t>
            </a:r>
            <a:r>
              <a:rPr lang="he-IL" sz="2000" dirty="0"/>
              <a:t> המכיל 100 0-ים.</a:t>
            </a:r>
          </a:p>
          <a:p>
            <a:pPr>
              <a:lnSpc>
                <a:spcPct val="150000"/>
              </a:lnSpc>
            </a:pPr>
            <a:r>
              <a:rPr lang="he-IL" sz="2000" u="sng" dirty="0"/>
              <a:t>פלט</a:t>
            </a:r>
            <a:r>
              <a:rPr lang="he-IL" sz="2000" dirty="0"/>
              <a:t>: מספר התאים במערך </a:t>
            </a:r>
            <a:r>
              <a:rPr lang="en-US" sz="2000" dirty="0"/>
              <a:t>A</a:t>
            </a:r>
            <a:r>
              <a:rPr lang="he-IL" sz="2000" dirty="0"/>
              <a:t> 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המכילים 1, לאחר התהליך הנזכר.</a:t>
            </a:r>
          </a:p>
        </p:txBody>
      </p:sp>
      <p:sp>
        <p:nvSpPr>
          <p:cNvPr id="4" name="תיבת טקסט 2">
            <a:extLst>
              <a:ext uri="{FF2B5EF4-FFF2-40B4-BE49-F238E27FC236}">
                <a16:creationId xmlns:a16="http://schemas.microsoft.com/office/drawing/2014/main" id="{368F4537-1A6C-4B85-80A3-05B0D3E4061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68213" y="1700808"/>
            <a:ext cx="4257918" cy="4032448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מערך ביטים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עבור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מ-1 ועד 100, בצע: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1.1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←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1.2 כל עוד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≤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</a:t>
            </a: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בצע: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1.2.1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A[m]←1-A[m]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1.2.2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←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m+k</a:t>
            </a:r>
            <a:endParaRPr lang="he-I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ea typeface="Calibri" panose="020F0502020204030204" pitchFamily="34" charset="0"/>
              </a:rPr>
              <a:t> ←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endParaRPr lang="he-IL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עבור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מ-1 ועד 100, בצע: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   3.1 אם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A[k]=1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אז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US" dirty="0">
                <a:ea typeface="Calibri" panose="020F0502020204030204" pitchFamily="34" charset="0"/>
              </a:rPr>
              <a:t> ←s+1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4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. החזר את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3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b="1" dirty="0"/>
              <a:t>באתי נדלקתי</a:t>
            </a:r>
            <a:endParaRPr lang="en-US" altLang="he-IL" b="1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3684BC3-7E4C-49C0-8B4C-C33AD650E636}"/>
              </a:ext>
            </a:extLst>
          </p:cNvPr>
          <p:cNvSpPr txBox="1"/>
          <p:nvPr/>
        </p:nvSpPr>
        <p:spPr>
          <a:xfrm>
            <a:off x="457200" y="1700808"/>
            <a:ext cx="7907560" cy="17281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u="sng" dirty="0"/>
              <a:t>בעיה אלגוריתמית</a:t>
            </a:r>
          </a:p>
          <a:p>
            <a:pPr>
              <a:lnSpc>
                <a:spcPct val="150000"/>
              </a:lnSpc>
            </a:pPr>
            <a:r>
              <a:rPr lang="he-IL" sz="2000" u="sng" dirty="0"/>
              <a:t>קלט</a:t>
            </a:r>
            <a:r>
              <a:rPr lang="he-IL" sz="2000" dirty="0"/>
              <a:t>: מערך </a:t>
            </a:r>
            <a:r>
              <a:rPr lang="en-US" sz="2000" dirty="0"/>
              <a:t>A</a:t>
            </a:r>
            <a:r>
              <a:rPr lang="he-IL" sz="2000" dirty="0"/>
              <a:t> המכיל 100 0-ים.</a:t>
            </a:r>
          </a:p>
          <a:p>
            <a:pPr>
              <a:lnSpc>
                <a:spcPct val="150000"/>
              </a:lnSpc>
            </a:pPr>
            <a:r>
              <a:rPr lang="he-IL" sz="2000" u="sng" dirty="0"/>
              <a:t>פלט</a:t>
            </a:r>
            <a:r>
              <a:rPr lang="he-IL" sz="2000" dirty="0"/>
              <a:t>: מספר התאים במערך </a:t>
            </a:r>
            <a:r>
              <a:rPr lang="en-US" sz="2000" dirty="0"/>
              <a:t>A</a:t>
            </a:r>
            <a:r>
              <a:rPr lang="he-IL" sz="2000" dirty="0"/>
              <a:t> 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המכילים 1, לאחר התהליך הנזכר.</a:t>
            </a:r>
          </a:p>
        </p:txBody>
      </p:sp>
      <p:sp>
        <p:nvSpPr>
          <p:cNvPr id="4" name="תיבת טקסט 2">
            <a:extLst>
              <a:ext uri="{FF2B5EF4-FFF2-40B4-BE49-F238E27FC236}">
                <a16:creationId xmlns:a16="http://schemas.microsoft.com/office/drawing/2014/main" id="{368F4537-1A6C-4B85-80A3-05B0D3E4061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68213" y="1700808"/>
            <a:ext cx="4257918" cy="4032448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מערך ביטים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עבור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מ-1 ועד 100, בצע: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1.1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←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1.2 כל עוד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≤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</a:t>
            </a: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בצע: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1.2.1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A[m]←1-A[m]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1.2.2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←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m+k</a:t>
            </a:r>
            <a:endParaRPr lang="he-I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ea typeface="Calibri" panose="020F0502020204030204" pitchFamily="34" charset="0"/>
              </a:rPr>
              <a:t> ←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endParaRPr lang="he-IL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עבור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מ-1 ועד 100, בצע: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   3.1 אם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A[k]=1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אז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US" dirty="0">
                <a:ea typeface="Calibri" panose="020F0502020204030204" pitchFamily="34" charset="0"/>
              </a:rPr>
              <a:t> ←s+1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4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. החזר את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E02B5E7-C776-4084-91AE-D611F9E4ED0A}"/>
              </a:ext>
            </a:extLst>
          </p:cNvPr>
          <p:cNvSpPr/>
          <p:nvPr/>
        </p:nvSpPr>
        <p:spPr>
          <a:xfrm>
            <a:off x="3134773" y="6093296"/>
            <a:ext cx="52036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dirty="0">
                <a:solidFill>
                  <a:srgbClr val="FF0000"/>
                </a:solidFill>
              </a:rPr>
              <a:t>תרגיל: כמה פעמים התבצעה כל אחת מן ההוראות?</a:t>
            </a:r>
          </a:p>
        </p:txBody>
      </p:sp>
    </p:spTree>
    <p:extLst>
      <p:ext uri="{BB962C8B-B14F-4D97-AF65-F5344CB8AC3E}">
        <p14:creationId xmlns:p14="http://schemas.microsoft.com/office/powerpoint/2010/main" val="1232390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b="1" dirty="0"/>
              <a:t>באתי נדלקתי</a:t>
            </a:r>
            <a:endParaRPr lang="en-US" altLang="he-IL" b="1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3684BC3-7E4C-49C0-8B4C-C33AD650E636}"/>
              </a:ext>
            </a:extLst>
          </p:cNvPr>
          <p:cNvSpPr txBox="1"/>
          <p:nvPr/>
        </p:nvSpPr>
        <p:spPr>
          <a:xfrm>
            <a:off x="457200" y="1700808"/>
            <a:ext cx="7907560" cy="17281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u="sng" dirty="0"/>
              <a:t>עיון מחודש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נניח וישנם 20 נורות בלבד.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בצעו סימולציה ובררו אלו נורות דולקות בסוף התהליך.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האם תוכלו ל"נחש" אלו נורות דולקות כאשר מספר הנורות הוא 100.</a:t>
            </a:r>
          </a:p>
        </p:txBody>
      </p:sp>
    </p:spTree>
    <p:extLst>
      <p:ext uri="{BB962C8B-B14F-4D97-AF65-F5344CB8AC3E}">
        <p14:creationId xmlns:p14="http://schemas.microsoft.com/office/powerpoint/2010/main" val="180545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b="1" dirty="0"/>
              <a:t>באתי נדלקתי</a:t>
            </a:r>
            <a:endParaRPr lang="en-US" altLang="he-IL" b="1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3684BC3-7E4C-49C0-8B4C-C33AD650E636}"/>
              </a:ext>
            </a:extLst>
          </p:cNvPr>
          <p:cNvSpPr txBox="1"/>
          <p:nvPr/>
        </p:nvSpPr>
        <p:spPr>
          <a:xfrm>
            <a:off x="457200" y="1700808"/>
            <a:ext cx="7907560" cy="44980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u="sng" dirty="0"/>
              <a:t>עיון מחודש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נניח וישנם 20 נורות בלבד.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בצעו סימולציה ובררו אלו נורות דולקות בסוף התהליך.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האם תוכלו ל"נחש" אלו נורות דולקות כאשר מספר הנורות הוא 100.</a:t>
            </a:r>
          </a:p>
          <a:p>
            <a:pPr>
              <a:lnSpc>
                <a:spcPct val="150000"/>
              </a:lnSpc>
            </a:pPr>
            <a:endParaRPr lang="he-IL" sz="2000" dirty="0"/>
          </a:p>
          <a:p>
            <a:pPr>
              <a:lnSpc>
                <a:spcPct val="150000"/>
              </a:lnSpc>
            </a:pPr>
            <a:r>
              <a:rPr lang="he-IL" sz="2000" dirty="0">
                <a:solidFill>
                  <a:srgbClr val="FF0000"/>
                </a:solidFill>
              </a:rPr>
              <a:t>פתרון: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מספרי הנורות הדולקות הן: </a:t>
            </a:r>
            <a:r>
              <a:rPr lang="en-US" sz="2000" dirty="0"/>
              <a:t>1, 4, 9</a:t>
            </a:r>
            <a:r>
              <a:rPr lang="en-US" sz="2000"/>
              <a:t>, 16</a:t>
            </a:r>
            <a:r>
              <a:rPr lang="he-IL" sz="2000"/>
              <a:t>  </a:t>
            </a:r>
            <a:r>
              <a:rPr lang="he-IL" sz="2000" dirty="0"/>
              <a:t>(4 נורות).</a:t>
            </a:r>
          </a:p>
          <a:p>
            <a:pPr>
              <a:lnSpc>
                <a:spcPct val="150000"/>
              </a:lnSpc>
            </a:pPr>
            <a:endParaRPr lang="he-IL" sz="2000" dirty="0"/>
          </a:p>
          <a:p>
            <a:pPr>
              <a:lnSpc>
                <a:spcPct val="150000"/>
              </a:lnSpc>
            </a:pPr>
            <a:r>
              <a:rPr lang="he-IL" sz="2000" dirty="0"/>
              <a:t>עבור 100 נורות, מספרי הנורות הדולקות הן: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1, 4, 9, 16, 25, 36, 49, 64, 81, 100</a:t>
            </a:r>
            <a:r>
              <a:rPr lang="he-IL" sz="2000" dirty="0"/>
              <a:t> (10 נורות)</a:t>
            </a:r>
          </a:p>
        </p:txBody>
      </p:sp>
    </p:spTree>
    <p:extLst>
      <p:ext uri="{BB962C8B-B14F-4D97-AF65-F5344CB8AC3E}">
        <p14:creationId xmlns:p14="http://schemas.microsoft.com/office/powerpoint/2010/main" val="358931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b="1" dirty="0"/>
              <a:t>באתי נדלקתי</a:t>
            </a:r>
            <a:endParaRPr lang="en-US" altLang="he-IL" b="1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3684BC3-7E4C-49C0-8B4C-C33AD650E636}"/>
              </a:ext>
            </a:extLst>
          </p:cNvPr>
          <p:cNvSpPr txBox="1"/>
          <p:nvPr/>
        </p:nvSpPr>
        <p:spPr>
          <a:xfrm>
            <a:off x="251520" y="1700808"/>
            <a:ext cx="811324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דוגמאות:</a:t>
            </a:r>
          </a:p>
          <a:p>
            <a:endParaRPr lang="he-IL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/>
              <a:t>את הנורה ה-20 "מבקרים" בקפיצות בשיעורים: </a:t>
            </a:r>
            <a:r>
              <a:rPr lang="en-US" sz="2000" dirty="0"/>
              <a:t>1, 2, 4, 5, 10, 20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</a:t>
            </a:r>
            <a:r>
              <a:rPr lang="he-IL" sz="2000" dirty="0"/>
              <a:t> בסך </a:t>
            </a:r>
            <a:r>
              <a:rPr lang="he-IL" sz="2000" dirty="0" err="1"/>
              <a:t>הכל</a:t>
            </a:r>
            <a:r>
              <a:rPr lang="he-IL" sz="2000" dirty="0"/>
              <a:t> 6 פעמים (</a:t>
            </a:r>
            <a:r>
              <a:rPr lang="he-IL" sz="2000" dirty="0">
                <a:solidFill>
                  <a:srgbClr val="7030A0"/>
                </a:solidFill>
              </a:rPr>
              <a:t>מספר זוגי</a:t>
            </a:r>
            <a:r>
              <a:rPr lang="he-IL" sz="2000" dirty="0"/>
              <a:t>) ולכן הנורה כבויה.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/>
              <a:t>את הנורה ה-36 "מבקרים" בקפיצות בשיעורים: </a:t>
            </a:r>
            <a:r>
              <a:rPr lang="en-US" sz="2000" dirty="0"/>
              <a:t>1, 2, 3, 4, 6, 9, 12, 18, 36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</a:t>
            </a:r>
            <a:r>
              <a:rPr lang="he-IL" sz="2000" dirty="0"/>
              <a:t> בסך </a:t>
            </a:r>
            <a:r>
              <a:rPr lang="he-IL" sz="2000" dirty="0" err="1"/>
              <a:t>הכל</a:t>
            </a:r>
            <a:r>
              <a:rPr lang="he-IL" sz="2000" dirty="0"/>
              <a:t> 9 פעמים (</a:t>
            </a:r>
            <a:r>
              <a:rPr lang="he-IL" sz="2000" dirty="0">
                <a:solidFill>
                  <a:srgbClr val="7030A0"/>
                </a:solidFill>
              </a:rPr>
              <a:t>מספר אי-זוגי</a:t>
            </a:r>
            <a:r>
              <a:rPr lang="he-IL" sz="2000" dirty="0"/>
              <a:t>) ולכן הנורה כבויה.</a:t>
            </a:r>
            <a:endParaRPr lang="he-IL" sz="2000" u="sng" dirty="0"/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072742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b="1" dirty="0"/>
              <a:t>באתי נדלקתי</a:t>
            </a:r>
            <a:endParaRPr lang="en-US" altLang="he-IL" b="1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3684BC3-7E4C-49C0-8B4C-C33AD650E636}"/>
              </a:ext>
            </a:extLst>
          </p:cNvPr>
          <p:cNvSpPr txBox="1"/>
          <p:nvPr/>
        </p:nvSpPr>
        <p:spPr>
          <a:xfrm>
            <a:off x="251520" y="1700808"/>
            <a:ext cx="8113240" cy="38825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דוגמאות:</a:t>
            </a:r>
          </a:p>
          <a:p>
            <a:endParaRPr lang="he-IL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/>
              <a:t>את הנורה ה-20 "מבקרים" בקפיצות בשיעורים: </a:t>
            </a:r>
            <a:r>
              <a:rPr lang="en-US" sz="2000" dirty="0"/>
              <a:t>1, 2, 4, 5, 10, 20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</a:t>
            </a:r>
            <a:r>
              <a:rPr lang="he-IL" sz="2000" dirty="0"/>
              <a:t> בסך </a:t>
            </a:r>
            <a:r>
              <a:rPr lang="he-IL" sz="2000" dirty="0" err="1"/>
              <a:t>הכל</a:t>
            </a:r>
            <a:r>
              <a:rPr lang="he-IL" sz="2000" dirty="0"/>
              <a:t> 6 פעמים (</a:t>
            </a:r>
            <a:r>
              <a:rPr lang="he-IL" sz="2000" dirty="0">
                <a:solidFill>
                  <a:srgbClr val="7030A0"/>
                </a:solidFill>
              </a:rPr>
              <a:t>מספר זוגי</a:t>
            </a:r>
            <a:r>
              <a:rPr lang="he-IL" sz="2000" dirty="0"/>
              <a:t>) ולכן הנורה כבויה.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/>
              <a:t>את הנורה ה-36 "מבקרים" בקפיצות בשיעורים: </a:t>
            </a:r>
            <a:r>
              <a:rPr lang="en-US" sz="2000" dirty="0"/>
              <a:t>1, 2, 3, 4, 6, 9, 12, 18, 36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</a:t>
            </a:r>
            <a:r>
              <a:rPr lang="he-IL" sz="2000" dirty="0"/>
              <a:t> בסך </a:t>
            </a:r>
            <a:r>
              <a:rPr lang="he-IL" sz="2000" dirty="0" err="1"/>
              <a:t>הכל</a:t>
            </a:r>
            <a:r>
              <a:rPr lang="he-IL" sz="2000" dirty="0"/>
              <a:t> 9 פעמים (</a:t>
            </a:r>
            <a:r>
              <a:rPr lang="he-IL" sz="2000" dirty="0">
                <a:solidFill>
                  <a:srgbClr val="7030A0"/>
                </a:solidFill>
              </a:rPr>
              <a:t>מספר אי-זוגי</a:t>
            </a:r>
            <a:r>
              <a:rPr lang="he-IL" sz="2000" dirty="0"/>
              <a:t>) ולכן הנורה כבויה.</a:t>
            </a:r>
          </a:p>
          <a:p>
            <a:pPr>
              <a:lnSpc>
                <a:spcPct val="150000"/>
              </a:lnSpc>
            </a:pPr>
            <a:endParaRPr lang="he-IL" sz="2000" u="sng" dirty="0"/>
          </a:p>
          <a:p>
            <a:pPr>
              <a:lnSpc>
                <a:spcPct val="150000"/>
              </a:lnSpc>
            </a:pPr>
            <a:r>
              <a:rPr lang="he-IL" sz="2000" dirty="0"/>
              <a:t>הבחנה ראשונה: 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                        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7A66DF8-3D7C-4182-B7D8-387E9E1959D9}"/>
              </a:ext>
            </a:extLst>
          </p:cNvPr>
          <p:cNvSpPr txBox="1"/>
          <p:nvPr/>
        </p:nvSpPr>
        <p:spPr>
          <a:xfrm>
            <a:off x="1259632" y="4941168"/>
            <a:ext cx="4802832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אם מספר מחלקי מספר הנורה זוגי – הנורה כבויה</a:t>
            </a:r>
          </a:p>
          <a:p>
            <a:pPr>
              <a:lnSpc>
                <a:spcPct val="150000"/>
              </a:lnSpc>
            </a:pPr>
            <a:r>
              <a:rPr lang="he-IL" dirty="0"/>
              <a:t>אם מספר מחלקי הנורה אי-זוגי – הנורה דלוקה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0232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b="1" dirty="0"/>
              <a:t>באתי נדלקתי</a:t>
            </a:r>
            <a:endParaRPr lang="en-US" altLang="he-IL" b="1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3684BC3-7E4C-49C0-8B4C-C33AD650E636}"/>
              </a:ext>
            </a:extLst>
          </p:cNvPr>
          <p:cNvSpPr txBox="1"/>
          <p:nvPr/>
        </p:nvSpPr>
        <p:spPr>
          <a:xfrm>
            <a:off x="251520" y="1700808"/>
            <a:ext cx="8113240" cy="23436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תרגיל כיתה:</a:t>
            </a:r>
          </a:p>
          <a:p>
            <a:endParaRPr lang="he-IL" sz="2000" dirty="0"/>
          </a:p>
          <a:p>
            <a:r>
              <a:rPr lang="he-IL" sz="2000" dirty="0"/>
              <a:t>רשמו </a:t>
            </a:r>
            <a:r>
              <a:rPr lang="he-IL" sz="2000" dirty="0" err="1"/>
              <a:t>פסאודו</a:t>
            </a:r>
            <a:r>
              <a:rPr lang="he-IL" sz="2000" dirty="0"/>
              <a:t>-קוד בשם "האם נורה דולקת?"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המקבל כפרמטר מספר נורה ומחזיר </a:t>
            </a:r>
            <a:r>
              <a:rPr lang="en-US" sz="2000" dirty="0"/>
              <a:t>TRUE</a:t>
            </a:r>
            <a:r>
              <a:rPr lang="he-IL" sz="2000" dirty="0"/>
              <a:t> אם הנורה דולקת בסוף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התהליך, ו-</a:t>
            </a:r>
            <a:r>
              <a:rPr lang="en-US" sz="2000" dirty="0"/>
              <a:t>FALSE</a:t>
            </a:r>
            <a:r>
              <a:rPr lang="he-IL" sz="2000" dirty="0"/>
              <a:t> אחרת.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64411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b="1" dirty="0"/>
              <a:t>באתי נדלקתי</a:t>
            </a:r>
            <a:endParaRPr lang="en-US" altLang="he-IL" b="1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3684BC3-7E4C-49C0-8B4C-C33AD650E636}"/>
              </a:ext>
            </a:extLst>
          </p:cNvPr>
          <p:cNvSpPr txBox="1"/>
          <p:nvPr/>
        </p:nvSpPr>
        <p:spPr>
          <a:xfrm>
            <a:off x="251520" y="1700808"/>
            <a:ext cx="8113240" cy="32669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תרגיל כיתה:</a:t>
            </a:r>
          </a:p>
          <a:p>
            <a:endParaRPr lang="he-IL" sz="2000" dirty="0"/>
          </a:p>
          <a:p>
            <a:r>
              <a:rPr lang="he-IL" sz="2000" dirty="0"/>
              <a:t>רשמו </a:t>
            </a:r>
            <a:r>
              <a:rPr lang="he-IL" sz="2000" dirty="0" err="1"/>
              <a:t>פסאודו</a:t>
            </a:r>
            <a:r>
              <a:rPr lang="he-IL" sz="2000" dirty="0"/>
              <a:t>-קוד בשם "האם נורה דולקת"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המקבל כפרמטר מספר נורה ומחזיר </a:t>
            </a:r>
            <a:r>
              <a:rPr lang="en-US" sz="2000" dirty="0"/>
              <a:t>TRUE</a:t>
            </a:r>
            <a:r>
              <a:rPr lang="he-IL" sz="2000" dirty="0"/>
              <a:t> אם הנורה דולקת בסוף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התהליך, ו-</a:t>
            </a:r>
            <a:r>
              <a:rPr lang="en-US" sz="2000" dirty="0"/>
              <a:t>FALSE</a:t>
            </a:r>
            <a:r>
              <a:rPr lang="he-IL" sz="2000" dirty="0"/>
              <a:t> אחרת.</a:t>
            </a:r>
          </a:p>
          <a:p>
            <a:pPr>
              <a:lnSpc>
                <a:spcPct val="150000"/>
              </a:lnSpc>
            </a:pPr>
            <a:endParaRPr lang="he-IL" sz="2000" dirty="0"/>
          </a:p>
          <a:p>
            <a:pPr>
              <a:lnSpc>
                <a:spcPct val="150000"/>
              </a:lnSpc>
            </a:pPr>
            <a:r>
              <a:rPr lang="he-IL" sz="2000" dirty="0">
                <a:solidFill>
                  <a:srgbClr val="FF0000"/>
                </a:solidFill>
              </a:rPr>
              <a:t>פתרון: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                        </a:t>
            </a:r>
          </a:p>
        </p:txBody>
      </p:sp>
      <p:sp>
        <p:nvSpPr>
          <p:cNvPr id="4" name="תיבת טקסט 2">
            <a:extLst>
              <a:ext uri="{FF2B5EF4-FFF2-40B4-BE49-F238E27FC236}">
                <a16:creationId xmlns:a16="http://schemas.microsoft.com/office/drawing/2014/main" id="{EE2B4F71-4E57-494D-80F0-A95317757B2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763688" y="4064465"/>
            <a:ext cx="4257918" cy="2372996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האם נורה דולקת </a:t>
            </a:r>
            <a:r>
              <a:rPr lang="en-US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latin typeface="+mj-lt"/>
                <a:ea typeface="Calibri" panose="020F0502020204030204" pitchFamily="34" charset="0"/>
              </a:rPr>
              <a:t> ← 0</a:t>
            </a:r>
            <a:r>
              <a:rPr lang="he-IL" dirty="0">
                <a:ea typeface="Calibri" panose="020F0502020204030204" pitchFamily="34" charset="0"/>
              </a:rPr>
              <a:t> </a:t>
            </a:r>
            <a:endParaRPr lang="he-I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עבור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מ-1 ועד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בצע: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2.1 אם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מתחלק ב-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אז </a:t>
            </a:r>
            <a:r>
              <a:rPr lang="en-US" dirty="0">
                <a:latin typeface="+mj-lt"/>
                <a:ea typeface="Calibri" panose="020F0502020204030204" pitchFamily="34" charset="0"/>
              </a:rPr>
              <a:t>s</a:t>
            </a:r>
            <a:r>
              <a:rPr lang="en-US" dirty="0">
                <a:ea typeface="Calibri" panose="020F0502020204030204" pitchFamily="34" charset="0"/>
              </a:rPr>
              <a:t> ←s+1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3. אם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מתחלק ב-2, החזר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FALSE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4. אחרת, החזר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TRUE</a:t>
            </a: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5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67869496-91A6-412C-A848-A0F9013E0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12776"/>
            <a:ext cx="822960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e-IL" altLang="he-IL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פתיחה: שלוש בעיות</a:t>
            </a:r>
          </a:p>
          <a:p>
            <a:endParaRPr lang="he-IL" altLang="he-IL" b="1" kern="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r"/>
            <a:r>
              <a:rPr lang="he-IL" altLang="he-IL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בעיה ראשונה: חפיסת קלפים</a:t>
            </a:r>
          </a:p>
          <a:p>
            <a:pPr algn="just"/>
            <a:r>
              <a:rPr lang="he-IL" altLang="he-IL" sz="28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לפניכם סדרה של 100 קלפים הפוכים. הקלפים משמאל הם אדומים (יש לפחות קלף אדום אחד) והקלפים מימין הם שחורים (יש לפחות קלף שחור אחד). </a:t>
            </a:r>
          </a:p>
          <a:p>
            <a:pPr algn="just"/>
            <a:r>
              <a:rPr lang="he-IL" altLang="he-IL" sz="28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יש לגלות את הקלף האדום הימני ביותר.</a:t>
            </a:r>
          </a:p>
          <a:p>
            <a:pPr algn="just"/>
            <a:r>
              <a:rPr lang="he-IL" altLang="he-IL" sz="28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מותר להפוך קלפים אדומים ללא הגבלה.</a:t>
            </a:r>
          </a:p>
          <a:p>
            <a:pPr algn="just"/>
            <a:r>
              <a:rPr lang="he-IL" altLang="he-IL" sz="28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מותר להרים לכל היותר </a:t>
            </a:r>
            <a:r>
              <a:rPr lang="he-IL" altLang="he-IL" sz="2800" b="1" u="sng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שני קלפים שחורים</a:t>
            </a:r>
            <a:r>
              <a:rPr lang="he-IL" altLang="he-IL" sz="28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.</a:t>
            </a:r>
          </a:p>
          <a:p>
            <a:pPr algn="just"/>
            <a:r>
              <a:rPr lang="he-IL" altLang="he-IL" sz="28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יש להציע אלגוריתם בו נדרשים להפוך מספר מינימלי של קלפים.</a:t>
            </a:r>
          </a:p>
          <a:p>
            <a:pPr algn="r"/>
            <a:endParaRPr lang="he-IL" altLang="he-IL" b="1" kern="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r"/>
            <a:endParaRPr lang="en-US" altLang="he-IL" b="1" kern="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65BE9-FB49-43DC-B0AB-D82872255488}"/>
              </a:ext>
            </a:extLst>
          </p:cNvPr>
          <p:cNvSpPr txBox="1"/>
          <p:nvPr/>
        </p:nvSpPr>
        <p:spPr>
          <a:xfrm rot="20598155">
            <a:off x="880551" y="1238887"/>
            <a:ext cx="189186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dirty="0">
                <a:solidFill>
                  <a:srgbClr val="002060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מבני נתונים</a:t>
            </a:r>
          </a:p>
        </p:txBody>
      </p:sp>
      <p:pic>
        <p:nvPicPr>
          <p:cNvPr id="1026" name="Picture 2" descr="Simian Playing Cards">
            <a:extLst>
              <a:ext uri="{FF2B5EF4-FFF2-40B4-BE49-F238E27FC236}">
                <a16:creationId xmlns:a16="http://schemas.microsoft.com/office/drawing/2014/main" id="{C5532740-869B-499F-9A11-000FDC09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552" y="5517232"/>
            <a:ext cx="906341" cy="12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Simian Playing Cards">
            <a:extLst>
              <a:ext uri="{FF2B5EF4-FFF2-40B4-BE49-F238E27FC236}">
                <a16:creationId xmlns:a16="http://schemas.microsoft.com/office/drawing/2014/main" id="{2A7415B4-518C-425A-9966-679661E2E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8352" y="5517232"/>
            <a:ext cx="906341" cy="12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imian Playing Cards">
            <a:extLst>
              <a:ext uri="{FF2B5EF4-FFF2-40B4-BE49-F238E27FC236}">
                <a16:creationId xmlns:a16="http://schemas.microsoft.com/office/drawing/2014/main" id="{590F56AB-10B8-4B8E-95EB-0AF32791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30835" y="5517232"/>
            <a:ext cx="906341" cy="12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imian Playing Cards">
            <a:extLst>
              <a:ext uri="{FF2B5EF4-FFF2-40B4-BE49-F238E27FC236}">
                <a16:creationId xmlns:a16="http://schemas.microsoft.com/office/drawing/2014/main" id="{FD5EEF79-F5E2-4418-96A2-C68A2D1B3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99370" y="5517232"/>
            <a:ext cx="906341" cy="12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Simian Playing Cards">
            <a:extLst>
              <a:ext uri="{FF2B5EF4-FFF2-40B4-BE49-F238E27FC236}">
                <a16:creationId xmlns:a16="http://schemas.microsoft.com/office/drawing/2014/main" id="{981BEB8D-4C2E-436E-919D-71ABBEA53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56557" y="5517232"/>
            <a:ext cx="906341" cy="12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imian Playing Cards">
            <a:extLst>
              <a:ext uri="{FF2B5EF4-FFF2-40B4-BE49-F238E27FC236}">
                <a16:creationId xmlns:a16="http://schemas.microsoft.com/office/drawing/2014/main" id="{4E2ED7DB-93A0-449F-BC8D-939F01DF2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24128" y="5517232"/>
            <a:ext cx="906341" cy="12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imian Playing Cards">
            <a:extLst>
              <a:ext uri="{FF2B5EF4-FFF2-40B4-BE49-F238E27FC236}">
                <a16:creationId xmlns:a16="http://schemas.microsoft.com/office/drawing/2014/main" id="{81FD1710-23DB-495C-B101-E63400988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11552" y="5530527"/>
            <a:ext cx="906341" cy="12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Simian Playing Cards">
            <a:extLst>
              <a:ext uri="{FF2B5EF4-FFF2-40B4-BE49-F238E27FC236}">
                <a16:creationId xmlns:a16="http://schemas.microsoft.com/office/drawing/2014/main" id="{6D21E9C3-5910-49C1-8F4B-9E92D0A39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40352" y="5517232"/>
            <a:ext cx="906341" cy="12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912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b="1" dirty="0"/>
              <a:t>באתי נדלקתי</a:t>
            </a:r>
            <a:endParaRPr lang="en-US" altLang="he-IL" b="1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3684BC3-7E4C-49C0-8B4C-C33AD650E636}"/>
              </a:ext>
            </a:extLst>
          </p:cNvPr>
          <p:cNvSpPr txBox="1"/>
          <p:nvPr/>
        </p:nvSpPr>
        <p:spPr>
          <a:xfrm>
            <a:off x="251520" y="1700808"/>
            <a:ext cx="8113240" cy="38825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המשך הבחנות:</a:t>
            </a:r>
          </a:p>
          <a:p>
            <a:endParaRPr lang="he-IL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/>
              <a:t>ניתן לחלק מחלקי מספר לזוגות (</a:t>
            </a:r>
            <a:r>
              <a:rPr lang="he-IL" sz="2000" dirty="0">
                <a:solidFill>
                  <a:srgbClr val="7030A0"/>
                </a:solidFill>
              </a:rPr>
              <a:t>סימטריה</a:t>
            </a:r>
            <a:r>
              <a:rPr lang="he-IL" sz="2000" dirty="0"/>
              <a:t>):   </a:t>
            </a:r>
            <a:r>
              <a:rPr lang="en-US" sz="2000" dirty="0"/>
              <a:t>1, 2, 4, 5, 10, 20</a:t>
            </a:r>
            <a:r>
              <a:rPr lang="he-IL" sz="2000" dirty="0"/>
              <a:t> (מחלקי 20)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  </a:t>
            </a:r>
            <a:r>
              <a:rPr lang="he-IL" sz="2000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/>
              <a:t>כאשר למספר יש שורש שלם, לאחד המחלקים אין בן זוג 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1, 2, 3, 4, </a:t>
            </a:r>
            <a:r>
              <a:rPr lang="en-US" sz="2000" dirty="0">
                <a:solidFill>
                  <a:srgbClr val="FF0000"/>
                </a:solidFill>
              </a:rPr>
              <a:t>6</a:t>
            </a:r>
            <a:r>
              <a:rPr lang="en-US" sz="2000" dirty="0"/>
              <a:t>, 9, 12, 18, 36                                                   </a:t>
            </a:r>
            <a:r>
              <a:rPr lang="he-IL" sz="2000" dirty="0"/>
              <a:t>   (מחלקי 36)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  </a:t>
            </a:r>
            <a:r>
              <a:rPr lang="he-IL" sz="2000" dirty="0"/>
              <a:t> </a:t>
            </a:r>
            <a:endParaRPr lang="he-IL" sz="2000" u="sng" dirty="0"/>
          </a:p>
          <a:p>
            <a:pPr>
              <a:lnSpc>
                <a:spcPct val="150000"/>
              </a:lnSpc>
            </a:pPr>
            <a:r>
              <a:rPr lang="he-IL" sz="2000" dirty="0"/>
              <a:t>הבחנה שנייה: 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                        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7A66DF8-3D7C-4182-B7D8-387E9E1959D9}"/>
              </a:ext>
            </a:extLst>
          </p:cNvPr>
          <p:cNvSpPr txBox="1"/>
          <p:nvPr/>
        </p:nvSpPr>
        <p:spPr>
          <a:xfrm>
            <a:off x="1259632" y="4941168"/>
            <a:ext cx="4802832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אם למספר שורש שלם – מספר מחלקיו אי-זוגי</a:t>
            </a:r>
          </a:p>
          <a:p>
            <a:pPr>
              <a:lnSpc>
                <a:spcPct val="150000"/>
              </a:lnSpc>
            </a:pPr>
            <a:r>
              <a:rPr lang="he-IL" dirty="0"/>
              <a:t>אחרת – מספר מחלקיו זוגי</a:t>
            </a:r>
          </a:p>
          <a:p>
            <a:endParaRPr lang="he-IL" dirty="0"/>
          </a:p>
        </p:txBody>
      </p:sp>
      <p:sp>
        <p:nvSpPr>
          <p:cNvPr id="12" name="סוגר מרובע ימני 11">
            <a:extLst>
              <a:ext uri="{FF2B5EF4-FFF2-40B4-BE49-F238E27FC236}">
                <a16:creationId xmlns:a16="http://schemas.microsoft.com/office/drawing/2014/main" id="{AD2F3ACC-3CBF-4ED3-8110-96E0EDA76F76}"/>
              </a:ext>
            </a:extLst>
          </p:cNvPr>
          <p:cNvSpPr/>
          <p:nvPr/>
        </p:nvSpPr>
        <p:spPr>
          <a:xfrm rot="16200000" flipH="1">
            <a:off x="2442624" y="2174000"/>
            <a:ext cx="420624" cy="1634480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סוגר מרובע ימני 13">
            <a:extLst>
              <a:ext uri="{FF2B5EF4-FFF2-40B4-BE49-F238E27FC236}">
                <a16:creationId xmlns:a16="http://schemas.microsoft.com/office/drawing/2014/main" id="{78BFB8DF-B7A9-46FC-840D-85A453D3EB2F}"/>
              </a:ext>
            </a:extLst>
          </p:cNvPr>
          <p:cNvSpPr/>
          <p:nvPr/>
        </p:nvSpPr>
        <p:spPr>
          <a:xfrm rot="16200000" flipH="1">
            <a:off x="2478341" y="2415462"/>
            <a:ext cx="216025" cy="946956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סוגר מרובע ימני 14">
            <a:extLst>
              <a:ext uri="{FF2B5EF4-FFF2-40B4-BE49-F238E27FC236}">
                <a16:creationId xmlns:a16="http://schemas.microsoft.com/office/drawing/2014/main" id="{5507B8D0-1CC7-4F71-A681-AFE1FCD8F63C}"/>
              </a:ext>
            </a:extLst>
          </p:cNvPr>
          <p:cNvSpPr/>
          <p:nvPr/>
        </p:nvSpPr>
        <p:spPr>
          <a:xfrm rot="16200000" flipH="1">
            <a:off x="2458343" y="2611487"/>
            <a:ext cx="122859" cy="360040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6396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b="1" dirty="0"/>
              <a:t>באתי נדלקתי</a:t>
            </a:r>
            <a:endParaRPr lang="en-US" altLang="he-IL" b="1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3684BC3-7E4C-49C0-8B4C-C33AD650E636}"/>
              </a:ext>
            </a:extLst>
          </p:cNvPr>
          <p:cNvSpPr txBox="1"/>
          <p:nvPr/>
        </p:nvSpPr>
        <p:spPr>
          <a:xfrm>
            <a:off x="457200" y="1700808"/>
            <a:ext cx="7907560" cy="31130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u="sng" dirty="0"/>
              <a:t>תרגיל כיתה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רשמו </a:t>
            </a:r>
            <a:r>
              <a:rPr lang="he-IL" sz="2000" dirty="0" err="1"/>
              <a:t>פסאודו</a:t>
            </a:r>
            <a:r>
              <a:rPr lang="he-IL" sz="2000" dirty="0"/>
              <a:t>-קוד משופר (מבוסס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הבחנות הזוגיות והסימטריה)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לבעיה האלגוריתמית:</a:t>
            </a:r>
          </a:p>
          <a:p>
            <a:pPr>
              <a:lnSpc>
                <a:spcPct val="150000"/>
              </a:lnSpc>
            </a:pPr>
            <a:r>
              <a:rPr lang="he-IL" sz="2000" u="sng" dirty="0"/>
              <a:t>קלט</a:t>
            </a:r>
            <a:r>
              <a:rPr lang="he-IL" sz="2000" dirty="0"/>
              <a:t>: מערך </a:t>
            </a:r>
            <a:r>
              <a:rPr lang="en-US" sz="2000" dirty="0"/>
              <a:t>A</a:t>
            </a:r>
            <a:r>
              <a:rPr lang="he-IL" sz="2000" dirty="0"/>
              <a:t> המכיל </a:t>
            </a:r>
            <a:r>
              <a:rPr lang="en-US" sz="2000" dirty="0"/>
              <a:t>n</a:t>
            </a:r>
            <a:r>
              <a:rPr lang="he-IL" sz="2000" dirty="0"/>
              <a:t> 0-ים.</a:t>
            </a:r>
          </a:p>
          <a:p>
            <a:pPr>
              <a:lnSpc>
                <a:spcPct val="150000"/>
              </a:lnSpc>
            </a:pPr>
            <a:r>
              <a:rPr lang="he-IL" sz="2000" u="sng" dirty="0"/>
              <a:t>פלט</a:t>
            </a:r>
            <a:r>
              <a:rPr lang="he-IL" sz="2000" dirty="0"/>
              <a:t>: מספר התאים במערך </a:t>
            </a:r>
            <a:r>
              <a:rPr lang="en-US" sz="2000" dirty="0"/>
              <a:t>A</a:t>
            </a:r>
            <a:r>
              <a:rPr lang="he-IL" sz="2000" dirty="0"/>
              <a:t> 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המכילים 1, לאחר התהליך הנזכר.</a:t>
            </a:r>
          </a:p>
        </p:txBody>
      </p:sp>
    </p:spTree>
    <p:extLst>
      <p:ext uri="{BB962C8B-B14F-4D97-AF65-F5344CB8AC3E}">
        <p14:creationId xmlns:p14="http://schemas.microsoft.com/office/powerpoint/2010/main" val="1940597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b="1" dirty="0"/>
              <a:t>באתי נדלקתי</a:t>
            </a:r>
            <a:endParaRPr lang="en-US" altLang="he-IL" b="1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3684BC3-7E4C-49C0-8B4C-C33AD650E636}"/>
              </a:ext>
            </a:extLst>
          </p:cNvPr>
          <p:cNvSpPr txBox="1"/>
          <p:nvPr/>
        </p:nvSpPr>
        <p:spPr>
          <a:xfrm>
            <a:off x="457200" y="1700808"/>
            <a:ext cx="7907560" cy="31130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u="sng" dirty="0"/>
              <a:t>תרגיל כיתה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רשמו </a:t>
            </a:r>
            <a:r>
              <a:rPr lang="he-IL" sz="2000" dirty="0" err="1"/>
              <a:t>פסאודו</a:t>
            </a:r>
            <a:r>
              <a:rPr lang="he-IL" sz="2000" dirty="0"/>
              <a:t>-קוד משופר (מבוסס                        </a:t>
            </a:r>
            <a:r>
              <a:rPr lang="he-IL" sz="2000" dirty="0">
                <a:solidFill>
                  <a:srgbClr val="FF0000"/>
                </a:solidFill>
              </a:rPr>
              <a:t>פתרון: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הבחנות הזוגיות והסימטריה)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לבעיה האלגוריתמית:</a:t>
            </a:r>
          </a:p>
          <a:p>
            <a:pPr>
              <a:lnSpc>
                <a:spcPct val="150000"/>
              </a:lnSpc>
            </a:pPr>
            <a:r>
              <a:rPr lang="he-IL" sz="2000" u="sng" dirty="0"/>
              <a:t>קלט</a:t>
            </a:r>
            <a:r>
              <a:rPr lang="he-IL" sz="2000" dirty="0"/>
              <a:t>: מערך </a:t>
            </a:r>
            <a:r>
              <a:rPr lang="en-US" sz="2000" dirty="0"/>
              <a:t>A</a:t>
            </a:r>
            <a:r>
              <a:rPr lang="he-IL" sz="2000" dirty="0"/>
              <a:t> המכיל </a:t>
            </a:r>
            <a:r>
              <a:rPr lang="en-US" sz="2000" dirty="0"/>
              <a:t>n</a:t>
            </a:r>
            <a:r>
              <a:rPr lang="he-IL" sz="2000" dirty="0"/>
              <a:t> 0-ים.</a:t>
            </a:r>
          </a:p>
          <a:p>
            <a:pPr>
              <a:lnSpc>
                <a:spcPct val="150000"/>
              </a:lnSpc>
            </a:pPr>
            <a:r>
              <a:rPr lang="he-IL" sz="2000" u="sng" dirty="0"/>
              <a:t>פלט</a:t>
            </a:r>
            <a:r>
              <a:rPr lang="he-IL" sz="2000" dirty="0"/>
              <a:t>: מספר התאים במערך </a:t>
            </a:r>
            <a:r>
              <a:rPr lang="en-US" sz="2000" dirty="0"/>
              <a:t>A</a:t>
            </a:r>
            <a:r>
              <a:rPr lang="he-IL" sz="2000" dirty="0"/>
              <a:t> 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המכילים 1, לאחר התהליך הנזכר.</a:t>
            </a:r>
          </a:p>
        </p:txBody>
      </p:sp>
      <p:sp>
        <p:nvSpPr>
          <p:cNvPr id="4" name="תיבת טקסט 2">
            <a:extLst>
              <a:ext uri="{FF2B5EF4-FFF2-40B4-BE49-F238E27FC236}">
                <a16:creationId xmlns:a16="http://schemas.microsoft.com/office/drawing/2014/main" id="{368F4537-1A6C-4B85-80A3-05B0D3E4061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043608" y="2636912"/>
            <a:ext cx="2386379" cy="2016224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מערך ביטים </a:t>
            </a:r>
            <a:r>
              <a:rPr lang="en-US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en-US" dirty="0">
                <a:ea typeface="Calibri" panose="020F0502020204030204" pitchFamily="34" charset="0"/>
              </a:rPr>
              <a:t> ←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endParaRPr lang="he-IL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כל עוד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US" dirty="0">
                <a:latin typeface="Lucida Sans Unicode" panose="020B0602030504020204" pitchFamily="34" charset="0"/>
                <a:ea typeface="Calibri" panose="020F0502020204030204" pitchFamily="34" charset="0"/>
                <a:cs typeface="Lucida Sans Unicode" panose="020B0602030504020204" pitchFamily="34" charset="0"/>
              </a:rPr>
              <a:t>≤n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, בצע: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   2.1 </a:t>
            </a:r>
            <a:r>
              <a:rPr lang="en-US" dirty="0">
                <a:ea typeface="Calibri" panose="020F0502020204030204" pitchFamily="34" charset="0"/>
              </a:rPr>
              <a:t>k ←k+1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. החזר את </a:t>
            </a:r>
            <a:r>
              <a:rPr lang="en-US" dirty="0">
                <a:ea typeface="Calibri" panose="020F0502020204030204" pitchFamily="34" charset="0"/>
              </a:rPr>
              <a:t>k-1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888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b="1" dirty="0"/>
              <a:t>באתי נדלקתי</a:t>
            </a:r>
            <a:endParaRPr lang="en-US" altLang="he-IL" b="1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3684BC3-7E4C-49C0-8B4C-C33AD650E636}"/>
              </a:ext>
            </a:extLst>
          </p:cNvPr>
          <p:cNvSpPr txBox="1"/>
          <p:nvPr/>
        </p:nvSpPr>
        <p:spPr>
          <a:xfrm>
            <a:off x="457200" y="1700808"/>
            <a:ext cx="7907560" cy="31130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u="sng" dirty="0"/>
              <a:t>תרגיל כיתה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רשמו </a:t>
            </a:r>
            <a:r>
              <a:rPr lang="he-IL" sz="2000" dirty="0" err="1"/>
              <a:t>פסאודו</a:t>
            </a:r>
            <a:r>
              <a:rPr lang="he-IL" sz="2000" dirty="0"/>
              <a:t>-קוד משופר (מבוסס                        </a:t>
            </a:r>
            <a:r>
              <a:rPr lang="he-IL" sz="2000" dirty="0">
                <a:solidFill>
                  <a:srgbClr val="FF0000"/>
                </a:solidFill>
              </a:rPr>
              <a:t>פתרון: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הבחנות הזוגיות והסימטריה)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לבעיה האלגוריתמית:</a:t>
            </a:r>
          </a:p>
          <a:p>
            <a:pPr>
              <a:lnSpc>
                <a:spcPct val="150000"/>
              </a:lnSpc>
            </a:pPr>
            <a:r>
              <a:rPr lang="he-IL" sz="2000" u="sng" dirty="0"/>
              <a:t>קלט</a:t>
            </a:r>
            <a:r>
              <a:rPr lang="he-IL" sz="2000" dirty="0"/>
              <a:t>: מערך </a:t>
            </a:r>
            <a:r>
              <a:rPr lang="en-US" sz="2000" dirty="0"/>
              <a:t>A</a:t>
            </a:r>
            <a:r>
              <a:rPr lang="he-IL" sz="2000" dirty="0"/>
              <a:t> המכיל </a:t>
            </a:r>
            <a:r>
              <a:rPr lang="en-US" sz="2000" dirty="0"/>
              <a:t>n</a:t>
            </a:r>
            <a:r>
              <a:rPr lang="he-IL" sz="2000" dirty="0"/>
              <a:t> 0-ים.</a:t>
            </a:r>
          </a:p>
          <a:p>
            <a:pPr>
              <a:lnSpc>
                <a:spcPct val="150000"/>
              </a:lnSpc>
            </a:pPr>
            <a:r>
              <a:rPr lang="he-IL" sz="2000" u="sng" dirty="0"/>
              <a:t>פלט</a:t>
            </a:r>
            <a:r>
              <a:rPr lang="he-IL" sz="2000" dirty="0"/>
              <a:t>: מספר התאים במערך </a:t>
            </a:r>
            <a:r>
              <a:rPr lang="en-US" sz="2000" dirty="0"/>
              <a:t>A</a:t>
            </a:r>
            <a:r>
              <a:rPr lang="he-IL" sz="2000" dirty="0"/>
              <a:t> 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המכילים 1, לאחר התהליך הנזכר.</a:t>
            </a:r>
          </a:p>
        </p:txBody>
      </p:sp>
      <p:sp>
        <p:nvSpPr>
          <p:cNvPr id="4" name="תיבת טקסט 2">
            <a:extLst>
              <a:ext uri="{FF2B5EF4-FFF2-40B4-BE49-F238E27FC236}">
                <a16:creationId xmlns:a16="http://schemas.microsoft.com/office/drawing/2014/main" id="{368F4537-1A6C-4B85-80A3-05B0D3E4061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043608" y="2636912"/>
            <a:ext cx="2386379" cy="2016224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מערך ביטים </a:t>
            </a:r>
            <a:r>
              <a:rPr lang="en-US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en-US" dirty="0">
                <a:ea typeface="Calibri" panose="020F0502020204030204" pitchFamily="34" charset="0"/>
              </a:rPr>
              <a:t> ←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endParaRPr lang="he-IL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כל עוד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US" dirty="0">
                <a:latin typeface="Lucida Sans Unicode" panose="020B0602030504020204" pitchFamily="34" charset="0"/>
                <a:ea typeface="Calibri" panose="020F0502020204030204" pitchFamily="34" charset="0"/>
                <a:cs typeface="Lucida Sans Unicode" panose="020B0602030504020204" pitchFamily="34" charset="0"/>
              </a:rPr>
              <a:t>≤n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, בצע: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   2.1 </a:t>
            </a:r>
            <a:r>
              <a:rPr lang="en-US" dirty="0">
                <a:ea typeface="Calibri" panose="020F0502020204030204" pitchFamily="34" charset="0"/>
              </a:rPr>
              <a:t>k ←k+1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. החזר את </a:t>
            </a:r>
            <a:r>
              <a:rPr lang="en-US" dirty="0">
                <a:ea typeface="Calibri" panose="020F0502020204030204" pitchFamily="34" charset="0"/>
              </a:rPr>
              <a:t>k-1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6AF0349C-F4B3-4C3D-9C51-7D3616F33E25}"/>
                  </a:ext>
                </a:extLst>
              </p:cNvPr>
              <p:cNvSpPr/>
              <p:nvPr/>
            </p:nvSpPr>
            <p:spPr>
              <a:xfrm>
                <a:off x="2627784" y="5179293"/>
                <a:ext cx="5736977" cy="13302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he-IL" dirty="0">
                    <a:solidFill>
                      <a:srgbClr val="FF0000"/>
                    </a:solidFill>
                  </a:rPr>
                  <a:t>המשך תרגיל</a:t>
                </a:r>
              </a:p>
              <a:p>
                <a:pPr>
                  <a:lnSpc>
                    <a:spcPct val="150000"/>
                  </a:lnSpc>
                </a:pPr>
                <a:r>
                  <a:rPr lang="he-IL" dirty="0">
                    <a:solidFill>
                      <a:srgbClr val="FF0000"/>
                    </a:solidFill>
                  </a:rPr>
                  <a:t>האלגוריתם המתואר מכיל </a:t>
                </a:r>
                <a14:m>
                  <m:oMath xmlns:m="http://schemas.openxmlformats.org/officeDocument/2006/math">
                    <m:r>
                      <a:rPr lang="he-I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he-IL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he-IL" dirty="0">
                    <a:solidFill>
                      <a:srgbClr val="FF0000"/>
                    </a:solidFill>
                  </a:rPr>
                  <a:t>איטרציות.</a:t>
                </a:r>
              </a:p>
              <a:p>
                <a:pPr>
                  <a:lnSpc>
                    <a:spcPct val="150000"/>
                  </a:lnSpc>
                </a:pPr>
                <a:r>
                  <a:rPr lang="he-IL" dirty="0">
                    <a:solidFill>
                      <a:srgbClr val="FF0000"/>
                    </a:solidFill>
                  </a:rPr>
                  <a:t>האם תוכלו לרשום </a:t>
                </a:r>
                <a:r>
                  <a:rPr lang="he-IL" dirty="0" err="1">
                    <a:solidFill>
                      <a:srgbClr val="FF0000"/>
                    </a:solidFill>
                  </a:rPr>
                  <a:t>פסאודו</a:t>
                </a:r>
                <a:r>
                  <a:rPr lang="he-IL" dirty="0">
                    <a:solidFill>
                      <a:srgbClr val="FF0000"/>
                    </a:solidFill>
                  </a:rPr>
                  <a:t>-קוד שקול שיכיל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he-I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>
                    <a:solidFill>
                      <a:srgbClr val="FF0000"/>
                    </a:solidFill>
                  </a:rPr>
                  <a:t> איטרציות?</a:t>
                </a:r>
              </a:p>
            </p:txBody>
          </p:sp>
        </mc:Choice>
        <mc:Fallback xmlns="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6AF0349C-F4B3-4C3D-9C51-7D3616F33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179293"/>
                <a:ext cx="5736977" cy="1330236"/>
              </a:xfrm>
              <a:prstGeom prst="rect">
                <a:avLst/>
              </a:prstGeom>
              <a:blipFill>
                <a:blip r:embed="rId2"/>
                <a:stretch>
                  <a:fillRect r="-956" b="-367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212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b="1" dirty="0"/>
              <a:t>באתי נדלקתי</a:t>
            </a:r>
            <a:endParaRPr lang="en-US" altLang="he-IL" b="1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3684BC3-7E4C-49C0-8B4C-C33AD650E636}"/>
              </a:ext>
            </a:extLst>
          </p:cNvPr>
          <p:cNvSpPr txBox="1"/>
          <p:nvPr/>
        </p:nvSpPr>
        <p:spPr>
          <a:xfrm>
            <a:off x="457200" y="1700808"/>
            <a:ext cx="7907560" cy="31130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u="sng" dirty="0"/>
              <a:t>תרגיל כיתה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רשמו </a:t>
            </a:r>
            <a:r>
              <a:rPr lang="he-IL" sz="2000" dirty="0" err="1"/>
              <a:t>פסאודו</a:t>
            </a:r>
            <a:r>
              <a:rPr lang="he-IL" sz="2000" dirty="0"/>
              <a:t>-קוד משופר (מבוסס                        </a:t>
            </a:r>
            <a:r>
              <a:rPr lang="he-IL" sz="2000" dirty="0">
                <a:solidFill>
                  <a:srgbClr val="FF0000"/>
                </a:solidFill>
              </a:rPr>
              <a:t>פתרון נוסף: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הבחנות הזוגיות והסימטריה)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לבעיה האלגוריתמית:</a:t>
            </a:r>
          </a:p>
          <a:p>
            <a:pPr>
              <a:lnSpc>
                <a:spcPct val="150000"/>
              </a:lnSpc>
            </a:pPr>
            <a:r>
              <a:rPr lang="he-IL" sz="2000" u="sng" dirty="0"/>
              <a:t>קלט</a:t>
            </a:r>
            <a:r>
              <a:rPr lang="he-IL" sz="2000" dirty="0"/>
              <a:t>: מערך </a:t>
            </a:r>
            <a:r>
              <a:rPr lang="en-US" sz="2000" dirty="0"/>
              <a:t>A</a:t>
            </a:r>
            <a:r>
              <a:rPr lang="he-IL" sz="2000" dirty="0"/>
              <a:t> המכיל </a:t>
            </a:r>
            <a:r>
              <a:rPr lang="en-US" sz="2000" dirty="0"/>
              <a:t>n</a:t>
            </a:r>
            <a:r>
              <a:rPr lang="he-IL" sz="2000" dirty="0"/>
              <a:t> 0-ים.</a:t>
            </a:r>
          </a:p>
          <a:p>
            <a:pPr>
              <a:lnSpc>
                <a:spcPct val="150000"/>
              </a:lnSpc>
            </a:pPr>
            <a:r>
              <a:rPr lang="he-IL" sz="2000" u="sng" dirty="0"/>
              <a:t>פלט</a:t>
            </a:r>
            <a:r>
              <a:rPr lang="he-IL" sz="2000" dirty="0"/>
              <a:t>: מספר התאים במערך </a:t>
            </a:r>
            <a:r>
              <a:rPr lang="en-US" sz="2000" dirty="0"/>
              <a:t>A</a:t>
            </a:r>
            <a:r>
              <a:rPr lang="he-IL" sz="2000" dirty="0"/>
              <a:t> 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המכילים 1, לאחר התהליך הנזכר.</a:t>
            </a:r>
          </a:p>
        </p:txBody>
      </p:sp>
      <p:sp>
        <p:nvSpPr>
          <p:cNvPr id="4" name="תיבת טקסט 2">
            <a:extLst>
              <a:ext uri="{FF2B5EF4-FFF2-40B4-BE49-F238E27FC236}">
                <a16:creationId xmlns:a16="http://schemas.microsoft.com/office/drawing/2014/main" id="{368F4537-1A6C-4B85-80A3-05B0D3E4061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07504" y="2564904"/>
            <a:ext cx="3322482" cy="3528392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מערך ביטים </a:t>
            </a:r>
            <a:r>
              <a:rPr lang="en-US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dirty="0">
                <a:latin typeface="+mj-lt"/>
                <a:ea typeface="Calibri" panose="020F0502020204030204" pitchFamily="34" charset="0"/>
              </a:rPr>
              <a:t>low ← 1</a:t>
            </a:r>
            <a:endParaRPr lang="he-IL" dirty="0">
              <a:latin typeface="+mj-lt"/>
              <a:ea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r>
              <a:rPr lang="en-US" dirty="0">
                <a:latin typeface="+mj-lt"/>
                <a:ea typeface="Calibri" panose="020F0502020204030204" pitchFamily="34" charset="0"/>
              </a:rPr>
              <a:t>high ← n </a:t>
            </a:r>
            <a:endParaRPr lang="he-IL" dirty="0">
              <a:effectLst/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he-IL" dirty="0">
                <a:latin typeface="+mj-lt"/>
                <a:ea typeface="Calibri" panose="020F0502020204030204" pitchFamily="34" charset="0"/>
              </a:rPr>
              <a:t>כל עוד </a:t>
            </a:r>
            <a:r>
              <a:rPr lang="en-US" dirty="0" err="1">
                <a:latin typeface="+mj-lt"/>
                <a:ea typeface="Calibri" panose="020F0502020204030204" pitchFamily="34" charset="0"/>
              </a:rPr>
              <a:t>low</a:t>
            </a:r>
            <a:r>
              <a:rPr lang="en-US" dirty="0" err="1">
                <a:latin typeface="+mj-lt"/>
                <a:ea typeface="Calibri" panose="020F0502020204030204" pitchFamily="34" charset="0"/>
                <a:cs typeface="Lucida Sans Unicode" panose="020B0602030504020204" pitchFamily="34" charset="0"/>
              </a:rPr>
              <a:t>≤high</a:t>
            </a:r>
            <a:r>
              <a:rPr lang="he-IL" dirty="0">
                <a:latin typeface="+mj-lt"/>
                <a:ea typeface="Calibri" panose="020F0502020204030204" pitchFamily="34" charset="0"/>
              </a:rPr>
              <a:t>, בצע: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</a:rPr>
              <a:t>    3.1 </a:t>
            </a:r>
            <a:r>
              <a:rPr lang="en-US" dirty="0">
                <a:latin typeface="+mj-lt"/>
                <a:ea typeface="Calibri" panose="020F0502020204030204" pitchFamily="34" charset="0"/>
              </a:rPr>
              <a:t>k ←(</a:t>
            </a:r>
            <a:r>
              <a:rPr lang="en-US" dirty="0" err="1">
                <a:latin typeface="+mj-lt"/>
                <a:ea typeface="Calibri" panose="020F0502020204030204" pitchFamily="34" charset="0"/>
              </a:rPr>
              <a:t>low+high</a:t>
            </a:r>
            <a:r>
              <a:rPr lang="en-US" dirty="0">
                <a:latin typeface="+mj-lt"/>
                <a:ea typeface="Calibri" panose="020F0502020204030204" pitchFamily="34" charset="0"/>
              </a:rPr>
              <a:t>)/2</a:t>
            </a:r>
            <a:endParaRPr lang="he-IL" dirty="0"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</a:rPr>
              <a:t>    3.2 אם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US" dirty="0">
                <a:latin typeface="Lucida Sans Unicode" panose="020B0602030504020204" pitchFamily="34" charset="0"/>
                <a:ea typeface="Calibri" panose="020F0502020204030204" pitchFamily="34" charset="0"/>
                <a:cs typeface="Lucida Sans Unicode" panose="020B0602030504020204" pitchFamily="34" charset="0"/>
              </a:rPr>
              <a:t>=n</a:t>
            </a:r>
            <a:r>
              <a:rPr lang="he-IL" dirty="0">
                <a:latin typeface="Lucida Sans Unicode" panose="020B0602030504020204" pitchFamily="34" charset="0"/>
                <a:ea typeface="Calibri" panose="020F0502020204030204" pitchFamily="34" charset="0"/>
                <a:cs typeface="Lucida Sans Unicode" panose="020B0602030504020204" pitchFamily="34" charset="0"/>
              </a:rPr>
              <a:t>, </a:t>
            </a:r>
            <a:r>
              <a:rPr lang="he-IL" dirty="0">
                <a:latin typeface="+mj-lt"/>
                <a:ea typeface="Calibri" panose="020F0502020204030204" pitchFamily="34" charset="0"/>
                <a:cs typeface="+mn-cs"/>
              </a:rPr>
              <a:t>החזר את </a:t>
            </a:r>
            <a:r>
              <a:rPr lang="en-US" dirty="0">
                <a:latin typeface="+mj-lt"/>
                <a:ea typeface="Calibri" panose="020F0502020204030204" pitchFamily="34" charset="0"/>
                <a:cs typeface="+mn-cs"/>
              </a:rPr>
              <a:t>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</a:rPr>
              <a:t>    </a:t>
            </a:r>
            <a:r>
              <a:rPr lang="en-US" dirty="0">
                <a:latin typeface="+mj-lt"/>
                <a:ea typeface="Calibri" panose="020F0502020204030204" pitchFamily="34" charset="0"/>
              </a:rPr>
              <a:t>3.2</a:t>
            </a:r>
            <a:r>
              <a:rPr lang="he-IL" dirty="0">
                <a:latin typeface="+mj-lt"/>
                <a:ea typeface="Calibri" panose="020F0502020204030204" pitchFamily="34" charset="0"/>
              </a:rPr>
              <a:t> אם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US" dirty="0">
                <a:latin typeface="Lucida Sans Unicode" panose="020B0602030504020204" pitchFamily="34" charset="0"/>
                <a:ea typeface="Calibri" panose="020F0502020204030204" pitchFamily="34" charset="0"/>
                <a:cs typeface="Lucida Sans Unicode" panose="020B0602030504020204" pitchFamily="34" charset="0"/>
              </a:rPr>
              <a:t>&lt;n</a:t>
            </a:r>
            <a:r>
              <a:rPr lang="he-IL" dirty="0">
                <a:latin typeface="+mj-lt"/>
                <a:ea typeface="Calibri" panose="020F0502020204030204" pitchFamily="34" charset="0"/>
              </a:rPr>
              <a:t>, בצע </a:t>
            </a:r>
            <a:r>
              <a:rPr lang="en-US" dirty="0">
                <a:latin typeface="+mj-lt"/>
                <a:ea typeface="Calibri" panose="020F0502020204030204" pitchFamily="34" charset="0"/>
              </a:rPr>
              <a:t>low</a:t>
            </a:r>
            <a:r>
              <a:rPr lang="en-US" dirty="0">
                <a:ea typeface="Calibri" panose="020F0502020204030204" pitchFamily="34" charset="0"/>
              </a:rPr>
              <a:t> ←k+1</a:t>
            </a:r>
            <a:endParaRPr lang="he-IL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</a:rPr>
              <a:t>    3.3 אחרת, </a:t>
            </a:r>
            <a:r>
              <a:rPr lang="he-IL" dirty="0">
                <a:ea typeface="Calibri" panose="020F0502020204030204" pitchFamily="34" charset="0"/>
              </a:rPr>
              <a:t>בצע </a:t>
            </a:r>
            <a:r>
              <a:rPr lang="en-US" dirty="0">
                <a:ea typeface="Calibri" panose="020F0502020204030204" pitchFamily="34" charset="0"/>
              </a:rPr>
              <a:t>high ←k-1</a:t>
            </a:r>
            <a:endParaRPr lang="en-US" dirty="0"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+mj-lt"/>
                <a:ea typeface="Calibri" panose="020F0502020204030204" pitchFamily="34" charset="0"/>
              </a:rPr>
              <a:t>4</a:t>
            </a:r>
            <a:r>
              <a:rPr lang="he-IL" dirty="0">
                <a:latin typeface="+mj-lt"/>
                <a:ea typeface="Calibri" panose="020F0502020204030204" pitchFamily="34" charset="0"/>
              </a:rPr>
              <a:t>. החזר את </a:t>
            </a:r>
            <a:r>
              <a:rPr lang="en-US" dirty="0">
                <a:latin typeface="+mj-lt"/>
                <a:ea typeface="Calibri" panose="020F0502020204030204" pitchFamily="34" charset="0"/>
              </a:rPr>
              <a:t>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FF87665D-78D2-4AA4-B009-E5AE51D2AB2D}"/>
                  </a:ext>
                </a:extLst>
              </p:cNvPr>
              <p:cNvSpPr/>
              <p:nvPr/>
            </p:nvSpPr>
            <p:spPr>
              <a:xfrm>
                <a:off x="2627784" y="5179293"/>
                <a:ext cx="5736977" cy="13302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he-IL" dirty="0">
                    <a:solidFill>
                      <a:srgbClr val="FF0000"/>
                    </a:solidFill>
                  </a:rPr>
                  <a:t>המשך תרגיל</a:t>
                </a:r>
              </a:p>
              <a:p>
                <a:pPr>
                  <a:lnSpc>
                    <a:spcPct val="150000"/>
                  </a:lnSpc>
                </a:pPr>
                <a:r>
                  <a:rPr lang="he-IL" dirty="0">
                    <a:solidFill>
                      <a:srgbClr val="FF0000"/>
                    </a:solidFill>
                  </a:rPr>
                  <a:t>האלגוריתם המתואר מכיל </a:t>
                </a:r>
                <a14:m>
                  <m:oMath xmlns:m="http://schemas.openxmlformats.org/officeDocument/2006/math">
                    <m:r>
                      <a:rPr lang="he-I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he-IL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he-IL" dirty="0">
                    <a:solidFill>
                      <a:srgbClr val="FF0000"/>
                    </a:solidFill>
                  </a:rPr>
                  <a:t>איטרציות.</a:t>
                </a:r>
              </a:p>
              <a:p>
                <a:pPr>
                  <a:lnSpc>
                    <a:spcPct val="150000"/>
                  </a:lnSpc>
                </a:pPr>
                <a:r>
                  <a:rPr lang="he-IL" dirty="0">
                    <a:solidFill>
                      <a:srgbClr val="FF0000"/>
                    </a:solidFill>
                  </a:rPr>
                  <a:t>האם תוכלו לרשום </a:t>
                </a:r>
                <a:r>
                  <a:rPr lang="he-IL" dirty="0" err="1">
                    <a:solidFill>
                      <a:srgbClr val="FF0000"/>
                    </a:solidFill>
                  </a:rPr>
                  <a:t>פסאודו</a:t>
                </a:r>
                <a:r>
                  <a:rPr lang="he-IL" dirty="0">
                    <a:solidFill>
                      <a:srgbClr val="FF0000"/>
                    </a:solidFill>
                  </a:rPr>
                  <a:t>-קוד שקול שיכיל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he-I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>
                    <a:solidFill>
                      <a:srgbClr val="FF0000"/>
                    </a:solidFill>
                  </a:rPr>
                  <a:t> איטרציות?</a:t>
                </a:r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FF87665D-78D2-4AA4-B009-E5AE51D2AB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179293"/>
                <a:ext cx="5736977" cy="1330236"/>
              </a:xfrm>
              <a:prstGeom prst="rect">
                <a:avLst/>
              </a:prstGeom>
              <a:blipFill>
                <a:blip r:embed="rId2"/>
                <a:stretch>
                  <a:fillRect r="-956" b="-367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93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319338" y="308768"/>
            <a:ext cx="5329237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רכבת מעגלית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8194" name="Picture 2" descr="http://thumbs.dreamstime.com/x/circle-toy-train-trucks-white-background-3563401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4" b="9584"/>
          <a:stretch/>
        </p:blipFill>
        <p:spPr bwMode="auto">
          <a:xfrm>
            <a:off x="2972966" y="1412564"/>
            <a:ext cx="3810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96AE17D9-FEF3-4179-9AD4-CA63702963B7}"/>
              </a:ext>
            </a:extLst>
          </p:cNvPr>
          <p:cNvSpPr/>
          <p:nvPr/>
        </p:nvSpPr>
        <p:spPr>
          <a:xfrm>
            <a:off x="1547664" y="4653135"/>
            <a:ext cx="6372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000000"/>
                </a:solidFill>
              </a:rPr>
              <a:t>אתה נמצא באחד הקרונות של רכבת מעגלית.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000000"/>
                </a:solidFill>
              </a:rPr>
              <a:t>בכל קרון נורה המצויה במצב כלשהו (דלוקה/כבויה)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e-IL" sz="2000" dirty="0"/>
              <a:t>בצד כל נורה לחצן, שכל לחיצה עליו משנה את מצב הנורה.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000000"/>
                </a:solidFill>
              </a:rPr>
              <a:t>יש לפתח אלגוריתם, למציאת אורך הרכבת (מספר הקרונות בה)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he-IL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41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319338" y="308768"/>
            <a:ext cx="5329237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רכבת מעגלית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25D97E7-6250-4F2A-BFF6-D7B06B73E45D}"/>
              </a:ext>
            </a:extLst>
          </p:cNvPr>
          <p:cNvSpPr txBox="1"/>
          <p:nvPr/>
        </p:nvSpPr>
        <p:spPr>
          <a:xfrm>
            <a:off x="457200" y="1700808"/>
            <a:ext cx="7907560" cy="8047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u="sng" dirty="0" err="1"/>
              <a:t>פסאודו</a:t>
            </a:r>
            <a:r>
              <a:rPr lang="he-IL" sz="2000" u="sng" dirty="0"/>
              <a:t>-קוד</a:t>
            </a:r>
          </a:p>
          <a:p>
            <a:pPr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8" name="תיבת טקסט 2">
            <a:extLst>
              <a:ext uri="{FF2B5EF4-FFF2-40B4-BE49-F238E27FC236}">
                <a16:creationId xmlns:a16="http://schemas.microsoft.com/office/drawing/2014/main" id="{60C97FD2-2851-49D6-B12E-C07F340A5F4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62158" y="2276872"/>
            <a:ext cx="4402602" cy="3960440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רכבת מעגלית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dirty="0">
                <a:latin typeface="+mj-lt"/>
                <a:ea typeface="Calibri" panose="020F0502020204030204" pitchFamily="34" charset="0"/>
              </a:rPr>
              <a:t>k ← 1</a:t>
            </a:r>
            <a:endParaRPr lang="he-IL" dirty="0"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</a:rPr>
              <a:t>2. הדלק את האור בקרון הנוכחי</a:t>
            </a:r>
            <a:endParaRPr lang="he-IL" dirty="0">
              <a:effectLst/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he-IL" dirty="0">
                <a:latin typeface="+mj-lt"/>
                <a:ea typeface="Calibri" panose="020F0502020204030204" pitchFamily="34" charset="0"/>
              </a:rPr>
              <a:t>כבה את האור בקרון הבא (עם כיוון השעון)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</a:rPr>
              <a:t>4. חזור קרון אחד אחורה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+mj-lt"/>
                <a:ea typeface="Calibri" panose="020F0502020204030204" pitchFamily="34" charset="0"/>
              </a:rPr>
              <a:t>5</a:t>
            </a:r>
            <a:r>
              <a:rPr lang="he-IL" dirty="0">
                <a:latin typeface="+mj-lt"/>
                <a:ea typeface="Calibri" panose="020F0502020204030204" pitchFamily="34" charset="0"/>
              </a:rPr>
              <a:t>. כל עוד האור דלוק בקרון בו אתה נמצא, בצע: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</a:rPr>
              <a:t>    5.1 </a:t>
            </a:r>
            <a:r>
              <a:rPr lang="en-US" dirty="0">
                <a:latin typeface="+mj-lt"/>
                <a:ea typeface="Calibri" panose="020F0502020204030204" pitchFamily="34" charset="0"/>
              </a:rPr>
              <a:t>k</a:t>
            </a:r>
            <a:r>
              <a:rPr lang="en-US" dirty="0">
                <a:ea typeface="Calibri" panose="020F0502020204030204" pitchFamily="34" charset="0"/>
              </a:rPr>
              <a:t> ← k+1</a:t>
            </a:r>
            <a:endParaRPr lang="he-IL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</a:rPr>
              <a:t>    5.2 כבה את האור ב-</a:t>
            </a:r>
            <a:r>
              <a:rPr lang="en-US" dirty="0">
                <a:latin typeface="+mj-lt"/>
                <a:ea typeface="Calibri" panose="020F0502020204030204" pitchFamily="34" charset="0"/>
              </a:rPr>
              <a:t>k</a:t>
            </a:r>
            <a:r>
              <a:rPr lang="he-IL" dirty="0">
                <a:latin typeface="+mj-lt"/>
                <a:ea typeface="Calibri" panose="020F0502020204030204" pitchFamily="34" charset="0"/>
              </a:rPr>
              <a:t> הקרונות הבאים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</a:rPr>
              <a:t>    5.3 חזור </a:t>
            </a:r>
            <a:r>
              <a:rPr lang="en-US" dirty="0">
                <a:latin typeface="+mj-lt"/>
                <a:ea typeface="Calibri" panose="020F0502020204030204" pitchFamily="34" charset="0"/>
              </a:rPr>
              <a:t>k</a:t>
            </a:r>
            <a:r>
              <a:rPr lang="he-IL" dirty="0">
                <a:latin typeface="+mj-lt"/>
                <a:ea typeface="Calibri" panose="020F0502020204030204" pitchFamily="34" charset="0"/>
              </a:rPr>
              <a:t> קרונות אחורה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</a:rPr>
              <a:t>6. החזר את </a:t>
            </a:r>
            <a:r>
              <a:rPr lang="en-US" dirty="0">
                <a:latin typeface="+mj-lt"/>
                <a:ea typeface="Calibri" panose="020F0502020204030204" pitchFamily="34" charset="0"/>
              </a:rPr>
              <a:t>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7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319338" y="308768"/>
            <a:ext cx="5329237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רכבת מעגלית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25D97E7-6250-4F2A-BFF6-D7B06B73E45D}"/>
              </a:ext>
            </a:extLst>
          </p:cNvPr>
          <p:cNvSpPr txBox="1"/>
          <p:nvPr/>
        </p:nvSpPr>
        <p:spPr>
          <a:xfrm>
            <a:off x="457200" y="1700808"/>
            <a:ext cx="7907560" cy="8047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u="sng" dirty="0" err="1"/>
              <a:t>פסאודו</a:t>
            </a:r>
            <a:r>
              <a:rPr lang="he-IL" sz="2000" u="sng" dirty="0"/>
              <a:t>-קוד</a:t>
            </a:r>
          </a:p>
          <a:p>
            <a:pPr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8" name="תיבת טקסט 2">
            <a:extLst>
              <a:ext uri="{FF2B5EF4-FFF2-40B4-BE49-F238E27FC236}">
                <a16:creationId xmlns:a16="http://schemas.microsoft.com/office/drawing/2014/main" id="{60C97FD2-2851-49D6-B12E-C07F340A5F4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62158" y="2276872"/>
            <a:ext cx="4402602" cy="3960440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רכבת מעגלית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dirty="0">
                <a:latin typeface="+mj-lt"/>
                <a:ea typeface="Calibri" panose="020F0502020204030204" pitchFamily="34" charset="0"/>
              </a:rPr>
              <a:t>k ← 1</a:t>
            </a:r>
            <a:endParaRPr lang="he-IL" dirty="0"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</a:rPr>
              <a:t>2. הדלק את האור בקרון הנוכחי</a:t>
            </a:r>
            <a:endParaRPr lang="he-IL" dirty="0">
              <a:effectLst/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he-IL" dirty="0">
                <a:latin typeface="+mj-lt"/>
                <a:ea typeface="Calibri" panose="020F0502020204030204" pitchFamily="34" charset="0"/>
              </a:rPr>
              <a:t>כבה את האור בקרון הבא (עם כיוון השעון)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</a:rPr>
              <a:t>4. חזור קרון אחד אחורה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+mj-lt"/>
                <a:ea typeface="Calibri" panose="020F0502020204030204" pitchFamily="34" charset="0"/>
              </a:rPr>
              <a:t>5</a:t>
            </a:r>
            <a:r>
              <a:rPr lang="he-IL" dirty="0">
                <a:latin typeface="+mj-lt"/>
                <a:ea typeface="Calibri" panose="020F0502020204030204" pitchFamily="34" charset="0"/>
              </a:rPr>
              <a:t>. כל עוד האור דלוק בקרון בו אתה נמצא, בצע: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</a:rPr>
              <a:t>    5.1 </a:t>
            </a:r>
            <a:r>
              <a:rPr lang="en-US" dirty="0">
                <a:latin typeface="+mj-lt"/>
                <a:ea typeface="Calibri" panose="020F0502020204030204" pitchFamily="34" charset="0"/>
              </a:rPr>
              <a:t>k</a:t>
            </a:r>
            <a:r>
              <a:rPr lang="en-US" dirty="0">
                <a:ea typeface="Calibri" panose="020F0502020204030204" pitchFamily="34" charset="0"/>
              </a:rPr>
              <a:t> ← k+1</a:t>
            </a:r>
            <a:endParaRPr lang="he-IL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</a:rPr>
              <a:t>    5.2 כבה את האור ב-</a:t>
            </a:r>
            <a:r>
              <a:rPr lang="en-US" dirty="0">
                <a:latin typeface="+mj-lt"/>
                <a:ea typeface="Calibri" panose="020F0502020204030204" pitchFamily="34" charset="0"/>
              </a:rPr>
              <a:t>k</a:t>
            </a:r>
            <a:r>
              <a:rPr lang="he-IL" dirty="0">
                <a:latin typeface="+mj-lt"/>
                <a:ea typeface="Calibri" panose="020F0502020204030204" pitchFamily="34" charset="0"/>
              </a:rPr>
              <a:t> הקרונות הבאים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</a:rPr>
              <a:t>    5.3 חזור </a:t>
            </a:r>
            <a:r>
              <a:rPr lang="en-US" dirty="0">
                <a:latin typeface="+mj-lt"/>
                <a:ea typeface="Calibri" panose="020F0502020204030204" pitchFamily="34" charset="0"/>
              </a:rPr>
              <a:t>k</a:t>
            </a:r>
            <a:r>
              <a:rPr lang="he-IL" dirty="0">
                <a:latin typeface="+mj-lt"/>
                <a:ea typeface="Calibri" panose="020F0502020204030204" pitchFamily="34" charset="0"/>
              </a:rPr>
              <a:t> קרונות אחורה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</a:rPr>
              <a:t>6. החזר את </a:t>
            </a:r>
            <a:r>
              <a:rPr lang="en-US" dirty="0">
                <a:latin typeface="+mj-lt"/>
                <a:ea typeface="Calibri" panose="020F0502020204030204" pitchFamily="34" charset="0"/>
              </a:rPr>
              <a:t>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D0D23E6-01BE-493B-9B27-4FDF3168C631}"/>
              </a:ext>
            </a:extLst>
          </p:cNvPr>
          <p:cNvSpPr/>
          <p:nvPr/>
        </p:nvSpPr>
        <p:spPr>
          <a:xfrm>
            <a:off x="-40509" y="3228945"/>
            <a:ext cx="38395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dirty="0">
                <a:solidFill>
                  <a:srgbClr val="FF0000"/>
                </a:solidFill>
              </a:rPr>
              <a:t>תרגיל: </a:t>
            </a:r>
            <a:r>
              <a:rPr lang="he-IL" sz="2000" dirty="0"/>
              <a:t>עבור רכבת של 50 קרונות</a:t>
            </a:r>
          </a:p>
          <a:p>
            <a:r>
              <a:rPr lang="he-IL" sz="2000" dirty="0"/>
              <a:t>          בכמה קרונות נבקר בסך </a:t>
            </a:r>
            <a:r>
              <a:rPr lang="he-IL" sz="2000" dirty="0" err="1"/>
              <a:t>הכל</a:t>
            </a:r>
            <a:r>
              <a:rPr lang="he-IL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7114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319338" y="308768"/>
            <a:ext cx="5329237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רכבת מעגלית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25D97E7-6250-4F2A-BFF6-D7B06B73E45D}"/>
              </a:ext>
            </a:extLst>
          </p:cNvPr>
          <p:cNvSpPr txBox="1"/>
          <p:nvPr/>
        </p:nvSpPr>
        <p:spPr>
          <a:xfrm>
            <a:off x="457200" y="1700808"/>
            <a:ext cx="7907560" cy="8047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u="sng" dirty="0" err="1"/>
              <a:t>פסאודו</a:t>
            </a:r>
            <a:r>
              <a:rPr lang="he-IL" sz="2000" u="sng" dirty="0"/>
              <a:t>-קוד</a:t>
            </a:r>
          </a:p>
          <a:p>
            <a:pPr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8" name="תיבת טקסט 2">
            <a:extLst>
              <a:ext uri="{FF2B5EF4-FFF2-40B4-BE49-F238E27FC236}">
                <a16:creationId xmlns:a16="http://schemas.microsoft.com/office/drawing/2014/main" id="{60C97FD2-2851-49D6-B12E-C07F340A5F4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62158" y="2276872"/>
            <a:ext cx="4402602" cy="3960440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רכבת מעגלית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dirty="0">
                <a:latin typeface="+mj-lt"/>
                <a:ea typeface="Calibri" panose="020F0502020204030204" pitchFamily="34" charset="0"/>
              </a:rPr>
              <a:t>k ← 1</a:t>
            </a:r>
            <a:endParaRPr lang="he-IL" dirty="0"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</a:rPr>
              <a:t>2. הדלק את האור בקרון הנוכחי</a:t>
            </a:r>
            <a:endParaRPr lang="he-IL" dirty="0">
              <a:effectLst/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he-IL" dirty="0">
                <a:latin typeface="+mj-lt"/>
                <a:ea typeface="Calibri" panose="020F0502020204030204" pitchFamily="34" charset="0"/>
              </a:rPr>
              <a:t>כבה את האור בקרון הבא (עם כיוון השעון)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</a:rPr>
              <a:t>4. חזור קרון אחד אחורה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+mj-lt"/>
                <a:ea typeface="Calibri" panose="020F0502020204030204" pitchFamily="34" charset="0"/>
              </a:rPr>
              <a:t>5</a:t>
            </a:r>
            <a:r>
              <a:rPr lang="he-IL" dirty="0">
                <a:latin typeface="+mj-lt"/>
                <a:ea typeface="Calibri" panose="020F0502020204030204" pitchFamily="34" charset="0"/>
              </a:rPr>
              <a:t>. כל עוד האור דלוק בקרון בו אתה נמצא, בצע: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</a:rPr>
              <a:t>    5.1 </a:t>
            </a:r>
            <a:r>
              <a:rPr lang="en-US" dirty="0">
                <a:latin typeface="+mj-lt"/>
                <a:ea typeface="Calibri" panose="020F0502020204030204" pitchFamily="34" charset="0"/>
              </a:rPr>
              <a:t>k</a:t>
            </a:r>
            <a:r>
              <a:rPr lang="en-US" dirty="0">
                <a:ea typeface="Calibri" panose="020F0502020204030204" pitchFamily="34" charset="0"/>
              </a:rPr>
              <a:t> ← k+1</a:t>
            </a:r>
            <a:endParaRPr lang="he-IL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</a:rPr>
              <a:t>    5.2 כבה את האור ב-</a:t>
            </a:r>
            <a:r>
              <a:rPr lang="en-US" dirty="0">
                <a:latin typeface="+mj-lt"/>
                <a:ea typeface="Calibri" panose="020F0502020204030204" pitchFamily="34" charset="0"/>
              </a:rPr>
              <a:t>k</a:t>
            </a:r>
            <a:r>
              <a:rPr lang="he-IL" dirty="0">
                <a:latin typeface="+mj-lt"/>
                <a:ea typeface="Calibri" panose="020F0502020204030204" pitchFamily="34" charset="0"/>
              </a:rPr>
              <a:t> הקרונות הבאים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</a:rPr>
              <a:t>    5.3 חזור </a:t>
            </a:r>
            <a:r>
              <a:rPr lang="en-US" dirty="0">
                <a:latin typeface="+mj-lt"/>
                <a:ea typeface="Calibri" panose="020F0502020204030204" pitchFamily="34" charset="0"/>
              </a:rPr>
              <a:t>k</a:t>
            </a:r>
            <a:r>
              <a:rPr lang="he-IL" dirty="0">
                <a:latin typeface="+mj-lt"/>
                <a:ea typeface="Calibri" panose="020F0502020204030204" pitchFamily="34" charset="0"/>
              </a:rPr>
              <a:t> קרונות אחורה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+mj-lt"/>
                <a:ea typeface="Calibri" panose="020F0502020204030204" pitchFamily="34" charset="0"/>
              </a:rPr>
              <a:t>6. החזר את </a:t>
            </a:r>
            <a:r>
              <a:rPr lang="en-US" dirty="0">
                <a:latin typeface="+mj-lt"/>
                <a:ea typeface="Calibri" panose="020F0502020204030204" pitchFamily="34" charset="0"/>
              </a:rPr>
              <a:t>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D0D23E6-01BE-493B-9B27-4FDF3168C631}"/>
              </a:ext>
            </a:extLst>
          </p:cNvPr>
          <p:cNvSpPr/>
          <p:nvPr/>
        </p:nvSpPr>
        <p:spPr>
          <a:xfrm>
            <a:off x="-40571" y="3228945"/>
            <a:ext cx="383957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dirty="0">
                <a:solidFill>
                  <a:srgbClr val="FF0000"/>
                </a:solidFill>
              </a:rPr>
              <a:t>תרגיל: </a:t>
            </a:r>
            <a:r>
              <a:rPr lang="he-IL" sz="2000" dirty="0"/>
              <a:t>עבור רכבת של 50 קרונות</a:t>
            </a:r>
          </a:p>
          <a:p>
            <a:r>
              <a:rPr lang="he-IL" sz="2000" dirty="0"/>
              <a:t>          בכמה קרונות נבקר בסך </a:t>
            </a:r>
            <a:r>
              <a:rPr lang="he-IL" sz="2000" dirty="0" err="1"/>
              <a:t>הכל</a:t>
            </a:r>
            <a:r>
              <a:rPr lang="he-IL" sz="2000" dirty="0"/>
              <a:t>?</a:t>
            </a:r>
          </a:p>
          <a:p>
            <a:endParaRPr lang="he-IL" sz="2000" dirty="0"/>
          </a:p>
          <a:p>
            <a:r>
              <a:rPr lang="he-IL" sz="2000" dirty="0">
                <a:solidFill>
                  <a:srgbClr val="FF0000"/>
                </a:solidFill>
              </a:rPr>
              <a:t>פתרון: </a:t>
            </a:r>
            <a:r>
              <a:rPr lang="en-US" sz="2000" dirty="0"/>
              <a:t>2(1+2+…+50)=2,550</a:t>
            </a:r>
            <a:endParaRPr lang="he-I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149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319338" y="308768"/>
            <a:ext cx="5329237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פתיל קצר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25D97E7-6250-4F2A-BFF6-D7B06B73E45D}"/>
              </a:ext>
            </a:extLst>
          </p:cNvPr>
          <p:cNvSpPr txBox="1"/>
          <p:nvPr/>
        </p:nvSpPr>
        <p:spPr>
          <a:xfrm>
            <a:off x="457200" y="1700808"/>
            <a:ext cx="7907560" cy="17281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לפניכם ערמת פתילים (חוטי בעירה)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כל פתיל דולק במשך שעה, אך באופן לא</a:t>
            </a:r>
          </a:p>
          <a:p>
            <a:r>
              <a:rPr lang="he-IL" sz="2000" dirty="0"/>
              <a:t>     אחיד.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כיצד ניתן למדוד ¾ שעה?</a:t>
            </a:r>
          </a:p>
          <a:p>
            <a:pPr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1BE001AA-E393-4D70-8168-4C0929A6B972}"/>
              </a:ext>
            </a:extLst>
          </p:cNvPr>
          <p:cNvSpPr/>
          <p:nvPr/>
        </p:nvSpPr>
        <p:spPr>
          <a:xfrm rot="15880232">
            <a:off x="1370490" y="3054226"/>
            <a:ext cx="914400" cy="2508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6" name="Picture 2" descr="תוצאת תמונה עבור ‪Combustion thread‬‏">
            <a:extLst>
              <a:ext uri="{FF2B5EF4-FFF2-40B4-BE49-F238E27FC236}">
                <a16:creationId xmlns:a16="http://schemas.microsoft.com/office/drawing/2014/main" id="{32E814A1-3813-445C-892C-89CF405AF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0" t="11074" r="37400" b="48259"/>
          <a:stretch/>
        </p:blipFill>
        <p:spPr bwMode="auto">
          <a:xfrm>
            <a:off x="899592" y="1700808"/>
            <a:ext cx="316835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B7E3E295-5B83-4E23-834F-7800E7ABE912}"/>
              </a:ext>
            </a:extLst>
          </p:cNvPr>
          <p:cNvSpPr/>
          <p:nvPr/>
        </p:nvSpPr>
        <p:spPr>
          <a:xfrm rot="1263362">
            <a:off x="487530" y="3352317"/>
            <a:ext cx="2404697" cy="1709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36E85E6-7E42-4E21-9F16-FC232A9F9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99" y="908720"/>
            <a:ext cx="2027338" cy="17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6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67869496-91A6-412C-A848-A0F9013E0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293642"/>
            <a:ext cx="822960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e-IL" altLang="he-IL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פתיחה: שלוש בעיות</a:t>
            </a:r>
          </a:p>
          <a:p>
            <a:endParaRPr lang="he-IL" altLang="he-IL" b="1" kern="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r"/>
            <a:r>
              <a:rPr lang="he-IL" altLang="he-IL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בעיה שנייה: שידוך מושלם</a:t>
            </a:r>
          </a:p>
          <a:p>
            <a:pPr algn="just"/>
            <a:r>
              <a:rPr lang="he-IL" altLang="he-IL" sz="28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חברה גייסה 100 עובדים עבור 100 </a:t>
            </a:r>
          </a:p>
          <a:p>
            <a:pPr algn="just"/>
            <a:r>
              <a:rPr lang="he-IL" altLang="he-IL" sz="28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משרות שונות בחברה.</a:t>
            </a:r>
          </a:p>
          <a:p>
            <a:pPr algn="just"/>
            <a:r>
              <a:rPr lang="he-IL" altLang="he-IL" sz="28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לכל אחד מן העובדים הכשרה </a:t>
            </a:r>
          </a:p>
          <a:p>
            <a:pPr algn="just"/>
            <a:r>
              <a:rPr lang="he-IL" altLang="he-IL" sz="28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מתאימה לחלק מן המשרות.</a:t>
            </a:r>
          </a:p>
          <a:p>
            <a:pPr algn="just"/>
            <a:r>
              <a:rPr lang="he-IL" altLang="he-IL" sz="28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כיצד נדע האם ניתן לאייש את </a:t>
            </a:r>
          </a:p>
          <a:p>
            <a:pPr algn="just"/>
            <a:r>
              <a:rPr lang="he-IL" altLang="he-IL" sz="28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כל המשרות?</a:t>
            </a:r>
          </a:p>
          <a:p>
            <a:pPr algn="r"/>
            <a:endParaRPr lang="he-IL" altLang="he-IL" b="1" kern="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r"/>
            <a:endParaRPr lang="en-US" altLang="he-IL" b="1" kern="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65BE9-FB49-43DC-B0AB-D82872255488}"/>
              </a:ext>
            </a:extLst>
          </p:cNvPr>
          <p:cNvSpPr txBox="1"/>
          <p:nvPr/>
        </p:nvSpPr>
        <p:spPr>
          <a:xfrm rot="20598155">
            <a:off x="5481796" y="5464861"/>
            <a:ext cx="223651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dirty="0">
                <a:solidFill>
                  <a:srgbClr val="002060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אלגוריתמים 1</a:t>
            </a:r>
          </a:p>
        </p:txBody>
      </p:sp>
      <p:pic>
        <p:nvPicPr>
          <p:cNvPr id="2050" name="Picture 2" descr="ᐈ Man face stock drawings, Royalty Free man cartoon faces vectors |  download on Depositphotos®">
            <a:extLst>
              <a:ext uri="{FF2B5EF4-FFF2-40B4-BE49-F238E27FC236}">
                <a16:creationId xmlns:a16="http://schemas.microsoft.com/office/drawing/2014/main" id="{6B547FC0-82EA-4A87-A9D4-9625F3100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0" r="58820"/>
          <a:stretch/>
        </p:blipFill>
        <p:spPr bwMode="auto">
          <a:xfrm flipH="1">
            <a:off x="957658" y="1459902"/>
            <a:ext cx="517998" cy="256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ᐈ Man face stock drawings, Royalty Free man cartoon faces vectors |  download on Depositphotos®">
            <a:extLst>
              <a:ext uri="{FF2B5EF4-FFF2-40B4-BE49-F238E27FC236}">
                <a16:creationId xmlns:a16="http://schemas.microsoft.com/office/drawing/2014/main" id="{A0F720C3-6F1A-4090-9AEF-DE019918D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t="5428" r="79840"/>
          <a:stretch/>
        </p:blipFill>
        <p:spPr bwMode="auto">
          <a:xfrm>
            <a:off x="957658" y="4077071"/>
            <a:ext cx="517998" cy="270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כלי עבודה ידניים ,איכותיים ובמחיר מדהים | מרזבית">
            <a:extLst>
              <a:ext uri="{FF2B5EF4-FFF2-40B4-BE49-F238E27FC236}">
                <a16:creationId xmlns:a16="http://schemas.microsoft.com/office/drawing/2014/main" id="{92DA4939-C34C-41B8-A5DE-8550E7A65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6" t="68661" b="22842"/>
          <a:stretch/>
        </p:blipFill>
        <p:spPr bwMode="auto">
          <a:xfrm>
            <a:off x="2182690" y="6079218"/>
            <a:ext cx="861267" cy="39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כלי עבודה ידניים ,איכותיים ובמחיר מדהים | מרזבית">
            <a:extLst>
              <a:ext uri="{FF2B5EF4-FFF2-40B4-BE49-F238E27FC236}">
                <a16:creationId xmlns:a16="http://schemas.microsoft.com/office/drawing/2014/main" id="{4FC436EE-7B9F-4D62-818F-1372BE17F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7" r="71360" b="71943"/>
          <a:stretch/>
        </p:blipFill>
        <p:spPr bwMode="auto">
          <a:xfrm>
            <a:off x="2699792" y="1556792"/>
            <a:ext cx="176020" cy="63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כלי עבודה ידניים ,איכותיים ובמחיר מדהים | מרזבית">
            <a:extLst>
              <a:ext uri="{FF2B5EF4-FFF2-40B4-BE49-F238E27FC236}">
                <a16:creationId xmlns:a16="http://schemas.microsoft.com/office/drawing/2014/main" id="{A34CA18D-44EE-4522-9CB9-B5222C158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3" t="74543" r="85971"/>
          <a:stretch/>
        </p:blipFill>
        <p:spPr bwMode="auto">
          <a:xfrm>
            <a:off x="2699791" y="2230714"/>
            <a:ext cx="257800" cy="44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כלי עבודה ידניים ,איכותיים ובמחיר מדהים | מרזבית">
            <a:extLst>
              <a:ext uri="{FF2B5EF4-FFF2-40B4-BE49-F238E27FC236}">
                <a16:creationId xmlns:a16="http://schemas.microsoft.com/office/drawing/2014/main" id="{DD9C874B-81E5-4EFD-B022-137FBDAC2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2" t="35851" r="70384" b="36091"/>
          <a:stretch/>
        </p:blipFill>
        <p:spPr bwMode="auto">
          <a:xfrm>
            <a:off x="2699791" y="2783802"/>
            <a:ext cx="162417" cy="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כלי עבודה ידניים ,איכותיים ובמחיר מדהים | מרזבית">
            <a:extLst>
              <a:ext uri="{FF2B5EF4-FFF2-40B4-BE49-F238E27FC236}">
                <a16:creationId xmlns:a16="http://schemas.microsoft.com/office/drawing/2014/main" id="{59D8BB1E-BCDA-45C3-8B33-BEF13CF41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5" t="38345" r="77312" b="35157"/>
          <a:stretch/>
        </p:blipFill>
        <p:spPr bwMode="auto">
          <a:xfrm>
            <a:off x="2680767" y="3389969"/>
            <a:ext cx="195046" cy="66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כלי עבודה ידניים ,איכותיים ובמחיר מדהים | מרזבית">
            <a:extLst>
              <a:ext uri="{FF2B5EF4-FFF2-40B4-BE49-F238E27FC236}">
                <a16:creationId xmlns:a16="http://schemas.microsoft.com/office/drawing/2014/main" id="{329CED7E-8FEE-4DC1-B723-64D3A0558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95" t="29865" r="12711" b="43885"/>
          <a:stretch/>
        </p:blipFill>
        <p:spPr bwMode="auto">
          <a:xfrm>
            <a:off x="2697906" y="4116617"/>
            <a:ext cx="180816" cy="60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כלי עבודה ידניים ,איכותיים ובמחיר מדהים | מרזבית">
            <a:extLst>
              <a:ext uri="{FF2B5EF4-FFF2-40B4-BE49-F238E27FC236}">
                <a16:creationId xmlns:a16="http://schemas.microsoft.com/office/drawing/2014/main" id="{CC8AA114-E72F-49FE-A712-81ED620B4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03" r="69367" b="25586"/>
          <a:stretch/>
        </p:blipFill>
        <p:spPr bwMode="auto">
          <a:xfrm>
            <a:off x="2244065" y="4823760"/>
            <a:ext cx="936104" cy="33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כלי עבודה ידניים ,איכותיים ובמחיר מדהים | מרזבית">
            <a:extLst>
              <a:ext uri="{FF2B5EF4-FFF2-40B4-BE49-F238E27FC236}">
                <a16:creationId xmlns:a16="http://schemas.microsoft.com/office/drawing/2014/main" id="{D61B53D0-95E0-4000-B187-BADBEBFD41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2" t="8981" r="39707" b="83225"/>
          <a:stretch/>
        </p:blipFill>
        <p:spPr bwMode="auto">
          <a:xfrm>
            <a:off x="2184650" y="5461591"/>
            <a:ext cx="1026512" cy="3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C55EEB-4AA1-47C9-A044-E0BB6DAFEA77}"/>
              </a:ext>
            </a:extLst>
          </p:cNvPr>
          <p:cNvCxnSpPr>
            <a:cxnSpLocks/>
          </p:cNvCxnSpPr>
          <p:nvPr/>
        </p:nvCxnSpPr>
        <p:spPr>
          <a:xfrm>
            <a:off x="1495425" y="1866900"/>
            <a:ext cx="1185342" cy="5867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545292-1C4E-4041-8BBF-6B33BF2AE590}"/>
              </a:ext>
            </a:extLst>
          </p:cNvPr>
          <p:cNvCxnSpPr>
            <a:cxnSpLocks/>
          </p:cNvCxnSpPr>
          <p:nvPr/>
        </p:nvCxnSpPr>
        <p:spPr>
          <a:xfrm>
            <a:off x="1521172" y="1886110"/>
            <a:ext cx="1034604" cy="25182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643D4E-1967-4036-B7BD-F62B41DE08DB}"/>
              </a:ext>
            </a:extLst>
          </p:cNvPr>
          <p:cNvCxnSpPr>
            <a:cxnSpLocks/>
          </p:cNvCxnSpPr>
          <p:nvPr/>
        </p:nvCxnSpPr>
        <p:spPr>
          <a:xfrm>
            <a:off x="1502147" y="1886110"/>
            <a:ext cx="864096" cy="30550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943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319338" y="308768"/>
            <a:ext cx="5329237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פתיל קצר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25D97E7-6250-4F2A-BFF6-D7B06B73E45D}"/>
              </a:ext>
            </a:extLst>
          </p:cNvPr>
          <p:cNvSpPr txBox="1"/>
          <p:nvPr/>
        </p:nvSpPr>
        <p:spPr>
          <a:xfrm>
            <a:off x="457200" y="1700808"/>
            <a:ext cx="7907560" cy="44980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לפניכם ערמת פתילים (חוטי בעירה)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כל פתיל דולק במשך שעה, אך באופן לא</a:t>
            </a:r>
          </a:p>
          <a:p>
            <a:r>
              <a:rPr lang="he-IL" sz="2000" dirty="0"/>
              <a:t>     אחיד.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כיצד ניתן למדוד פרק זמן של  ¾ שעה?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/>
          </a:p>
          <a:p>
            <a:r>
              <a:rPr lang="he-IL" sz="2000" dirty="0">
                <a:solidFill>
                  <a:srgbClr val="FF0000"/>
                </a:solidFill>
              </a:rPr>
              <a:t>פתרון: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הדלק פתיל 1 מקצה אחד</a:t>
            </a:r>
          </a:p>
          <a:p>
            <a:r>
              <a:rPr lang="he-IL" sz="2000" dirty="0"/>
              <a:t>     ופתיל 2 משני קצוות.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לאחר שפתיל 2 כבה (חלפה חצי שעה)</a:t>
            </a:r>
          </a:p>
          <a:p>
            <a:r>
              <a:rPr lang="he-IL" sz="2000" dirty="0"/>
              <a:t>     הדלק את פתיל 1 מהקצה השני.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בזמן שפתיל 1 כבה חלפו ¾ שעה.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/>
          </a:p>
          <a:p>
            <a:pPr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1BE001AA-E393-4D70-8168-4C0929A6B972}"/>
              </a:ext>
            </a:extLst>
          </p:cNvPr>
          <p:cNvSpPr/>
          <p:nvPr/>
        </p:nvSpPr>
        <p:spPr>
          <a:xfrm rot="15880232">
            <a:off x="1370490" y="3054226"/>
            <a:ext cx="914400" cy="2508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6" name="Picture 2" descr="תוצאת תמונה עבור ‪Combustion thread‬‏">
            <a:extLst>
              <a:ext uri="{FF2B5EF4-FFF2-40B4-BE49-F238E27FC236}">
                <a16:creationId xmlns:a16="http://schemas.microsoft.com/office/drawing/2014/main" id="{32E814A1-3813-445C-892C-89CF405AF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0" t="11074" r="37400" b="48259"/>
          <a:stretch/>
        </p:blipFill>
        <p:spPr bwMode="auto">
          <a:xfrm>
            <a:off x="899592" y="1700808"/>
            <a:ext cx="316835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B7E3E295-5B83-4E23-834F-7800E7ABE912}"/>
              </a:ext>
            </a:extLst>
          </p:cNvPr>
          <p:cNvSpPr/>
          <p:nvPr/>
        </p:nvSpPr>
        <p:spPr>
          <a:xfrm rot="1263362">
            <a:off x="487530" y="3352317"/>
            <a:ext cx="2404697" cy="1709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36E85E6-7E42-4E21-9F16-FC232A9F9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99" y="908720"/>
            <a:ext cx="2027338" cy="17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06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319338" y="308768"/>
            <a:ext cx="5329237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פתיל קצר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125D97E7-6250-4F2A-BFF6-D7B06B73E45D}"/>
                  </a:ext>
                </a:extLst>
              </p:cNvPr>
              <p:cNvSpPr txBox="1"/>
              <p:nvPr/>
            </p:nvSpPr>
            <p:spPr>
              <a:xfrm>
                <a:off x="457200" y="1700808"/>
                <a:ext cx="7907560" cy="616380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he-IL" sz="2000" dirty="0"/>
                  <a:t>לפניכם ערמת פתילים (חוטי בעירה)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he-IL" sz="2000" dirty="0"/>
                  <a:t>כל פתיל דולק במשך שעה, אך באופן לא</a:t>
                </a:r>
              </a:p>
              <a:p>
                <a:r>
                  <a:rPr lang="he-IL" sz="2000" dirty="0"/>
                  <a:t>     אחיד.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he-IL" sz="2000" dirty="0"/>
                  <a:t>כיצד ניתן למדוד פרק זמן  ¾ שעה?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he-IL" sz="2000" dirty="0"/>
              </a:p>
              <a:p>
                <a:r>
                  <a:rPr lang="he-IL" sz="2000" dirty="0">
                    <a:solidFill>
                      <a:srgbClr val="FF0000"/>
                    </a:solidFill>
                  </a:rPr>
                  <a:t>פתרון: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he-IL" sz="2000" dirty="0"/>
                  <a:t>הדלק פתיל 1 מקצה אחד</a:t>
                </a:r>
              </a:p>
              <a:p>
                <a:r>
                  <a:rPr lang="he-IL" sz="2000" dirty="0"/>
                  <a:t>     ופתיל 2 משני קצוות.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he-IL" sz="2000" dirty="0"/>
                  <a:t>לאחר שפתיל 2 כבה (חלפה חצי שעה)</a:t>
                </a:r>
              </a:p>
              <a:p>
                <a:r>
                  <a:rPr lang="he-IL" sz="2000" dirty="0"/>
                  <a:t>     הדלק את פתיל 1 מהקצה השני.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he-IL" sz="2000" dirty="0"/>
                  <a:t>בזמן שפתיל 1 כבה חלפו ¾ שעה.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he-IL" sz="2000" dirty="0"/>
              </a:p>
              <a:p>
                <a:r>
                  <a:rPr lang="he-IL" sz="2000" dirty="0">
                    <a:solidFill>
                      <a:srgbClr val="FF0000"/>
                    </a:solidFill>
                  </a:rPr>
                  <a:t>תרגיל בית</a:t>
                </a:r>
                <a:r>
                  <a:rPr lang="he-IL" sz="2000" dirty="0"/>
                  <a:t>:</a:t>
                </a:r>
              </a:p>
              <a:p>
                <a:r>
                  <a:rPr lang="he-IL" sz="2000" dirty="0"/>
                  <a:t>רשמו אלגוריתם (</a:t>
                </a:r>
                <a:r>
                  <a:rPr lang="he-IL" sz="2000" dirty="0" err="1"/>
                  <a:t>פסאודו</a:t>
                </a:r>
                <a:r>
                  <a:rPr lang="he-IL" sz="2000" dirty="0"/>
                  <a:t>-קוד) בשם "מדידת זמן"</a:t>
                </a:r>
              </a:p>
              <a:p>
                <a:r>
                  <a:rPr lang="he-IL" sz="2000" dirty="0"/>
                  <a:t>המקבל ערך </a:t>
                </a:r>
                <a:r>
                  <a:rPr lang="en-US" sz="2000" dirty="0"/>
                  <a:t>n</a:t>
                </a:r>
                <a:r>
                  <a:rPr lang="he-IL" sz="2000" dirty="0"/>
                  <a:t> ומודד פרק זמן של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he-IL" sz="2000" dirty="0"/>
                  <a:t> שעה,</a:t>
                </a:r>
              </a:p>
              <a:p>
                <a:r>
                  <a:rPr lang="he-IL" sz="2000" dirty="0"/>
                  <a:t>בעזרת הפתילים שנזכרו.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he-IL" sz="2000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he-IL" sz="2000" dirty="0"/>
              </a:p>
              <a:p>
                <a:pPr>
                  <a:lnSpc>
                    <a:spcPct val="150000"/>
                  </a:lnSpc>
                </a:pPr>
                <a:endParaRPr lang="he-IL" sz="2000" dirty="0"/>
              </a:p>
            </p:txBody>
          </p:sp>
        </mc:Choice>
        <mc:Fallback xmlns="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125D97E7-6250-4F2A-BFF6-D7B06B73E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00808"/>
                <a:ext cx="7907560" cy="6163803"/>
              </a:xfrm>
              <a:prstGeom prst="rect">
                <a:avLst/>
              </a:prstGeom>
              <a:blipFill>
                <a:blip r:embed="rId3"/>
                <a:stretch>
                  <a:fillRect t="-396" r="-77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לבן 1">
            <a:extLst>
              <a:ext uri="{FF2B5EF4-FFF2-40B4-BE49-F238E27FC236}">
                <a16:creationId xmlns:a16="http://schemas.microsoft.com/office/drawing/2014/main" id="{1BE001AA-E393-4D70-8168-4C0929A6B972}"/>
              </a:ext>
            </a:extLst>
          </p:cNvPr>
          <p:cNvSpPr/>
          <p:nvPr/>
        </p:nvSpPr>
        <p:spPr>
          <a:xfrm rot="15880232">
            <a:off x="1370490" y="3054226"/>
            <a:ext cx="914400" cy="2508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6" name="Picture 2" descr="תוצאת תמונה עבור ‪Combustion thread‬‏">
            <a:extLst>
              <a:ext uri="{FF2B5EF4-FFF2-40B4-BE49-F238E27FC236}">
                <a16:creationId xmlns:a16="http://schemas.microsoft.com/office/drawing/2014/main" id="{32E814A1-3813-445C-892C-89CF405AF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0" t="11074" r="37400" b="48259"/>
          <a:stretch/>
        </p:blipFill>
        <p:spPr bwMode="auto">
          <a:xfrm>
            <a:off x="899592" y="1700808"/>
            <a:ext cx="316835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B7E3E295-5B83-4E23-834F-7800E7ABE912}"/>
              </a:ext>
            </a:extLst>
          </p:cNvPr>
          <p:cNvSpPr/>
          <p:nvPr/>
        </p:nvSpPr>
        <p:spPr>
          <a:xfrm rot="1263362">
            <a:off x="487530" y="3352317"/>
            <a:ext cx="2404697" cy="1709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36E85E6-7E42-4E21-9F16-FC232A9F9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99" y="908720"/>
            <a:ext cx="2027338" cy="17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71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319338" y="308768"/>
            <a:ext cx="5329237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מעשה בכובעים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25D97E7-6250-4F2A-BFF6-D7B06B73E45D}"/>
              </a:ext>
            </a:extLst>
          </p:cNvPr>
          <p:cNvSpPr txBox="1"/>
          <p:nvPr/>
        </p:nvSpPr>
        <p:spPr>
          <a:xfrm>
            <a:off x="457200" y="1700808"/>
            <a:ext cx="7907560" cy="32669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במגירה ישנם 3 כובעים כחולים ושני כובעים ירוקים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על הראשים של </a:t>
            </a:r>
            <a:r>
              <a:rPr lang="he-IL" sz="2000" dirty="0" err="1"/>
              <a:t>צ'נדלר</a:t>
            </a:r>
            <a:r>
              <a:rPr lang="he-IL" sz="2000" dirty="0"/>
              <a:t>, </a:t>
            </a:r>
            <a:r>
              <a:rPr lang="he-IL" sz="2000" dirty="0" err="1"/>
              <a:t>ג'ואי</a:t>
            </a:r>
            <a:r>
              <a:rPr lang="he-IL" sz="2000" dirty="0"/>
              <a:t> ורוס מניחים כובע כלשהו מן המגירה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כל אחד מהם רואה את צבע הכובע של האחרים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במידה ואחד מהם יכול לדעת מה צבע הכובע שלו, עליו להכריז על כך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לאחר שתיקה של שתי דקות, </a:t>
            </a:r>
            <a:r>
              <a:rPr lang="he-IL" sz="2000" dirty="0" err="1"/>
              <a:t>צ'נדלר</a:t>
            </a:r>
            <a:r>
              <a:rPr lang="he-IL" sz="2000" dirty="0"/>
              <a:t> הכריז על צבע הכובע שלו.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מה הכריז </a:t>
            </a:r>
            <a:r>
              <a:rPr lang="he-IL" sz="2000" dirty="0" err="1"/>
              <a:t>צ'נדלר</a:t>
            </a:r>
            <a:r>
              <a:rPr lang="he-IL" sz="2000" dirty="0"/>
              <a:t>?</a:t>
            </a:r>
          </a:p>
          <a:p>
            <a:endParaRPr 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/>
          </a:p>
          <a:p>
            <a:pPr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1BE001AA-E393-4D70-8168-4C0929A6B972}"/>
              </a:ext>
            </a:extLst>
          </p:cNvPr>
          <p:cNvSpPr/>
          <p:nvPr/>
        </p:nvSpPr>
        <p:spPr>
          <a:xfrm rot="15880232">
            <a:off x="1370490" y="3054226"/>
            <a:ext cx="914400" cy="2508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50" name="Picture 2" descr="תוצאת תמונה עבור כובעים בצבע כחול ואדום">
            <a:extLst>
              <a:ext uri="{FF2B5EF4-FFF2-40B4-BE49-F238E27FC236}">
                <a16:creationId xmlns:a16="http://schemas.microsoft.com/office/drawing/2014/main" id="{36A6F899-7E44-43AA-9E1B-9865AB8ED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54595" r="24126"/>
          <a:stretch/>
        </p:blipFill>
        <p:spPr bwMode="auto">
          <a:xfrm>
            <a:off x="6418227" y="4926422"/>
            <a:ext cx="1946533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תוצאת תמונה עבור כובעים בצבע כחול ואדום">
            <a:extLst>
              <a:ext uri="{FF2B5EF4-FFF2-40B4-BE49-F238E27FC236}">
                <a16:creationId xmlns:a16="http://schemas.microsoft.com/office/drawing/2014/main" id="{84BE9F28-A59A-4C48-AFF4-F15A81E19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1" r="50156" b="45514"/>
          <a:stretch/>
        </p:blipFill>
        <p:spPr bwMode="auto">
          <a:xfrm>
            <a:off x="672842" y="4898616"/>
            <a:ext cx="1946533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תוצאת תמונה עבור כובעים בצבע כחול ואדום">
            <a:extLst>
              <a:ext uri="{FF2B5EF4-FFF2-40B4-BE49-F238E27FC236}">
                <a16:creationId xmlns:a16="http://schemas.microsoft.com/office/drawing/2014/main" id="{50583052-3F35-492C-911B-D234B393ED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54595" r="24126"/>
          <a:stretch/>
        </p:blipFill>
        <p:spPr bwMode="auto">
          <a:xfrm>
            <a:off x="4541477" y="4107655"/>
            <a:ext cx="1946533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תוצאת תמונה עבור כובעים בצבע כחול ואדום">
            <a:extLst>
              <a:ext uri="{FF2B5EF4-FFF2-40B4-BE49-F238E27FC236}">
                <a16:creationId xmlns:a16="http://schemas.microsoft.com/office/drawing/2014/main" id="{BCFF155D-6609-4AFC-A387-29FFEF22C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1" r="50156" b="45514"/>
          <a:stretch/>
        </p:blipFill>
        <p:spPr bwMode="auto">
          <a:xfrm>
            <a:off x="3104745" y="5165167"/>
            <a:ext cx="1946533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תוצאת תמונה עבור כובעים בצבע כחול ואדום">
            <a:extLst>
              <a:ext uri="{FF2B5EF4-FFF2-40B4-BE49-F238E27FC236}">
                <a16:creationId xmlns:a16="http://schemas.microsoft.com/office/drawing/2014/main" id="{CC4426C6-4C63-4FA4-8F73-A6EC00BEA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1" r="50156" b="45514"/>
          <a:stretch/>
        </p:blipFill>
        <p:spPr bwMode="auto">
          <a:xfrm>
            <a:off x="1911469" y="3817643"/>
            <a:ext cx="1946533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119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319338" y="308768"/>
            <a:ext cx="5329237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מעשה בכובעים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25D97E7-6250-4F2A-BFF6-D7B06B73E45D}"/>
              </a:ext>
            </a:extLst>
          </p:cNvPr>
          <p:cNvSpPr txBox="1"/>
          <p:nvPr/>
        </p:nvSpPr>
        <p:spPr>
          <a:xfrm>
            <a:off x="457200" y="1700808"/>
            <a:ext cx="7907560" cy="357476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rgbClr val="FF0000"/>
                </a:solidFill>
              </a:rPr>
              <a:t>פתרון: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 err="1"/>
              <a:t>צ'נדלר</a:t>
            </a:r>
            <a:r>
              <a:rPr lang="he-IL" sz="2000" dirty="0"/>
              <a:t> חושב לעצמו "נניח ולי היה כובע ירוק..."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במקרה זה רוס יחשוב "נניח ולי היה כובע ירוק.., מאחר </a:t>
            </a:r>
            <a:r>
              <a:rPr lang="he-IL" sz="2000" dirty="0" err="1"/>
              <a:t>ולצ'נדלר</a:t>
            </a:r>
            <a:r>
              <a:rPr lang="he-IL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כובע ירוק, </a:t>
            </a:r>
            <a:r>
              <a:rPr lang="he-IL" sz="2000" dirty="0" err="1"/>
              <a:t>ג'ואי</a:t>
            </a:r>
            <a:r>
              <a:rPr lang="he-IL" sz="2000" dirty="0"/>
              <a:t> רואה שני כובעים ירוקים ולכן צריך להכריז – לראשי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כובע כחול!, אך </a:t>
            </a:r>
            <a:r>
              <a:rPr lang="he-IL" sz="2000" dirty="0" err="1"/>
              <a:t>ג'ואי</a:t>
            </a:r>
            <a:r>
              <a:rPr lang="he-IL" sz="2000" dirty="0"/>
              <a:t> לא עשה כן, מכאן שלראשי כובע כחול!"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אך רוס לא עשה כן, מכאן שלראשי כובע כחול!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/>
          </a:p>
          <a:p>
            <a:endParaRPr 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/>
          </a:p>
          <a:p>
            <a:pPr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1BE001AA-E393-4D70-8168-4C0929A6B972}"/>
              </a:ext>
            </a:extLst>
          </p:cNvPr>
          <p:cNvSpPr/>
          <p:nvPr/>
        </p:nvSpPr>
        <p:spPr>
          <a:xfrm rot="15880232">
            <a:off x="1370490" y="3054226"/>
            <a:ext cx="914400" cy="2508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50" name="Picture 2" descr="תוצאת תמונה עבור כובעים בצבע כחול ואדום">
            <a:extLst>
              <a:ext uri="{FF2B5EF4-FFF2-40B4-BE49-F238E27FC236}">
                <a16:creationId xmlns:a16="http://schemas.microsoft.com/office/drawing/2014/main" id="{36A6F899-7E44-43AA-9E1B-9865AB8ED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54595" r="24126"/>
          <a:stretch/>
        </p:blipFill>
        <p:spPr bwMode="auto">
          <a:xfrm>
            <a:off x="6418227" y="4926422"/>
            <a:ext cx="1946533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תוצאת תמונה עבור כובעים בצבע כחול ואדום">
            <a:extLst>
              <a:ext uri="{FF2B5EF4-FFF2-40B4-BE49-F238E27FC236}">
                <a16:creationId xmlns:a16="http://schemas.microsoft.com/office/drawing/2014/main" id="{84BE9F28-A59A-4C48-AFF4-F15A81E19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1" r="50156" b="45514"/>
          <a:stretch/>
        </p:blipFill>
        <p:spPr bwMode="auto">
          <a:xfrm>
            <a:off x="672842" y="4898616"/>
            <a:ext cx="1946533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תוצאת תמונה עבור כובעים בצבע כחול ואדום">
            <a:extLst>
              <a:ext uri="{FF2B5EF4-FFF2-40B4-BE49-F238E27FC236}">
                <a16:creationId xmlns:a16="http://schemas.microsoft.com/office/drawing/2014/main" id="{50583052-3F35-492C-911B-D234B393ED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54595" r="24126"/>
          <a:stretch/>
        </p:blipFill>
        <p:spPr bwMode="auto">
          <a:xfrm>
            <a:off x="4541477" y="4107655"/>
            <a:ext cx="1946533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תוצאת תמונה עבור כובעים בצבע כחול ואדום">
            <a:extLst>
              <a:ext uri="{FF2B5EF4-FFF2-40B4-BE49-F238E27FC236}">
                <a16:creationId xmlns:a16="http://schemas.microsoft.com/office/drawing/2014/main" id="{BCFF155D-6609-4AFC-A387-29FFEF22C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1" r="50156" b="45514"/>
          <a:stretch/>
        </p:blipFill>
        <p:spPr bwMode="auto">
          <a:xfrm>
            <a:off x="3104745" y="5165167"/>
            <a:ext cx="1946533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תוצאת תמונה עבור כובעים בצבע כחול ואדום">
            <a:extLst>
              <a:ext uri="{FF2B5EF4-FFF2-40B4-BE49-F238E27FC236}">
                <a16:creationId xmlns:a16="http://schemas.microsoft.com/office/drawing/2014/main" id="{CC4426C6-4C63-4FA4-8F73-A6EC00BEA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1" r="50156" b="45514"/>
          <a:stretch/>
        </p:blipFill>
        <p:spPr bwMode="auto">
          <a:xfrm>
            <a:off x="1911469" y="3817643"/>
            <a:ext cx="1946533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563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319338" y="308768"/>
            <a:ext cx="5329237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מעשה בכובעים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2" descr="תוצאת תמונה עבור כובעים בצבע כחול ואדום">
            <a:extLst>
              <a:ext uri="{FF2B5EF4-FFF2-40B4-BE49-F238E27FC236}">
                <a16:creationId xmlns:a16="http://schemas.microsoft.com/office/drawing/2014/main" id="{50583052-3F35-492C-911B-D234B393ED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54595" r="24126"/>
          <a:stretch/>
        </p:blipFill>
        <p:spPr bwMode="auto">
          <a:xfrm>
            <a:off x="6300192" y="1991685"/>
            <a:ext cx="650389" cy="48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תוצאת תמונה עבור כובעים בצבע כחול ואדום">
            <a:extLst>
              <a:ext uri="{FF2B5EF4-FFF2-40B4-BE49-F238E27FC236}">
                <a16:creationId xmlns:a16="http://schemas.microsoft.com/office/drawing/2014/main" id="{BCFF155D-6609-4AFC-A387-29FFEF22C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1" r="50156" b="45514"/>
          <a:stretch/>
        </p:blipFill>
        <p:spPr bwMode="auto">
          <a:xfrm>
            <a:off x="1401331" y="1950811"/>
            <a:ext cx="650389" cy="48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תוצאת תמונה עבור צ'נדלר רוס וג'ואי">
            <a:extLst>
              <a:ext uri="{FF2B5EF4-FFF2-40B4-BE49-F238E27FC236}">
                <a16:creationId xmlns:a16="http://schemas.microsoft.com/office/drawing/2014/main" id="{E104ADDB-7153-420D-8672-E0CC360FFD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66" b="68357"/>
          <a:stretch/>
        </p:blipFill>
        <p:spPr bwMode="auto">
          <a:xfrm>
            <a:off x="6176490" y="2549669"/>
            <a:ext cx="897792" cy="7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תוצאת תמונה עבור צ'נדלר רוס וג'ואי">
            <a:extLst>
              <a:ext uri="{FF2B5EF4-FFF2-40B4-BE49-F238E27FC236}">
                <a16:creationId xmlns:a16="http://schemas.microsoft.com/office/drawing/2014/main" id="{110D135F-60A4-4037-B2C7-204BE9853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1" t="6467" r="53883" b="47644"/>
          <a:stretch/>
        </p:blipFill>
        <p:spPr bwMode="auto">
          <a:xfrm>
            <a:off x="3861325" y="1310713"/>
            <a:ext cx="758857" cy="71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תוצאת תמונה עבור צ'נדלר רוס וג'ואי">
            <a:extLst>
              <a:ext uri="{FF2B5EF4-FFF2-40B4-BE49-F238E27FC236}">
                <a16:creationId xmlns:a16="http://schemas.microsoft.com/office/drawing/2014/main" id="{87AA5F52-7D0B-4376-A186-E4633895C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42833"/>
          <a:stretch/>
        </p:blipFill>
        <p:spPr bwMode="auto">
          <a:xfrm>
            <a:off x="7544341" y="4236831"/>
            <a:ext cx="876317" cy="7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714A4E8A-735F-4257-9B78-5069C31B01FE}"/>
              </a:ext>
            </a:extLst>
          </p:cNvPr>
          <p:cNvCxnSpPr>
            <a:stCxn id="7172" idx="1"/>
            <a:endCxn id="11" idx="3"/>
          </p:cNvCxnSpPr>
          <p:nvPr/>
        </p:nvCxnSpPr>
        <p:spPr>
          <a:xfrm flipH="1">
            <a:off x="2051720" y="1669339"/>
            <a:ext cx="1809605" cy="522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992ACCC1-0A79-4858-BA57-06FAB026CB15}"/>
              </a:ext>
            </a:extLst>
          </p:cNvPr>
          <p:cNvCxnSpPr>
            <a:cxnSpLocks/>
            <a:stCxn id="7172" idx="3"/>
            <a:endCxn id="9" idx="1"/>
          </p:cNvCxnSpPr>
          <p:nvPr/>
        </p:nvCxnSpPr>
        <p:spPr>
          <a:xfrm>
            <a:off x="4620182" y="1669339"/>
            <a:ext cx="1680010" cy="562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0F37BBB6-1022-4856-B32C-6335950AE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3955" y="3717461"/>
            <a:ext cx="646232" cy="481626"/>
          </a:xfrm>
          <a:prstGeom prst="rect">
            <a:avLst/>
          </a:prstGeom>
        </p:spPr>
      </p:pic>
      <p:pic>
        <p:nvPicPr>
          <p:cNvPr id="19" name="Picture 2" descr="תוצאת תמונה עבור כובעים בצבע כחול ואדום">
            <a:extLst>
              <a:ext uri="{FF2B5EF4-FFF2-40B4-BE49-F238E27FC236}">
                <a16:creationId xmlns:a16="http://schemas.microsoft.com/office/drawing/2014/main" id="{E72EF33B-D76E-43F3-9A2D-555DFE9C7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54595" r="24126"/>
          <a:stretch/>
        </p:blipFill>
        <p:spPr bwMode="auto">
          <a:xfrm>
            <a:off x="7657306" y="3717461"/>
            <a:ext cx="650389" cy="48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50121B21-AB32-4682-BC5A-83F4A8DAED80}"/>
              </a:ext>
            </a:extLst>
          </p:cNvPr>
          <p:cNvCxnSpPr>
            <a:cxnSpLocks/>
            <a:stCxn id="7170" idx="3"/>
            <a:endCxn id="19" idx="1"/>
          </p:cNvCxnSpPr>
          <p:nvPr/>
        </p:nvCxnSpPr>
        <p:spPr>
          <a:xfrm>
            <a:off x="7074282" y="2908295"/>
            <a:ext cx="583024" cy="1049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7E99E362-5A84-4BCF-8FD7-32F465F95ADD}"/>
              </a:ext>
            </a:extLst>
          </p:cNvPr>
          <p:cNvCxnSpPr>
            <a:cxnSpLocks/>
            <a:stCxn id="7170" idx="1"/>
            <a:endCxn id="13" idx="3"/>
          </p:cNvCxnSpPr>
          <p:nvPr/>
        </p:nvCxnSpPr>
        <p:spPr>
          <a:xfrm flipH="1">
            <a:off x="5460187" y="2908295"/>
            <a:ext cx="716303" cy="10499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093DA546-57CC-459D-9780-ED4450ED3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8575" y="5547937"/>
            <a:ext cx="646232" cy="481626"/>
          </a:xfrm>
          <a:prstGeom prst="rect">
            <a:avLst/>
          </a:prstGeom>
        </p:spPr>
      </p:pic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B47EBAEA-A588-43A1-A367-9337D11DDD10}"/>
              </a:ext>
            </a:extLst>
          </p:cNvPr>
          <p:cNvCxnSpPr>
            <a:cxnSpLocks/>
            <a:stCxn id="7174" idx="2"/>
            <a:endCxn id="23" idx="0"/>
          </p:cNvCxnSpPr>
          <p:nvPr/>
        </p:nvCxnSpPr>
        <p:spPr>
          <a:xfrm flipH="1">
            <a:off x="7971691" y="4954082"/>
            <a:ext cx="10809" cy="593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מלבן 26">
            <a:extLst>
              <a:ext uri="{FF2B5EF4-FFF2-40B4-BE49-F238E27FC236}">
                <a16:creationId xmlns:a16="http://schemas.microsoft.com/office/drawing/2014/main" id="{6625509E-83EB-48A9-9D64-CB2FB8A1795D}"/>
              </a:ext>
            </a:extLst>
          </p:cNvPr>
          <p:cNvSpPr/>
          <p:nvPr/>
        </p:nvSpPr>
        <p:spPr>
          <a:xfrm>
            <a:off x="6846188" y="1484673"/>
            <a:ext cx="157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הסבר בתרשים:</a:t>
            </a: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D1217727-44D5-4ED5-AD9D-6C2B933C3595}"/>
              </a:ext>
            </a:extLst>
          </p:cNvPr>
          <p:cNvSpPr/>
          <p:nvPr/>
        </p:nvSpPr>
        <p:spPr>
          <a:xfrm>
            <a:off x="6372200" y="6087678"/>
            <a:ext cx="2276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he-IL" dirty="0" err="1"/>
              <a:t>ג'ואי</a:t>
            </a:r>
            <a:r>
              <a:rPr lang="he-IL" dirty="0"/>
              <a:t> מכריז </a:t>
            </a:r>
          </a:p>
          <a:p>
            <a:r>
              <a:rPr lang="he-IL" dirty="0"/>
              <a:t>     "לראשי כובע כחול"   </a:t>
            </a: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CCE8F114-0128-4E06-9076-35A4E518EA54}"/>
              </a:ext>
            </a:extLst>
          </p:cNvPr>
          <p:cNvSpPr/>
          <p:nvPr/>
        </p:nvSpPr>
        <p:spPr>
          <a:xfrm>
            <a:off x="3988069" y="4253619"/>
            <a:ext cx="2188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/>
              <a:t>2.   רוס מכריז </a:t>
            </a:r>
          </a:p>
          <a:p>
            <a:r>
              <a:rPr lang="he-IL" dirty="0"/>
              <a:t>     "לראשי כובע כחול"</a:t>
            </a: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014C9E87-0303-4B4F-B8A4-4DE31E325F1E}"/>
              </a:ext>
            </a:extLst>
          </p:cNvPr>
          <p:cNvSpPr/>
          <p:nvPr/>
        </p:nvSpPr>
        <p:spPr>
          <a:xfrm>
            <a:off x="632314" y="2467339"/>
            <a:ext cx="2188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/>
              <a:t>3.   </a:t>
            </a:r>
            <a:r>
              <a:rPr lang="he-IL" dirty="0" err="1"/>
              <a:t>צ'נדלר</a:t>
            </a:r>
            <a:r>
              <a:rPr lang="he-IL" dirty="0"/>
              <a:t> מכריז </a:t>
            </a:r>
          </a:p>
          <a:p>
            <a:r>
              <a:rPr lang="he-IL" dirty="0"/>
              <a:t>     "לראשי כובע כחול"</a:t>
            </a: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F3FD8398-0FA1-43A6-A155-6F91A9C8D814}"/>
              </a:ext>
            </a:extLst>
          </p:cNvPr>
          <p:cNvSpPr/>
          <p:nvPr/>
        </p:nvSpPr>
        <p:spPr>
          <a:xfrm>
            <a:off x="5964733" y="6128981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  <a:endParaRPr lang="he-IL" sz="2800" dirty="0">
              <a:solidFill>
                <a:srgbClr val="FF0000"/>
              </a:solidFill>
            </a:endParaRP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6EE75655-24D7-4284-8242-9EA89B585463}"/>
              </a:ext>
            </a:extLst>
          </p:cNvPr>
          <p:cNvSpPr/>
          <p:nvPr/>
        </p:nvSpPr>
        <p:spPr>
          <a:xfrm>
            <a:off x="3564555" y="4285964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  <a:endParaRPr lang="he-IL" sz="2800" dirty="0">
              <a:solidFill>
                <a:srgbClr val="FF0000"/>
              </a:solidFill>
            </a:endParaRPr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CD3E8C63-2DF8-4077-A910-C14C8E85E124}"/>
              </a:ext>
            </a:extLst>
          </p:cNvPr>
          <p:cNvSpPr/>
          <p:nvPr/>
        </p:nvSpPr>
        <p:spPr>
          <a:xfrm>
            <a:off x="250478" y="2528894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√</a:t>
            </a:r>
            <a:endParaRPr lang="he-IL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978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276457"/>
            <a:ext cx="6172919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אסטרטגית כובעים</a:t>
            </a:r>
            <a:r>
              <a:rPr kumimoji="0" lang="he-IL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חלק ראשון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25D97E7-6250-4F2A-BFF6-D7B06B73E45D}"/>
              </a:ext>
            </a:extLst>
          </p:cNvPr>
          <p:cNvSpPr txBox="1"/>
          <p:nvPr/>
        </p:nvSpPr>
        <p:spPr>
          <a:xfrm>
            <a:off x="457200" y="1700808"/>
            <a:ext cx="7907560" cy="29592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על הראשים של אבי ואיציק מניחים כובע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צבע כל כובע כחול או אדום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כל אחד מהם רואה את צבע הכובע של האחר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כל אחד רושם בפתק את צבע הכובע שלדעתו נמצא על ראשו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על שניהם לתכנן אסטרטגיה כך שלפחות אחד מהן יהי צודק</a:t>
            </a:r>
          </a:p>
          <a:p>
            <a:endParaRPr 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/>
          </a:p>
          <a:p>
            <a:pPr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1BE001AA-E393-4D70-8168-4C0929A6B972}"/>
              </a:ext>
            </a:extLst>
          </p:cNvPr>
          <p:cNvSpPr/>
          <p:nvPr/>
        </p:nvSpPr>
        <p:spPr>
          <a:xfrm rot="15880232">
            <a:off x="1370490" y="3054226"/>
            <a:ext cx="914400" cy="2508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8" name="Picture 4" descr="תוצאת תמונה עבור כובעים בצבע כחול ואדום">
            <a:extLst>
              <a:ext uri="{FF2B5EF4-FFF2-40B4-BE49-F238E27FC236}">
                <a16:creationId xmlns:a16="http://schemas.microsoft.com/office/drawing/2014/main" id="{4FD84365-2921-4EEF-A3A8-DCBB6982FB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1" t="10479" r="3371" b="54891"/>
          <a:stretch/>
        </p:blipFill>
        <p:spPr bwMode="auto">
          <a:xfrm>
            <a:off x="2098226" y="4509120"/>
            <a:ext cx="1753693" cy="138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תוצאת תמונה עבור כובעים בצבע כחול ואדום">
            <a:extLst>
              <a:ext uri="{FF2B5EF4-FFF2-40B4-BE49-F238E27FC236}">
                <a16:creationId xmlns:a16="http://schemas.microsoft.com/office/drawing/2014/main" id="{B5223F9F-C06B-4158-AFC1-C7A317386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2" t="10479" r="36176" b="54891"/>
          <a:stretch/>
        </p:blipFill>
        <p:spPr bwMode="auto">
          <a:xfrm>
            <a:off x="534039" y="3212976"/>
            <a:ext cx="1487349" cy="138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92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25D97E7-6250-4F2A-BFF6-D7B06B73E45D}"/>
              </a:ext>
            </a:extLst>
          </p:cNvPr>
          <p:cNvSpPr txBox="1"/>
          <p:nvPr/>
        </p:nvSpPr>
        <p:spPr>
          <a:xfrm>
            <a:off x="457200" y="1700808"/>
            <a:ext cx="7907560" cy="4190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על הראשים של אבי ואיציק מניחים כובע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צבע כל כובע כחול או אדום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כל אחד מהם רואה את צבע הכובע של האחר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כל אחד רושם בפתק את צבע הכובע שלדעתו נמצא על ראשו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על שניהם לתכנן אסטרטגיה כך שלפחות אחד מהן יהי צודק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/>
          </a:p>
          <a:p>
            <a:r>
              <a:rPr lang="he-IL" sz="2000" dirty="0">
                <a:solidFill>
                  <a:srgbClr val="FF0000"/>
                </a:solidFill>
              </a:rPr>
              <a:t>פתרון: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אבי רושם את צבע הכובע של איציק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איציק רושם צבע שונה מהצבע של אבי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/>
          </a:p>
          <a:p>
            <a:pPr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1BE001AA-E393-4D70-8168-4C0929A6B972}"/>
              </a:ext>
            </a:extLst>
          </p:cNvPr>
          <p:cNvSpPr/>
          <p:nvPr/>
        </p:nvSpPr>
        <p:spPr>
          <a:xfrm rot="15880232">
            <a:off x="1370490" y="3054226"/>
            <a:ext cx="914400" cy="2508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8" name="Picture 4" descr="תוצאת תמונה עבור כובעים בצבע כחול ואדום">
            <a:extLst>
              <a:ext uri="{FF2B5EF4-FFF2-40B4-BE49-F238E27FC236}">
                <a16:creationId xmlns:a16="http://schemas.microsoft.com/office/drawing/2014/main" id="{4FD84365-2921-4EEF-A3A8-DCBB6982FB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1" t="10479" r="3371" b="54891"/>
          <a:stretch/>
        </p:blipFill>
        <p:spPr bwMode="auto">
          <a:xfrm>
            <a:off x="2098226" y="4509120"/>
            <a:ext cx="1753693" cy="138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תוצאת תמונה עבור כובעים בצבע כחול ואדום">
            <a:extLst>
              <a:ext uri="{FF2B5EF4-FFF2-40B4-BE49-F238E27FC236}">
                <a16:creationId xmlns:a16="http://schemas.microsoft.com/office/drawing/2014/main" id="{B5223F9F-C06B-4158-AFC1-C7A317386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2" t="10479" r="36176" b="54891"/>
          <a:stretch/>
        </p:blipFill>
        <p:spPr bwMode="auto">
          <a:xfrm>
            <a:off x="534039" y="3212976"/>
            <a:ext cx="1487349" cy="138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882F5182-2EE7-4BFA-A9F1-834D4C0D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6457"/>
            <a:ext cx="6172919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אסטרטגית כובעים</a:t>
            </a:r>
            <a:r>
              <a:rPr kumimoji="0" lang="he-IL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חלק ראשון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05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25D97E7-6250-4F2A-BFF6-D7B06B73E45D}"/>
              </a:ext>
            </a:extLst>
          </p:cNvPr>
          <p:cNvSpPr txBox="1"/>
          <p:nvPr/>
        </p:nvSpPr>
        <p:spPr>
          <a:xfrm>
            <a:off x="457200" y="1700808"/>
            <a:ext cx="7907560" cy="29592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על הראשים של אבי, איציק וקובי מניחים כובע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צבע כל כובע כחול, אדום או שחור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כל אחד מהם רואה את צבע הכובע של האחרים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כל אחד רושם בפתק את צבע הכובע שלדעתו נמצא על ראשו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על שלושתם לתכנן אסטרטגיה כך שלפחות אחד מהן יהי צודק</a:t>
            </a:r>
          </a:p>
          <a:p>
            <a:endParaRPr 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/>
          </a:p>
          <a:p>
            <a:pPr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1BE001AA-E393-4D70-8168-4C0929A6B972}"/>
              </a:ext>
            </a:extLst>
          </p:cNvPr>
          <p:cNvSpPr/>
          <p:nvPr/>
        </p:nvSpPr>
        <p:spPr>
          <a:xfrm rot="15880232">
            <a:off x="1370490" y="3054226"/>
            <a:ext cx="914400" cy="2508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8" name="Picture 4" descr="תוצאת תמונה עבור כובעים בצבע כחול ואדום">
            <a:extLst>
              <a:ext uri="{FF2B5EF4-FFF2-40B4-BE49-F238E27FC236}">
                <a16:creationId xmlns:a16="http://schemas.microsoft.com/office/drawing/2014/main" id="{4FD84365-2921-4EEF-A3A8-DCBB6982FB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1" t="10479" r="3371" b="54891"/>
          <a:stretch/>
        </p:blipFill>
        <p:spPr bwMode="auto">
          <a:xfrm>
            <a:off x="2098226" y="4509120"/>
            <a:ext cx="1753693" cy="138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תוצאת תמונה עבור כובעים בצבע כחול ואדום">
            <a:extLst>
              <a:ext uri="{FF2B5EF4-FFF2-40B4-BE49-F238E27FC236}">
                <a16:creationId xmlns:a16="http://schemas.microsoft.com/office/drawing/2014/main" id="{B5223F9F-C06B-4158-AFC1-C7A317386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3" t="10479" r="36177" b="54891"/>
          <a:stretch/>
        </p:blipFill>
        <p:spPr bwMode="auto">
          <a:xfrm>
            <a:off x="457199" y="3212976"/>
            <a:ext cx="1564189" cy="138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תוצאת תמונה עבור כובעים בצבע כחול ואדום">
            <a:extLst>
              <a:ext uri="{FF2B5EF4-FFF2-40B4-BE49-F238E27FC236}">
                <a16:creationId xmlns:a16="http://schemas.microsoft.com/office/drawing/2014/main" id="{D1763A58-C0F3-4406-ABA0-E2F269D78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79" r="63787" b="54891"/>
          <a:stretch/>
        </p:blipFill>
        <p:spPr bwMode="auto">
          <a:xfrm>
            <a:off x="28625" y="5049044"/>
            <a:ext cx="1879079" cy="138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0709D1-BF42-45C1-8769-2901A28AD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6457"/>
            <a:ext cx="6172919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אסטרטגית כובעים</a:t>
            </a:r>
            <a:r>
              <a:rPr kumimoji="0" lang="he-IL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חלק שני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31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25D97E7-6250-4F2A-BFF6-D7B06B73E45D}"/>
              </a:ext>
            </a:extLst>
          </p:cNvPr>
          <p:cNvSpPr txBox="1"/>
          <p:nvPr/>
        </p:nvSpPr>
        <p:spPr>
          <a:xfrm>
            <a:off x="457200" y="1700808"/>
            <a:ext cx="7907560" cy="357476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על הראשים של אבי, איציק וקובי מניחים כובע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צבע כל כובע כחול, אדום או שחור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כל אחד מהם רואה את צבע הכובע של האחרים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כל אחד רושם בפתק את צבע הכובע שלדעתו נמצא על ראשו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על שלושתם לתכנן אסטרטגיה כך שלפחות אחד מהן יהי צודק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/>
          </a:p>
          <a:p>
            <a:r>
              <a:rPr lang="he-IL" sz="2000" dirty="0">
                <a:solidFill>
                  <a:srgbClr val="FF0000"/>
                </a:solidFill>
              </a:rPr>
              <a:t>רמז:</a:t>
            </a:r>
            <a:r>
              <a:rPr lang="he-IL" sz="2000" dirty="0"/>
              <a:t> נקודד את צבעי הכובעים ל-1,0 ו-2</a:t>
            </a:r>
          </a:p>
          <a:p>
            <a:endParaRPr 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>
              <a:solidFill>
                <a:srgbClr val="FF0000"/>
              </a:solidFill>
            </a:endParaRPr>
          </a:p>
          <a:p>
            <a:endParaRPr lang="he-IL" sz="2000" dirty="0"/>
          </a:p>
          <a:p>
            <a:pPr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1BE001AA-E393-4D70-8168-4C0929A6B972}"/>
              </a:ext>
            </a:extLst>
          </p:cNvPr>
          <p:cNvSpPr/>
          <p:nvPr/>
        </p:nvSpPr>
        <p:spPr>
          <a:xfrm rot="15880232">
            <a:off x="1370490" y="3054226"/>
            <a:ext cx="914400" cy="2508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8" name="Picture 4" descr="תוצאת תמונה עבור כובעים בצבע כחול ואדום">
            <a:extLst>
              <a:ext uri="{FF2B5EF4-FFF2-40B4-BE49-F238E27FC236}">
                <a16:creationId xmlns:a16="http://schemas.microsoft.com/office/drawing/2014/main" id="{4FD84365-2921-4EEF-A3A8-DCBB6982FB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1" t="10479" r="3371" b="54891"/>
          <a:stretch/>
        </p:blipFill>
        <p:spPr bwMode="auto">
          <a:xfrm>
            <a:off x="2098226" y="4509120"/>
            <a:ext cx="1753693" cy="138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תוצאת תמונה עבור כובעים בצבע כחול ואדום">
            <a:extLst>
              <a:ext uri="{FF2B5EF4-FFF2-40B4-BE49-F238E27FC236}">
                <a16:creationId xmlns:a16="http://schemas.microsoft.com/office/drawing/2014/main" id="{B5223F9F-C06B-4158-AFC1-C7A317386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3" t="10479" r="36177" b="54891"/>
          <a:stretch/>
        </p:blipFill>
        <p:spPr bwMode="auto">
          <a:xfrm>
            <a:off x="457199" y="3212976"/>
            <a:ext cx="1564189" cy="138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תוצאת תמונה עבור כובעים בצבע כחול ואדום">
            <a:extLst>
              <a:ext uri="{FF2B5EF4-FFF2-40B4-BE49-F238E27FC236}">
                <a16:creationId xmlns:a16="http://schemas.microsoft.com/office/drawing/2014/main" id="{D1763A58-C0F3-4406-ABA0-E2F269D78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79" r="63787" b="54891"/>
          <a:stretch/>
        </p:blipFill>
        <p:spPr bwMode="auto">
          <a:xfrm>
            <a:off x="28625" y="5049044"/>
            <a:ext cx="1879079" cy="138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E2A9C0-19BA-4014-B4C4-A4184EDE3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6457"/>
            <a:ext cx="6172919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אסטרטגית כובעים</a:t>
            </a:r>
            <a:r>
              <a:rPr kumimoji="0" lang="he-IL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חלק ראשון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64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25D97E7-6250-4F2A-BFF6-D7B06B73E45D}"/>
              </a:ext>
            </a:extLst>
          </p:cNvPr>
          <p:cNvSpPr txBox="1"/>
          <p:nvPr/>
        </p:nvSpPr>
        <p:spPr>
          <a:xfrm>
            <a:off x="457200" y="1700808"/>
            <a:ext cx="7907560" cy="63447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על הראשים של אבי, איציק וקובי מניחים כובע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צבע כל כובע כחול, אדום או שחור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כל אחד מהם רואה את צבע הכובע של האחרים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כל אחד רושם בפתק את צבע הכובע שלדעתו נמצא על ראשו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על שלושתם לתכנן אסטרטגיה כך שלפחות אחד מהן יהי צודק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/>
          </a:p>
          <a:p>
            <a:r>
              <a:rPr lang="he-IL" sz="2000" dirty="0">
                <a:solidFill>
                  <a:srgbClr val="FF0000"/>
                </a:solidFill>
              </a:rPr>
              <a:t>פתרון: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אבי רושם את צבע כובע, כך שסכום מספרי</a:t>
            </a:r>
          </a:p>
          <a:p>
            <a:r>
              <a:rPr lang="he-IL" sz="2000" dirty="0"/>
              <a:t>    הכובעים </a:t>
            </a:r>
            <a:r>
              <a:rPr lang="he-IL" sz="2000" dirty="0" err="1"/>
              <a:t>מודולו</a:t>
            </a:r>
            <a:r>
              <a:rPr lang="he-IL" sz="2000" dirty="0"/>
              <a:t> 3 שווה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איציק רושם צבע כובע, כך שסכום מספרי</a:t>
            </a:r>
          </a:p>
          <a:p>
            <a:r>
              <a:rPr lang="he-IL" sz="2000" dirty="0"/>
              <a:t>    הכובעים </a:t>
            </a:r>
            <a:r>
              <a:rPr lang="he-IL" sz="2000" dirty="0" err="1"/>
              <a:t>מודולו</a:t>
            </a:r>
            <a:r>
              <a:rPr lang="he-IL" sz="2000" dirty="0"/>
              <a:t> 3 שווה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קובי רושם צבע כובע, כך שסכום מספרי</a:t>
            </a:r>
          </a:p>
          <a:p>
            <a:r>
              <a:rPr lang="he-IL" sz="2000" dirty="0"/>
              <a:t>    הכובעים </a:t>
            </a:r>
            <a:r>
              <a:rPr lang="he-IL" sz="2000" dirty="0" err="1"/>
              <a:t>מודולו</a:t>
            </a:r>
            <a:r>
              <a:rPr lang="he-IL" sz="2000" dirty="0"/>
              <a:t> 3 שווה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/>
          </a:p>
          <a:p>
            <a:endParaRPr 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/>
          </a:p>
          <a:p>
            <a:endParaRPr 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>
              <a:solidFill>
                <a:srgbClr val="FF0000"/>
              </a:solidFill>
            </a:endParaRPr>
          </a:p>
          <a:p>
            <a:endParaRPr lang="he-IL" sz="2000" dirty="0"/>
          </a:p>
          <a:p>
            <a:pPr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1BE001AA-E393-4D70-8168-4C0929A6B972}"/>
              </a:ext>
            </a:extLst>
          </p:cNvPr>
          <p:cNvSpPr/>
          <p:nvPr/>
        </p:nvSpPr>
        <p:spPr>
          <a:xfrm rot="15880232">
            <a:off x="1370490" y="3054226"/>
            <a:ext cx="914400" cy="2508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8" name="Picture 4" descr="תוצאת תמונה עבור כובעים בצבע כחול ואדום">
            <a:extLst>
              <a:ext uri="{FF2B5EF4-FFF2-40B4-BE49-F238E27FC236}">
                <a16:creationId xmlns:a16="http://schemas.microsoft.com/office/drawing/2014/main" id="{4FD84365-2921-4EEF-A3A8-DCBB6982FB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1" t="10479" r="3371" b="54891"/>
          <a:stretch/>
        </p:blipFill>
        <p:spPr bwMode="auto">
          <a:xfrm>
            <a:off x="2098226" y="4509120"/>
            <a:ext cx="1753693" cy="138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תוצאת תמונה עבור כובעים בצבע כחול ואדום">
            <a:extLst>
              <a:ext uri="{FF2B5EF4-FFF2-40B4-BE49-F238E27FC236}">
                <a16:creationId xmlns:a16="http://schemas.microsoft.com/office/drawing/2014/main" id="{B5223F9F-C06B-4158-AFC1-C7A317386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3" t="10479" r="36177" b="54891"/>
          <a:stretch/>
        </p:blipFill>
        <p:spPr bwMode="auto">
          <a:xfrm>
            <a:off x="457199" y="3212976"/>
            <a:ext cx="1564189" cy="138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תוצאת תמונה עבור כובעים בצבע כחול ואדום">
            <a:extLst>
              <a:ext uri="{FF2B5EF4-FFF2-40B4-BE49-F238E27FC236}">
                <a16:creationId xmlns:a16="http://schemas.microsoft.com/office/drawing/2014/main" id="{D1763A58-C0F3-4406-ABA0-E2F269D78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79" r="63787" b="54891"/>
          <a:stretch/>
        </p:blipFill>
        <p:spPr bwMode="auto">
          <a:xfrm>
            <a:off x="28625" y="5049044"/>
            <a:ext cx="1879079" cy="138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12546B-1F73-4EDE-89AE-F9E5FB90F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6457"/>
            <a:ext cx="6172919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אסטרטגית כובעים</a:t>
            </a:r>
            <a:r>
              <a:rPr kumimoji="0" lang="he-IL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חלק ראשון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67869496-91A6-412C-A848-A0F9013E0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900" y="931219"/>
            <a:ext cx="822960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e-IL" altLang="he-IL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פתיחה: שלוש בעיות</a:t>
            </a:r>
          </a:p>
          <a:p>
            <a:endParaRPr lang="he-IL" altLang="he-IL" b="1" kern="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r"/>
            <a:r>
              <a:rPr lang="he-IL" altLang="he-IL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בעיה שלישית: מגדלי התאומים</a:t>
            </a:r>
          </a:p>
          <a:p>
            <a:pPr algn="just"/>
            <a:r>
              <a:rPr lang="he-IL" altLang="he-IL" sz="28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לפניכם אוסף של 40 לבנים.</a:t>
            </a:r>
          </a:p>
          <a:p>
            <a:pPr algn="just"/>
            <a:r>
              <a:rPr lang="he-IL" altLang="he-IL" sz="28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לכל הלבנים בסיס בגודל שווה אך לכל לבנה </a:t>
            </a:r>
          </a:p>
          <a:p>
            <a:pPr algn="just"/>
            <a:r>
              <a:rPr lang="he-IL" altLang="he-IL" sz="28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גובה ייחודי.</a:t>
            </a:r>
          </a:p>
          <a:p>
            <a:pPr algn="just"/>
            <a:r>
              <a:rPr lang="he-IL" altLang="he-IL" sz="28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יש לפתח אלגוריתם שיקבע האם ניתן </a:t>
            </a:r>
          </a:p>
          <a:p>
            <a:pPr algn="just"/>
            <a:r>
              <a:rPr lang="he-IL" altLang="he-IL" sz="28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להרכיב מהלבנים שני מגדלים בגובה שווה.</a:t>
            </a:r>
          </a:p>
          <a:p>
            <a:pPr algn="r"/>
            <a:endParaRPr lang="he-IL" altLang="he-IL" b="1" kern="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r"/>
            <a:endParaRPr lang="en-US" altLang="he-IL" b="1" kern="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65BE9-FB49-43DC-B0AB-D82872255488}"/>
              </a:ext>
            </a:extLst>
          </p:cNvPr>
          <p:cNvSpPr txBox="1"/>
          <p:nvPr/>
        </p:nvSpPr>
        <p:spPr>
          <a:xfrm rot="20598155">
            <a:off x="4401676" y="4980000"/>
            <a:ext cx="223651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dirty="0">
                <a:solidFill>
                  <a:srgbClr val="002060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אלגוריתמים 2</a:t>
            </a:r>
          </a:p>
        </p:txBody>
      </p:sp>
      <p:pic>
        <p:nvPicPr>
          <p:cNvPr id="3074" name="Picture 2" descr="גורדי שחקים - The World Trade Center">
            <a:extLst>
              <a:ext uri="{FF2B5EF4-FFF2-40B4-BE49-F238E27FC236}">
                <a16:creationId xmlns:a16="http://schemas.microsoft.com/office/drawing/2014/main" id="{179C8272-7EF3-4441-86BD-23A303C8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53" y="2185416"/>
            <a:ext cx="2430925" cy="432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018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25D97E7-6250-4F2A-BFF6-D7B06B73E45D}"/>
              </a:ext>
            </a:extLst>
          </p:cNvPr>
          <p:cNvSpPr txBox="1"/>
          <p:nvPr/>
        </p:nvSpPr>
        <p:spPr>
          <a:xfrm>
            <a:off x="457200" y="1700808"/>
            <a:ext cx="7907560" cy="60369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מוניקה ורייצ'ל נפגשות זמן רב אחרי שלא ראו זו את זו...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מוניקה: "היי רייצ'ל, כמה ילדים יש לך?"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רייצ'ל: "שלושה"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מוניקה: "ומה הגילאים שלהם?"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רייצ'ל : "מכפלת הגילאים שלהם היא 36"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מוניקה: "..."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רייצ'ל: "סכום הגילאים שלהם הוא כגובה בניין זה"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מוניקה (מתבוננת בבניין): "באמת שאין לי מושג..."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רייצ'ל: "הבכור שלי כבר השתתף בסדרת טלוויזיה"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מוניקה: "עכשיו אני יודעת מה גילאי הילדים"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/>
          </a:p>
          <a:p>
            <a:r>
              <a:rPr lang="he-IL" sz="2000" dirty="0">
                <a:solidFill>
                  <a:srgbClr val="FF0000"/>
                </a:solidFill>
              </a:rPr>
              <a:t>בני כמה הילדים של רייצ'ל?</a:t>
            </a:r>
          </a:p>
          <a:p>
            <a:endParaRPr 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/>
          </a:p>
          <a:p>
            <a:endParaRPr 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>
              <a:solidFill>
                <a:srgbClr val="FF0000"/>
              </a:solidFill>
            </a:endParaRPr>
          </a:p>
          <a:p>
            <a:endParaRPr lang="he-IL" sz="2000" dirty="0"/>
          </a:p>
          <a:p>
            <a:pPr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1BE001AA-E393-4D70-8168-4C0929A6B972}"/>
              </a:ext>
            </a:extLst>
          </p:cNvPr>
          <p:cNvSpPr/>
          <p:nvPr/>
        </p:nvSpPr>
        <p:spPr>
          <a:xfrm rot="15880232">
            <a:off x="1370490" y="3054226"/>
            <a:ext cx="914400" cy="2508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2546B-1F73-4EDE-89AE-F9E5FB90F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6457"/>
            <a:ext cx="6172919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גילאי ילדים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218" name="Picture 2" descr="post-title">
            <a:extLst>
              <a:ext uri="{FF2B5EF4-FFF2-40B4-BE49-F238E27FC236}">
                <a16:creationId xmlns:a16="http://schemas.microsoft.com/office/drawing/2014/main" id="{B4F4F9A6-DFEA-41C5-BC6B-CE3D270E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3" y="5094745"/>
            <a:ext cx="2849400" cy="148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075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25D97E7-6250-4F2A-BFF6-D7B06B73E45D}"/>
              </a:ext>
            </a:extLst>
          </p:cNvPr>
          <p:cNvSpPr txBox="1"/>
          <p:nvPr/>
        </p:nvSpPr>
        <p:spPr>
          <a:xfrm>
            <a:off x="457200" y="1700808"/>
            <a:ext cx="7907560" cy="23436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מכפלת הגילאים היא 36. האפשרויות הן:</a:t>
            </a:r>
          </a:p>
          <a:p>
            <a:endParaRPr 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/>
          </a:p>
          <a:p>
            <a:endParaRPr 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>
              <a:solidFill>
                <a:srgbClr val="FF0000"/>
              </a:solidFill>
            </a:endParaRPr>
          </a:p>
          <a:p>
            <a:endParaRPr lang="he-IL" sz="2000" dirty="0"/>
          </a:p>
          <a:p>
            <a:pPr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1BE001AA-E393-4D70-8168-4C0929A6B972}"/>
              </a:ext>
            </a:extLst>
          </p:cNvPr>
          <p:cNvSpPr/>
          <p:nvPr/>
        </p:nvSpPr>
        <p:spPr>
          <a:xfrm rot="15880232">
            <a:off x="1370490" y="3054226"/>
            <a:ext cx="914400" cy="2508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2546B-1F73-4EDE-89AE-F9E5FB90F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6457"/>
            <a:ext cx="6172919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גילאי ילדים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218" name="Picture 2" descr="post-title">
            <a:extLst>
              <a:ext uri="{FF2B5EF4-FFF2-40B4-BE49-F238E27FC236}">
                <a16:creationId xmlns:a16="http://schemas.microsoft.com/office/drawing/2014/main" id="{B4F4F9A6-DFEA-41C5-BC6B-CE3D270E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20" y="2733018"/>
            <a:ext cx="3849748" cy="200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טבלה 3">
            <a:extLst>
              <a:ext uri="{FF2B5EF4-FFF2-40B4-BE49-F238E27FC236}">
                <a16:creationId xmlns:a16="http://schemas.microsoft.com/office/drawing/2014/main" id="{CB6A1F33-9E76-4BEC-A1AD-E576AF7E5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97147"/>
              </p:ext>
            </p:extLst>
          </p:nvPr>
        </p:nvGraphicFramePr>
        <p:xfrm>
          <a:off x="5532899" y="2253508"/>
          <a:ext cx="2399928" cy="2595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99976">
                  <a:extLst>
                    <a:ext uri="{9D8B030D-6E8A-4147-A177-3AD203B41FA5}">
                      <a16:colId xmlns:a16="http://schemas.microsoft.com/office/drawing/2014/main" val="478181937"/>
                    </a:ext>
                  </a:extLst>
                </a:gridCol>
                <a:gridCol w="799976">
                  <a:extLst>
                    <a:ext uri="{9D8B030D-6E8A-4147-A177-3AD203B41FA5}">
                      <a16:colId xmlns:a16="http://schemas.microsoft.com/office/drawing/2014/main" val="4267100642"/>
                    </a:ext>
                  </a:extLst>
                </a:gridCol>
                <a:gridCol w="799976">
                  <a:extLst>
                    <a:ext uri="{9D8B030D-6E8A-4147-A177-3AD203B41FA5}">
                      <a16:colId xmlns:a16="http://schemas.microsoft.com/office/drawing/2014/main" val="287969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0" dirty="0"/>
                        <a:t>36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0" dirty="0"/>
                        <a:t>1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0" dirty="0"/>
                        <a:t>1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9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4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7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0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3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1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078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25D97E7-6250-4F2A-BFF6-D7B06B73E45D}"/>
              </a:ext>
            </a:extLst>
          </p:cNvPr>
          <p:cNvSpPr txBox="1"/>
          <p:nvPr/>
        </p:nvSpPr>
        <p:spPr>
          <a:xfrm>
            <a:off x="457200" y="1700808"/>
            <a:ext cx="7907560" cy="23436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גובה הבניין שווה לסכום גילאים שאינו ייחודי:</a:t>
            </a:r>
          </a:p>
          <a:p>
            <a:endParaRPr 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/>
          </a:p>
          <a:p>
            <a:endParaRPr 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>
              <a:solidFill>
                <a:srgbClr val="FF0000"/>
              </a:solidFill>
            </a:endParaRPr>
          </a:p>
          <a:p>
            <a:endParaRPr lang="he-IL" sz="2000" dirty="0"/>
          </a:p>
          <a:p>
            <a:pPr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1BE001AA-E393-4D70-8168-4C0929A6B972}"/>
              </a:ext>
            </a:extLst>
          </p:cNvPr>
          <p:cNvSpPr/>
          <p:nvPr/>
        </p:nvSpPr>
        <p:spPr>
          <a:xfrm rot="15880232">
            <a:off x="1370490" y="3054226"/>
            <a:ext cx="914400" cy="2508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2546B-1F73-4EDE-89AE-F9E5FB90F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6457"/>
            <a:ext cx="6172919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גילאי ילדים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218" name="Picture 2" descr="post-title">
            <a:extLst>
              <a:ext uri="{FF2B5EF4-FFF2-40B4-BE49-F238E27FC236}">
                <a16:creationId xmlns:a16="http://schemas.microsoft.com/office/drawing/2014/main" id="{B4F4F9A6-DFEA-41C5-BC6B-CE3D270E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20" y="2733018"/>
            <a:ext cx="3849748" cy="200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טבלה 3">
            <a:extLst>
              <a:ext uri="{FF2B5EF4-FFF2-40B4-BE49-F238E27FC236}">
                <a16:creationId xmlns:a16="http://schemas.microsoft.com/office/drawing/2014/main" id="{CB6A1F33-9E76-4BEC-A1AD-E576AF7E5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304048"/>
              </p:ext>
            </p:extLst>
          </p:nvPr>
        </p:nvGraphicFramePr>
        <p:xfrm>
          <a:off x="5532899" y="2253508"/>
          <a:ext cx="2399928" cy="2595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99982">
                  <a:extLst>
                    <a:ext uri="{9D8B030D-6E8A-4147-A177-3AD203B41FA5}">
                      <a16:colId xmlns:a16="http://schemas.microsoft.com/office/drawing/2014/main" val="2375326243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478181937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4267100642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287969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0" dirty="0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0" dirty="0"/>
                        <a:t>36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0" dirty="0"/>
                        <a:t>1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0" dirty="0"/>
                        <a:t>1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9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4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7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0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3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1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0169"/>
                  </a:ext>
                </a:extLst>
              </a:tr>
            </a:tbl>
          </a:graphicData>
        </a:graphic>
      </p:graphicFrame>
      <p:sp>
        <p:nvSpPr>
          <p:cNvPr id="4" name="אליפסה 3">
            <a:extLst>
              <a:ext uri="{FF2B5EF4-FFF2-40B4-BE49-F238E27FC236}">
                <a16:creationId xmlns:a16="http://schemas.microsoft.com/office/drawing/2014/main" id="{44CA2415-AE63-4796-97FC-DF4EC7924598}"/>
              </a:ext>
            </a:extLst>
          </p:cNvPr>
          <p:cNvSpPr/>
          <p:nvPr/>
        </p:nvSpPr>
        <p:spPr>
          <a:xfrm>
            <a:off x="5185538" y="3736868"/>
            <a:ext cx="3179222" cy="7722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2925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25D97E7-6250-4F2A-BFF6-D7B06B73E45D}"/>
              </a:ext>
            </a:extLst>
          </p:cNvPr>
          <p:cNvSpPr txBox="1"/>
          <p:nvPr/>
        </p:nvSpPr>
        <p:spPr>
          <a:xfrm>
            <a:off x="457200" y="1700808"/>
            <a:ext cx="7907560" cy="23436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לרייצ'ל בן בכור:</a:t>
            </a:r>
          </a:p>
          <a:p>
            <a:endParaRPr 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/>
          </a:p>
          <a:p>
            <a:endParaRPr 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>
              <a:solidFill>
                <a:srgbClr val="FF0000"/>
              </a:solidFill>
            </a:endParaRPr>
          </a:p>
          <a:p>
            <a:endParaRPr lang="he-IL" sz="2000" dirty="0"/>
          </a:p>
          <a:p>
            <a:pPr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1BE001AA-E393-4D70-8168-4C0929A6B972}"/>
              </a:ext>
            </a:extLst>
          </p:cNvPr>
          <p:cNvSpPr/>
          <p:nvPr/>
        </p:nvSpPr>
        <p:spPr>
          <a:xfrm rot="15880232">
            <a:off x="1370490" y="3054226"/>
            <a:ext cx="914400" cy="2508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2546B-1F73-4EDE-89AE-F9E5FB90F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6457"/>
            <a:ext cx="6172919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גילאי ילדים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218" name="Picture 2" descr="post-title">
            <a:extLst>
              <a:ext uri="{FF2B5EF4-FFF2-40B4-BE49-F238E27FC236}">
                <a16:creationId xmlns:a16="http://schemas.microsoft.com/office/drawing/2014/main" id="{B4F4F9A6-DFEA-41C5-BC6B-CE3D270E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20" y="2733018"/>
            <a:ext cx="3849748" cy="200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טבלה 3">
            <a:extLst>
              <a:ext uri="{FF2B5EF4-FFF2-40B4-BE49-F238E27FC236}">
                <a16:creationId xmlns:a16="http://schemas.microsoft.com/office/drawing/2014/main" id="{FC2A4609-0646-4A68-A283-931AE15FC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99695"/>
              </p:ext>
            </p:extLst>
          </p:nvPr>
        </p:nvGraphicFramePr>
        <p:xfrm>
          <a:off x="5532899" y="2253508"/>
          <a:ext cx="2399928" cy="2595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99976">
                  <a:extLst>
                    <a:ext uri="{9D8B030D-6E8A-4147-A177-3AD203B41FA5}">
                      <a16:colId xmlns:a16="http://schemas.microsoft.com/office/drawing/2014/main" val="478181937"/>
                    </a:ext>
                  </a:extLst>
                </a:gridCol>
                <a:gridCol w="799976">
                  <a:extLst>
                    <a:ext uri="{9D8B030D-6E8A-4147-A177-3AD203B41FA5}">
                      <a16:colId xmlns:a16="http://schemas.microsoft.com/office/drawing/2014/main" val="4267100642"/>
                    </a:ext>
                  </a:extLst>
                </a:gridCol>
                <a:gridCol w="799976">
                  <a:extLst>
                    <a:ext uri="{9D8B030D-6E8A-4147-A177-3AD203B41FA5}">
                      <a16:colId xmlns:a16="http://schemas.microsoft.com/office/drawing/2014/main" val="287969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0" dirty="0"/>
                        <a:t>36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0" dirty="0"/>
                        <a:t>1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0" dirty="0"/>
                        <a:t>1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9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4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7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0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3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1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671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25D97E7-6250-4F2A-BFF6-D7B06B73E45D}"/>
              </a:ext>
            </a:extLst>
          </p:cNvPr>
          <p:cNvSpPr txBox="1"/>
          <p:nvPr/>
        </p:nvSpPr>
        <p:spPr>
          <a:xfrm>
            <a:off x="457200" y="1700808"/>
            <a:ext cx="7907560" cy="23436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ברשותנו מטבע הנופל על "עץ" בהסתברות </a:t>
            </a:r>
            <a:r>
              <a:rPr lang="en-US" sz="2000" dirty="0"/>
              <a:t>p</a:t>
            </a:r>
            <a:endParaRPr 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כיצד ניתן להיעזר במטבע זה כדי ליצור סימולציה</a:t>
            </a:r>
          </a:p>
          <a:p>
            <a:r>
              <a:rPr lang="he-IL" sz="2000" dirty="0"/>
              <a:t>     של מטבע תקין הנופל בהסתברות </a:t>
            </a:r>
            <a:r>
              <a:rPr lang="en-US" sz="2000" dirty="0"/>
              <a:t>½:½</a:t>
            </a:r>
            <a:r>
              <a:rPr lang="he-IL" sz="2000" dirty="0"/>
              <a:t> ?</a:t>
            </a:r>
          </a:p>
          <a:p>
            <a:endParaRPr lang="he-IL" sz="2000" dirty="0"/>
          </a:p>
          <a:p>
            <a:r>
              <a:rPr lang="he-IL" sz="2000" dirty="0">
                <a:solidFill>
                  <a:srgbClr val="FF0000"/>
                </a:solidFill>
              </a:rPr>
              <a:t>רמז:</a:t>
            </a:r>
            <a:r>
              <a:rPr lang="he-IL" sz="2000" dirty="0"/>
              <a:t> זרוק את המטבע פעמיים</a:t>
            </a:r>
            <a:endParaRPr lang="he-IL" sz="2000" dirty="0">
              <a:solidFill>
                <a:srgbClr val="FF0000"/>
              </a:solidFill>
            </a:endParaRPr>
          </a:p>
          <a:p>
            <a:endParaRPr lang="he-IL" sz="2000" dirty="0"/>
          </a:p>
          <a:p>
            <a:pPr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1BE001AA-E393-4D70-8168-4C0929A6B972}"/>
              </a:ext>
            </a:extLst>
          </p:cNvPr>
          <p:cNvSpPr/>
          <p:nvPr/>
        </p:nvSpPr>
        <p:spPr>
          <a:xfrm rot="15880232">
            <a:off x="1370490" y="3054226"/>
            <a:ext cx="914400" cy="2508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2546B-1F73-4EDE-89AE-F9E5FB90F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6457"/>
            <a:ext cx="6172919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מטבע לא תקין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30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25D97E7-6250-4F2A-BFF6-D7B06B73E45D}"/>
              </a:ext>
            </a:extLst>
          </p:cNvPr>
          <p:cNvSpPr txBox="1"/>
          <p:nvPr/>
        </p:nvSpPr>
        <p:spPr>
          <a:xfrm>
            <a:off x="457200" y="1700808"/>
            <a:ext cx="7907560" cy="20358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ברשותנו מטבע הנופל על "עץ" בהסתברות </a:t>
            </a:r>
            <a:r>
              <a:rPr lang="en-US" sz="2000" dirty="0"/>
              <a:t>p</a:t>
            </a:r>
            <a:endParaRPr 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כיצד ניתן להיעזר במטבע זה כדי ליצור סימולציה</a:t>
            </a:r>
          </a:p>
          <a:p>
            <a:r>
              <a:rPr lang="he-IL" sz="2000" dirty="0"/>
              <a:t>     של מטבע תקין הנופל בהסתברות </a:t>
            </a:r>
            <a:r>
              <a:rPr lang="en-US" sz="2000" dirty="0"/>
              <a:t>½:½</a:t>
            </a:r>
            <a:r>
              <a:rPr lang="he-IL" sz="2000" dirty="0"/>
              <a:t> ?</a:t>
            </a:r>
          </a:p>
          <a:p>
            <a:endParaRPr lang="he-IL" sz="2000" dirty="0"/>
          </a:p>
          <a:p>
            <a:r>
              <a:rPr lang="he-IL" sz="2000" dirty="0">
                <a:solidFill>
                  <a:srgbClr val="FF0000"/>
                </a:solidFill>
              </a:rPr>
              <a:t>פתרון:</a:t>
            </a:r>
            <a:endParaRPr lang="he-IL" sz="2000" dirty="0"/>
          </a:p>
          <a:p>
            <a:pPr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1BE001AA-E393-4D70-8168-4C0929A6B972}"/>
              </a:ext>
            </a:extLst>
          </p:cNvPr>
          <p:cNvSpPr/>
          <p:nvPr/>
        </p:nvSpPr>
        <p:spPr>
          <a:xfrm rot="15880232">
            <a:off x="1370490" y="3054226"/>
            <a:ext cx="914400" cy="2508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2546B-1F73-4EDE-89AE-F9E5FB90F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6457"/>
            <a:ext cx="6172919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מטבע לא תקין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תיבת טקסט 2">
            <a:extLst>
              <a:ext uri="{FF2B5EF4-FFF2-40B4-BE49-F238E27FC236}">
                <a16:creationId xmlns:a16="http://schemas.microsoft.com/office/drawing/2014/main" id="{11519621-5FC6-4FE0-90CC-B249B18C3B9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419871" y="3449588"/>
            <a:ext cx="4913237" cy="2787724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מטבע לא תקין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בצע: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1.1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זרוק את המטבע פעמיים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1.2 אם בזריקה הראשונה התקבל "עץ"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          ובזריקה השנייה "פלי", החזר "פלי" (ועצור)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    1.3 אם בזריקה הראשונה התקבל "פלי"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          ובזריקה השנייה "עץ", החזר "עץ" (ועצור)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409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25D97E7-6250-4F2A-BFF6-D7B06B73E45D}"/>
              </a:ext>
            </a:extLst>
          </p:cNvPr>
          <p:cNvSpPr txBox="1"/>
          <p:nvPr/>
        </p:nvSpPr>
        <p:spPr>
          <a:xfrm>
            <a:off x="457200" y="1700808"/>
            <a:ext cx="7907560" cy="17281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ברשותנו מטבע תקין (נופל בהסתברות </a:t>
            </a:r>
            <a:r>
              <a:rPr lang="en-US" sz="2000" dirty="0"/>
              <a:t>(½:½</a:t>
            </a:r>
            <a:r>
              <a:rPr lang="he-IL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רשמו </a:t>
            </a:r>
            <a:r>
              <a:rPr lang="he-IL" sz="2000" dirty="0" err="1"/>
              <a:t>פסאודו</a:t>
            </a:r>
            <a:r>
              <a:rPr lang="he-IL" sz="2000" dirty="0"/>
              <a:t> קוד בשם "סימולציה" המקבל ערך </a:t>
            </a:r>
            <a:r>
              <a:rPr lang="en-US" sz="2000" dirty="0"/>
              <a:t>(0</a:t>
            </a: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≤p≤1)</a:t>
            </a:r>
            <a:r>
              <a:rPr lang="en-US" sz="2000" dirty="0"/>
              <a:t> p</a:t>
            </a:r>
            <a:r>
              <a:rPr lang="he-IL" sz="2000" dirty="0"/>
              <a:t> </a:t>
            </a:r>
          </a:p>
          <a:p>
            <a:r>
              <a:rPr lang="he-IL" sz="2000" dirty="0"/>
              <a:t>     ומחזיר "עץ" בהסתברות </a:t>
            </a:r>
            <a:r>
              <a:rPr lang="en-US" sz="2000" dirty="0"/>
              <a:t>p</a:t>
            </a:r>
            <a:r>
              <a:rPr lang="he-IL" sz="2000" dirty="0"/>
              <a:t>, ו-"פלי" בהסתברות </a:t>
            </a:r>
            <a:r>
              <a:rPr lang="en-US" sz="2000" dirty="0"/>
              <a:t>1-p</a:t>
            </a:r>
            <a:r>
              <a:rPr lang="he-IL" sz="2000" dirty="0"/>
              <a:t>.</a:t>
            </a:r>
          </a:p>
          <a:p>
            <a:endParaRPr lang="he-IL" sz="2000" dirty="0"/>
          </a:p>
          <a:p>
            <a:pPr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1BE001AA-E393-4D70-8168-4C0929A6B972}"/>
              </a:ext>
            </a:extLst>
          </p:cNvPr>
          <p:cNvSpPr/>
          <p:nvPr/>
        </p:nvSpPr>
        <p:spPr>
          <a:xfrm rot="15880232">
            <a:off x="1370490" y="3054226"/>
            <a:ext cx="914400" cy="2508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2546B-1F73-4EDE-89AE-F9E5FB90F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6457"/>
            <a:ext cx="6172919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סימולציה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54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8B1CFCE5-5454-473D-83FB-FAF5884B9FC1}"/>
              </a:ext>
            </a:extLst>
          </p:cNvPr>
          <p:cNvCxnSpPr>
            <a:cxnSpLocks/>
          </p:cNvCxnSpPr>
          <p:nvPr/>
        </p:nvCxnSpPr>
        <p:spPr>
          <a:xfrm>
            <a:off x="3491880" y="5279504"/>
            <a:ext cx="259228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25D97E7-6250-4F2A-BFF6-D7B06B73E45D}"/>
              </a:ext>
            </a:extLst>
          </p:cNvPr>
          <p:cNvSpPr txBox="1"/>
          <p:nvPr/>
        </p:nvSpPr>
        <p:spPr>
          <a:xfrm>
            <a:off x="457200" y="1700808"/>
            <a:ext cx="7907560" cy="23436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על דף נייר משורטט משולש שבסיסו מקביל לרוחב הדף.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עליכם לחסום במשולש ריבוע, כך ששני קודקודי ריבוע ימצאו</a:t>
            </a:r>
          </a:p>
          <a:p>
            <a:r>
              <a:rPr lang="he-IL" sz="2000" dirty="0"/>
              <a:t>     על הבסיס ושני הקודקודים האחרים על כל אחד משני שוקי</a:t>
            </a:r>
          </a:p>
          <a:p>
            <a:r>
              <a:rPr lang="he-IL" sz="2000" dirty="0"/>
              <a:t>     המשולש.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לרשותכם סרגל (חסר שנתות) ומחוגה (להקצאת אורכים).</a:t>
            </a:r>
          </a:p>
          <a:p>
            <a:endParaRPr lang="he-IL" sz="2000" dirty="0"/>
          </a:p>
          <a:p>
            <a:pPr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1BE001AA-E393-4D70-8168-4C0929A6B972}"/>
              </a:ext>
            </a:extLst>
          </p:cNvPr>
          <p:cNvSpPr/>
          <p:nvPr/>
        </p:nvSpPr>
        <p:spPr>
          <a:xfrm rot="15880232">
            <a:off x="1370490" y="3054226"/>
            <a:ext cx="914400" cy="2508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2546B-1F73-4EDE-89AE-F9E5FB90F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6457"/>
            <a:ext cx="6172919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משולש חוסם ריבוע</a:t>
            </a:r>
            <a:endParaRPr kumimoji="0" lang="en-US" altLang="he-IL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31296077-E340-4778-8597-2FFBDD9279E5}"/>
              </a:ext>
            </a:extLst>
          </p:cNvPr>
          <p:cNvSpPr/>
          <p:nvPr/>
        </p:nvSpPr>
        <p:spPr>
          <a:xfrm>
            <a:off x="4572000" y="4365104"/>
            <a:ext cx="914400" cy="91440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D32A6C6A-4B3D-464E-BD4F-31B96A654C97}"/>
              </a:ext>
            </a:extLst>
          </p:cNvPr>
          <p:cNvCxnSpPr>
            <a:cxnSpLocks/>
          </p:cNvCxnSpPr>
          <p:nvPr/>
        </p:nvCxnSpPr>
        <p:spPr>
          <a:xfrm flipV="1">
            <a:off x="3491880" y="3861048"/>
            <a:ext cx="1728192" cy="141845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79D57268-156F-4FDD-A7AE-6BF3F51333C7}"/>
              </a:ext>
            </a:extLst>
          </p:cNvPr>
          <p:cNvCxnSpPr>
            <a:cxnSpLocks/>
          </p:cNvCxnSpPr>
          <p:nvPr/>
        </p:nvCxnSpPr>
        <p:spPr>
          <a:xfrm>
            <a:off x="5220072" y="3861048"/>
            <a:ext cx="864096" cy="141845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039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611561" y="333375"/>
            <a:ext cx="792088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e-IL" altLang="he-IL" b="1" dirty="0"/>
              <a:t>פתרון בעיות וחשיבה אלגוריתמית</a:t>
            </a:r>
            <a:endParaRPr lang="en-US" altLang="he-IL" b="1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51520" y="5229200"/>
            <a:ext cx="864096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e-IL" altLang="he-IL" sz="3600" b="1" dirty="0"/>
              <a:t>סוף פרק 1 – בעיה אלגוריתמית</a:t>
            </a:r>
            <a:endParaRPr lang="en-US" altLang="he-IL" sz="3600" b="1" dirty="0"/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43201"/>
            <a:ext cx="4248472" cy="339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67869496-91A6-412C-A848-A0F9013E0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601317"/>
            <a:ext cx="2813348" cy="127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he-IL" altLang="he-IL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פתרון בעיות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33101F4-BE82-459E-A226-6B5860B84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515395"/>
            <a:ext cx="3816424" cy="913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he-IL" altLang="he-IL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חשיבה אלגוריתמית</a:t>
            </a:r>
          </a:p>
        </p:txBody>
      </p:sp>
      <p:pic>
        <p:nvPicPr>
          <p:cNvPr id="4098" name="Picture 2" descr="כך ניסה לאונרדו דה וינצ'י למצוא עבודה - ודווקא כיצרן של כלי מלחמה - Xnet">
            <a:extLst>
              <a:ext uri="{FF2B5EF4-FFF2-40B4-BE49-F238E27FC236}">
                <a16:creationId xmlns:a16="http://schemas.microsoft.com/office/drawing/2014/main" id="{B2A72035-BAC2-4B69-8F5E-AD642695F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523" y="1700808"/>
            <a:ext cx="2926103" cy="20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87140E-A917-472C-A65B-F3A7BDCCDF1B}"/>
              </a:ext>
            </a:extLst>
          </p:cNvPr>
          <p:cNvSpPr txBox="1"/>
          <p:nvPr/>
        </p:nvSpPr>
        <p:spPr>
          <a:xfrm>
            <a:off x="5796073" y="3861048"/>
            <a:ext cx="164666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לאונרדו דה וינצ'י</a:t>
            </a:r>
          </a:p>
          <a:p>
            <a:pPr algn="ctr"/>
            <a:r>
              <a:rPr lang="he-IL" dirty="0"/>
              <a:t>(1452-1519)</a:t>
            </a:r>
          </a:p>
        </p:txBody>
      </p:sp>
      <p:pic>
        <p:nvPicPr>
          <p:cNvPr id="4100" name="Picture 4" descr="Tribute Page | Muhammad ibn Musa al-Khwarizmi">
            <a:extLst>
              <a:ext uri="{FF2B5EF4-FFF2-40B4-BE49-F238E27FC236}">
                <a16:creationId xmlns:a16="http://schemas.microsoft.com/office/drawing/2014/main" id="{C8175D30-94AC-4CB0-A9C6-97C733B20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56992"/>
            <a:ext cx="2100328" cy="22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02CEE7-0F20-4B2A-BFF2-81D0CE8B0522}"/>
              </a:ext>
            </a:extLst>
          </p:cNvPr>
          <p:cNvSpPr txBox="1"/>
          <p:nvPr/>
        </p:nvSpPr>
        <p:spPr>
          <a:xfrm>
            <a:off x="933631" y="5647062"/>
            <a:ext cx="288418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0" i="0" dirty="0">
                <a:effectLst/>
                <a:latin typeface="arial" panose="020B0604020202020204" pitchFamily="34" charset="0"/>
              </a:rPr>
              <a:t>מוחמד אבן מוסא אל-ח'ווארזמי</a:t>
            </a:r>
          </a:p>
          <a:p>
            <a:pPr algn="ctr"/>
            <a:r>
              <a:rPr lang="he-IL" dirty="0">
                <a:latin typeface="arial" panose="020B0604020202020204" pitchFamily="34" charset="0"/>
              </a:rPr>
              <a:t>(780-850)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392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67869496-91A6-412C-A848-A0F9013E0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632"/>
            <a:ext cx="9036496" cy="599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he-IL" altLang="he-IL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נושאי הקורס ופירוט המפגשים:</a:t>
            </a:r>
          </a:p>
          <a:p>
            <a:pPr marL="571500" indent="-571500" algn="r">
              <a:buFont typeface="Arial" panose="020B0604020202020204" pitchFamily="34" charset="0"/>
              <a:buChar char="•"/>
            </a:pPr>
            <a:r>
              <a:rPr lang="he-IL" altLang="he-IL" sz="36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מבוא – בעיה ופתרונה וכתיבת פסאודו-קוד (שיעורים 1-2)</a:t>
            </a:r>
          </a:p>
          <a:p>
            <a:pPr marL="571500" indent="-571500" algn="r">
              <a:buFont typeface="Arial" panose="020B0604020202020204" pitchFamily="34" charset="0"/>
              <a:buChar char="•"/>
            </a:pPr>
            <a:r>
              <a:rPr lang="he-IL" altLang="he-IL" sz="36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מבט מהסוף להתחלה ורקורסיה (שעורים 3-4)</a:t>
            </a:r>
          </a:p>
          <a:p>
            <a:pPr marL="571500" indent="-571500" algn="r">
              <a:buFont typeface="Arial" panose="020B0604020202020204" pitchFamily="34" charset="0"/>
              <a:buChar char="•"/>
            </a:pPr>
            <a:r>
              <a:rPr lang="he-IL" altLang="he-IL" sz="36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זיהוי מאפיינים מתמטיים:סימטריה וזוגיות (שיעורים 5-6)</a:t>
            </a:r>
          </a:p>
          <a:p>
            <a:pPr marL="571500" indent="-571500" algn="r">
              <a:buFont typeface="Arial" panose="020B0604020202020204" pitchFamily="34" charset="0"/>
              <a:buChar char="•"/>
            </a:pPr>
            <a:r>
              <a:rPr lang="he-IL" altLang="he-IL" sz="36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הכללה של מקרים פרטיים (שיעור 7)</a:t>
            </a:r>
          </a:p>
          <a:p>
            <a:pPr marL="571500" indent="-571500" algn="r">
              <a:buFont typeface="Arial" panose="020B0604020202020204" pitchFamily="34" charset="0"/>
              <a:buChar char="•"/>
            </a:pPr>
            <a:r>
              <a:rPr lang="he-IL" altLang="he-IL" sz="36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שמורה ומשחקים מתמטיים (שיעורים 8-9)</a:t>
            </a:r>
          </a:p>
          <a:p>
            <a:pPr marL="571500" indent="-571500" algn="r">
              <a:buFont typeface="Arial" panose="020B0604020202020204" pitchFamily="34" charset="0"/>
              <a:buChar char="•"/>
            </a:pPr>
            <a:r>
              <a:rPr lang="he-IL" altLang="he-IL" sz="36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הפשטה: מבט בינרי וגרף (שיעורים 10-11)</a:t>
            </a:r>
          </a:p>
          <a:p>
            <a:pPr marL="571500" indent="-571500" algn="r">
              <a:buFont typeface="Arial" panose="020B0604020202020204" pitchFamily="34" charset="0"/>
              <a:buChar char="•"/>
            </a:pPr>
            <a:r>
              <a:rPr lang="he-IL" altLang="he-IL" sz="36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לוגיקה: חידות ופרדוקסים (שיעור 12)</a:t>
            </a:r>
          </a:p>
          <a:p>
            <a:pPr marL="571500" indent="-571500" algn="r">
              <a:buFont typeface="Arial" panose="020B0604020202020204" pitchFamily="34" charset="0"/>
              <a:buChar char="•"/>
            </a:pPr>
            <a:r>
              <a:rPr lang="he-IL" altLang="he-IL" sz="3600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חזרה (שיעור 13)</a:t>
            </a:r>
          </a:p>
          <a:p>
            <a:pPr marL="571500" indent="-571500" algn="r">
              <a:buFont typeface="Arial" panose="020B0604020202020204" pitchFamily="34" charset="0"/>
              <a:buChar char="•"/>
            </a:pPr>
            <a:endParaRPr lang="he-IL" altLang="he-IL" sz="3600" b="1" kern="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5122" name="Picture 2" descr="חידת ה-15 – ויקיפדיה">
            <a:extLst>
              <a:ext uri="{FF2B5EF4-FFF2-40B4-BE49-F238E27FC236}">
                <a16:creationId xmlns:a16="http://schemas.microsoft.com/office/drawing/2014/main" id="{BE2CA5D5-F97A-4839-BF82-78F366B5A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62454">
            <a:off x="709385" y="4338150"/>
            <a:ext cx="1988761" cy="198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56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67869496-91A6-412C-A848-A0F9013E0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68560" y="548680"/>
            <a:ext cx="903649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he-IL" altLang="he-IL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מרכיבי הציון:</a:t>
            </a:r>
          </a:p>
          <a:p>
            <a:pPr algn="r"/>
            <a:r>
              <a:rPr lang="he-IL" altLang="he-IL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בחינה – 100%</a:t>
            </a:r>
          </a:p>
          <a:p>
            <a:pPr marL="571500" indent="-571500" algn="r">
              <a:buFont typeface="Arial" panose="020B0604020202020204" pitchFamily="34" charset="0"/>
              <a:buChar char="•"/>
            </a:pPr>
            <a:endParaRPr lang="he-IL" altLang="he-IL" sz="3600" b="1" kern="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F8D3330-6425-437B-A1DD-29D93F859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8520" y="2204864"/>
            <a:ext cx="903649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571500" indent="-571500" algn="r">
              <a:buFont typeface="Arial" panose="020B0604020202020204" pitchFamily="34" charset="0"/>
              <a:buChar char="•"/>
            </a:pPr>
            <a:r>
              <a:rPr lang="he-IL" altLang="he-IL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4 מטלות לתרגול עצמי</a:t>
            </a:r>
          </a:p>
          <a:p>
            <a:pPr marL="571500" indent="-571500" algn="r">
              <a:buFont typeface="Arial" panose="020B0604020202020204" pitchFamily="34" charset="0"/>
              <a:buChar char="•"/>
            </a:pPr>
            <a:r>
              <a:rPr lang="he-IL" altLang="he-IL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סימולציה של בחינה לדוגמה</a:t>
            </a:r>
          </a:p>
          <a:p>
            <a:pPr marL="571500" indent="-571500" algn="r">
              <a:buFont typeface="Arial" panose="020B0604020202020204" pitchFamily="34" charset="0"/>
              <a:buChar char="•"/>
            </a:pPr>
            <a:endParaRPr lang="he-IL" altLang="he-IL" sz="3600" b="1" kern="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6146" name="Picture 2" descr="The Josephus Problem | Adnatull's Blog">
            <a:extLst>
              <a:ext uri="{FF2B5EF4-FFF2-40B4-BE49-F238E27FC236}">
                <a16:creationId xmlns:a16="http://schemas.microsoft.com/office/drawing/2014/main" id="{8A077036-F212-49CA-92C8-AB1855BED7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31468"/>
            <a:ext cx="282892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AA00E6D-F672-43C3-9050-F33B25EE1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2536" y="3645024"/>
            <a:ext cx="903649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he-IL" altLang="he-IL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ספר קריאה:</a:t>
            </a:r>
            <a:endParaRPr lang="he-IL" altLang="he-IL" sz="3600" b="1" kern="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r"/>
            <a:endParaRPr lang="he-IL" altLang="he-IL" b="1" kern="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6148" name="Picture 4" descr="המלכה והגולם / יוסי שלוסברג | שלוסברג יוסי">
            <a:extLst>
              <a:ext uri="{FF2B5EF4-FFF2-40B4-BE49-F238E27FC236}">
                <a16:creationId xmlns:a16="http://schemas.microsoft.com/office/drawing/2014/main" id="{34CD0311-3CC9-4EAF-8EE8-392962D9E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937" y="4534433"/>
            <a:ext cx="1403999" cy="196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D6AAA88-92A9-4B63-B8CF-C9C1DCF8F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40768" y="4689140"/>
            <a:ext cx="903649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he-IL" altLang="he-IL" b="1" kern="0" dirty="0">
                <a:latin typeface="FrankRuehl" panose="020E0503060101010101" pitchFamily="34" charset="-79"/>
                <a:cs typeface="FrankRuehl" panose="020E0503060101010101" pitchFamily="34" charset="-79"/>
              </a:rPr>
              <a:t>אתר הקורס:</a:t>
            </a:r>
            <a:endParaRPr lang="he-IL" altLang="he-IL" sz="3600" b="1" kern="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r"/>
            <a:endParaRPr lang="he-IL" altLang="he-IL" b="1" kern="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F6DDC1-2C5A-45AA-8E27-459DAFF8F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5517232"/>
            <a:ext cx="2011716" cy="11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8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b="1" dirty="0"/>
              <a:t>באתי נדלקתי</a:t>
            </a:r>
            <a:endParaRPr lang="en-US" altLang="he-IL" b="1" dirty="0"/>
          </a:p>
        </p:txBody>
      </p:sp>
      <p:pic>
        <p:nvPicPr>
          <p:cNvPr id="5122" name="Picture 2" descr="http://source.nanafiles.co.il/Upload3/xternal/israblog/61/56/64/645661/posts/195496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96" y="2204864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f.nanafiles.co.il/upload/Xternal/IsraBlog/19/18/77/771819/posts/242495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304530"/>
            <a:ext cx="549453" cy="9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f.nanafiles.co.il/upload/Xternal/IsraBlog/19/18/77/771819/posts/242495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457" y="3304531"/>
            <a:ext cx="549453" cy="9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f.nanafiles.co.il/upload/Xternal/IsraBlog/19/18/77/771819/posts/242495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910" y="3304531"/>
            <a:ext cx="549453" cy="9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f.nanafiles.co.il/upload/Xternal/IsraBlog/19/18/77/771819/posts/242495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63" y="3284983"/>
            <a:ext cx="549453" cy="9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f.nanafiles.co.il/upload/Xternal/IsraBlog/19/18/77/771819/posts/242495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81" y="3284984"/>
            <a:ext cx="549453" cy="9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f.nanafiles.co.il/upload/Xternal/IsraBlog/19/18/77/771819/posts/242495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305" y="3284983"/>
            <a:ext cx="549453" cy="9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f.nanafiles.co.il/upload/Xternal/IsraBlog/19/18/77/771819/posts/242495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189" y="3276426"/>
            <a:ext cx="549453" cy="9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3684BC3-7E4C-49C0-8B4C-C33AD650E636}"/>
              </a:ext>
            </a:extLst>
          </p:cNvPr>
          <p:cNvSpPr txBox="1"/>
          <p:nvPr/>
        </p:nvSpPr>
        <p:spPr>
          <a:xfrm>
            <a:off x="395536" y="4509120"/>
            <a:ext cx="790756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לפני מיקי מוצבות 100 נורות כבויות, ממוספרות מ-1 ועד 10.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בצד כל נורה לחצן, שכל לחיצה עליו משנה את מצב הנורה (כבויה/דלוקה).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בתחילה מיקי לוחץ על כל נורה ונורה.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בהמשך לוחץ מיקי על כל נורה שנייה </a:t>
            </a:r>
            <a:r>
              <a:rPr lang="en-US" sz="2000" dirty="0"/>
              <a:t>(2, 4, 6,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אחר כך לוחץ מיקי על כל נורה שלישית </a:t>
            </a:r>
            <a:r>
              <a:rPr lang="en-US" sz="2000" dirty="0"/>
              <a:t>(3, 6, 9,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באופן זה ממשיך מיקי ולוחץ על כל נורה, רביעית, חמישית,…, מאה.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כמה נורות דולקות בסוף התהליך? </a:t>
            </a:r>
          </a:p>
        </p:txBody>
      </p:sp>
    </p:spTree>
    <p:extLst>
      <p:ext uri="{BB962C8B-B14F-4D97-AF65-F5344CB8AC3E}">
        <p14:creationId xmlns:p14="http://schemas.microsoft.com/office/powerpoint/2010/main" val="351895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b="1" dirty="0"/>
              <a:t>באתי נדלקתי</a:t>
            </a:r>
            <a:endParaRPr lang="en-US" altLang="he-IL" b="1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3684BC3-7E4C-49C0-8B4C-C33AD650E636}"/>
              </a:ext>
            </a:extLst>
          </p:cNvPr>
          <p:cNvSpPr txBox="1"/>
          <p:nvPr/>
        </p:nvSpPr>
        <p:spPr>
          <a:xfrm>
            <a:off x="457200" y="1700808"/>
            <a:ext cx="790756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תיאור התהליך </a:t>
            </a:r>
            <a:r>
              <a:rPr lang="he-IL" sz="2000" dirty="0" err="1"/>
              <a:t>בפסאודו</a:t>
            </a:r>
            <a:r>
              <a:rPr lang="he-IL" sz="2000" dirty="0"/>
              <a:t>-קוד</a:t>
            </a:r>
          </a:p>
        </p:txBody>
      </p:sp>
      <p:sp>
        <p:nvSpPr>
          <p:cNvPr id="14" name="תיבת טקסט 2">
            <a:extLst>
              <a:ext uri="{FF2B5EF4-FFF2-40B4-BE49-F238E27FC236}">
                <a16:creationId xmlns:a16="http://schemas.microsoft.com/office/drawing/2014/main" id="{CEEED7FD-37CA-4E7C-A5CE-44374E98E9C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099971" y="2384088"/>
            <a:ext cx="4257918" cy="2372996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לחיצה על נורות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עבור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מ-1 ועד 100, בצע: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1.1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←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1.2 כל עוד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≤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</a:t>
            </a: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בצע: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1.2.1 לחץ על לחצן הנורה ה-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1.2.2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←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m+k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30183"/>
      </p:ext>
    </p:extLst>
  </p:cSld>
  <p:clrMapOvr>
    <a:masterClrMapping/>
  </p:clrMapOvr>
</p:sld>
</file>

<file path=ppt/theme/theme1.xml><?xml version="1.0" encoding="utf-8"?>
<a:theme xmlns:a="http://schemas.openxmlformats.org/drawingml/2006/main" name="עיצוב ברירת מחדל">
  <a:themeElements>
    <a:clrScheme name="עיצוב ברירת מחד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2972</Words>
  <Application>Microsoft Office PowerPoint</Application>
  <PresentationFormat>On-screen Show (4:3)</PresentationFormat>
  <Paragraphs>617</Paragraphs>
  <Slides>48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arial</vt:lpstr>
      <vt:lpstr>Calibri</vt:lpstr>
      <vt:lpstr>Cambria Math</vt:lpstr>
      <vt:lpstr>FrankRuehl</vt:lpstr>
      <vt:lpstr>Lucida Sans Unicode</vt:lpstr>
      <vt:lpstr>עיצוב ברירת מחדל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באתי נדלקתי</vt:lpstr>
      <vt:lpstr>באתי נדלקתי</vt:lpstr>
      <vt:lpstr>באתי נדלקתי</vt:lpstr>
      <vt:lpstr>באתי נדלקתי</vt:lpstr>
      <vt:lpstr>באתי נדלקתי</vt:lpstr>
      <vt:lpstr>באתי נדלקתי</vt:lpstr>
      <vt:lpstr>באתי נדלקתי</vt:lpstr>
      <vt:lpstr>באתי נדלקתי</vt:lpstr>
      <vt:lpstr>באתי נדלקתי</vt:lpstr>
      <vt:lpstr>באתי נדלקתי</vt:lpstr>
      <vt:lpstr>באתי נדלקתי</vt:lpstr>
      <vt:lpstr>באתי נדלקתי</vt:lpstr>
      <vt:lpstr>באתי נדלקתי</vt:lpstr>
      <vt:lpstr>באתי נדלקתי</vt:lpstr>
      <vt:lpstr>באתי נדלקתי</vt:lpstr>
      <vt:lpstr>באתי נדלקתי</vt:lpstr>
      <vt:lpstr>באתי נדלקתי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יוסי שלוסברג</dc:creator>
  <cp:lastModifiedBy>Shlosberg Yossi</cp:lastModifiedBy>
  <cp:revision>234</cp:revision>
  <dcterms:created xsi:type="dcterms:W3CDTF">2009-10-15T16:45:24Z</dcterms:created>
  <dcterms:modified xsi:type="dcterms:W3CDTF">2020-11-01T20:21:00Z</dcterms:modified>
</cp:coreProperties>
</file>