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5" r:id="rId10"/>
    <p:sldId id="266" r:id="rId11"/>
    <p:sldId id="267" r:id="rId12"/>
    <p:sldId id="262" r:id="rId13"/>
    <p:sldId id="26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5009E4-DB42-4B58-9802-9C0A159D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1AE0B40-F6D8-44F0-82B6-3B6A7610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7771D6-8726-4EDB-B99A-15EC8EC5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160022-AFEE-4B74-A5E5-0EC6BE35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C48EC1-7359-421B-ABA1-7E08577E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4C5325-EFEA-4D0A-A0DD-0A0FE3C5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F3DCBF6-EFD8-47C9-AAFE-2629C300D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8A6E66-93A4-4290-B423-98F1940A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1832D3-D736-43A5-87FF-1CB59748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0D9AC2-4C4E-4407-8C7E-5CA529C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6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9DCE01E-0B40-4243-809C-634630BDF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E0AA9C-D2BD-4CA6-B409-E097DC82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4CF632-BDF1-408C-8771-AB57E240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D66127-3D8B-49B3-AD6B-2F22D78F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1C40EF-47C8-4BFE-AE51-1DB041CF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6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0764C2-06DE-4F5F-A7F2-107B26C6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AEE531-5E0B-4B2F-9AE1-6FBD7B5B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9637C6-89A6-40EB-B45A-D90871B7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82EB5A-ED2D-4E96-B563-5AA1260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37616F-D014-4D7B-BBDD-CC7BAFF8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50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14D31E-49F7-4F56-AC20-1BDEAEB3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1BE55A-4243-4CC8-B509-18711956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379E1E-67F9-4028-B1F2-88F8CD7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FD8144-349E-493D-88D4-A5026E4B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4FE60F-68DB-407D-87F6-114471B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19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04F91B-D35A-4F96-BD48-4EC38ED3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0F2A14-5B3B-4FA6-A584-DA6F83EF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324781E-FBDD-4C59-B7B2-27C672F7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8C7475-DD83-45B2-8C09-687A0D48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E7416F-02A8-419A-926D-2E01943E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871C29-ECB0-4368-BCE5-E97DB5D0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41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6EFC3-99C8-4080-B043-A22E0D67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74B364-5CAD-498E-B204-1DF567BD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4396A8-5237-44FA-A750-AD201E03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2A2FD8C-599E-4E30-8F14-181660801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CF37297-5BFC-4CB7-9163-D3DE2503B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83CF60D-B26D-4805-A2D2-1591F131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46953F0-087B-4694-BF49-5D80783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F5EDD9-DFCF-4DC4-B67C-CDCD21FC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46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D86575-C341-489E-A2E2-1DAE8657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B7E1B61-5E02-43B6-86B8-33EBEDE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48D2AE3-94C3-4C6E-8CE8-509A9D2F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24359BB-57AA-4493-BDFC-F8C0396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49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B9215B6-C234-4B5B-B8B6-CE91B3B1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47E8B4A-94BB-4AF8-A200-8CD86960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DEED75-CFB8-44D1-958A-50FC504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5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E17A0-E947-4AAB-B2E3-1A770A59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84656A-75D6-4A06-B692-733A9843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DEC31A-6337-4BC8-8AF1-55EBC3A3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2AB729-3E81-402B-B80B-0E4DB50E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E483CF-C09D-4595-9ABE-1E91376C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14B31B7-4E4E-4A19-BB07-99EA76A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1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4DBB0-1FC7-42E1-85D1-B0B1A28A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14735F-16C4-446B-8570-C377B0C4C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5304EB-3329-4E57-AAF5-D26DD21C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CEB35A4-DA34-4AC0-A0AE-BC86E444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9FA1BD-2812-44A7-BE66-C711C978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A7FBA2-3496-4810-9F80-AB2EDDD6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7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F3C652A-8D12-402B-88AC-C4DF742D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397A14-6434-4C81-936E-7ADB4C02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CE1B03-2724-4DA3-B6C6-E581DE3F7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B4EE-D7E7-435A-9CF6-C4A15B81F1AF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C11E8B-8E9F-43E3-B186-9912CC360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F494AC-A240-45CB-B616-F8E0A4C8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10A-6FE7-40BB-AFAE-3209739E72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2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00877A-59D4-44C4-9297-FA3DF6B2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חתימה והצפנת מיילים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CC41374-F384-4EB2-A965-D87F7416C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הדס </a:t>
            </a:r>
            <a:r>
              <a:rPr lang="he-IL" dirty="0" err="1"/>
              <a:t>רואש</a:t>
            </a:r>
            <a:r>
              <a:rPr lang="he-IL" dirty="0"/>
              <a:t> 207311218</a:t>
            </a:r>
          </a:p>
        </p:txBody>
      </p:sp>
    </p:spTree>
    <p:extLst>
      <p:ext uri="{BB962C8B-B14F-4D97-AF65-F5344CB8AC3E}">
        <p14:creationId xmlns:p14="http://schemas.microsoft.com/office/powerpoint/2010/main" val="25469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BBAD4C-056C-4C8D-9EEA-B7DB14B4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קבלת מייל (אפשר רק לאחר התחברות)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C83700-CB48-4BAB-89A1-4F8809DDB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7" t="30682" r="38553" b="22731"/>
          <a:stretch/>
        </p:blipFill>
        <p:spPr>
          <a:xfrm>
            <a:off x="2864385" y="1530761"/>
            <a:ext cx="7083847" cy="4962114"/>
          </a:xfrm>
          <a:prstGeom prst="rect">
            <a:avLst/>
          </a:prstGeom>
        </p:spPr>
      </p:pic>
      <p:sp>
        <p:nvSpPr>
          <p:cNvPr id="6" name="הסבר: חץ שמאלה 5">
            <a:extLst>
              <a:ext uri="{FF2B5EF4-FFF2-40B4-BE49-F238E27FC236}">
                <a16:creationId xmlns:a16="http://schemas.microsoft.com/office/drawing/2014/main" id="{3FB53642-E86A-4E29-8423-D75243AD3699}"/>
              </a:ext>
            </a:extLst>
          </p:cNvPr>
          <p:cNvSpPr/>
          <p:nvPr/>
        </p:nvSpPr>
        <p:spPr>
          <a:xfrm>
            <a:off x="8717358" y="1690688"/>
            <a:ext cx="2726150" cy="3261386"/>
          </a:xfrm>
          <a:prstGeom prst="leftArrowCallout">
            <a:avLst>
              <a:gd name="adj1" fmla="val 9995"/>
              <a:gd name="adj2" fmla="val 14212"/>
              <a:gd name="adj3" fmla="val 15002"/>
              <a:gd name="adj4" fmla="val 77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1. verify encrypted data with sender public key</a:t>
            </a:r>
            <a:endParaRPr lang="he-IL" dirty="0"/>
          </a:p>
          <a:p>
            <a:pPr algn="ctr"/>
            <a:endParaRPr lang="en-US" dirty="0"/>
          </a:p>
          <a:p>
            <a:pPr algn="ctr"/>
            <a:r>
              <a:rPr lang="en-US" dirty="0"/>
              <a:t>2. DENCRYPT with </a:t>
            </a:r>
            <a:r>
              <a:rPr lang="he-IL" dirty="0"/>
              <a:t> </a:t>
            </a:r>
            <a:r>
              <a:rPr lang="en-US" dirty="0"/>
              <a:t>your private key</a:t>
            </a:r>
          </a:p>
        </p:txBody>
      </p:sp>
    </p:spTree>
    <p:extLst>
      <p:ext uri="{BB962C8B-B14F-4D97-AF65-F5344CB8AC3E}">
        <p14:creationId xmlns:p14="http://schemas.microsoft.com/office/powerpoint/2010/main" val="189421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DA854F-E13B-4D12-B42F-EA2429F1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BF772A-033D-489C-8B45-4E7C8658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35133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בדיקה יותר של מקרה קצה וטיפול בחריגות</a:t>
            </a:r>
          </a:p>
          <a:p>
            <a:endParaRPr lang="he-IL" dirty="0"/>
          </a:p>
          <a:p>
            <a:r>
              <a:rPr lang="he-IL" dirty="0"/>
              <a:t>לתת למשתמש אפשרות לבחור:</a:t>
            </a:r>
            <a:br>
              <a:rPr lang="en-US" dirty="0"/>
            </a:br>
            <a:r>
              <a:rPr lang="he-IL" dirty="0"/>
              <a:t>סוג ההצפנה </a:t>
            </a:r>
            <a:r>
              <a:rPr lang="en-US" dirty="0"/>
              <a:t>RSA\ECC</a:t>
            </a:r>
            <a:br>
              <a:rPr lang="en-US" dirty="0"/>
            </a:br>
            <a:r>
              <a:rPr lang="he-IL" dirty="0"/>
              <a:t>גודל מפתח</a:t>
            </a:r>
            <a:br>
              <a:rPr lang="en-US" dirty="0"/>
            </a:br>
            <a:r>
              <a:rPr lang="en-US" dirty="0"/>
              <a:t>PADING</a:t>
            </a:r>
            <a:br>
              <a:rPr lang="en-US" dirty="0"/>
            </a:br>
            <a:endParaRPr lang="he-IL" dirty="0"/>
          </a:p>
          <a:p>
            <a:r>
              <a:rPr lang="he-IL" dirty="0"/>
              <a:t>לאפשר גם לשולח לקרוא את ההודעות היוצאות</a:t>
            </a:r>
            <a:br>
              <a:rPr lang="en-US" dirty="0"/>
            </a:br>
            <a:r>
              <a:rPr lang="he-IL" dirty="0"/>
              <a:t>ההצפנה נעשתה עם המפתח הציבורי של הנמען ולכן השולח לא יכול לקרוא את ההודעות </a:t>
            </a:r>
            <a:br>
              <a:rPr lang="en-US" dirty="0"/>
            </a:br>
            <a:r>
              <a:rPr lang="he-IL" dirty="0"/>
              <a:t>אבל אם נצרף עוד קובץ להודעה לצורך השולח ונשים בו את ההודעה מוצפנת עם המפתח הציבורי של השולח </a:t>
            </a:r>
            <a:br>
              <a:rPr lang="en-US" dirty="0"/>
            </a:br>
            <a:r>
              <a:rPr lang="he-IL" dirty="0"/>
              <a:t>וכך הוא יוכל גם לקרוא</a:t>
            </a:r>
          </a:p>
        </p:txBody>
      </p:sp>
    </p:spTree>
    <p:extLst>
      <p:ext uri="{BB962C8B-B14F-4D97-AF65-F5344CB8AC3E}">
        <p14:creationId xmlns:p14="http://schemas.microsoft.com/office/powerpoint/2010/main" val="159381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DA854F-E13B-4D12-B42F-EA2429F1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BF772A-033D-489C-8B45-4E7C8658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0328"/>
            <a:ext cx="12191999" cy="52330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LOGIN</a:t>
            </a:r>
            <a:r>
              <a:rPr lang="he-IL" dirty="0"/>
              <a:t> באמצעות </a:t>
            </a:r>
            <a:r>
              <a:rPr lang="en-US" dirty="0"/>
              <a:t>SECURE UI</a:t>
            </a:r>
            <a:r>
              <a:rPr lang="he-IL" dirty="0"/>
              <a:t> כדי למנוע גניבת הסיסמא ל</a:t>
            </a:r>
            <a:r>
              <a:rPr lang="en-US" dirty="0"/>
              <a:t>APPLET</a:t>
            </a:r>
            <a:r>
              <a:rPr lang="he-IL" dirty="0"/>
              <a:t> </a:t>
            </a:r>
          </a:p>
          <a:p>
            <a:endParaRPr lang="he-IL" dirty="0"/>
          </a:p>
          <a:p>
            <a:r>
              <a:rPr lang="he-IL" dirty="0"/>
              <a:t>הצגת המייל לאחר הפיענוח ב</a:t>
            </a:r>
            <a:r>
              <a:rPr lang="en-US" dirty="0"/>
              <a:t> SECURE UI</a:t>
            </a:r>
            <a:r>
              <a:rPr lang="he-IL" dirty="0"/>
              <a:t> </a:t>
            </a:r>
          </a:p>
          <a:p>
            <a:endParaRPr lang="he-IL" dirty="0"/>
          </a:p>
          <a:p>
            <a:r>
              <a:rPr lang="he-IL" dirty="0"/>
              <a:t>בניית מערכת כך שתאפשר יותר ממשתמש אחד</a:t>
            </a:r>
            <a:br>
              <a:rPr lang="en-US" dirty="0"/>
            </a:br>
            <a:r>
              <a:rPr lang="he-IL" dirty="0"/>
              <a:t>זאת ע"י הוספת תמיכה בקבצים (המפתחות </a:t>
            </a:r>
            <a:r>
              <a:rPr lang="en-US" dirty="0"/>
              <a:t>RSA</a:t>
            </a:r>
            <a:r>
              <a:rPr lang="he-IL" dirty="0"/>
              <a:t> ישמרו מחוץ ל</a:t>
            </a:r>
            <a:r>
              <a:rPr lang="en-US" dirty="0"/>
              <a:t>APLET</a:t>
            </a:r>
            <a:r>
              <a:rPr lang="he-IL" dirty="0"/>
              <a:t> בקבצים שמוצפנים ע"י מפתח יחיד שב</a:t>
            </a:r>
            <a:r>
              <a:rPr lang="en-US" dirty="0"/>
              <a:t>APLET</a:t>
            </a:r>
            <a:r>
              <a:rPr lang="he-IL" dirty="0"/>
              <a:t> )</a:t>
            </a:r>
          </a:p>
          <a:p>
            <a:pPr marL="0" indent="0">
              <a:buNone/>
            </a:pPr>
            <a:r>
              <a:rPr lang="he-IL" dirty="0"/>
              <a:t>כרגע המערכת לא מאפשרת יותר ממשתמש אחד בגלל </a:t>
            </a:r>
            <a:br>
              <a:rPr lang="en-US" dirty="0"/>
            </a:br>
            <a:r>
              <a:rPr lang="he-IL" dirty="0"/>
              <a:t>שיש ב</a:t>
            </a:r>
            <a:r>
              <a:rPr lang="en-US" dirty="0"/>
              <a:t>APPLET</a:t>
            </a:r>
            <a:r>
              <a:rPr lang="he-IL" dirty="0"/>
              <a:t> רק 2 קבצים:</a:t>
            </a:r>
            <a:br>
              <a:rPr lang="en-US" dirty="0"/>
            </a:br>
            <a:r>
              <a:rPr lang="he-IL" dirty="0"/>
              <a:t>-אחד למפתח </a:t>
            </a:r>
            <a:r>
              <a:rPr lang="en-US" dirty="0"/>
              <a:t>RSA</a:t>
            </a:r>
            <a:r>
              <a:rPr lang="he-IL" dirty="0"/>
              <a:t> שבאמצעותו אנו מצפינים</a:t>
            </a:r>
            <a:br>
              <a:rPr lang="en-US" dirty="0"/>
            </a:br>
            <a:r>
              <a:rPr lang="he-IL" dirty="0"/>
              <a:t>-השני שומר את הסיסמא להתחברות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אם נאפשר יותר ממשתמש אחד התוקף יחלוק איתי אותו מפתח ויוכל לפענח </a:t>
            </a:r>
          </a:p>
          <a:p>
            <a:pPr marL="0" indent="0">
              <a:buNone/>
            </a:pPr>
            <a:r>
              <a:rPr lang="he-IL" dirty="0"/>
              <a:t>את המיילים שלי ולחתום על מיילים שלי</a:t>
            </a:r>
          </a:p>
        </p:txBody>
      </p:sp>
    </p:spTree>
    <p:extLst>
      <p:ext uri="{BB962C8B-B14F-4D97-AF65-F5344CB8AC3E}">
        <p14:creationId xmlns:p14="http://schemas.microsoft.com/office/powerpoint/2010/main" val="85264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34F13E-CBD4-48FB-96B8-15CC9486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71CA05-6213-42C6-827C-3EC90780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התוקף עדיין יכול למחוק לי את המיילים...</a:t>
            </a:r>
          </a:p>
          <a:p>
            <a:r>
              <a:rPr lang="he-IL" dirty="0"/>
              <a:t>התוקף עדיין יכול לקרוא את המיילים אם הוא מחובר למחשב שלי בדיוק בזמן שאני כותבת אותם.</a:t>
            </a:r>
            <a:br>
              <a:rPr lang="en-US" dirty="0"/>
            </a:br>
            <a:r>
              <a:rPr lang="he-IL" dirty="0"/>
              <a:t>ל</a:t>
            </a:r>
            <a:r>
              <a:rPr lang="en-US" dirty="0"/>
              <a:t>DAL</a:t>
            </a:r>
            <a:r>
              <a:rPr lang="he-IL" dirty="0"/>
              <a:t> אין </a:t>
            </a:r>
            <a:r>
              <a:rPr lang="en-US" dirty="0"/>
              <a:t>SECURE INPUT</a:t>
            </a:r>
            <a:r>
              <a:rPr lang="he-IL" dirty="0"/>
              <a:t> של מקלדת ולכן אין טעם לבצע את הקריאה מהמקלדת ב</a:t>
            </a:r>
            <a:r>
              <a:rPr lang="en-US" dirty="0"/>
              <a:t>APPLET</a:t>
            </a:r>
            <a:r>
              <a:rPr lang="he-IL" dirty="0"/>
              <a:t> על פני ה</a:t>
            </a:r>
            <a:r>
              <a:rPr lang="en-US" dirty="0"/>
              <a:t>HOST</a:t>
            </a:r>
            <a:br>
              <a:rPr lang="en-US" dirty="0"/>
            </a:br>
            <a:r>
              <a:rPr lang="he-IL" dirty="0"/>
              <a:t>אפשר היה לבצע את כתיבת המייל ב</a:t>
            </a:r>
            <a:r>
              <a:rPr lang="en-US" dirty="0"/>
              <a:t>SECURE UI</a:t>
            </a:r>
            <a:r>
              <a:rPr lang="he-IL" dirty="0"/>
              <a:t> אבל זה לא נוח וגורם למערכת להיות לא שימושית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51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3ED68-DC42-4156-8892-F5840C89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BF70C0-5C44-4F6A-82A5-7046C158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662" y="18153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תוקף יכול :</a:t>
            </a:r>
          </a:p>
          <a:p>
            <a:r>
              <a:rPr lang="he-IL" dirty="0"/>
              <a:t>לקרוא את המיילים </a:t>
            </a:r>
          </a:p>
          <a:p>
            <a:r>
              <a:rPr lang="he-IL" dirty="0"/>
              <a:t>לשלוח מיילים בשמי</a:t>
            </a:r>
          </a:p>
          <a:p>
            <a:r>
              <a:rPr lang="he-IL" dirty="0"/>
              <a:t>למחוק לי מיילים</a:t>
            </a:r>
          </a:p>
          <a:p>
            <a:pPr marL="0" indent="0">
              <a:buNone/>
            </a:pPr>
            <a:endParaRPr lang="he-IL" dirty="0"/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177B3BEF-E763-4511-9077-E79E17E57334}"/>
              </a:ext>
            </a:extLst>
          </p:cNvPr>
          <p:cNvGrpSpPr/>
          <p:nvPr/>
        </p:nvGrpSpPr>
        <p:grpSpPr>
          <a:xfrm>
            <a:off x="1361238" y="3109889"/>
            <a:ext cx="6079082" cy="1187214"/>
            <a:chOff x="1361238" y="3109889"/>
            <a:chExt cx="6079082" cy="1187214"/>
          </a:xfrm>
        </p:grpSpPr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EF34DEDF-3593-4A18-A73F-8901F4433F28}"/>
                </a:ext>
              </a:extLst>
            </p:cNvPr>
            <p:cNvGrpSpPr/>
            <p:nvPr/>
          </p:nvGrpSpPr>
          <p:grpSpPr>
            <a:xfrm>
              <a:off x="1361238" y="3350046"/>
              <a:ext cx="6079082" cy="947057"/>
              <a:chOff x="3918988" y="3820886"/>
              <a:chExt cx="6079082" cy="947057"/>
            </a:xfrm>
          </p:grpSpPr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E549B09B-3B74-4119-9428-149F679A8F85}"/>
                  </a:ext>
                </a:extLst>
              </p:cNvPr>
              <p:cNvSpPr/>
              <p:nvPr/>
            </p:nvSpPr>
            <p:spPr>
              <a:xfrm>
                <a:off x="8746212" y="3820886"/>
                <a:ext cx="1251858" cy="9470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sender</a:t>
                </a:r>
                <a:endParaRPr lang="he-IL" dirty="0"/>
              </a:p>
            </p:txBody>
          </p:sp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B9462084-47DE-438E-85D4-C91A499C361D}"/>
                  </a:ext>
                </a:extLst>
              </p:cNvPr>
              <p:cNvSpPr/>
              <p:nvPr/>
            </p:nvSpPr>
            <p:spPr>
              <a:xfrm>
                <a:off x="3918988" y="3820886"/>
                <a:ext cx="1251858" cy="9470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err="1"/>
                  <a:t>reciver</a:t>
                </a:r>
                <a:endParaRPr lang="he-IL" dirty="0"/>
              </a:p>
            </p:txBody>
          </p: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CEACE64A-4D0B-42A8-BCF8-43B18DB248B8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5170846" y="4294415"/>
                <a:ext cx="357536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אליפסה 20">
              <a:extLst>
                <a:ext uri="{FF2B5EF4-FFF2-40B4-BE49-F238E27FC236}">
                  <a16:creationId xmlns:a16="http://schemas.microsoft.com/office/drawing/2014/main" id="{695AD960-0EA6-4BE0-838A-19C6F3F3722D}"/>
                </a:ext>
              </a:extLst>
            </p:cNvPr>
            <p:cNvSpPr/>
            <p:nvPr/>
          </p:nvSpPr>
          <p:spPr>
            <a:xfrm>
              <a:off x="6574905" y="3109889"/>
              <a:ext cx="478971" cy="4489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BDE159A5-611D-4EFA-9F29-1AB7E5C95F1A}"/>
              </a:ext>
            </a:extLst>
          </p:cNvPr>
          <p:cNvGrpSpPr/>
          <p:nvPr/>
        </p:nvGrpSpPr>
        <p:grpSpPr>
          <a:xfrm>
            <a:off x="1361238" y="4403187"/>
            <a:ext cx="6079082" cy="947057"/>
            <a:chOff x="1361238" y="4403187"/>
            <a:chExt cx="6079082" cy="947057"/>
          </a:xfrm>
        </p:grpSpPr>
        <p:grpSp>
          <p:nvGrpSpPr>
            <p:cNvPr id="11" name="קבוצה 10">
              <a:extLst>
                <a:ext uri="{FF2B5EF4-FFF2-40B4-BE49-F238E27FC236}">
                  <a16:creationId xmlns:a16="http://schemas.microsoft.com/office/drawing/2014/main" id="{9BD3CB00-B6D2-46E2-84A0-7048639507D0}"/>
                </a:ext>
              </a:extLst>
            </p:cNvPr>
            <p:cNvGrpSpPr/>
            <p:nvPr/>
          </p:nvGrpSpPr>
          <p:grpSpPr>
            <a:xfrm>
              <a:off x="1361238" y="4403187"/>
              <a:ext cx="6079082" cy="947057"/>
              <a:chOff x="3918988" y="3820886"/>
              <a:chExt cx="6079082" cy="947057"/>
            </a:xfrm>
          </p:grpSpPr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857E34D3-CE77-4207-A69E-547B3AD27188}"/>
                  </a:ext>
                </a:extLst>
              </p:cNvPr>
              <p:cNvSpPr/>
              <p:nvPr/>
            </p:nvSpPr>
            <p:spPr>
              <a:xfrm>
                <a:off x="8746212" y="3820886"/>
                <a:ext cx="1251858" cy="9470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sender</a:t>
                </a:r>
                <a:endParaRPr lang="he-IL" dirty="0"/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AC52758F-404E-4E78-9F0F-41CBE16167D9}"/>
                  </a:ext>
                </a:extLst>
              </p:cNvPr>
              <p:cNvSpPr/>
              <p:nvPr/>
            </p:nvSpPr>
            <p:spPr>
              <a:xfrm>
                <a:off x="3918988" y="3820886"/>
                <a:ext cx="1251858" cy="9470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err="1"/>
                  <a:t>reciver</a:t>
                </a:r>
                <a:endParaRPr lang="he-IL" dirty="0"/>
              </a:p>
            </p:txBody>
          </p:sp>
          <p:cxnSp>
            <p:nvCxnSpPr>
              <p:cNvPr id="14" name="מחבר ישר 13">
                <a:extLst>
                  <a:ext uri="{FF2B5EF4-FFF2-40B4-BE49-F238E27FC236}">
                    <a16:creationId xmlns:a16="http://schemas.microsoft.com/office/drawing/2014/main" id="{9199DFE5-617F-4796-BF70-AE8E8ECC2727}"/>
                  </a:ext>
                </a:extLst>
              </p:cNvPr>
              <p:cNvCxnSpPr>
                <a:cxnSpLocks/>
                <a:stCxn id="13" idx="3"/>
                <a:endCxn id="12" idx="1"/>
              </p:cNvCxnSpPr>
              <p:nvPr/>
            </p:nvCxnSpPr>
            <p:spPr>
              <a:xfrm>
                <a:off x="5170846" y="4294415"/>
                <a:ext cx="357536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A60F6167-B681-47B8-A3CA-10B701FD6B6B}"/>
                </a:ext>
              </a:extLst>
            </p:cNvPr>
            <p:cNvSpPr/>
            <p:nvPr/>
          </p:nvSpPr>
          <p:spPr>
            <a:xfrm>
              <a:off x="4137095" y="4652247"/>
              <a:ext cx="478971" cy="4489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1BEEDB74-37C9-4B73-B534-364869CFAE61}"/>
              </a:ext>
            </a:extLst>
          </p:cNvPr>
          <p:cNvGrpSpPr/>
          <p:nvPr/>
        </p:nvGrpSpPr>
        <p:grpSpPr>
          <a:xfrm>
            <a:off x="1361238" y="5405318"/>
            <a:ext cx="6079082" cy="1094424"/>
            <a:chOff x="1361238" y="5405318"/>
            <a:chExt cx="6079082" cy="1094424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6B0E3911-62FC-4BF6-BDFD-2050594D23C8}"/>
                </a:ext>
              </a:extLst>
            </p:cNvPr>
            <p:cNvGrpSpPr/>
            <p:nvPr/>
          </p:nvGrpSpPr>
          <p:grpSpPr>
            <a:xfrm>
              <a:off x="1361238" y="5552685"/>
              <a:ext cx="6079082" cy="947057"/>
              <a:chOff x="3918988" y="3820886"/>
              <a:chExt cx="6079082" cy="947057"/>
            </a:xfrm>
          </p:grpSpPr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3266EE6B-F3BF-4391-A788-4304565F64C7}"/>
                  </a:ext>
                </a:extLst>
              </p:cNvPr>
              <p:cNvSpPr/>
              <p:nvPr/>
            </p:nvSpPr>
            <p:spPr>
              <a:xfrm>
                <a:off x="8746212" y="3820886"/>
                <a:ext cx="1251858" cy="9470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sender</a:t>
                </a:r>
                <a:endParaRPr lang="he-IL" dirty="0"/>
              </a:p>
            </p:txBody>
          </p:sp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4A6914FB-32E4-46C3-B585-AFB34E1B18F1}"/>
                  </a:ext>
                </a:extLst>
              </p:cNvPr>
              <p:cNvSpPr/>
              <p:nvPr/>
            </p:nvSpPr>
            <p:spPr>
              <a:xfrm>
                <a:off x="3918988" y="3820886"/>
                <a:ext cx="1251858" cy="9470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err="1"/>
                  <a:t>reciver</a:t>
                </a:r>
                <a:endParaRPr lang="he-IL" dirty="0"/>
              </a:p>
            </p:txBody>
          </p:sp>
          <p:cxnSp>
            <p:nvCxnSpPr>
              <p:cNvPr id="7" name="מחבר ישר 6">
                <a:extLst>
                  <a:ext uri="{FF2B5EF4-FFF2-40B4-BE49-F238E27FC236}">
                    <a16:creationId xmlns:a16="http://schemas.microsoft.com/office/drawing/2014/main" id="{A92999F4-EE0C-42BB-8F16-404E905B602E}"/>
                  </a:ext>
                </a:extLst>
              </p:cNvPr>
              <p:cNvCxnSpPr>
                <a:cxnSpLocks/>
                <a:stCxn id="5" idx="3"/>
                <a:endCxn id="4" idx="1"/>
              </p:cNvCxnSpPr>
              <p:nvPr/>
            </p:nvCxnSpPr>
            <p:spPr>
              <a:xfrm>
                <a:off x="5170846" y="4294415"/>
                <a:ext cx="357536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9512BACE-54E8-4F0E-A4EE-FA8FE0454E52}"/>
                </a:ext>
              </a:extLst>
            </p:cNvPr>
            <p:cNvSpPr/>
            <p:nvPr/>
          </p:nvSpPr>
          <p:spPr>
            <a:xfrm>
              <a:off x="1747681" y="5405318"/>
              <a:ext cx="478971" cy="4489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1943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34C3F-2930-4028-911D-178A9DE9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0C4B73-4467-46F9-96B0-E886F844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858" y="1825625"/>
            <a:ext cx="3608942" cy="2118414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תוקף יכול :	</a:t>
            </a:r>
          </a:p>
          <a:p>
            <a:r>
              <a:rPr lang="he-IL" dirty="0"/>
              <a:t>לקרוא את המיילים </a:t>
            </a:r>
          </a:p>
          <a:p>
            <a:r>
              <a:rPr lang="he-IL" dirty="0"/>
              <a:t>לשלוח מיילים בשמי</a:t>
            </a:r>
          </a:p>
          <a:p>
            <a:r>
              <a:rPr lang="he-IL" dirty="0"/>
              <a:t>למחוק לי מיילים</a:t>
            </a:r>
          </a:p>
          <a:p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DE59A1B-9B4A-4E36-BC02-1765C7811424}"/>
              </a:ext>
            </a:extLst>
          </p:cNvPr>
          <p:cNvSpPr txBox="1">
            <a:spLocks/>
          </p:cNvSpPr>
          <p:nvPr/>
        </p:nvSpPr>
        <p:spPr>
          <a:xfrm>
            <a:off x="2928651" y="1819715"/>
            <a:ext cx="3608942" cy="211841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אני יכול :	</a:t>
            </a:r>
          </a:p>
          <a:p>
            <a:r>
              <a:rPr lang="he-IL" dirty="0"/>
              <a:t>להצפין את המיילים </a:t>
            </a:r>
          </a:p>
          <a:p>
            <a:r>
              <a:rPr lang="he-IL" dirty="0"/>
              <a:t>להוסיף חתימה למיילים</a:t>
            </a:r>
          </a:p>
          <a:p>
            <a:r>
              <a:rPr lang="he-IL" dirty="0"/>
              <a:t>כלום</a:t>
            </a:r>
          </a:p>
          <a:p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E1A09E8-D09C-4931-8796-7EC5D2AEDE10}"/>
              </a:ext>
            </a:extLst>
          </p:cNvPr>
          <p:cNvSpPr txBox="1">
            <a:spLocks/>
          </p:cNvSpPr>
          <p:nvPr/>
        </p:nvSpPr>
        <p:spPr>
          <a:xfrm>
            <a:off x="363556" y="5051732"/>
            <a:ext cx="7381301" cy="1018563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החתימה וההצפנה ייעשו באמצעות מפתח </a:t>
            </a:r>
            <a:r>
              <a:rPr lang="he-IL" dirty="0" err="1"/>
              <a:t>אסמטרי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 אני בחרתי לעשות באמצעות </a:t>
            </a:r>
            <a:r>
              <a:rPr lang="en-US" dirty="0"/>
              <a:t>RSA</a:t>
            </a:r>
            <a:r>
              <a:rPr lang="he-IL" dirty="0"/>
              <a:t> עם </a:t>
            </a:r>
            <a:r>
              <a:rPr lang="en-US" dirty="0"/>
              <a:t>SHA256</a:t>
            </a:r>
            <a:r>
              <a:rPr lang="he-IL" dirty="0"/>
              <a:t> ו</a:t>
            </a:r>
            <a:r>
              <a:rPr lang="en-US" dirty="0"/>
              <a:t>PKCS1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6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31002F-88E7-4511-BF33-78B8311D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חתימה והצפנה באמצעות </a:t>
            </a:r>
            <a:r>
              <a:rPr lang="en-US" dirty="0"/>
              <a:t>DAL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5EF340-D357-431A-977A-8C7FD88E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הרחבת הבעיה:</a:t>
            </a:r>
          </a:p>
          <a:p>
            <a:pPr marL="0" indent="0">
              <a:buNone/>
            </a:pPr>
            <a:r>
              <a:rPr lang="he-IL" dirty="0"/>
              <a:t>אם לתוקף יש את כל הרשאות הגישה הצפנה או חתימה לא מועילים.</a:t>
            </a:r>
            <a:br>
              <a:rPr lang="en-US" dirty="0"/>
            </a:br>
            <a:r>
              <a:rPr lang="he-IL" dirty="0"/>
              <a:t>התוקף יכול כמוני:</a:t>
            </a:r>
          </a:p>
          <a:p>
            <a:r>
              <a:rPr lang="he-IL" dirty="0"/>
              <a:t>לחתום מיילים בשמי עם המפתח הפרטי שלי </a:t>
            </a:r>
          </a:p>
          <a:p>
            <a:r>
              <a:rPr lang="he-IL" dirty="0"/>
              <a:t> לפענח את המיילים עם המפתח הפרטי שלי 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ולכן ההצפנה של המיילים תעשה באמצעות </a:t>
            </a:r>
            <a:r>
              <a:rPr lang="en-US" dirty="0"/>
              <a:t>DAL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29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319A7E3-C259-4D0C-9DFB-75047C01D182}"/>
              </a:ext>
            </a:extLst>
          </p:cNvPr>
          <p:cNvSpPr/>
          <p:nvPr/>
        </p:nvSpPr>
        <p:spPr>
          <a:xfrm>
            <a:off x="7426680" y="1471015"/>
            <a:ext cx="2472893" cy="3136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TEE: DAL: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DECRYPT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VERIFY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PUBLIC KEY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91E166F-40D7-4466-8F8F-0F9D9A449490}"/>
              </a:ext>
            </a:extLst>
          </p:cNvPr>
          <p:cNvSpPr/>
          <p:nvPr/>
        </p:nvSpPr>
        <p:spPr>
          <a:xfrm>
            <a:off x="2423710" y="1471015"/>
            <a:ext cx="2633031" cy="3136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REE:HOST APLICTION: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RECIVE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PUBLIC KEY</a:t>
            </a:r>
          </a:p>
          <a:p>
            <a:pPr algn="ctr"/>
            <a:endParaRPr lang="he-IL" dirty="0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588C623F-B9E4-4C80-834E-4F555BE226B8}"/>
              </a:ext>
            </a:extLst>
          </p:cNvPr>
          <p:cNvSpPr/>
          <p:nvPr/>
        </p:nvSpPr>
        <p:spPr>
          <a:xfrm>
            <a:off x="5056741" y="2626343"/>
            <a:ext cx="2472893" cy="82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47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319A7E3-C259-4D0C-9DFB-75047C01D182}"/>
              </a:ext>
            </a:extLst>
          </p:cNvPr>
          <p:cNvSpPr/>
          <p:nvPr/>
        </p:nvSpPr>
        <p:spPr>
          <a:xfrm>
            <a:off x="7426680" y="1471015"/>
            <a:ext cx="2472893" cy="3136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TEE: DAL: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DECRYPT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VERIFY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PUBLIC KEY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91E166F-40D7-4466-8F8F-0F9D9A449490}"/>
              </a:ext>
            </a:extLst>
          </p:cNvPr>
          <p:cNvSpPr/>
          <p:nvPr/>
        </p:nvSpPr>
        <p:spPr>
          <a:xfrm>
            <a:off x="2423710" y="1471015"/>
            <a:ext cx="2633031" cy="3136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REE:HOST APLICTION: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RECIVE EMAIL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PUBLIC KEY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BEE25142-2E5B-46C6-A28C-C3CDCDE8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37"/>
            <a:ext cx="10515600" cy="1220903"/>
          </a:xfrm>
        </p:spPr>
        <p:txBody>
          <a:bodyPr>
            <a:normAutofit/>
          </a:bodyPr>
          <a:lstStyle/>
          <a:p>
            <a:r>
              <a:rPr lang="he-IL" sz="2400" dirty="0"/>
              <a:t>אני עשיתי זאת באמצעות סיסמא ששמורה ב</a:t>
            </a:r>
            <a:r>
              <a:rPr lang="en-US" sz="2400" dirty="0"/>
              <a:t>FLASHSTORGE</a:t>
            </a:r>
            <a:br>
              <a:rPr lang="en-US" sz="2400" dirty="0"/>
            </a:br>
            <a:r>
              <a:rPr lang="he-IL" sz="2400" dirty="0"/>
              <a:t> אבל הפתרון המלא כדי שתוקף לא יוכל לגנוב את הסיסמא שימוש ב</a:t>
            </a:r>
            <a:r>
              <a:rPr lang="en-US" sz="2400" dirty="0"/>
              <a:t>SECURE UI</a:t>
            </a:r>
            <a:endParaRPr lang="he-IL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0407925-7219-4BAA-98E2-73A25F643DDA}"/>
              </a:ext>
            </a:extLst>
          </p:cNvPr>
          <p:cNvSpPr/>
          <p:nvPr/>
        </p:nvSpPr>
        <p:spPr>
          <a:xfrm>
            <a:off x="7426679" y="4607937"/>
            <a:ext cx="2472893" cy="1372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SING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RESET PASSWORD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2B6D94C2-A9D5-4491-91B0-AE58D3FDE5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חסימת גישה של התוקף ל</a:t>
            </a:r>
            <a:r>
              <a:rPr lang="en-US" dirty="0"/>
              <a:t>APPLET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2F9FBF57-3080-4AAC-92C5-847FFDE4F8F6}"/>
              </a:ext>
            </a:extLst>
          </p:cNvPr>
          <p:cNvSpPr/>
          <p:nvPr/>
        </p:nvSpPr>
        <p:spPr>
          <a:xfrm>
            <a:off x="5056741" y="2812380"/>
            <a:ext cx="2472893" cy="82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550A61-2832-4CAA-8E28-6D5FC04F9A78}"/>
              </a:ext>
            </a:extLst>
          </p:cNvPr>
          <p:cNvSpPr/>
          <p:nvPr/>
        </p:nvSpPr>
        <p:spPr>
          <a:xfrm>
            <a:off x="2423709" y="4607937"/>
            <a:ext cx="2633031" cy="1372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SING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RESET PASSWORD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8994DB8-A58A-4465-8BF8-C8CA367CF5EF}"/>
              </a:ext>
            </a:extLst>
          </p:cNvPr>
          <p:cNvSpPr/>
          <p:nvPr/>
        </p:nvSpPr>
        <p:spPr>
          <a:xfrm>
            <a:off x="5056741" y="4911172"/>
            <a:ext cx="2472893" cy="82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26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45C9C-4967-4CE4-B05E-B35E9451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07" y="365125"/>
            <a:ext cx="11589744" cy="1325563"/>
          </a:xfrm>
        </p:spPr>
        <p:txBody>
          <a:bodyPr/>
          <a:lstStyle/>
          <a:p>
            <a:r>
              <a:rPr lang="he-IL" dirty="0"/>
              <a:t>שליחת המיילים התבצע דרך </a:t>
            </a:r>
            <a:r>
              <a:rPr lang="en-US" dirty="0"/>
              <a:t>GMAIL API with OAUTH2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35366EE-F4BC-47C7-B575-9188B7DDF700}"/>
              </a:ext>
            </a:extLst>
          </p:cNvPr>
          <p:cNvSpPr/>
          <p:nvPr/>
        </p:nvSpPr>
        <p:spPr>
          <a:xfrm>
            <a:off x="7866042" y="1789399"/>
            <a:ext cx="2633031" cy="3136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REE:HOST APLICTION: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RECIVE EMAIL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PUBLIC KEY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41D81D4-315D-4ED2-A792-E373443605E2}"/>
              </a:ext>
            </a:extLst>
          </p:cNvPr>
          <p:cNvSpPr/>
          <p:nvPr/>
        </p:nvSpPr>
        <p:spPr>
          <a:xfrm>
            <a:off x="7866041" y="4926321"/>
            <a:ext cx="2633031" cy="1372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SING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RESET PASSWORD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9E8FE18-E46E-474E-8306-EAC122FC37E3}"/>
              </a:ext>
            </a:extLst>
          </p:cNvPr>
          <p:cNvSpPr/>
          <p:nvPr/>
        </p:nvSpPr>
        <p:spPr>
          <a:xfrm>
            <a:off x="2322722" y="1789399"/>
            <a:ext cx="2633031" cy="313692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REE:GOOGLE: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SEND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EMAIL LIST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EMAIL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D55274D-725A-4114-A8A3-C45C7C8A1C20}"/>
              </a:ext>
            </a:extLst>
          </p:cNvPr>
          <p:cNvSpPr/>
          <p:nvPr/>
        </p:nvSpPr>
        <p:spPr>
          <a:xfrm>
            <a:off x="2322721" y="4926321"/>
            <a:ext cx="2633031" cy="137291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 applications access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785B4DA1-C260-4477-A8FE-098DB44B74A4}"/>
              </a:ext>
            </a:extLst>
          </p:cNvPr>
          <p:cNvSpPr/>
          <p:nvPr/>
        </p:nvSpPr>
        <p:spPr>
          <a:xfrm>
            <a:off x="4955752" y="2812380"/>
            <a:ext cx="2910289" cy="82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7B0F555F-2F1C-4DDF-ADB6-DD3006E9E645}"/>
              </a:ext>
            </a:extLst>
          </p:cNvPr>
          <p:cNvSpPr/>
          <p:nvPr/>
        </p:nvSpPr>
        <p:spPr>
          <a:xfrm>
            <a:off x="4955752" y="4911172"/>
            <a:ext cx="2910289" cy="82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81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F00047-3C7A-4031-A361-CC8BA49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הרשמה והתחברות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CF3793B-A65F-40EB-B3A1-3842F1C2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05" t="32481" r="29540" b="17896"/>
          <a:stretch/>
        </p:blipFill>
        <p:spPr>
          <a:xfrm>
            <a:off x="6096000" y="2404431"/>
            <a:ext cx="5931502" cy="353366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C339F5-F58E-4934-8C46-0F1F74285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1" t="30315" r="32680" b="24980"/>
          <a:stretch/>
        </p:blipFill>
        <p:spPr>
          <a:xfrm>
            <a:off x="0" y="2225407"/>
            <a:ext cx="6256999" cy="37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DBF899-4FAA-4657-84E0-8C106CC1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שליחת מייל (אפשר רק לאחר התחברות)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26249A8-8228-49C1-8F44-27DED4F97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8" t="30040" r="38283" b="29156"/>
          <a:stretch/>
        </p:blipFill>
        <p:spPr>
          <a:xfrm>
            <a:off x="2412694" y="1788538"/>
            <a:ext cx="7623672" cy="4711468"/>
          </a:xfrm>
          <a:prstGeom prst="rect">
            <a:avLst/>
          </a:prstGeom>
        </p:spPr>
      </p:pic>
      <p:sp>
        <p:nvSpPr>
          <p:cNvPr id="6" name="הסבר: חץ שמאלה 5">
            <a:extLst>
              <a:ext uri="{FF2B5EF4-FFF2-40B4-BE49-F238E27FC236}">
                <a16:creationId xmlns:a16="http://schemas.microsoft.com/office/drawing/2014/main" id="{50F1759A-4A8B-4C6A-B35A-3FDC261FC9FD}"/>
              </a:ext>
            </a:extLst>
          </p:cNvPr>
          <p:cNvSpPr/>
          <p:nvPr/>
        </p:nvSpPr>
        <p:spPr>
          <a:xfrm>
            <a:off x="8673291" y="2158913"/>
            <a:ext cx="2726150" cy="3261386"/>
          </a:xfrm>
          <a:prstGeom prst="leftArrowCallout">
            <a:avLst>
              <a:gd name="adj1" fmla="val 9995"/>
              <a:gd name="adj2" fmla="val 14212"/>
              <a:gd name="adj3" fmla="val 15002"/>
              <a:gd name="adj4" fmla="val 77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1. ENCRYPT with the </a:t>
            </a:r>
            <a:r>
              <a:rPr lang="en-US" dirty="0" err="1"/>
              <a:t>reciver</a:t>
            </a:r>
            <a:r>
              <a:rPr lang="en-US" dirty="0"/>
              <a:t> </a:t>
            </a:r>
            <a:r>
              <a:rPr lang="en-US" dirty="0" err="1"/>
              <a:t>publick</a:t>
            </a:r>
            <a:r>
              <a:rPr lang="en-US" dirty="0"/>
              <a:t> key</a:t>
            </a:r>
          </a:p>
          <a:p>
            <a:pPr algn="ctr"/>
            <a:r>
              <a:rPr lang="en-US" dirty="0"/>
              <a:t>2. If there isn’t </a:t>
            </a:r>
            <a:r>
              <a:rPr lang="en-US" dirty="0" err="1"/>
              <a:t>rsa</a:t>
            </a:r>
            <a:r>
              <a:rPr lang="en-US" dirty="0"/>
              <a:t> key store in flash storage generate and save it</a:t>
            </a:r>
          </a:p>
          <a:p>
            <a:pPr algn="ctr"/>
            <a:r>
              <a:rPr lang="en-US" dirty="0"/>
              <a:t>3. Sing encrypted data with your private key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553393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563</Words>
  <Application>Microsoft Office PowerPoint</Application>
  <PresentationFormat>מסך רחב</PresentationFormat>
  <Paragraphs>88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חתימה והצפנת מיילים</vt:lpstr>
      <vt:lpstr>הבעיה:</vt:lpstr>
      <vt:lpstr>פתרון:</vt:lpstr>
      <vt:lpstr>חתימה והצפנה באמצעות DAL</vt:lpstr>
      <vt:lpstr>מצגת של PowerPoint‏</vt:lpstr>
      <vt:lpstr>אני עשיתי זאת באמצעות סיסמא ששמורה בFLASHSTORGE  אבל הפתרון המלא כדי שתוקף לא יוכל לגנוב את הסיסמא שימוש בSECURE UI</vt:lpstr>
      <vt:lpstr>שליחת המיילים התבצע דרך GMAIL API with OAUTH2</vt:lpstr>
      <vt:lpstr>הרשמה והתחברות</vt:lpstr>
      <vt:lpstr>שליחת מייל (אפשר רק לאחר התחברות)</vt:lpstr>
      <vt:lpstr>קבלת מייל (אפשר רק לאחר התחברות)</vt:lpstr>
      <vt:lpstr>future work</vt:lpstr>
      <vt:lpstr>future work</vt:lpstr>
      <vt:lpstr>בעיות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חתימה והצפנת מיילים</dc:title>
  <dc:creator>hadas roash</dc:creator>
  <cp:lastModifiedBy>אכול בננה</cp:lastModifiedBy>
  <cp:revision>15</cp:revision>
  <dcterms:created xsi:type="dcterms:W3CDTF">2020-08-06T08:13:49Z</dcterms:created>
  <dcterms:modified xsi:type="dcterms:W3CDTF">2020-08-10T08:22:05Z</dcterms:modified>
</cp:coreProperties>
</file>