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notesMasterIdLst>
    <p:notesMasterId r:id="rId20"/>
  </p:notesMasterIdLst>
  <p:sldIdLst>
    <p:sldId id="257" r:id="rId2"/>
    <p:sldId id="261" r:id="rId3"/>
    <p:sldId id="293" r:id="rId4"/>
    <p:sldId id="289" r:id="rId5"/>
    <p:sldId id="307" r:id="rId6"/>
    <p:sldId id="292" r:id="rId7"/>
    <p:sldId id="291" r:id="rId8"/>
    <p:sldId id="290" r:id="rId9"/>
    <p:sldId id="296" r:id="rId10"/>
    <p:sldId id="297" r:id="rId11"/>
    <p:sldId id="298" r:id="rId12"/>
    <p:sldId id="299" r:id="rId13"/>
    <p:sldId id="318" r:id="rId14"/>
    <p:sldId id="294" r:id="rId15"/>
    <p:sldId id="319" r:id="rId16"/>
    <p:sldId id="320" r:id="rId17"/>
    <p:sldId id="317" r:id="rId18"/>
    <p:sldId id="321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36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5" orient="horz" pos="480" userDrawn="1">
          <p15:clr>
            <a:srgbClr val="A4A3A4"/>
          </p15:clr>
        </p15:guide>
        <p15:guide id="6" pos="432" userDrawn="1">
          <p15:clr>
            <a:srgbClr val="A4A3A4"/>
          </p15:clr>
        </p15:guide>
        <p15:guide id="7" pos="5352" userDrawn="1">
          <p15:clr>
            <a:srgbClr val="A4A3A4"/>
          </p15:clr>
        </p15:guide>
        <p15:guide id="8" orient="horz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455C"/>
    <a:srgbClr val="3483D2"/>
    <a:srgbClr val="1B354E"/>
    <a:srgbClr val="1A5366"/>
    <a:srgbClr val="193B56"/>
    <a:srgbClr val="4C6486"/>
    <a:srgbClr val="235165"/>
    <a:srgbClr val="1C364E"/>
    <a:srgbClr val="242543"/>
    <a:srgbClr val="1C34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Mittlere Formatvorlage 3 - Akz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21" autoAdjust="0"/>
    <p:restoredTop sz="94643"/>
  </p:normalViewPr>
  <p:slideViewPr>
    <p:cSldViewPr snapToGrid="0" snapToObjects="1" showGuides="1">
      <p:cViewPr varScale="1">
        <p:scale>
          <a:sx n="83" d="100"/>
          <a:sy n="83" d="100"/>
        </p:scale>
        <p:origin x="-1637" y="-77"/>
      </p:cViewPr>
      <p:guideLst>
        <p:guide orient="horz" pos="2136"/>
        <p:guide orient="horz" pos="480"/>
        <p:guide orient="horz" pos="3840"/>
        <p:guide pos="2880"/>
        <p:guide pos="432"/>
        <p:guide pos="535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Lato Regular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Lato Regular" charset="0"/>
              </a:defRPr>
            </a:lvl1pPr>
          </a:lstStyle>
          <a:p>
            <a:fld id="{B11C18F2-A854-E142-8663-43CA0FDB2820}" type="datetimeFigureOut">
              <a:rPr lang="en-US" smtClean="0"/>
              <a:pPr/>
              <a:t>5/7/2018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Lato Regular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Lato Regular" charset="0"/>
              </a:defRPr>
            </a:lvl1pPr>
          </a:lstStyle>
          <a:p>
            <a:fld id="{18B1B13E-E819-3443-A749-19E065A9EF19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524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Lato Regular" charset="0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Lato Regular" charset="0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Lato Regular" charset="0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Lato Regular" charset="0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Lato Regular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8A9B0-80EF-A34D-B345-E2DEC5501E0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3315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8A9B0-80EF-A34D-B345-E2DEC5501E0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8292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8A9B0-80EF-A34D-B345-E2DEC5501E0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6149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8A9B0-80EF-A34D-B345-E2DEC5501E0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0057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8A9B0-80EF-A34D-B345-E2DEC5501E0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0057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8A9B0-80EF-A34D-B345-E2DEC5501E0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225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8A9B0-80EF-A34D-B345-E2DEC5501E0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2400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8A9B0-80EF-A34D-B345-E2DEC5501E0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2400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8A9B0-80EF-A34D-B345-E2DEC5501E0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3840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8A9B0-80EF-A34D-B345-E2DEC5501E0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3840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8A9B0-80EF-A34D-B345-E2DEC5501E0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8121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8A9B0-80EF-A34D-B345-E2DEC5501E0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3184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8A9B0-80EF-A34D-B345-E2DEC5501E0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2366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8A9B0-80EF-A34D-B345-E2DEC5501E0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7961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8A9B0-80EF-A34D-B345-E2DEC5501E0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7664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8A9B0-80EF-A34D-B345-E2DEC5501E0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2245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8A9B0-80EF-A34D-B345-E2DEC5501E0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3023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8A9B0-80EF-A34D-B345-E2DEC5501E0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0359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33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cehol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750" b="0" i="0">
                <a:latin typeface="Lato Regular" charset="0"/>
              </a:defRPr>
            </a:lvl1pPr>
          </a:lstStyle>
          <a:p>
            <a:endParaRPr lang="en-US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cehol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685799" y="761999"/>
            <a:ext cx="4578263" cy="233819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750" b="0" i="0">
                <a:latin typeface="Lato Regular" charset="0"/>
              </a:defRPr>
            </a:lvl1pPr>
          </a:lstStyle>
          <a:p>
            <a:endParaRPr lang="en-US"/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3879935" y="3757806"/>
            <a:ext cx="4578263" cy="233819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750" b="0" i="0">
                <a:latin typeface="Lato Regular" charset="0"/>
              </a:defRPr>
            </a:lvl1pPr>
          </a:lstStyle>
          <a:p>
            <a:endParaRPr lang="en-US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cehol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4572000" y="1832428"/>
            <a:ext cx="1816768" cy="319314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750" b="0" i="0">
                <a:latin typeface="Lato Regular" charset="0"/>
              </a:defRPr>
            </a:lvl1pPr>
          </a:lstStyle>
          <a:p>
            <a:endParaRPr lang="en-US" dirty="0"/>
          </a:p>
        </p:txBody>
      </p:sp>
      <p:sp>
        <p:nvSpPr>
          <p:cNvPr id="4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685800" y="1832428"/>
            <a:ext cx="1816768" cy="319314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750" b="0" i="0">
                <a:latin typeface="Lato Regular" charset="0"/>
              </a:defRPr>
            </a:lvl1pPr>
          </a:lstStyle>
          <a:p>
            <a:endParaRPr lang="en-US" dirty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ceholder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685800" y="1832428"/>
            <a:ext cx="3189514" cy="319314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750" b="0" i="0">
                <a:latin typeface="Lato Regular" charset="0"/>
              </a:defRPr>
            </a:lvl1pPr>
          </a:lstStyle>
          <a:p>
            <a:endParaRPr lang="en-US" dirty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ceholder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1024568" y="1721006"/>
            <a:ext cx="1326993" cy="132699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750" b="0" i="0">
                <a:latin typeface="Lato Regular" charset="0"/>
              </a:defRPr>
            </a:lvl1pPr>
          </a:lstStyle>
          <a:p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2899749" y="1721006"/>
            <a:ext cx="1326993" cy="132699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750" b="0" i="0">
                <a:latin typeface="Lato Regular" charset="0"/>
              </a:defRPr>
            </a:lvl1pPr>
          </a:lstStyle>
          <a:p>
            <a:endParaRPr lang="en-US" dirty="0"/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4774930" y="1721006"/>
            <a:ext cx="1326993" cy="132699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750" b="0" i="0">
                <a:latin typeface="Lato Regular" charset="0"/>
              </a:defRPr>
            </a:lvl1pPr>
          </a:lstStyle>
          <a:p>
            <a:endParaRPr lang="en-US" dirty="0"/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6650111" y="1721006"/>
            <a:ext cx="1326993" cy="132699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750" b="0" i="0">
                <a:latin typeface="Lato Regular" charset="0"/>
              </a:defRPr>
            </a:lvl1pPr>
          </a:lstStyle>
          <a:p>
            <a:endParaRPr lang="en-US" dirty="0"/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1024568" y="4213834"/>
            <a:ext cx="1326993" cy="132699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750" b="0" i="0">
                <a:latin typeface="Lato Regular" charset="0"/>
              </a:defRPr>
            </a:lvl1pPr>
          </a:lstStyle>
          <a:p>
            <a:endParaRPr lang="en-US" dirty="0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2899749" y="4213834"/>
            <a:ext cx="1326993" cy="132699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750" b="0" i="0">
                <a:latin typeface="Lato Regular" charset="0"/>
              </a:defRPr>
            </a:lvl1pPr>
          </a:lstStyle>
          <a:p>
            <a:endParaRPr lang="en-US" dirty="0"/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7"/>
          </p:nvPr>
        </p:nvSpPr>
        <p:spPr>
          <a:xfrm>
            <a:off x="4774930" y="4213834"/>
            <a:ext cx="1326993" cy="132699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750" b="0" i="0">
                <a:latin typeface="Lato Regular" charset="0"/>
              </a:defRPr>
            </a:lvl1pPr>
          </a:lstStyle>
          <a:p>
            <a:endParaRPr lang="en-US" dirty="0"/>
          </a:p>
        </p:txBody>
      </p:sp>
      <p:sp>
        <p:nvSpPr>
          <p:cNvPr id="11" name="Picture Placeholder 4"/>
          <p:cNvSpPr>
            <a:spLocks noGrp="1"/>
          </p:cNvSpPr>
          <p:nvPr>
            <p:ph type="pic" sz="quarter" idx="18"/>
          </p:nvPr>
        </p:nvSpPr>
        <p:spPr>
          <a:xfrm>
            <a:off x="6650111" y="4213834"/>
            <a:ext cx="1326993" cy="132699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750" b="0" i="0">
                <a:latin typeface="Lato Regular" charset="0"/>
              </a:defRPr>
            </a:lvl1pPr>
          </a:lstStyle>
          <a:p>
            <a:endParaRPr lang="en-US" dirty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827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8" r:id="rId2"/>
    <p:sldLayoutId id="2147483705" r:id="rId3"/>
    <p:sldLayoutId id="2147483709" r:id="rId4"/>
    <p:sldLayoutId id="2147483706" r:id="rId5"/>
    <p:sldLayoutId id="2147483710" r:id="rId6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23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26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Placeholder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519"/>
          <a:stretch/>
        </p:blipFill>
        <p:spPr>
          <a:xfrm flipV="1">
            <a:off x="0" y="5184647"/>
            <a:ext cx="9144000" cy="167335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sp>
        <p:nvSpPr>
          <p:cNvPr id="9" name="Rechteck 8"/>
          <p:cNvSpPr/>
          <p:nvPr/>
        </p:nvSpPr>
        <p:spPr>
          <a:xfrm>
            <a:off x="0" y="4987345"/>
            <a:ext cx="9144000" cy="197302"/>
          </a:xfrm>
          <a:prstGeom prst="rect">
            <a:avLst/>
          </a:prstGeom>
          <a:gradFill flip="none" rotWithShape="1">
            <a:gsLst>
              <a:gs pos="0">
                <a:srgbClr val="13455C"/>
              </a:gs>
              <a:gs pos="100000">
                <a:schemeClr val="bg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300681" y="5276087"/>
            <a:ext cx="8542638" cy="1476049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de-DE" sz="4000" dirty="0" smtClean="0"/>
              <a:t>Implementation </a:t>
            </a:r>
            <a:r>
              <a:rPr lang="de-DE" sz="4000" dirty="0" err="1" smtClean="0"/>
              <a:t>of</a:t>
            </a:r>
            <a:r>
              <a:rPr lang="de-DE" sz="4000" dirty="0" smtClean="0"/>
              <a:t> </a:t>
            </a:r>
            <a:r>
              <a:rPr lang="en-US" sz="4000" dirty="0" smtClean="0"/>
              <a:t>genetic trend assessment using </a:t>
            </a:r>
            <a:r>
              <a:rPr lang="en-US" sz="4000" dirty="0"/>
              <a:t>the BRRI data </a:t>
            </a:r>
          </a:p>
        </p:txBody>
      </p:sp>
      <p:sp>
        <p:nvSpPr>
          <p:cNvPr id="11" name="Rechteck 10"/>
          <p:cNvSpPr/>
          <p:nvPr/>
        </p:nvSpPr>
        <p:spPr>
          <a:xfrm flipV="1">
            <a:off x="0" y="-2665"/>
            <a:ext cx="9144000" cy="197302"/>
          </a:xfrm>
          <a:prstGeom prst="rect">
            <a:avLst/>
          </a:prstGeom>
          <a:gradFill flip="none" rotWithShape="1">
            <a:gsLst>
              <a:gs pos="0">
                <a:srgbClr val="13455C"/>
              </a:gs>
              <a:gs pos="100000">
                <a:schemeClr val="bg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79"/>
          <a:stretch/>
        </p:blipFill>
        <p:spPr bwMode="auto">
          <a:xfrm>
            <a:off x="1713422" y="194637"/>
            <a:ext cx="5638354" cy="47927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4071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905" t="55275"/>
          <a:stretch/>
        </p:blipFill>
        <p:spPr>
          <a:xfrm>
            <a:off x="0" y="3"/>
            <a:ext cx="9143999" cy="888272"/>
          </a:xfrm>
          <a:prstGeom prst="rect">
            <a:avLst/>
          </a:prstGeom>
        </p:spPr>
      </p:pic>
      <p:sp>
        <p:nvSpPr>
          <p:cNvPr id="13" name="Textfeld 12"/>
          <p:cNvSpPr txBox="1"/>
          <p:nvPr/>
        </p:nvSpPr>
        <p:spPr>
          <a:xfrm>
            <a:off x="88536" y="-63693"/>
            <a:ext cx="70301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0" dirty="0" err="1" smtClean="0">
                <a:solidFill>
                  <a:schemeClr val="bg1"/>
                </a:solidFill>
              </a:rPr>
              <a:t>GxE</a:t>
            </a:r>
            <a:r>
              <a:rPr lang="de-DE" sz="6000" dirty="0" smtClean="0">
                <a:solidFill>
                  <a:schemeClr val="bg1"/>
                </a:solidFill>
              </a:rPr>
              <a:t> </a:t>
            </a:r>
            <a:r>
              <a:rPr lang="de-DE" sz="6000" dirty="0" err="1" smtClean="0">
                <a:solidFill>
                  <a:schemeClr val="bg1"/>
                </a:solidFill>
              </a:rPr>
              <a:t>means</a:t>
            </a:r>
            <a:endParaRPr lang="en-US" sz="6000" dirty="0">
              <a:solidFill>
                <a:schemeClr val="bg1"/>
              </a:solidFill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905" y="2974990"/>
            <a:ext cx="7909477" cy="3748205"/>
          </a:xfrm>
          <a:prstGeom prst="rect">
            <a:avLst/>
          </a:prstGeom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831" y="904715"/>
            <a:ext cx="8258339" cy="2005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hteck 19"/>
          <p:cNvSpPr/>
          <p:nvPr/>
        </p:nvSpPr>
        <p:spPr>
          <a:xfrm>
            <a:off x="6862352" y="897835"/>
            <a:ext cx="964911" cy="2012764"/>
          </a:xfrm>
          <a:prstGeom prst="rect">
            <a:avLst/>
          </a:prstGeom>
          <a:solidFill>
            <a:srgbClr val="1A5366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hteck 19"/>
          <p:cNvSpPr/>
          <p:nvPr/>
        </p:nvSpPr>
        <p:spPr>
          <a:xfrm>
            <a:off x="3804783" y="888245"/>
            <a:ext cx="457200" cy="2022353"/>
          </a:xfrm>
          <a:prstGeom prst="rect">
            <a:avLst/>
          </a:prstGeom>
          <a:solidFill>
            <a:srgbClr val="1A5366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872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905" t="55275"/>
          <a:stretch/>
        </p:blipFill>
        <p:spPr>
          <a:xfrm>
            <a:off x="0" y="3"/>
            <a:ext cx="9143999" cy="888272"/>
          </a:xfrm>
          <a:prstGeom prst="rect">
            <a:avLst/>
          </a:prstGeom>
        </p:spPr>
      </p:pic>
      <p:sp>
        <p:nvSpPr>
          <p:cNvPr id="13" name="Textfeld 12"/>
          <p:cNvSpPr txBox="1"/>
          <p:nvPr/>
        </p:nvSpPr>
        <p:spPr>
          <a:xfrm>
            <a:off x="88536" y="-63693"/>
            <a:ext cx="70301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0" dirty="0" err="1" smtClean="0">
                <a:solidFill>
                  <a:schemeClr val="bg1"/>
                </a:solidFill>
              </a:rPr>
              <a:t>GxE</a:t>
            </a:r>
            <a:r>
              <a:rPr lang="de-DE" sz="6000" dirty="0" smtClean="0">
                <a:solidFill>
                  <a:schemeClr val="bg1"/>
                </a:solidFill>
              </a:rPr>
              <a:t> </a:t>
            </a:r>
            <a:r>
              <a:rPr lang="de-DE" sz="6000" dirty="0" err="1" smtClean="0">
                <a:solidFill>
                  <a:schemeClr val="bg1"/>
                </a:solidFill>
              </a:rPr>
              <a:t>means</a:t>
            </a:r>
            <a:endParaRPr lang="en-US" sz="6000" dirty="0">
              <a:solidFill>
                <a:schemeClr val="bg1"/>
              </a:solidFill>
            </a:endParaRPr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 rotWithShape="1">
          <a:blip r:embed="rId4"/>
          <a:srcRect t="21514"/>
          <a:stretch/>
        </p:blipFill>
        <p:spPr>
          <a:xfrm>
            <a:off x="655403" y="2848495"/>
            <a:ext cx="7833194" cy="4009505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 rotWithShape="1">
          <a:blip r:embed="rId4"/>
          <a:srcRect l="41940" t="1980" r="29488" b="87963"/>
          <a:stretch/>
        </p:blipFill>
        <p:spPr>
          <a:xfrm>
            <a:off x="132081" y="6230966"/>
            <a:ext cx="2238102" cy="51380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/>
              <p:cNvSpPr txBox="1"/>
              <p:nvPr/>
            </p:nvSpPr>
            <p:spPr>
              <a:xfrm>
                <a:off x="792479" y="6288409"/>
                <a:ext cx="269176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feld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479" y="6288409"/>
                <a:ext cx="269176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15909" r="-4545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831" y="904715"/>
            <a:ext cx="8258339" cy="2005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Rechteck 19"/>
          <p:cNvSpPr/>
          <p:nvPr/>
        </p:nvSpPr>
        <p:spPr>
          <a:xfrm>
            <a:off x="6862352" y="897835"/>
            <a:ext cx="964911" cy="2012764"/>
          </a:xfrm>
          <a:prstGeom prst="rect">
            <a:avLst/>
          </a:prstGeom>
          <a:solidFill>
            <a:srgbClr val="1A5366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hteck 19"/>
          <p:cNvSpPr/>
          <p:nvPr/>
        </p:nvSpPr>
        <p:spPr>
          <a:xfrm>
            <a:off x="3804783" y="888245"/>
            <a:ext cx="457200" cy="2022353"/>
          </a:xfrm>
          <a:prstGeom prst="rect">
            <a:avLst/>
          </a:prstGeom>
          <a:solidFill>
            <a:srgbClr val="1A5366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hteck 19"/>
          <p:cNvSpPr/>
          <p:nvPr/>
        </p:nvSpPr>
        <p:spPr>
          <a:xfrm>
            <a:off x="3375015" y="888244"/>
            <a:ext cx="429768" cy="202235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492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33" b="6800"/>
          <a:stretch/>
        </p:blipFill>
        <p:spPr>
          <a:xfrm>
            <a:off x="0" y="0"/>
            <a:ext cx="8216454" cy="6858000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18" t="1261" r="33715" b="91838"/>
          <a:stretch/>
        </p:blipFill>
        <p:spPr>
          <a:xfrm rot="16200000">
            <a:off x="7543800" y="3145536"/>
            <a:ext cx="2322576" cy="566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303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67" r="933" b="7467"/>
          <a:stretch/>
        </p:blipFill>
        <p:spPr>
          <a:xfrm>
            <a:off x="-1" y="0"/>
            <a:ext cx="8178963" cy="6858000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811" t="1419" r="30630" b="92490"/>
          <a:stretch/>
        </p:blipFill>
        <p:spPr>
          <a:xfrm rot="16200000">
            <a:off x="7315200" y="3177540"/>
            <a:ext cx="2770632" cy="50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654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0" y="2984864"/>
            <a:ext cx="9143999" cy="888272"/>
            <a:chOff x="0" y="2406554"/>
            <a:chExt cx="9143999" cy="888272"/>
          </a:xfrm>
        </p:grpSpPr>
        <p:pic>
          <p:nvPicPr>
            <p:cNvPr id="7" name="Picture Placeholder 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905" t="55275"/>
            <a:stretch/>
          </p:blipFill>
          <p:spPr>
            <a:xfrm>
              <a:off x="0" y="2406554"/>
              <a:ext cx="9143999" cy="888272"/>
            </a:xfrm>
            <a:prstGeom prst="rect">
              <a:avLst/>
            </a:prstGeom>
          </p:spPr>
        </p:pic>
        <p:sp>
          <p:nvSpPr>
            <p:cNvPr id="13" name="Textfeld 12"/>
            <p:cNvSpPr txBox="1"/>
            <p:nvPr/>
          </p:nvSpPr>
          <p:spPr>
            <a:xfrm>
              <a:off x="88536" y="2496747"/>
              <a:ext cx="703015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4000" dirty="0" err="1" smtClean="0">
                  <a:solidFill>
                    <a:schemeClr val="bg1"/>
                  </a:solidFill>
                </a:rPr>
                <a:t>Genetic</a:t>
              </a:r>
              <a:r>
                <a:rPr lang="de-DE" sz="4000" dirty="0" smtClean="0">
                  <a:solidFill>
                    <a:schemeClr val="bg1"/>
                  </a:solidFill>
                </a:rPr>
                <a:t> </a:t>
              </a:r>
              <a:r>
                <a:rPr lang="de-DE" sz="4000" dirty="0" err="1" smtClean="0">
                  <a:solidFill>
                    <a:schemeClr val="bg1"/>
                  </a:solidFill>
                </a:rPr>
                <a:t>trend</a:t>
              </a:r>
              <a:r>
                <a:rPr lang="de-DE" sz="4000" dirty="0" smtClean="0">
                  <a:solidFill>
                    <a:schemeClr val="bg1"/>
                  </a:solidFill>
                </a:rPr>
                <a:t> </a:t>
              </a:r>
              <a:r>
                <a:rPr lang="de-DE" sz="4000" dirty="0" err="1" smtClean="0">
                  <a:solidFill>
                    <a:schemeClr val="bg1"/>
                  </a:solidFill>
                </a:rPr>
                <a:t>assessment</a:t>
              </a:r>
              <a:endParaRPr lang="en-US" sz="4000" dirty="0">
                <a:solidFill>
                  <a:schemeClr val="bg1"/>
                </a:solidFill>
              </a:endParaRPr>
            </a:p>
          </p:txBody>
        </p:sp>
      </p:grpSp>
      <p:sp>
        <p:nvSpPr>
          <p:cNvPr id="14" name="Rechteck 13"/>
          <p:cNvSpPr/>
          <p:nvPr/>
        </p:nvSpPr>
        <p:spPr>
          <a:xfrm>
            <a:off x="353238" y="3996202"/>
            <a:ext cx="85817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de-DE" sz="2400" dirty="0" err="1" smtClean="0">
                <a:solidFill>
                  <a:srgbClr val="1B354E"/>
                </a:solidFill>
                <a:latin typeface="Segoe UI" panose="020B0502040204020203" pitchFamily="34" charset="0"/>
              </a:rPr>
              <a:t>Incorporating</a:t>
            </a:r>
            <a:r>
              <a:rPr lang="de-DE" sz="2400" dirty="0" smtClean="0">
                <a:solidFill>
                  <a:srgbClr val="1B354E"/>
                </a:solidFill>
                <a:latin typeface="Segoe UI" panose="020B0502040204020203" pitchFamily="34" charset="0"/>
              </a:rPr>
              <a:t> </a:t>
            </a:r>
            <a:r>
              <a:rPr lang="de-DE" sz="2400" dirty="0" err="1" smtClean="0">
                <a:solidFill>
                  <a:srgbClr val="1B354E"/>
                </a:solidFill>
                <a:latin typeface="Segoe UI" panose="020B0502040204020203" pitchFamily="34" charset="0"/>
              </a:rPr>
              <a:t>regression</a:t>
            </a:r>
            <a:r>
              <a:rPr lang="de-DE" sz="2400" dirty="0" smtClean="0">
                <a:solidFill>
                  <a:srgbClr val="1B354E"/>
                </a:solidFill>
                <a:latin typeface="Segoe UI" panose="020B0502040204020203" pitchFamily="34" charset="0"/>
              </a:rPr>
              <a:t> </a:t>
            </a:r>
            <a:r>
              <a:rPr lang="de-DE" sz="2400" dirty="0" err="1" smtClean="0">
                <a:solidFill>
                  <a:srgbClr val="1B354E"/>
                </a:solidFill>
                <a:latin typeface="Segoe UI" panose="020B0502040204020203" pitchFamily="34" charset="0"/>
              </a:rPr>
              <a:t>terms</a:t>
            </a:r>
            <a:r>
              <a:rPr lang="de-DE" sz="2400" dirty="0" smtClean="0">
                <a:solidFill>
                  <a:srgbClr val="1B354E"/>
                </a:solidFill>
                <a:latin typeface="Segoe UI" panose="020B0502040204020203" pitchFamily="34" charset="0"/>
              </a:rPr>
              <a:t> in </a:t>
            </a:r>
            <a:r>
              <a:rPr lang="de-DE" sz="2400" dirty="0" err="1" smtClean="0">
                <a:solidFill>
                  <a:srgbClr val="1B354E"/>
                </a:solidFill>
                <a:latin typeface="Segoe UI" panose="020B0502040204020203" pitchFamily="34" charset="0"/>
              </a:rPr>
              <a:t>basic</a:t>
            </a:r>
            <a:r>
              <a:rPr lang="de-DE" sz="2400" dirty="0" smtClean="0">
                <a:solidFill>
                  <a:srgbClr val="1B354E"/>
                </a:solidFill>
                <a:latin typeface="Segoe UI" panose="020B0502040204020203" pitchFamily="34" charset="0"/>
              </a:rPr>
              <a:t> MET </a:t>
            </a:r>
            <a:r>
              <a:rPr lang="de-DE" sz="2400" dirty="0" err="1" smtClean="0">
                <a:solidFill>
                  <a:srgbClr val="1B354E"/>
                </a:solidFill>
                <a:latin typeface="Segoe UI" panose="020B0502040204020203" pitchFamily="34" charset="0"/>
              </a:rPr>
              <a:t>mixed</a:t>
            </a:r>
            <a:r>
              <a:rPr lang="de-DE" sz="2400" dirty="0" smtClean="0">
                <a:solidFill>
                  <a:srgbClr val="1B354E"/>
                </a:solidFill>
                <a:latin typeface="Segoe UI" panose="020B0502040204020203" pitchFamily="34" charset="0"/>
              </a:rPr>
              <a:t> </a:t>
            </a:r>
            <a:r>
              <a:rPr lang="de-DE" sz="2400" dirty="0" err="1" smtClean="0">
                <a:solidFill>
                  <a:srgbClr val="1B354E"/>
                </a:solidFill>
                <a:latin typeface="Segoe UI" panose="020B0502040204020203" pitchFamily="34" charset="0"/>
              </a:rPr>
              <a:t>model</a:t>
            </a:r>
            <a:endParaRPr lang="en-US" sz="2400" dirty="0" smtClean="0">
              <a:solidFill>
                <a:srgbClr val="1B354E"/>
              </a:solidFill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299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242"/>
          <a:stretch/>
        </p:blipFill>
        <p:spPr bwMode="auto">
          <a:xfrm>
            <a:off x="44314" y="1961699"/>
            <a:ext cx="9091146" cy="854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hteck 19"/>
          <p:cNvSpPr/>
          <p:nvPr/>
        </p:nvSpPr>
        <p:spPr>
          <a:xfrm>
            <a:off x="3794359" y="972311"/>
            <a:ext cx="3465983" cy="980243"/>
          </a:xfrm>
          <a:prstGeom prst="rect">
            <a:avLst/>
          </a:prstGeom>
          <a:solidFill>
            <a:srgbClr val="1A5366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Placeholder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905" t="55275"/>
          <a:stretch/>
        </p:blipFill>
        <p:spPr>
          <a:xfrm>
            <a:off x="0" y="2989"/>
            <a:ext cx="9143999" cy="888272"/>
          </a:xfrm>
          <a:prstGeom prst="rect">
            <a:avLst/>
          </a:prstGeom>
        </p:spPr>
      </p:pic>
      <p:sp>
        <p:nvSpPr>
          <p:cNvPr id="13" name="Textfeld 12"/>
          <p:cNvSpPr txBox="1"/>
          <p:nvPr/>
        </p:nvSpPr>
        <p:spPr>
          <a:xfrm>
            <a:off x="88536" y="93182"/>
            <a:ext cx="70301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 smtClean="0">
                <a:solidFill>
                  <a:schemeClr val="bg1"/>
                </a:solidFill>
              </a:rPr>
              <a:t>Genetic</a:t>
            </a:r>
            <a:r>
              <a:rPr lang="de-DE" sz="4000" dirty="0" smtClean="0">
                <a:solidFill>
                  <a:schemeClr val="bg1"/>
                </a:solidFill>
              </a:rPr>
              <a:t> </a:t>
            </a:r>
            <a:r>
              <a:rPr lang="de-DE" sz="4000" dirty="0" err="1" smtClean="0">
                <a:solidFill>
                  <a:schemeClr val="bg1"/>
                </a:solidFill>
              </a:rPr>
              <a:t>trend</a:t>
            </a:r>
            <a:r>
              <a:rPr lang="de-DE" sz="4000" dirty="0" smtClean="0">
                <a:solidFill>
                  <a:schemeClr val="bg1"/>
                </a:solidFill>
              </a:rPr>
              <a:t> </a:t>
            </a:r>
            <a:r>
              <a:rPr lang="de-DE" sz="4000" dirty="0" err="1" smtClean="0">
                <a:solidFill>
                  <a:schemeClr val="bg1"/>
                </a:solidFill>
              </a:rPr>
              <a:t>assessment</a:t>
            </a:r>
            <a:endParaRPr lang="en-US" sz="40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hteck 2"/>
              <p:cNvSpPr/>
              <p:nvPr/>
            </p:nvSpPr>
            <p:spPr>
              <a:xfrm>
                <a:off x="3794359" y="981454"/>
                <a:ext cx="3714205" cy="86074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de-DE" sz="2400" dirty="0" smtClean="0">
                    <a:solidFill>
                      <a:srgbClr val="1B354E"/>
                    </a:solidFill>
                    <a:latin typeface="Segoe UI" panose="020B0502040204020203" pitchFamily="34" charset="0"/>
                  </a:rPr>
                  <a:t>Genetic </a:t>
                </a:r>
                <a:r>
                  <a:rPr lang="de-DE" sz="2400" dirty="0" err="1">
                    <a:solidFill>
                      <a:srgbClr val="1B354E"/>
                    </a:solidFill>
                    <a:latin typeface="Segoe UI" panose="020B0502040204020203" pitchFamily="34" charset="0"/>
                  </a:rPr>
                  <a:t>trend</a:t>
                </a:r>
                <a:r>
                  <a:rPr lang="de-DE" sz="2400" dirty="0">
                    <a:solidFill>
                      <a:srgbClr val="1B354E"/>
                    </a:solidFill>
                    <a:latin typeface="Segoe UI" panose="020B0502040204020203" pitchFamily="34" charset="0"/>
                  </a:rPr>
                  <a:t>:</a:t>
                </a:r>
                <a14:m>
                  <m:oMath xmlns:m="http://schemas.openxmlformats.org/officeDocument/2006/math">
                    <m:r>
                      <a:rPr lang="de-DE" sz="2400">
                        <a:solidFill>
                          <a:srgbClr val="1B354E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de-DE" sz="2400" i="1">
                            <a:solidFill>
                              <a:srgbClr val="1B354E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de-DE" sz="2400" i="1">
                            <a:solidFill>
                              <a:srgbClr val="1B354E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de-DE" sz="2400" i="1">
                            <a:solidFill>
                              <a:srgbClr val="1B354E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de-DE" sz="2400" i="1">
                            <a:solidFill>
                              <a:srgbClr val="1B354E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1B354E"/>
                    </a:solidFill>
                    <a:latin typeface="Segoe UI" panose="020B0502040204020203" pitchFamily="34" charset="0"/>
                  </a:rPr>
                  <a:t> </a:t>
                </a:r>
                <a:endParaRPr lang="en-US" sz="2400" dirty="0" smtClean="0">
                  <a:solidFill>
                    <a:srgbClr val="1B354E"/>
                  </a:solidFill>
                  <a:latin typeface="Segoe UI" panose="020B0502040204020203" pitchFamily="34" charset="0"/>
                </a:endParaRPr>
              </a:p>
              <a:p>
                <a:r>
                  <a:rPr lang="de-DE" sz="2400" dirty="0" smtClean="0">
                    <a:solidFill>
                      <a:srgbClr val="1B354E"/>
                    </a:solidFill>
                    <a:latin typeface="Segoe UI" panose="020B0502040204020203" pitchFamily="34" charset="0"/>
                  </a:rPr>
                  <a:t>Agronomic </a:t>
                </a:r>
                <a:r>
                  <a:rPr lang="de-DE" sz="2400" dirty="0" err="1">
                    <a:solidFill>
                      <a:srgbClr val="1B354E"/>
                    </a:solidFill>
                    <a:latin typeface="Segoe UI" panose="020B0502040204020203" pitchFamily="34" charset="0"/>
                  </a:rPr>
                  <a:t>trend</a:t>
                </a:r>
                <a:r>
                  <a:rPr lang="de-DE" sz="2400" dirty="0">
                    <a:solidFill>
                      <a:srgbClr val="1B354E"/>
                    </a:solidFill>
                    <a:latin typeface="Segoe UI" panose="020B0502040204020203" pitchFamily="34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de-DE" sz="2400" i="1">
                        <a:solidFill>
                          <a:srgbClr val="1B354E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de-DE" sz="2400" i="1">
                            <a:solidFill>
                              <a:srgbClr val="1B354E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de-DE" sz="2400" i="1">
                            <a:solidFill>
                              <a:srgbClr val="1B354E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de-DE" sz="2400" b="0" i="1" smtClean="0">
                            <a:solidFill>
                              <a:srgbClr val="1B354E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Rechteck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4359" y="981454"/>
                <a:ext cx="3714205" cy="860748"/>
              </a:xfrm>
              <a:prstGeom prst="rect">
                <a:avLst/>
              </a:prstGeom>
              <a:blipFill rotWithShape="1">
                <a:blip r:embed="rId5"/>
                <a:stretch>
                  <a:fillRect l="-2459" t="-4965" b="-1276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hteck 19"/>
          <p:cNvSpPr/>
          <p:nvPr/>
        </p:nvSpPr>
        <p:spPr>
          <a:xfrm>
            <a:off x="2079173" y="1924901"/>
            <a:ext cx="1388990" cy="635512"/>
          </a:xfrm>
          <a:prstGeom prst="rect">
            <a:avLst/>
          </a:prstGeom>
          <a:solidFill>
            <a:srgbClr val="FFC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hteck 19"/>
          <p:cNvSpPr/>
          <p:nvPr/>
        </p:nvSpPr>
        <p:spPr>
          <a:xfrm>
            <a:off x="3468163" y="2251736"/>
            <a:ext cx="5497284" cy="308676"/>
          </a:xfrm>
          <a:prstGeom prst="rect">
            <a:avLst/>
          </a:prstGeom>
          <a:solidFill>
            <a:srgbClr val="FFC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7149" y="4188499"/>
            <a:ext cx="4293855" cy="25200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5" name="Rechteck 19"/>
          <p:cNvSpPr/>
          <p:nvPr/>
        </p:nvSpPr>
        <p:spPr>
          <a:xfrm>
            <a:off x="487149" y="4562365"/>
            <a:ext cx="2877843" cy="1783571"/>
          </a:xfrm>
          <a:prstGeom prst="rect">
            <a:avLst/>
          </a:prstGeom>
          <a:solidFill>
            <a:srgbClr val="FFC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10806" y="4188499"/>
            <a:ext cx="3590182" cy="25200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0" name="Rechteck 19"/>
          <p:cNvSpPr/>
          <p:nvPr/>
        </p:nvSpPr>
        <p:spPr>
          <a:xfrm>
            <a:off x="3794359" y="1952621"/>
            <a:ext cx="2130953" cy="290036"/>
          </a:xfrm>
          <a:prstGeom prst="rect">
            <a:avLst/>
          </a:prstGeom>
          <a:solidFill>
            <a:srgbClr val="1A5366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hteck 19"/>
          <p:cNvSpPr/>
          <p:nvPr/>
        </p:nvSpPr>
        <p:spPr>
          <a:xfrm>
            <a:off x="5151328" y="4417347"/>
            <a:ext cx="2675936" cy="2291152"/>
          </a:xfrm>
          <a:prstGeom prst="rect">
            <a:avLst/>
          </a:prstGeom>
          <a:solidFill>
            <a:srgbClr val="1A5366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727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097" y="1970623"/>
            <a:ext cx="8892000" cy="838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hteck 19"/>
          <p:cNvSpPr/>
          <p:nvPr/>
        </p:nvSpPr>
        <p:spPr>
          <a:xfrm>
            <a:off x="4132687" y="972312"/>
            <a:ext cx="4801001" cy="840140"/>
          </a:xfrm>
          <a:prstGeom prst="rect">
            <a:avLst/>
          </a:prstGeom>
          <a:solidFill>
            <a:srgbClr val="1A5366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Placeholder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905" t="55275"/>
          <a:stretch/>
        </p:blipFill>
        <p:spPr>
          <a:xfrm>
            <a:off x="0" y="2989"/>
            <a:ext cx="9143999" cy="888272"/>
          </a:xfrm>
          <a:prstGeom prst="rect">
            <a:avLst/>
          </a:prstGeom>
        </p:spPr>
      </p:pic>
      <p:sp>
        <p:nvSpPr>
          <p:cNvPr id="13" name="Textfeld 12"/>
          <p:cNvSpPr txBox="1"/>
          <p:nvPr/>
        </p:nvSpPr>
        <p:spPr>
          <a:xfrm>
            <a:off x="88536" y="93182"/>
            <a:ext cx="70301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 smtClean="0">
                <a:solidFill>
                  <a:schemeClr val="bg1"/>
                </a:solidFill>
              </a:rPr>
              <a:t>Genetic</a:t>
            </a:r>
            <a:r>
              <a:rPr lang="de-DE" sz="4000" dirty="0" smtClean="0">
                <a:solidFill>
                  <a:schemeClr val="bg1"/>
                </a:solidFill>
              </a:rPr>
              <a:t> </a:t>
            </a:r>
            <a:r>
              <a:rPr lang="de-DE" sz="4000" dirty="0" err="1" smtClean="0">
                <a:solidFill>
                  <a:schemeClr val="bg1"/>
                </a:solidFill>
              </a:rPr>
              <a:t>trend</a:t>
            </a:r>
            <a:r>
              <a:rPr lang="de-DE" sz="4000" dirty="0" smtClean="0">
                <a:solidFill>
                  <a:schemeClr val="bg1"/>
                </a:solidFill>
              </a:rPr>
              <a:t> </a:t>
            </a:r>
            <a:r>
              <a:rPr lang="de-DE" sz="4000" dirty="0" err="1" smtClean="0">
                <a:solidFill>
                  <a:schemeClr val="bg1"/>
                </a:solidFill>
              </a:rPr>
              <a:t>assessment</a:t>
            </a:r>
            <a:endParaRPr lang="en-US" sz="40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hteck 2"/>
              <p:cNvSpPr/>
              <p:nvPr/>
            </p:nvSpPr>
            <p:spPr>
              <a:xfrm>
                <a:off x="4132687" y="981454"/>
                <a:ext cx="5171088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de-DE" sz="2400" dirty="0" smtClean="0">
                    <a:solidFill>
                      <a:srgbClr val="1B354E"/>
                    </a:solidFill>
                    <a:latin typeface="Segoe UI" panose="020B0502040204020203" pitchFamily="34" charset="0"/>
                  </a:rPr>
                  <a:t>Genetic </a:t>
                </a:r>
                <a:r>
                  <a:rPr lang="de-DE" sz="2400" dirty="0" err="1">
                    <a:solidFill>
                      <a:srgbClr val="1B354E"/>
                    </a:solidFill>
                    <a:latin typeface="Segoe UI" panose="020B0502040204020203" pitchFamily="34" charset="0"/>
                  </a:rPr>
                  <a:t>trend</a:t>
                </a:r>
                <a:r>
                  <a:rPr lang="de-DE" sz="2400" dirty="0" smtClean="0">
                    <a:solidFill>
                      <a:srgbClr val="1B354E"/>
                    </a:solidFill>
                    <a:latin typeface="Segoe UI" panose="020B0502040204020203" pitchFamily="34" charset="0"/>
                  </a:rPr>
                  <a:t> per group</a:t>
                </a:r>
                <a:r>
                  <a:rPr lang="de-DE" sz="2400" dirty="0">
                    <a:solidFill>
                      <a:srgbClr val="1B354E"/>
                    </a:solidFill>
                    <a:latin typeface="Segoe UI" panose="020B0502040204020203" pitchFamily="34" charset="0"/>
                  </a:rPr>
                  <a:t>:</a:t>
                </a:r>
                <a14:m>
                  <m:oMath xmlns:m="http://schemas.openxmlformats.org/officeDocument/2006/math">
                    <m:r>
                      <a:rPr lang="de-DE" sz="2400">
                        <a:solidFill>
                          <a:srgbClr val="1B354E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de-DE" sz="2400" i="1">
                            <a:solidFill>
                              <a:srgbClr val="1B354E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de-DE" sz="2400" i="1">
                            <a:solidFill>
                              <a:srgbClr val="1B354E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de-DE" sz="2400" i="1">
                            <a:solidFill>
                              <a:srgbClr val="1B354E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de-DE" sz="2400" i="1">
                            <a:solidFill>
                              <a:srgbClr val="1B354E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DE" sz="2400" b="0" i="1" smtClean="0">
                            <a:solidFill>
                              <a:srgbClr val="1B354E"/>
                            </a:solidFill>
                            <a:latin typeface="Cambria Math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1B354E"/>
                    </a:solidFill>
                    <a:latin typeface="Segoe UI" panose="020B0502040204020203" pitchFamily="34" charset="0"/>
                  </a:rPr>
                  <a:t> </a:t>
                </a:r>
                <a:endParaRPr lang="en-US" sz="2400" dirty="0" smtClean="0">
                  <a:solidFill>
                    <a:srgbClr val="1B354E"/>
                  </a:solidFill>
                  <a:latin typeface="Segoe UI" panose="020B0502040204020203" pitchFamily="34" charset="0"/>
                </a:endParaRPr>
              </a:p>
              <a:p>
                <a:r>
                  <a:rPr lang="de-DE" sz="2400" dirty="0" smtClean="0">
                    <a:solidFill>
                      <a:srgbClr val="1B354E"/>
                    </a:solidFill>
                    <a:latin typeface="Segoe UI" panose="020B0502040204020203" pitchFamily="34" charset="0"/>
                  </a:rPr>
                  <a:t>Agronomic </a:t>
                </a:r>
                <a:r>
                  <a:rPr lang="de-DE" sz="2400" dirty="0" err="1">
                    <a:solidFill>
                      <a:srgbClr val="1B354E"/>
                    </a:solidFill>
                    <a:latin typeface="Segoe UI" panose="020B0502040204020203" pitchFamily="34" charset="0"/>
                  </a:rPr>
                  <a:t>trend</a:t>
                </a:r>
                <a:r>
                  <a:rPr lang="de-DE" sz="2400" dirty="0">
                    <a:solidFill>
                      <a:srgbClr val="1B354E"/>
                    </a:solidFill>
                    <a:latin typeface="Segoe UI" panose="020B0502040204020203" pitchFamily="34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de-DE" sz="2400" i="1">
                        <a:solidFill>
                          <a:srgbClr val="1B354E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de-DE" sz="2400" i="1">
                            <a:solidFill>
                              <a:srgbClr val="1B354E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de-DE" sz="2400" i="1">
                            <a:solidFill>
                              <a:srgbClr val="1B354E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de-DE" sz="2400" b="0" i="1" smtClean="0">
                            <a:solidFill>
                              <a:srgbClr val="1B354E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Rechteck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2687" y="981454"/>
                <a:ext cx="5171088" cy="830997"/>
              </a:xfrm>
              <a:prstGeom prst="rect">
                <a:avLst/>
              </a:prstGeom>
              <a:blipFill rotWithShape="1">
                <a:blip r:embed="rId5"/>
                <a:stretch>
                  <a:fillRect l="-1887" t="-5147" b="-1691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hteck 19"/>
          <p:cNvSpPr/>
          <p:nvPr/>
        </p:nvSpPr>
        <p:spPr>
          <a:xfrm>
            <a:off x="1926070" y="1924901"/>
            <a:ext cx="1542093" cy="635512"/>
          </a:xfrm>
          <a:prstGeom prst="rect">
            <a:avLst/>
          </a:prstGeom>
          <a:solidFill>
            <a:srgbClr val="FFC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hteck 19"/>
          <p:cNvSpPr/>
          <p:nvPr/>
        </p:nvSpPr>
        <p:spPr>
          <a:xfrm>
            <a:off x="3468163" y="2251736"/>
            <a:ext cx="5497284" cy="308676"/>
          </a:xfrm>
          <a:prstGeom prst="rect">
            <a:avLst/>
          </a:prstGeom>
          <a:solidFill>
            <a:srgbClr val="FFC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7149" y="4188499"/>
            <a:ext cx="4293855" cy="25200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5" name="Rechteck 19"/>
          <p:cNvSpPr/>
          <p:nvPr/>
        </p:nvSpPr>
        <p:spPr>
          <a:xfrm>
            <a:off x="487149" y="4562365"/>
            <a:ext cx="2877843" cy="1783571"/>
          </a:xfrm>
          <a:prstGeom prst="rect">
            <a:avLst/>
          </a:prstGeom>
          <a:solidFill>
            <a:srgbClr val="FFC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10806" y="4188499"/>
            <a:ext cx="3590182" cy="25200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0" name="Rechteck 19"/>
          <p:cNvSpPr/>
          <p:nvPr/>
        </p:nvSpPr>
        <p:spPr>
          <a:xfrm>
            <a:off x="4132687" y="1812451"/>
            <a:ext cx="3182513" cy="430206"/>
          </a:xfrm>
          <a:prstGeom prst="rect">
            <a:avLst/>
          </a:prstGeom>
          <a:solidFill>
            <a:srgbClr val="1A5366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hteck 19"/>
          <p:cNvSpPr/>
          <p:nvPr/>
        </p:nvSpPr>
        <p:spPr>
          <a:xfrm>
            <a:off x="5151328" y="4417347"/>
            <a:ext cx="2675936" cy="2291152"/>
          </a:xfrm>
          <a:prstGeom prst="rect">
            <a:avLst/>
          </a:prstGeom>
          <a:solidFill>
            <a:srgbClr val="1A5366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997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1" y="0"/>
            <a:ext cx="9143999" cy="888272"/>
            <a:chOff x="0" y="2406554"/>
            <a:chExt cx="9143999" cy="888272"/>
          </a:xfrm>
        </p:grpSpPr>
        <p:pic>
          <p:nvPicPr>
            <p:cNvPr id="7" name="Picture Placeholder 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905" t="55275"/>
            <a:stretch/>
          </p:blipFill>
          <p:spPr>
            <a:xfrm>
              <a:off x="0" y="2406554"/>
              <a:ext cx="9143999" cy="888272"/>
            </a:xfrm>
            <a:prstGeom prst="rect">
              <a:avLst/>
            </a:prstGeom>
          </p:spPr>
        </p:pic>
        <p:sp>
          <p:nvSpPr>
            <p:cNvPr id="13" name="Textfeld 12"/>
            <p:cNvSpPr txBox="1"/>
            <p:nvPr/>
          </p:nvSpPr>
          <p:spPr>
            <a:xfrm>
              <a:off x="88536" y="2496747"/>
              <a:ext cx="896837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3600" dirty="0" smtClean="0">
                  <a:solidFill>
                    <a:schemeClr val="bg1"/>
                  </a:solidFill>
                </a:rPr>
                <a:t>Summary: </a:t>
              </a:r>
              <a:r>
                <a:rPr lang="de-DE" sz="3600" dirty="0" err="1" smtClean="0">
                  <a:solidFill>
                    <a:schemeClr val="bg1"/>
                  </a:solidFill>
                </a:rPr>
                <a:t>Genetic</a:t>
              </a:r>
              <a:r>
                <a:rPr lang="de-DE" sz="3600" dirty="0" smtClean="0">
                  <a:solidFill>
                    <a:schemeClr val="bg1"/>
                  </a:solidFill>
                </a:rPr>
                <a:t> </a:t>
              </a:r>
              <a:r>
                <a:rPr lang="de-DE" sz="3600" dirty="0" err="1" smtClean="0">
                  <a:solidFill>
                    <a:schemeClr val="bg1"/>
                  </a:solidFill>
                </a:rPr>
                <a:t>trend</a:t>
              </a:r>
              <a:r>
                <a:rPr lang="de-DE" sz="3600" dirty="0" smtClean="0">
                  <a:solidFill>
                    <a:schemeClr val="bg1"/>
                  </a:solidFill>
                </a:rPr>
                <a:t> </a:t>
              </a:r>
              <a:r>
                <a:rPr lang="de-DE" sz="3600" dirty="0" err="1" smtClean="0">
                  <a:solidFill>
                    <a:schemeClr val="bg1"/>
                  </a:solidFill>
                </a:rPr>
                <a:t>assessment</a:t>
              </a:r>
              <a:endParaRPr lang="en-US" sz="3600" dirty="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8485644"/>
              </p:ext>
            </p:extLst>
          </p:nvPr>
        </p:nvGraphicFramePr>
        <p:xfrm>
          <a:off x="269748" y="1645920"/>
          <a:ext cx="8604504" cy="356616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1393858"/>
                <a:gridCol w="1393858"/>
                <a:gridCol w="2921223"/>
                <a:gridCol w="2895565"/>
              </a:tblGrid>
              <a:tr h="257523">
                <a:tc>
                  <a:txBody>
                    <a:bodyPr/>
                    <a:lstStyle/>
                    <a:p>
                      <a:pPr algn="ctr"/>
                      <a:r>
                        <a:rPr lang="de-DE" sz="2000" dirty="0" smtClean="0"/>
                        <a:t>Dataset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4C648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Group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4C648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 err="1" smtClean="0"/>
                        <a:t>Genetic</a:t>
                      </a:r>
                      <a:r>
                        <a:rPr lang="de-DE" sz="2000" baseline="0" dirty="0" smtClean="0"/>
                        <a:t> Trend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4C648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 err="1" smtClean="0"/>
                        <a:t>Agronomic</a:t>
                      </a:r>
                      <a:r>
                        <a:rPr lang="de-DE" sz="2000" dirty="0" smtClean="0"/>
                        <a:t> Trend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4C6486"/>
                    </a:solidFill>
                  </a:tcPr>
                </a:tc>
              </a:tr>
              <a:tr h="344461">
                <a:tc>
                  <a:txBody>
                    <a:bodyPr/>
                    <a:lstStyle/>
                    <a:p>
                      <a:r>
                        <a:rPr lang="de-DE" sz="2000" b="1" dirty="0" err="1" smtClean="0"/>
                        <a:t>aman</a:t>
                      </a:r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Aromatic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effectLst/>
                        </a:rPr>
                        <a:t> 0.0054 (p=0.797)</a:t>
                      </a:r>
                      <a:endParaRPr lang="en-US" sz="2000" dirty="0">
                        <a:solidFill>
                          <a:srgbClr val="13455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rgbClr val="13455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344461">
                <a:tc>
                  <a:txBody>
                    <a:bodyPr/>
                    <a:lstStyle/>
                    <a:p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Long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chemeClr val="tx1"/>
                          </a:solidFill>
                          <a:effectLst/>
                        </a:rPr>
                        <a:t>-0.0092 (p=0.641)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344461">
                <a:tc>
                  <a:txBody>
                    <a:bodyPr/>
                    <a:lstStyle/>
                    <a:p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Medium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chemeClr val="tx1"/>
                          </a:solidFill>
                          <a:effectLst/>
                        </a:rPr>
                        <a:t> 0.0185 (p=0.153)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chemeClr val="tx1"/>
                          </a:solidFill>
                          <a:effectLst/>
                        </a:rPr>
                        <a:t>0.0195 (p=0.348)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344461">
                <a:tc>
                  <a:txBody>
                    <a:bodyPr/>
                    <a:lstStyle/>
                    <a:p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Short 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chemeClr val="tx1"/>
                          </a:solidFill>
                          <a:effectLst/>
                        </a:rPr>
                        <a:t> 0.0030 (p=0.898)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344461">
                <a:tc>
                  <a:txBody>
                    <a:bodyPr/>
                    <a:lstStyle/>
                    <a:p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Stress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chemeClr val="tx1"/>
                          </a:solidFill>
                          <a:effectLst/>
                        </a:rPr>
                        <a:t>-0.0661 (p=0.067)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4461">
                <a:tc>
                  <a:txBody>
                    <a:bodyPr/>
                    <a:lstStyle/>
                    <a:p>
                      <a:r>
                        <a:rPr lang="de-DE" sz="2000" b="1" dirty="0" err="1" smtClean="0"/>
                        <a:t>boro</a:t>
                      </a:r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Long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chemeClr val="tx1"/>
                          </a:solidFill>
                          <a:effectLst/>
                        </a:rPr>
                        <a:t> 0.0119 (p=0.012)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  <a:tr h="344461">
                <a:tc>
                  <a:txBody>
                    <a:bodyPr/>
                    <a:lstStyle/>
                    <a:p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Short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chemeClr val="tx1"/>
                          </a:solidFill>
                          <a:effectLst/>
                        </a:rPr>
                        <a:t> 0.0104 (p=0.151)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chemeClr val="tx1"/>
                          </a:solidFill>
                          <a:effectLst/>
                        </a:rPr>
                        <a:t>0.0189 (p=0.451)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344461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Stress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chemeClr val="tx1"/>
                          </a:solidFill>
                          <a:effectLst/>
                        </a:rPr>
                        <a:t> 0.0167 (p=0.055)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" name="Rechteck 19"/>
          <p:cNvSpPr/>
          <p:nvPr/>
        </p:nvSpPr>
        <p:spPr>
          <a:xfrm>
            <a:off x="3060302" y="4011098"/>
            <a:ext cx="2909097" cy="433581"/>
          </a:xfrm>
          <a:prstGeom prst="rect">
            <a:avLst/>
          </a:prstGeom>
          <a:solidFill>
            <a:srgbClr val="13455C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hteck 7"/>
          <p:cNvSpPr/>
          <p:nvPr/>
        </p:nvSpPr>
        <p:spPr>
          <a:xfrm>
            <a:off x="88537" y="1184255"/>
            <a:ext cx="41789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400" b="1" dirty="0" smtClean="0">
                <a:solidFill>
                  <a:srgbClr val="1B354E"/>
                </a:solidFill>
                <a:latin typeface="Segoe UI" panose="020B0502040204020203" pitchFamily="34" charset="0"/>
              </a:rPr>
              <a:t>Option 1: </a:t>
            </a:r>
            <a:r>
              <a:rPr lang="de-DE" sz="2400" b="1" dirty="0" err="1" smtClean="0">
                <a:solidFill>
                  <a:srgbClr val="1B354E"/>
                </a:solidFill>
                <a:latin typeface="Segoe UI" panose="020B0502040204020203" pitchFamily="34" charset="0"/>
              </a:rPr>
              <a:t>Arithmetic</a:t>
            </a:r>
            <a:r>
              <a:rPr lang="de-DE" sz="2400" b="1" dirty="0" smtClean="0">
                <a:solidFill>
                  <a:srgbClr val="1B354E"/>
                </a:solidFill>
                <a:latin typeface="Segoe UI" panose="020B0502040204020203" pitchFamily="34" charset="0"/>
              </a:rPr>
              <a:t> </a:t>
            </a:r>
            <a:r>
              <a:rPr lang="de-DE" sz="2400" b="1" dirty="0" err="1" smtClean="0">
                <a:solidFill>
                  <a:srgbClr val="1B354E"/>
                </a:solidFill>
                <a:latin typeface="Segoe UI" panose="020B0502040204020203" pitchFamily="34" charset="0"/>
              </a:rPr>
              <a:t>means</a:t>
            </a:r>
            <a:endParaRPr lang="de-DE" sz="2400" b="1" dirty="0" smtClean="0">
              <a:solidFill>
                <a:srgbClr val="1B354E"/>
              </a:solidFill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1228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1" y="0"/>
            <a:ext cx="9143999" cy="888272"/>
            <a:chOff x="0" y="2406554"/>
            <a:chExt cx="9143999" cy="888272"/>
          </a:xfrm>
        </p:grpSpPr>
        <p:pic>
          <p:nvPicPr>
            <p:cNvPr id="7" name="Picture Placeholder 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905" t="55275"/>
            <a:stretch/>
          </p:blipFill>
          <p:spPr>
            <a:xfrm>
              <a:off x="0" y="2406554"/>
              <a:ext cx="9143999" cy="888272"/>
            </a:xfrm>
            <a:prstGeom prst="rect">
              <a:avLst/>
            </a:prstGeom>
          </p:spPr>
        </p:pic>
        <p:sp>
          <p:nvSpPr>
            <p:cNvPr id="13" name="Textfeld 12"/>
            <p:cNvSpPr txBox="1"/>
            <p:nvPr/>
          </p:nvSpPr>
          <p:spPr>
            <a:xfrm>
              <a:off x="88536" y="2496747"/>
              <a:ext cx="896837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3600" dirty="0" smtClean="0">
                  <a:solidFill>
                    <a:schemeClr val="bg1"/>
                  </a:solidFill>
                </a:rPr>
                <a:t>Summary: </a:t>
              </a:r>
              <a:r>
                <a:rPr lang="de-DE" sz="3600" dirty="0" err="1" smtClean="0">
                  <a:solidFill>
                    <a:schemeClr val="bg1"/>
                  </a:solidFill>
                </a:rPr>
                <a:t>Genetic</a:t>
              </a:r>
              <a:r>
                <a:rPr lang="de-DE" sz="3600" dirty="0" smtClean="0">
                  <a:solidFill>
                    <a:schemeClr val="bg1"/>
                  </a:solidFill>
                </a:rPr>
                <a:t> </a:t>
              </a:r>
              <a:r>
                <a:rPr lang="de-DE" sz="3600" dirty="0" err="1" smtClean="0">
                  <a:solidFill>
                    <a:schemeClr val="bg1"/>
                  </a:solidFill>
                </a:rPr>
                <a:t>trend</a:t>
              </a:r>
              <a:r>
                <a:rPr lang="de-DE" sz="3600" dirty="0" smtClean="0">
                  <a:solidFill>
                    <a:schemeClr val="bg1"/>
                  </a:solidFill>
                </a:rPr>
                <a:t> </a:t>
              </a:r>
              <a:r>
                <a:rPr lang="de-DE" sz="3600" dirty="0" err="1" smtClean="0">
                  <a:solidFill>
                    <a:schemeClr val="bg1"/>
                  </a:solidFill>
                </a:rPr>
                <a:t>assessment</a:t>
              </a:r>
              <a:endParaRPr lang="en-US" sz="3600" dirty="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4496817"/>
              </p:ext>
            </p:extLst>
          </p:nvPr>
        </p:nvGraphicFramePr>
        <p:xfrm>
          <a:off x="269748" y="1645920"/>
          <a:ext cx="8604504" cy="356616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1393858"/>
                <a:gridCol w="1393858"/>
                <a:gridCol w="2921223"/>
                <a:gridCol w="2895565"/>
              </a:tblGrid>
              <a:tr h="257523">
                <a:tc>
                  <a:txBody>
                    <a:bodyPr/>
                    <a:lstStyle/>
                    <a:p>
                      <a:pPr algn="ctr"/>
                      <a:r>
                        <a:rPr lang="de-DE" sz="2000" dirty="0" smtClean="0"/>
                        <a:t>Dataset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4C648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Group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4C648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 err="1" smtClean="0"/>
                        <a:t>Genetic</a:t>
                      </a:r>
                      <a:r>
                        <a:rPr lang="de-DE" sz="2000" baseline="0" dirty="0" smtClean="0"/>
                        <a:t> Trend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4C648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 err="1" smtClean="0"/>
                        <a:t>Agronomic</a:t>
                      </a:r>
                      <a:r>
                        <a:rPr lang="de-DE" sz="2000" dirty="0" smtClean="0"/>
                        <a:t> Trend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4C6486"/>
                    </a:solidFill>
                  </a:tcPr>
                </a:tc>
              </a:tr>
              <a:tr h="344461">
                <a:tc>
                  <a:txBody>
                    <a:bodyPr/>
                    <a:lstStyle/>
                    <a:p>
                      <a:r>
                        <a:rPr lang="de-DE" sz="2000" b="1" dirty="0" err="1" smtClean="0"/>
                        <a:t>aman</a:t>
                      </a:r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Aromatic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effectLst/>
                        </a:rPr>
                        <a:t> 0.0048 (p=0.753)</a:t>
                      </a:r>
                      <a:endParaRPr lang="en-US" sz="2000" dirty="0">
                        <a:solidFill>
                          <a:srgbClr val="13455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rgbClr val="13455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344461">
                <a:tc>
                  <a:txBody>
                    <a:bodyPr/>
                    <a:lstStyle/>
                    <a:p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Long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chemeClr val="tx1"/>
                          </a:solidFill>
                          <a:effectLst/>
                        </a:rPr>
                        <a:t>-0.0010 (p=0.496)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344461">
                <a:tc>
                  <a:txBody>
                    <a:bodyPr/>
                    <a:lstStyle/>
                    <a:p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Medium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chemeClr val="tx1"/>
                          </a:solidFill>
                          <a:effectLst/>
                        </a:rPr>
                        <a:t> 0.0167 (p=0.092)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chemeClr val="tx1"/>
                          </a:solidFill>
                          <a:effectLst/>
                        </a:rPr>
                        <a:t>0.0195 (p=0.348)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344461">
                <a:tc>
                  <a:txBody>
                    <a:bodyPr/>
                    <a:lstStyle/>
                    <a:p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Short 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chemeClr val="tx1"/>
                          </a:solidFill>
                          <a:effectLst/>
                        </a:rPr>
                        <a:t> 0.0013 (p=0.480)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344461">
                <a:tc>
                  <a:txBody>
                    <a:bodyPr/>
                    <a:lstStyle/>
                    <a:p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Stress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chemeClr val="tx1"/>
                          </a:solidFill>
                          <a:effectLst/>
                        </a:rPr>
                        <a:t>-0.0513 (p=0.075)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4461">
                <a:tc>
                  <a:txBody>
                    <a:bodyPr/>
                    <a:lstStyle/>
                    <a:p>
                      <a:r>
                        <a:rPr lang="de-DE" sz="2000" b="1" dirty="0" err="1" smtClean="0"/>
                        <a:t>boro</a:t>
                      </a:r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Long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chemeClr val="tx1"/>
                          </a:solidFill>
                          <a:effectLst/>
                        </a:rPr>
                        <a:t> 0.0158 (p=0.004)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  <a:tr h="344461">
                <a:tc>
                  <a:txBody>
                    <a:bodyPr/>
                    <a:lstStyle/>
                    <a:p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Short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chemeClr val="tx1"/>
                          </a:solidFill>
                          <a:effectLst/>
                        </a:rPr>
                        <a:t> 0.0122 (p=0.165)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chemeClr val="tx1"/>
                          </a:solidFill>
                          <a:effectLst/>
                        </a:rPr>
                        <a:t>0.0149 (p=0.543)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344461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Stress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chemeClr val="tx1"/>
                          </a:solidFill>
                          <a:effectLst/>
                        </a:rPr>
                        <a:t> 0.0197 (p=0.048)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" name="Rechteck 19"/>
          <p:cNvSpPr/>
          <p:nvPr/>
        </p:nvSpPr>
        <p:spPr>
          <a:xfrm>
            <a:off x="3071877" y="4022679"/>
            <a:ext cx="2909097" cy="433581"/>
          </a:xfrm>
          <a:prstGeom prst="rect">
            <a:avLst/>
          </a:prstGeom>
          <a:solidFill>
            <a:srgbClr val="13455C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hteck 7"/>
          <p:cNvSpPr/>
          <p:nvPr/>
        </p:nvSpPr>
        <p:spPr>
          <a:xfrm>
            <a:off x="88537" y="1184255"/>
            <a:ext cx="58726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400" b="1" dirty="0" smtClean="0">
                <a:solidFill>
                  <a:srgbClr val="1B354E"/>
                </a:solidFill>
                <a:latin typeface="Segoe UI" panose="020B0502040204020203" pitchFamily="34" charset="0"/>
              </a:rPr>
              <a:t>Option 2: </a:t>
            </a:r>
            <a:r>
              <a:rPr lang="de-DE" sz="2400" b="1" dirty="0" err="1" smtClean="0">
                <a:solidFill>
                  <a:srgbClr val="1B354E"/>
                </a:solidFill>
                <a:latin typeface="Segoe UI" panose="020B0502040204020203" pitchFamily="34" charset="0"/>
              </a:rPr>
              <a:t>Adjusted</a:t>
            </a:r>
            <a:r>
              <a:rPr lang="de-DE" sz="2400" b="1" dirty="0" smtClean="0">
                <a:solidFill>
                  <a:srgbClr val="1B354E"/>
                </a:solidFill>
                <a:latin typeface="Segoe UI" panose="020B0502040204020203" pitchFamily="34" charset="0"/>
              </a:rPr>
              <a:t> </a:t>
            </a:r>
            <a:r>
              <a:rPr lang="de-DE" sz="2400" b="1" dirty="0" err="1" smtClean="0">
                <a:solidFill>
                  <a:srgbClr val="1B354E"/>
                </a:solidFill>
                <a:latin typeface="Segoe UI" panose="020B0502040204020203" pitchFamily="34" charset="0"/>
              </a:rPr>
              <a:t>means</a:t>
            </a:r>
            <a:r>
              <a:rPr lang="de-DE" sz="2400" b="1" dirty="0" smtClean="0">
                <a:solidFill>
                  <a:srgbClr val="1B354E"/>
                </a:solidFill>
                <a:latin typeface="Segoe UI" panose="020B0502040204020203" pitchFamily="34" charset="0"/>
              </a:rPr>
              <a:t> </a:t>
            </a:r>
            <a:r>
              <a:rPr lang="de-DE" sz="2400" b="1" dirty="0" err="1" smtClean="0">
                <a:solidFill>
                  <a:srgbClr val="1B354E"/>
                </a:solidFill>
                <a:latin typeface="Segoe UI" panose="020B0502040204020203" pitchFamily="34" charset="0"/>
              </a:rPr>
              <a:t>with</a:t>
            </a:r>
            <a:r>
              <a:rPr lang="de-DE" sz="2400" b="1" dirty="0" smtClean="0">
                <a:solidFill>
                  <a:srgbClr val="1B354E"/>
                </a:solidFill>
                <a:latin typeface="Segoe UI" panose="020B0502040204020203" pitchFamily="34" charset="0"/>
              </a:rPr>
              <a:t> </a:t>
            </a:r>
            <a:r>
              <a:rPr lang="de-DE" sz="2400" b="1" dirty="0" err="1" smtClean="0">
                <a:solidFill>
                  <a:srgbClr val="1B354E"/>
                </a:solidFill>
                <a:latin typeface="Segoe UI" panose="020B0502040204020203" pitchFamily="34" charset="0"/>
              </a:rPr>
              <a:t>weights</a:t>
            </a:r>
            <a:endParaRPr lang="de-DE" sz="2400" b="1" dirty="0" smtClean="0">
              <a:solidFill>
                <a:srgbClr val="1B354E"/>
              </a:solidFill>
              <a:latin typeface="Segoe UI" panose="020B0502040204020203" pitchFamily="34" charset="0"/>
            </a:endParaRPr>
          </a:p>
        </p:txBody>
      </p:sp>
      <p:sp>
        <p:nvSpPr>
          <p:cNvPr id="9" name="Rechteck 19"/>
          <p:cNvSpPr/>
          <p:nvPr/>
        </p:nvSpPr>
        <p:spPr>
          <a:xfrm>
            <a:off x="3062227" y="4765404"/>
            <a:ext cx="2909097" cy="433581"/>
          </a:xfrm>
          <a:prstGeom prst="rect">
            <a:avLst/>
          </a:prstGeom>
          <a:solidFill>
            <a:srgbClr val="13455C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417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905" t="55275"/>
          <a:stretch/>
        </p:blipFill>
        <p:spPr>
          <a:xfrm>
            <a:off x="0" y="3"/>
            <a:ext cx="9143999" cy="888272"/>
          </a:xfrm>
          <a:prstGeom prst="rect">
            <a:avLst/>
          </a:prstGeom>
        </p:spPr>
      </p:pic>
      <p:sp>
        <p:nvSpPr>
          <p:cNvPr id="13" name="Textfeld 12"/>
          <p:cNvSpPr txBox="1"/>
          <p:nvPr/>
        </p:nvSpPr>
        <p:spPr>
          <a:xfrm>
            <a:off x="88536" y="-63693"/>
            <a:ext cx="70301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0" dirty="0" err="1" smtClean="0">
                <a:solidFill>
                  <a:schemeClr val="bg1"/>
                </a:solidFill>
              </a:rPr>
              <a:t>Overview</a:t>
            </a:r>
            <a:endParaRPr lang="en-US" sz="60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hteck 5"/>
              <p:cNvSpPr/>
              <p:nvPr/>
            </p:nvSpPr>
            <p:spPr>
              <a:xfrm>
                <a:off x="281122" y="1720840"/>
                <a:ext cx="8581756" cy="34163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b="1" dirty="0" smtClean="0">
                    <a:solidFill>
                      <a:srgbClr val="1B354E"/>
                    </a:solidFill>
                    <a:latin typeface="Segoe UI" panose="020B0502040204020203" pitchFamily="34" charset="0"/>
                  </a:rPr>
                  <a:t>Two datasets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de-DE" sz="2400" dirty="0" smtClean="0">
                    <a:solidFill>
                      <a:srgbClr val="1B354E"/>
                    </a:solidFill>
                    <a:latin typeface="Segoe UI" panose="020B0502040204020203" pitchFamily="34" charset="0"/>
                  </a:rPr>
                  <a:t>Aman &amp; Boro</a:t>
                </a:r>
              </a:p>
              <a:p>
                <a:r>
                  <a:rPr lang="de-DE" sz="2400" dirty="0" smtClean="0">
                    <a:solidFill>
                      <a:srgbClr val="1B354E"/>
                    </a:solidFill>
                    <a:latin typeface="Segoe UI" panose="020B0502040204020203" pitchFamily="34" charset="0"/>
                    <a:sym typeface="Wingdings" panose="05000000000000000000" pitchFamily="2" charset="2"/>
                  </a:rPr>
                  <a:t> </a:t>
                </a:r>
                <a:r>
                  <a:rPr lang="de-DE" sz="2400" dirty="0" err="1" smtClean="0">
                    <a:solidFill>
                      <a:srgbClr val="1B354E"/>
                    </a:solidFill>
                    <a:latin typeface="Segoe UI" panose="020B0502040204020203" pitchFamily="34" charset="0"/>
                  </a:rPr>
                  <a:t>Get</a:t>
                </a:r>
                <a:r>
                  <a:rPr lang="de-DE" sz="2400" dirty="0" smtClean="0">
                    <a:solidFill>
                      <a:srgbClr val="1B354E"/>
                    </a:solidFill>
                    <a:latin typeface="Segoe UI" panose="020B0502040204020203" pitchFamily="34" charset="0"/>
                  </a:rPr>
                  <a:t> </a:t>
                </a:r>
                <a:r>
                  <a:rPr lang="de-DE" sz="2400" dirty="0" err="1" smtClean="0">
                    <a:solidFill>
                      <a:srgbClr val="1B354E"/>
                    </a:solidFill>
                    <a:latin typeface="Segoe UI" panose="020B0502040204020203" pitchFamily="34" charset="0"/>
                  </a:rPr>
                  <a:t>mean</a:t>
                </a:r>
                <a:r>
                  <a:rPr lang="de-DE" sz="2400" dirty="0" smtClean="0">
                    <a:solidFill>
                      <a:srgbClr val="1B354E"/>
                    </a:solidFill>
                    <a:latin typeface="Segoe UI" panose="020B0502040204020203" pitchFamily="34" charset="0"/>
                  </a:rPr>
                  <a:t> </a:t>
                </a:r>
                <a:r>
                  <a:rPr lang="de-DE" sz="2400" dirty="0" err="1">
                    <a:solidFill>
                      <a:srgbClr val="1B354E"/>
                    </a:solidFill>
                    <a:latin typeface="Segoe UI" panose="020B0502040204020203" pitchFamily="34" charset="0"/>
                  </a:rPr>
                  <a:t>yield</a:t>
                </a:r>
                <a:r>
                  <a:rPr lang="de-DE" sz="2400" dirty="0">
                    <a:solidFill>
                      <a:srgbClr val="1B354E"/>
                    </a:solidFill>
                    <a:latin typeface="Segoe UI" panose="020B0502040204020203" pitchFamily="34" charset="0"/>
                  </a:rPr>
                  <a:t> </a:t>
                </a:r>
                <a:r>
                  <a:rPr lang="de-DE" sz="2400" dirty="0" err="1">
                    <a:solidFill>
                      <a:srgbClr val="1B354E"/>
                    </a:solidFill>
                    <a:latin typeface="Segoe UI" panose="020B0502040204020203" pitchFamily="34" charset="0"/>
                  </a:rPr>
                  <a:t>for</a:t>
                </a:r>
                <a:r>
                  <a:rPr lang="de-DE" sz="2400" dirty="0">
                    <a:solidFill>
                      <a:srgbClr val="1B354E"/>
                    </a:solidFill>
                    <a:latin typeface="Segoe UI" panose="020B0502040204020203" pitchFamily="34" charset="0"/>
                  </a:rPr>
                  <a:t> </a:t>
                </a:r>
                <a:r>
                  <a:rPr lang="de-DE" sz="2400" dirty="0" err="1">
                    <a:solidFill>
                      <a:srgbClr val="1B354E"/>
                    </a:solidFill>
                    <a:latin typeface="Segoe UI" panose="020B0502040204020203" pitchFamily="34" charset="0"/>
                  </a:rPr>
                  <a:t>each</a:t>
                </a:r>
                <a:r>
                  <a:rPr lang="de-DE" sz="2400" dirty="0">
                    <a:solidFill>
                      <a:srgbClr val="1B354E"/>
                    </a:solidFill>
                    <a:latin typeface="Segoe UI" panose="020B0502040204020203" pitchFamily="34" charset="0"/>
                  </a:rPr>
                  <a:t> </a:t>
                </a:r>
                <a:r>
                  <a:rPr lang="de-DE" sz="2400" dirty="0" err="1">
                    <a:solidFill>
                      <a:srgbClr val="1B354E"/>
                    </a:solidFill>
                    <a:latin typeface="Segoe UI" panose="020B0502040204020203" pitchFamily="34" charset="0"/>
                  </a:rPr>
                  <a:t>genotype</a:t>
                </a:r>
                <a:r>
                  <a:rPr lang="de-DE" sz="2400" dirty="0">
                    <a:solidFill>
                      <a:srgbClr val="1B354E"/>
                    </a:solidFill>
                    <a:latin typeface="Segoe UI" panose="020B0502040204020203" pitchFamily="34" charset="0"/>
                  </a:rPr>
                  <a:t> at </a:t>
                </a:r>
                <a:r>
                  <a:rPr lang="de-DE" sz="2400" dirty="0" err="1">
                    <a:solidFill>
                      <a:srgbClr val="1B354E"/>
                    </a:solidFill>
                    <a:latin typeface="Segoe UI" panose="020B0502040204020203" pitchFamily="34" charset="0"/>
                  </a:rPr>
                  <a:t>each</a:t>
                </a:r>
                <a:r>
                  <a:rPr lang="de-DE" sz="2400" dirty="0">
                    <a:solidFill>
                      <a:srgbClr val="1B354E"/>
                    </a:solidFill>
                    <a:latin typeface="Segoe UI" panose="020B0502040204020203" pitchFamily="34" charset="0"/>
                  </a:rPr>
                  <a:t> </a:t>
                </a:r>
                <a:r>
                  <a:rPr lang="de-DE" sz="2400" dirty="0" err="1">
                    <a:solidFill>
                      <a:srgbClr val="1B354E"/>
                    </a:solidFill>
                    <a:latin typeface="Segoe UI" panose="020B0502040204020203" pitchFamily="34" charset="0"/>
                  </a:rPr>
                  <a:t>environment</a:t>
                </a:r>
                <a:endParaRPr lang="de-DE" sz="2400" dirty="0">
                  <a:solidFill>
                    <a:srgbClr val="1B354E"/>
                  </a:solidFill>
                  <a:latin typeface="Segoe UI" panose="020B0502040204020203" pitchFamily="34" charset="0"/>
                </a:endParaRPr>
              </a:p>
              <a:p>
                <a:endParaRPr lang="de-DE" sz="2400" dirty="0" smtClean="0">
                  <a:solidFill>
                    <a:srgbClr val="1B354E"/>
                  </a:solidFill>
                  <a:latin typeface="Segoe UI" panose="020B0502040204020203" pitchFamily="34" charset="0"/>
                </a:endParaRPr>
              </a:p>
              <a:p>
                <a:r>
                  <a:rPr lang="de-DE" sz="2400" b="1" dirty="0" err="1" smtClean="0">
                    <a:solidFill>
                      <a:srgbClr val="1B354E"/>
                    </a:solidFill>
                    <a:latin typeface="Segoe UI" panose="020B0502040204020203" pitchFamily="34" charset="0"/>
                  </a:rPr>
                  <a:t>Genetic</a:t>
                </a:r>
                <a:r>
                  <a:rPr lang="de-DE" sz="2400" b="1" dirty="0" smtClean="0">
                    <a:solidFill>
                      <a:srgbClr val="1B354E"/>
                    </a:solidFill>
                    <a:latin typeface="Segoe UI" panose="020B0502040204020203" pitchFamily="34" charset="0"/>
                  </a:rPr>
                  <a:t> </a:t>
                </a:r>
                <a:r>
                  <a:rPr lang="de-DE" sz="2400" b="1" dirty="0" err="1" smtClean="0">
                    <a:solidFill>
                      <a:srgbClr val="1B354E"/>
                    </a:solidFill>
                    <a:latin typeface="Segoe UI" panose="020B0502040204020203" pitchFamily="34" charset="0"/>
                  </a:rPr>
                  <a:t>trend</a:t>
                </a:r>
                <a:r>
                  <a:rPr lang="de-DE" sz="2400" b="1" dirty="0" smtClean="0">
                    <a:solidFill>
                      <a:srgbClr val="1B354E"/>
                    </a:solidFill>
                    <a:latin typeface="Segoe UI" panose="020B0502040204020203" pitchFamily="34" charset="0"/>
                  </a:rPr>
                  <a:t> </a:t>
                </a:r>
                <a:r>
                  <a:rPr lang="de-DE" sz="2400" b="1" dirty="0" err="1" smtClean="0">
                    <a:solidFill>
                      <a:srgbClr val="1B354E"/>
                    </a:solidFill>
                    <a:latin typeface="Segoe UI" panose="020B0502040204020203" pitchFamily="34" charset="0"/>
                  </a:rPr>
                  <a:t>assessment</a:t>
                </a:r>
                <a:endParaRPr lang="de-DE" sz="2400" b="1" dirty="0" smtClean="0">
                  <a:solidFill>
                    <a:srgbClr val="1B354E"/>
                  </a:solidFill>
                  <a:latin typeface="Segoe UI" panose="020B0502040204020203" pitchFamily="34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de-DE" sz="2400" dirty="0" err="1" smtClean="0">
                    <a:solidFill>
                      <a:srgbClr val="1B354E"/>
                    </a:solidFill>
                    <a:latin typeface="Segoe UI" panose="020B0502040204020203" pitchFamily="34" charset="0"/>
                  </a:rPr>
                  <a:t>Incorporating</a:t>
                </a:r>
                <a:r>
                  <a:rPr lang="de-DE" sz="2400" dirty="0" smtClean="0">
                    <a:solidFill>
                      <a:srgbClr val="1B354E"/>
                    </a:solidFill>
                    <a:latin typeface="Segoe UI" panose="020B0502040204020203" pitchFamily="34" charset="0"/>
                  </a:rPr>
                  <a:t> </a:t>
                </a:r>
                <a:r>
                  <a:rPr lang="de-DE" sz="2400" dirty="0" err="1" smtClean="0">
                    <a:solidFill>
                      <a:srgbClr val="1B354E"/>
                    </a:solidFill>
                    <a:latin typeface="Segoe UI" panose="020B0502040204020203" pitchFamily="34" charset="0"/>
                  </a:rPr>
                  <a:t>regression</a:t>
                </a:r>
                <a:r>
                  <a:rPr lang="de-DE" sz="2400" dirty="0" smtClean="0">
                    <a:solidFill>
                      <a:srgbClr val="1B354E"/>
                    </a:solidFill>
                    <a:latin typeface="Segoe UI" panose="020B0502040204020203" pitchFamily="34" charset="0"/>
                  </a:rPr>
                  <a:t> </a:t>
                </a:r>
                <a:r>
                  <a:rPr lang="de-DE" sz="2400" dirty="0" err="1" smtClean="0">
                    <a:solidFill>
                      <a:srgbClr val="1B354E"/>
                    </a:solidFill>
                    <a:latin typeface="Segoe UI" panose="020B0502040204020203" pitchFamily="34" charset="0"/>
                  </a:rPr>
                  <a:t>terms</a:t>
                </a:r>
                <a:r>
                  <a:rPr lang="de-DE" sz="2400" dirty="0" smtClean="0">
                    <a:solidFill>
                      <a:srgbClr val="1B354E"/>
                    </a:solidFill>
                    <a:latin typeface="Segoe UI" panose="020B0502040204020203" pitchFamily="34" charset="0"/>
                  </a:rPr>
                  <a:t> in </a:t>
                </a:r>
                <a:r>
                  <a:rPr lang="de-DE" sz="2400" dirty="0" err="1" smtClean="0">
                    <a:solidFill>
                      <a:srgbClr val="1B354E"/>
                    </a:solidFill>
                    <a:latin typeface="Segoe UI" panose="020B0502040204020203" pitchFamily="34" charset="0"/>
                  </a:rPr>
                  <a:t>basic</a:t>
                </a:r>
                <a:r>
                  <a:rPr lang="de-DE" sz="2400" dirty="0" smtClean="0">
                    <a:solidFill>
                      <a:srgbClr val="1B354E"/>
                    </a:solidFill>
                    <a:latin typeface="Segoe UI" panose="020B0502040204020203" pitchFamily="34" charset="0"/>
                  </a:rPr>
                  <a:t> MET </a:t>
                </a:r>
                <a:r>
                  <a:rPr lang="de-DE" sz="2400" dirty="0" err="1" smtClean="0">
                    <a:solidFill>
                      <a:srgbClr val="1B354E"/>
                    </a:solidFill>
                    <a:latin typeface="Segoe UI" panose="020B0502040204020203" pitchFamily="34" charset="0"/>
                  </a:rPr>
                  <a:t>mixed</a:t>
                </a:r>
                <a:r>
                  <a:rPr lang="de-DE" sz="2400" dirty="0" smtClean="0">
                    <a:solidFill>
                      <a:srgbClr val="1B354E"/>
                    </a:solidFill>
                    <a:latin typeface="Segoe UI" panose="020B0502040204020203" pitchFamily="34" charset="0"/>
                  </a:rPr>
                  <a:t> </a:t>
                </a:r>
                <a:r>
                  <a:rPr lang="de-DE" sz="2400" dirty="0" err="1" smtClean="0">
                    <a:solidFill>
                      <a:srgbClr val="1B354E"/>
                    </a:solidFill>
                    <a:latin typeface="Segoe UI" panose="020B0502040204020203" pitchFamily="34" charset="0"/>
                  </a:rPr>
                  <a:t>model</a:t>
                </a:r>
                <a:endParaRPr lang="de-DE" sz="2400" dirty="0" smtClean="0">
                  <a:solidFill>
                    <a:srgbClr val="1B354E"/>
                  </a:solidFill>
                  <a:latin typeface="Segoe UI" panose="020B0502040204020203" pitchFamily="34" charset="0"/>
                </a:endParaRP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de-DE" sz="2400" dirty="0" err="1" smtClean="0">
                    <a:solidFill>
                      <a:srgbClr val="1B354E"/>
                    </a:solidFill>
                    <a:latin typeface="Segoe UI" panose="020B0502040204020203" pitchFamily="34" charset="0"/>
                  </a:rPr>
                  <a:t>Genetic</a:t>
                </a:r>
                <a:r>
                  <a:rPr lang="de-DE" sz="2400" dirty="0" smtClean="0">
                    <a:solidFill>
                      <a:srgbClr val="1B354E"/>
                    </a:solidFill>
                    <a:latin typeface="Segoe UI" panose="020B0502040204020203" pitchFamily="34" charset="0"/>
                  </a:rPr>
                  <a:t> </a:t>
                </a:r>
                <a:r>
                  <a:rPr lang="de-DE" sz="2400" dirty="0" err="1" smtClean="0">
                    <a:solidFill>
                      <a:srgbClr val="1B354E"/>
                    </a:solidFill>
                    <a:latin typeface="Segoe UI" panose="020B0502040204020203" pitchFamily="34" charset="0"/>
                  </a:rPr>
                  <a:t>trend</a:t>
                </a:r>
                <a:r>
                  <a:rPr lang="de-DE" sz="2400" dirty="0" smtClean="0">
                    <a:solidFill>
                      <a:srgbClr val="1B354E"/>
                    </a:solidFill>
                    <a:latin typeface="Segoe UI" panose="020B0502040204020203" pitchFamily="34" charset="0"/>
                  </a:rPr>
                  <a:t>:</a:t>
                </a:r>
                <a14:m>
                  <m:oMath xmlns:m="http://schemas.openxmlformats.org/officeDocument/2006/math">
                    <m:r>
                      <a:rPr lang="de-DE" sz="2400" b="0" i="0" smtClean="0">
                        <a:solidFill>
                          <a:srgbClr val="1B354E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de-DE" sz="2400" b="0" i="1" smtClean="0">
                            <a:solidFill>
                              <a:srgbClr val="1B354E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de-DE" sz="2400" b="0" i="1" smtClean="0">
                            <a:solidFill>
                              <a:srgbClr val="1B354E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de-DE" sz="2400" b="0" i="1" smtClean="0">
                            <a:solidFill>
                              <a:srgbClr val="1B354E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de-DE" sz="2400" b="0" i="1" smtClean="0">
                            <a:solidFill>
                              <a:srgbClr val="1B354E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 smtClean="0">
                    <a:solidFill>
                      <a:srgbClr val="1B354E"/>
                    </a:solidFill>
                    <a:latin typeface="Segoe UI" panose="020B0502040204020203" pitchFamily="34" charset="0"/>
                  </a:rPr>
                  <a:t> </a:t>
                </a:r>
              </a:p>
              <a:p>
                <a:pPr marL="1371600" lvl="2" indent="-457200">
                  <a:buFont typeface="Arial" panose="020B0604020202020204" pitchFamily="34" charset="0"/>
                  <a:buChar char="•"/>
                </a:pPr>
                <a:r>
                  <a:rPr lang="en-US" sz="2400" dirty="0" smtClean="0">
                    <a:solidFill>
                      <a:srgbClr val="1B354E"/>
                    </a:solidFill>
                    <a:latin typeface="Segoe UI" panose="020B0502040204020203" pitchFamily="34" charset="0"/>
                  </a:rPr>
                  <a:t>Per group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de-DE" sz="2400" dirty="0" err="1" smtClean="0">
                    <a:solidFill>
                      <a:srgbClr val="1B354E"/>
                    </a:solidFill>
                    <a:latin typeface="Segoe UI" panose="020B0502040204020203" pitchFamily="34" charset="0"/>
                  </a:rPr>
                  <a:t>Agronomic</a:t>
                </a:r>
                <a:r>
                  <a:rPr lang="de-DE" sz="2400" dirty="0" smtClean="0">
                    <a:solidFill>
                      <a:srgbClr val="1B354E"/>
                    </a:solidFill>
                    <a:latin typeface="Segoe UI" panose="020B0502040204020203" pitchFamily="34" charset="0"/>
                  </a:rPr>
                  <a:t> </a:t>
                </a:r>
                <a:r>
                  <a:rPr lang="de-DE" sz="2400" dirty="0" err="1" smtClean="0">
                    <a:solidFill>
                      <a:srgbClr val="1B354E"/>
                    </a:solidFill>
                    <a:latin typeface="Segoe UI" panose="020B0502040204020203" pitchFamily="34" charset="0"/>
                  </a:rPr>
                  <a:t>trend</a:t>
                </a:r>
                <a:r>
                  <a:rPr lang="de-DE" sz="2400" dirty="0" smtClean="0">
                    <a:solidFill>
                      <a:srgbClr val="1B354E"/>
                    </a:solidFill>
                    <a:latin typeface="Segoe UI" panose="020B0502040204020203" pitchFamily="34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de-DE" sz="2400" b="0" i="1" smtClean="0">
                        <a:solidFill>
                          <a:srgbClr val="1B354E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de-DE" sz="2400" b="0" i="1" smtClean="0">
                            <a:solidFill>
                              <a:srgbClr val="1B354E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de-DE" sz="2400" b="0" i="1" smtClean="0">
                            <a:solidFill>
                              <a:srgbClr val="1B354E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de-DE" sz="2400" b="0" i="1" smtClean="0">
                            <a:solidFill>
                              <a:srgbClr val="1B354E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sz="2400" dirty="0" smtClean="0">
                  <a:solidFill>
                    <a:srgbClr val="1B354E"/>
                  </a:solidFill>
                  <a:latin typeface="Segoe UI" panose="020B0502040204020203" pitchFamily="34" charset="0"/>
                </a:endParaRPr>
              </a:p>
            </p:txBody>
          </p:sp>
        </mc:Choice>
        <mc:Fallback>
          <p:sp>
            <p:nvSpPr>
              <p:cNvPr id="6" name="Rechteck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122" y="1720840"/>
                <a:ext cx="8581756" cy="3416320"/>
              </a:xfrm>
              <a:prstGeom prst="rect">
                <a:avLst/>
              </a:prstGeom>
              <a:blipFill rotWithShape="1">
                <a:blip r:embed="rId4"/>
                <a:stretch>
                  <a:fillRect l="-1278" t="-1248" b="-320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0028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0" y="2921169"/>
            <a:ext cx="9143999" cy="1015663"/>
            <a:chOff x="0" y="-63693"/>
            <a:chExt cx="9143999" cy="1015663"/>
          </a:xfrm>
        </p:grpSpPr>
        <p:pic>
          <p:nvPicPr>
            <p:cNvPr id="7" name="Picture Placeholder 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905" t="55275"/>
            <a:stretch/>
          </p:blipFill>
          <p:spPr>
            <a:xfrm>
              <a:off x="0" y="3"/>
              <a:ext cx="9143999" cy="888272"/>
            </a:xfrm>
            <a:prstGeom prst="rect">
              <a:avLst/>
            </a:prstGeom>
          </p:spPr>
        </p:pic>
        <p:sp>
          <p:nvSpPr>
            <p:cNvPr id="13" name="Textfeld 12"/>
            <p:cNvSpPr txBox="1"/>
            <p:nvPr/>
          </p:nvSpPr>
          <p:spPr>
            <a:xfrm>
              <a:off x="88536" y="-63693"/>
              <a:ext cx="703015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6000" dirty="0" smtClean="0">
                  <a:solidFill>
                    <a:schemeClr val="bg1"/>
                  </a:solidFill>
                </a:rPr>
                <a:t>Data</a:t>
              </a:r>
              <a:endParaRPr lang="en-US" sz="6000" dirty="0">
                <a:solidFill>
                  <a:schemeClr val="bg1"/>
                </a:solidFill>
              </a:endParaRPr>
            </a:p>
          </p:txBody>
        </p:sp>
      </p:grpSp>
      <p:sp>
        <p:nvSpPr>
          <p:cNvPr id="8" name="Rechteck 7"/>
          <p:cNvSpPr/>
          <p:nvPr/>
        </p:nvSpPr>
        <p:spPr>
          <a:xfrm>
            <a:off x="353238" y="1426756"/>
            <a:ext cx="823830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1B354E"/>
                </a:solidFill>
                <a:latin typeface="Segoe UI" panose="020B0502040204020203" pitchFamily="34" charset="0"/>
              </a:rPr>
              <a:t>Two datasets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rgbClr val="1B354E"/>
                </a:solidFill>
                <a:latin typeface="Segoe UI" panose="020B0502040204020203" pitchFamily="34" charset="0"/>
              </a:rPr>
              <a:t>Aman &amp; </a:t>
            </a:r>
            <a:r>
              <a:rPr lang="de-DE" sz="2400" dirty="0" smtClean="0">
                <a:solidFill>
                  <a:srgbClr val="1B354E"/>
                </a:solidFill>
                <a:latin typeface="Segoe UI" panose="020B0502040204020203" pitchFamily="34" charset="0"/>
              </a:rPr>
              <a:t>Boro</a:t>
            </a:r>
            <a:endParaRPr lang="de-DE" sz="2400" dirty="0">
              <a:solidFill>
                <a:srgbClr val="1B354E"/>
              </a:solidFill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4065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rafik 24"/>
          <p:cNvPicPr>
            <a:picLocks noChangeAspect="1"/>
          </p:cNvPicPr>
          <p:nvPr/>
        </p:nvPicPr>
        <p:blipFill rotWithShape="1">
          <a:blip r:embed="rId3"/>
          <a:srcRect l="90617" t="6216" r="-650"/>
          <a:stretch/>
        </p:blipFill>
        <p:spPr>
          <a:xfrm>
            <a:off x="8033651" y="3894889"/>
            <a:ext cx="895546" cy="2299118"/>
          </a:xfrm>
          <a:prstGeom prst="rect">
            <a:avLst/>
          </a:prstGeom>
          <a:ln>
            <a:solidFill>
              <a:srgbClr val="235165"/>
            </a:solidFill>
          </a:ln>
        </p:spPr>
      </p:pic>
      <p:pic>
        <p:nvPicPr>
          <p:cNvPr id="7" name="Picture Placeholder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905" t="55275"/>
          <a:stretch/>
        </p:blipFill>
        <p:spPr>
          <a:xfrm>
            <a:off x="0" y="3"/>
            <a:ext cx="9143999" cy="888272"/>
          </a:xfrm>
          <a:prstGeom prst="rect">
            <a:avLst/>
          </a:prstGeom>
        </p:spPr>
      </p:pic>
      <p:sp>
        <p:nvSpPr>
          <p:cNvPr id="13" name="Textfeld 12"/>
          <p:cNvSpPr txBox="1"/>
          <p:nvPr/>
        </p:nvSpPr>
        <p:spPr>
          <a:xfrm>
            <a:off x="88536" y="-63693"/>
            <a:ext cx="70301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0" dirty="0" smtClean="0">
                <a:solidFill>
                  <a:schemeClr val="bg1"/>
                </a:solidFill>
              </a:rPr>
              <a:t>Data</a:t>
            </a:r>
            <a:endParaRPr lang="en-US" sz="6000" dirty="0">
              <a:solidFill>
                <a:schemeClr val="bg1"/>
              </a:solidFill>
            </a:endParaRP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 rotWithShape="1">
          <a:blip r:embed="rId3"/>
          <a:srcRect t="6577" r="29268"/>
          <a:stretch/>
        </p:blipFill>
        <p:spPr>
          <a:xfrm>
            <a:off x="1719941" y="3903739"/>
            <a:ext cx="6313710" cy="2290268"/>
          </a:xfrm>
          <a:prstGeom prst="rect">
            <a:avLst/>
          </a:prstGeom>
          <a:ln>
            <a:solidFill>
              <a:srgbClr val="235165"/>
            </a:solidFill>
          </a:ln>
        </p:spPr>
      </p:pic>
      <p:pic>
        <p:nvPicPr>
          <p:cNvPr id="10" name="Grafik 9"/>
          <p:cNvPicPr>
            <a:picLocks noChangeAspect="1"/>
          </p:cNvPicPr>
          <p:nvPr/>
        </p:nvPicPr>
        <p:blipFill rotWithShape="1">
          <a:blip r:embed="rId5"/>
          <a:srcRect b="21235"/>
          <a:stretch/>
        </p:blipFill>
        <p:spPr>
          <a:xfrm>
            <a:off x="2856417" y="967302"/>
            <a:ext cx="6191795" cy="1273942"/>
          </a:xfrm>
          <a:prstGeom prst="rect">
            <a:avLst/>
          </a:prstGeom>
          <a:ln>
            <a:solidFill>
              <a:srgbClr val="235165"/>
            </a:solidFill>
          </a:ln>
          <a:effectLst/>
        </p:spPr>
      </p:pic>
      <p:cxnSp>
        <p:nvCxnSpPr>
          <p:cNvPr id="18" name="Gerade Verbindung mit Pfeil 17"/>
          <p:cNvCxnSpPr/>
          <p:nvPr/>
        </p:nvCxnSpPr>
        <p:spPr>
          <a:xfrm flipH="1">
            <a:off x="2696066" y="2320271"/>
            <a:ext cx="839614" cy="1330815"/>
          </a:xfrm>
          <a:prstGeom prst="straightConnector1">
            <a:avLst/>
          </a:prstGeom>
          <a:ln w="38100">
            <a:solidFill>
              <a:srgbClr val="4C648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/>
          <p:cNvCxnSpPr/>
          <p:nvPr/>
        </p:nvCxnSpPr>
        <p:spPr>
          <a:xfrm>
            <a:off x="4032069" y="2320271"/>
            <a:ext cx="1228088" cy="1330815"/>
          </a:xfrm>
          <a:prstGeom prst="straightConnector1">
            <a:avLst/>
          </a:prstGeom>
          <a:ln w="38100">
            <a:solidFill>
              <a:srgbClr val="4C648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/>
          <p:cNvCxnSpPr/>
          <p:nvPr/>
        </p:nvCxnSpPr>
        <p:spPr>
          <a:xfrm>
            <a:off x="3535680" y="2320271"/>
            <a:ext cx="1654618" cy="1330815"/>
          </a:xfrm>
          <a:prstGeom prst="straightConnector1">
            <a:avLst/>
          </a:prstGeom>
          <a:ln w="38100">
            <a:solidFill>
              <a:srgbClr val="4C648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hteck 45"/>
          <p:cNvSpPr/>
          <p:nvPr/>
        </p:nvSpPr>
        <p:spPr>
          <a:xfrm>
            <a:off x="8033651" y="3894889"/>
            <a:ext cx="895546" cy="2290408"/>
          </a:xfrm>
          <a:prstGeom prst="rect">
            <a:avLst/>
          </a:prstGeom>
          <a:solidFill>
            <a:srgbClr val="3483D2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hteck 46"/>
          <p:cNvSpPr/>
          <p:nvPr/>
        </p:nvSpPr>
        <p:spPr>
          <a:xfrm>
            <a:off x="1723385" y="6371957"/>
            <a:ext cx="1053733" cy="381421"/>
          </a:xfrm>
          <a:prstGeom prst="rect">
            <a:avLst/>
          </a:prstGeom>
          <a:solidFill>
            <a:srgbClr val="3483D2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hteck 73"/>
          <p:cNvSpPr/>
          <p:nvPr/>
        </p:nvSpPr>
        <p:spPr>
          <a:xfrm>
            <a:off x="1726830" y="6384046"/>
            <a:ext cx="10502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err="1" smtClean="0">
                <a:solidFill>
                  <a:srgbClr val="1B354E"/>
                </a:solidFill>
                <a:latin typeface="Segoe UI" panose="020B0502040204020203" pitchFamily="34" charset="0"/>
              </a:rPr>
              <a:t>Numeric</a:t>
            </a:r>
            <a:endParaRPr lang="en-US" dirty="0">
              <a:solidFill>
                <a:srgbClr val="1B354E"/>
              </a:solidFill>
            </a:endParaRPr>
          </a:p>
        </p:txBody>
      </p:sp>
      <p:sp>
        <p:nvSpPr>
          <p:cNvPr id="76" name="Rechteck 75"/>
          <p:cNvSpPr/>
          <p:nvPr/>
        </p:nvSpPr>
        <p:spPr>
          <a:xfrm>
            <a:off x="4532799" y="3903740"/>
            <a:ext cx="1314999" cy="2294622"/>
          </a:xfrm>
          <a:prstGeom prst="rect">
            <a:avLst/>
          </a:prstGeom>
          <a:noFill/>
          <a:ln w="38100">
            <a:solidFill>
              <a:srgbClr val="1345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hteck 77"/>
          <p:cNvSpPr/>
          <p:nvPr/>
        </p:nvSpPr>
        <p:spPr>
          <a:xfrm>
            <a:off x="2951285" y="6371957"/>
            <a:ext cx="1489175" cy="381421"/>
          </a:xfrm>
          <a:prstGeom prst="rect">
            <a:avLst/>
          </a:prstGeom>
          <a:noFill/>
          <a:ln>
            <a:solidFill>
              <a:srgbClr val="193B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hteck 78"/>
          <p:cNvSpPr/>
          <p:nvPr/>
        </p:nvSpPr>
        <p:spPr>
          <a:xfrm>
            <a:off x="2929519" y="6371957"/>
            <a:ext cx="15616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smtClean="0">
                <a:solidFill>
                  <a:srgbClr val="1B354E"/>
                </a:solidFill>
                <a:latin typeface="Segoe UI" panose="020B0502040204020203" pitchFamily="34" charset="0"/>
              </a:rPr>
              <a:t>New </a:t>
            </a:r>
            <a:r>
              <a:rPr lang="de-DE" dirty="0" err="1" smtClean="0">
                <a:solidFill>
                  <a:srgbClr val="1B354E"/>
                </a:solidFill>
                <a:latin typeface="Segoe UI" panose="020B0502040204020203" pitchFamily="34" charset="0"/>
              </a:rPr>
              <a:t>columns</a:t>
            </a:r>
            <a:endParaRPr lang="en-US" dirty="0">
              <a:solidFill>
                <a:srgbClr val="1B354E"/>
              </a:solidFill>
            </a:endParaRPr>
          </a:p>
        </p:txBody>
      </p:sp>
      <p:sp>
        <p:nvSpPr>
          <p:cNvPr id="81" name="Rechteck 80"/>
          <p:cNvSpPr/>
          <p:nvPr/>
        </p:nvSpPr>
        <p:spPr>
          <a:xfrm>
            <a:off x="1805471" y="951970"/>
            <a:ext cx="10543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 smtClean="0">
                <a:solidFill>
                  <a:srgbClr val="1B354E"/>
                </a:solidFill>
                <a:latin typeface="Segoe UI" panose="020B0502040204020203" pitchFamily="34" charset="0"/>
              </a:rPr>
              <a:t>Original</a:t>
            </a:r>
            <a:endParaRPr lang="en-US" b="1" dirty="0">
              <a:solidFill>
                <a:srgbClr val="1B354E"/>
              </a:solidFill>
            </a:endParaRPr>
          </a:p>
        </p:txBody>
      </p:sp>
      <p:sp>
        <p:nvSpPr>
          <p:cNvPr id="82" name="Rechteck 81"/>
          <p:cNvSpPr/>
          <p:nvPr/>
        </p:nvSpPr>
        <p:spPr>
          <a:xfrm>
            <a:off x="407430" y="3710223"/>
            <a:ext cx="13194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 err="1" smtClean="0">
                <a:solidFill>
                  <a:srgbClr val="1B354E"/>
                </a:solidFill>
                <a:latin typeface="Segoe UI" panose="020B0502040204020203" pitchFamily="34" charset="0"/>
              </a:rPr>
              <a:t>Formatted</a:t>
            </a:r>
            <a:endParaRPr lang="en-US" b="1" dirty="0">
              <a:solidFill>
                <a:srgbClr val="1B354E"/>
              </a:solidFill>
            </a:endParaRPr>
          </a:p>
        </p:txBody>
      </p:sp>
      <p:pic>
        <p:nvPicPr>
          <p:cNvPr id="24" name="Grafik 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97393" y="3903739"/>
            <a:ext cx="328825" cy="203558"/>
          </a:xfrm>
          <a:prstGeom prst="rect">
            <a:avLst/>
          </a:prstGeom>
        </p:spPr>
      </p:pic>
      <p:sp>
        <p:nvSpPr>
          <p:cNvPr id="44" name="Rechteck 43"/>
          <p:cNvSpPr/>
          <p:nvPr/>
        </p:nvSpPr>
        <p:spPr>
          <a:xfrm>
            <a:off x="2773673" y="3894889"/>
            <a:ext cx="923107" cy="2290409"/>
          </a:xfrm>
          <a:prstGeom prst="rect">
            <a:avLst/>
          </a:prstGeom>
          <a:solidFill>
            <a:srgbClr val="3483D2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hteck 74"/>
          <p:cNvSpPr/>
          <p:nvPr/>
        </p:nvSpPr>
        <p:spPr>
          <a:xfrm>
            <a:off x="2773673" y="3894890"/>
            <a:ext cx="452845" cy="2299118"/>
          </a:xfrm>
          <a:prstGeom prst="rect">
            <a:avLst/>
          </a:prstGeom>
          <a:noFill/>
          <a:ln w="38100">
            <a:solidFill>
              <a:srgbClr val="193B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hteck 1"/>
          <p:cNvSpPr/>
          <p:nvPr/>
        </p:nvSpPr>
        <p:spPr>
          <a:xfrm>
            <a:off x="26707" y="2268676"/>
            <a:ext cx="9099005" cy="46014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542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el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3101842"/>
              </p:ext>
            </p:extLst>
          </p:nvPr>
        </p:nvGraphicFramePr>
        <p:xfrm>
          <a:off x="2189368" y="1266624"/>
          <a:ext cx="4929326" cy="3661992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2464663"/>
                <a:gridCol w="2464663"/>
              </a:tblGrid>
              <a:tr h="257523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Aman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4C648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Boro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4C6486"/>
                    </a:solidFill>
                  </a:tcPr>
                </a:tc>
              </a:tr>
              <a:tr h="3296232">
                <a:tc>
                  <a:txBody>
                    <a:bodyPr/>
                    <a:lstStyle/>
                    <a:p>
                      <a:endParaRPr lang="de-DE" dirty="0" smtClean="0"/>
                    </a:p>
                    <a:p>
                      <a:endParaRPr lang="de-DE" dirty="0" smtClean="0"/>
                    </a:p>
                    <a:p>
                      <a:endParaRPr lang="de-DE" dirty="0" smtClean="0"/>
                    </a:p>
                    <a:p>
                      <a:endParaRPr lang="de-DE" dirty="0" smtClean="0"/>
                    </a:p>
                    <a:p>
                      <a:endParaRPr lang="de-DE" dirty="0" smtClean="0"/>
                    </a:p>
                    <a:p>
                      <a:endParaRPr lang="de-DE" dirty="0" smtClean="0"/>
                    </a:p>
                    <a:p>
                      <a:endParaRPr lang="de-DE" dirty="0" smtClean="0"/>
                    </a:p>
                    <a:p>
                      <a:endParaRPr lang="de-DE" dirty="0" smtClean="0"/>
                    </a:p>
                    <a:p>
                      <a:endParaRPr lang="de-DE" dirty="0" smtClean="0"/>
                    </a:p>
                    <a:p>
                      <a:endParaRPr lang="de-DE" dirty="0" smtClean="0"/>
                    </a:p>
                    <a:p>
                      <a:endParaRPr lang="de-DE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7" name="Picture Placeholder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905" t="55275"/>
          <a:stretch/>
        </p:blipFill>
        <p:spPr>
          <a:xfrm>
            <a:off x="0" y="3"/>
            <a:ext cx="9143999" cy="888272"/>
          </a:xfrm>
          <a:prstGeom prst="rect">
            <a:avLst/>
          </a:prstGeom>
        </p:spPr>
      </p:pic>
      <p:sp>
        <p:nvSpPr>
          <p:cNvPr id="13" name="Textfeld 12"/>
          <p:cNvSpPr txBox="1"/>
          <p:nvPr/>
        </p:nvSpPr>
        <p:spPr>
          <a:xfrm>
            <a:off x="88536" y="-63693"/>
            <a:ext cx="70301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0" dirty="0" smtClean="0">
                <a:solidFill>
                  <a:schemeClr val="bg1"/>
                </a:solidFill>
              </a:rPr>
              <a:t>Data</a:t>
            </a:r>
            <a:endParaRPr lang="en-US" sz="6000" dirty="0">
              <a:solidFill>
                <a:schemeClr val="bg1"/>
              </a:solidFill>
            </a:endParaRP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 rotWithShape="1">
          <a:blip r:embed="rId4"/>
          <a:srcRect b="9501"/>
          <a:stretch/>
        </p:blipFill>
        <p:spPr>
          <a:xfrm>
            <a:off x="2375242" y="1740818"/>
            <a:ext cx="2200548" cy="3132934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 rotWithShape="1">
          <a:blip r:embed="rId5"/>
          <a:srcRect b="9616"/>
          <a:stretch/>
        </p:blipFill>
        <p:spPr>
          <a:xfrm>
            <a:off x="4761664" y="1740819"/>
            <a:ext cx="2226402" cy="3132934"/>
          </a:xfrm>
          <a:prstGeom prst="rect">
            <a:avLst/>
          </a:prstGeom>
        </p:spPr>
      </p:pic>
      <p:sp>
        <p:nvSpPr>
          <p:cNvPr id="11" name="Rechteck 10"/>
          <p:cNvSpPr/>
          <p:nvPr/>
        </p:nvSpPr>
        <p:spPr>
          <a:xfrm>
            <a:off x="2119696" y="875733"/>
            <a:ext cx="4978158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900" b="1" dirty="0" smtClean="0">
                <a:solidFill>
                  <a:srgbClr val="1B354E"/>
                </a:solidFill>
                <a:latin typeface="Segoe UI" panose="020B0502040204020203" pitchFamily="34" charset="0"/>
              </a:rPr>
              <a:t>Table:</a:t>
            </a:r>
            <a:r>
              <a:rPr lang="de-DE" sz="1900" dirty="0" smtClean="0">
                <a:solidFill>
                  <a:srgbClr val="1B354E"/>
                </a:solidFill>
                <a:latin typeface="Segoe UI" panose="020B0502040204020203" pitchFamily="34" charset="0"/>
              </a:rPr>
              <a:t> </a:t>
            </a:r>
            <a:r>
              <a:rPr lang="de-DE" sz="1900" dirty="0" err="1" smtClean="0">
                <a:solidFill>
                  <a:srgbClr val="1B354E"/>
                </a:solidFill>
                <a:latin typeface="Segoe UI" panose="020B0502040204020203" pitchFamily="34" charset="0"/>
              </a:rPr>
              <a:t>Number</a:t>
            </a:r>
            <a:r>
              <a:rPr lang="de-DE" sz="1900" dirty="0" smtClean="0">
                <a:solidFill>
                  <a:srgbClr val="1B354E"/>
                </a:solidFill>
                <a:latin typeface="Segoe UI" panose="020B0502040204020203" pitchFamily="34" charset="0"/>
              </a:rPr>
              <a:t> </a:t>
            </a:r>
            <a:r>
              <a:rPr lang="de-DE" sz="1900" dirty="0" err="1" smtClean="0">
                <a:solidFill>
                  <a:srgbClr val="1B354E"/>
                </a:solidFill>
                <a:latin typeface="Segoe UI" panose="020B0502040204020203" pitchFamily="34" charset="0"/>
              </a:rPr>
              <a:t>of</a:t>
            </a:r>
            <a:r>
              <a:rPr lang="de-DE" sz="1900" dirty="0" smtClean="0">
                <a:solidFill>
                  <a:srgbClr val="1B354E"/>
                </a:solidFill>
                <a:latin typeface="Segoe UI" panose="020B0502040204020203" pitchFamily="34" charset="0"/>
              </a:rPr>
              <a:t> </a:t>
            </a:r>
            <a:r>
              <a:rPr lang="de-DE" sz="1900" dirty="0" err="1" smtClean="0">
                <a:solidFill>
                  <a:srgbClr val="1B354E"/>
                </a:solidFill>
                <a:latin typeface="Segoe UI" panose="020B0502040204020203" pitchFamily="34" charset="0"/>
              </a:rPr>
              <a:t>unique</a:t>
            </a:r>
            <a:r>
              <a:rPr lang="de-DE" sz="1900" dirty="0" smtClean="0">
                <a:solidFill>
                  <a:srgbClr val="1B354E"/>
                </a:solidFill>
                <a:latin typeface="Segoe UI" panose="020B0502040204020203" pitchFamily="34" charset="0"/>
              </a:rPr>
              <a:t> </a:t>
            </a:r>
            <a:r>
              <a:rPr lang="de-DE" sz="1900" dirty="0" err="1" smtClean="0">
                <a:solidFill>
                  <a:srgbClr val="1B354E"/>
                </a:solidFill>
                <a:latin typeface="Segoe UI" panose="020B0502040204020203" pitchFamily="34" charset="0"/>
              </a:rPr>
              <a:t>entries</a:t>
            </a:r>
            <a:r>
              <a:rPr lang="de-DE" sz="1900" dirty="0" smtClean="0">
                <a:solidFill>
                  <a:srgbClr val="1B354E"/>
                </a:solidFill>
                <a:latin typeface="Segoe UI" panose="020B0502040204020203" pitchFamily="34" charset="0"/>
              </a:rPr>
              <a:t> per </a:t>
            </a:r>
            <a:r>
              <a:rPr lang="de-DE" sz="1900" dirty="0" err="1" smtClean="0">
                <a:solidFill>
                  <a:srgbClr val="1B354E"/>
                </a:solidFill>
                <a:latin typeface="Segoe UI" panose="020B0502040204020203" pitchFamily="34" charset="0"/>
              </a:rPr>
              <a:t>column</a:t>
            </a:r>
            <a:endParaRPr lang="en-US" sz="1900" dirty="0">
              <a:solidFill>
                <a:srgbClr val="1B354E"/>
              </a:solidFill>
            </a:endParaRPr>
          </a:p>
        </p:txBody>
      </p:sp>
      <p:pic>
        <p:nvPicPr>
          <p:cNvPr id="14" name="Grafik 13"/>
          <p:cNvPicPr>
            <a:picLocks noChangeAspect="1"/>
          </p:cNvPicPr>
          <p:nvPr/>
        </p:nvPicPr>
        <p:blipFill rotWithShape="1">
          <a:blip r:embed="rId6"/>
          <a:srcRect b="60492"/>
          <a:stretch/>
        </p:blipFill>
        <p:spPr>
          <a:xfrm>
            <a:off x="588877" y="5010912"/>
            <a:ext cx="7966246" cy="184708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2" name="Grafik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99057" y="2401673"/>
            <a:ext cx="597856" cy="370101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08882" y="2401673"/>
            <a:ext cx="597856" cy="370101"/>
          </a:xfrm>
          <a:prstGeom prst="rect">
            <a:avLst/>
          </a:prstGeom>
        </p:spPr>
      </p:pic>
      <p:sp>
        <p:nvSpPr>
          <p:cNvPr id="15" name="Rechteck 14"/>
          <p:cNvSpPr/>
          <p:nvPr/>
        </p:nvSpPr>
        <p:spPr>
          <a:xfrm>
            <a:off x="598901" y="5692140"/>
            <a:ext cx="562388" cy="484632"/>
          </a:xfrm>
          <a:prstGeom prst="rect">
            <a:avLst/>
          </a:prstGeom>
          <a:solidFill>
            <a:srgbClr val="3483D2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hteck 15"/>
          <p:cNvSpPr/>
          <p:nvPr/>
        </p:nvSpPr>
        <p:spPr>
          <a:xfrm>
            <a:off x="1482820" y="6256020"/>
            <a:ext cx="6792499" cy="484632"/>
          </a:xfrm>
          <a:prstGeom prst="rect">
            <a:avLst/>
          </a:prstGeom>
          <a:solidFill>
            <a:srgbClr val="3483D2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731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ieren 5"/>
          <p:cNvGrpSpPr/>
          <p:nvPr/>
        </p:nvGrpSpPr>
        <p:grpSpPr>
          <a:xfrm>
            <a:off x="0" y="2921169"/>
            <a:ext cx="9143999" cy="1015663"/>
            <a:chOff x="0" y="2772536"/>
            <a:chExt cx="9143999" cy="1015663"/>
          </a:xfrm>
        </p:grpSpPr>
        <p:pic>
          <p:nvPicPr>
            <p:cNvPr id="7" name="Picture Placeholder 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905" t="55275"/>
            <a:stretch/>
          </p:blipFill>
          <p:spPr>
            <a:xfrm>
              <a:off x="0" y="2847706"/>
              <a:ext cx="9143999" cy="888272"/>
            </a:xfrm>
            <a:prstGeom prst="rect">
              <a:avLst/>
            </a:prstGeom>
          </p:spPr>
        </p:pic>
        <p:sp>
          <p:nvSpPr>
            <p:cNvPr id="13" name="Textfeld 12"/>
            <p:cNvSpPr txBox="1"/>
            <p:nvPr/>
          </p:nvSpPr>
          <p:spPr>
            <a:xfrm>
              <a:off x="88536" y="2772536"/>
              <a:ext cx="703015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6000" dirty="0" err="1" smtClean="0">
                  <a:solidFill>
                    <a:schemeClr val="bg1"/>
                  </a:solidFill>
                </a:rPr>
                <a:t>GxE</a:t>
              </a:r>
              <a:r>
                <a:rPr lang="de-DE" sz="6000" dirty="0" smtClean="0">
                  <a:solidFill>
                    <a:schemeClr val="bg1"/>
                  </a:solidFill>
                </a:rPr>
                <a:t> </a:t>
              </a:r>
              <a:r>
                <a:rPr lang="de-DE" sz="6000" dirty="0" err="1" smtClean="0">
                  <a:solidFill>
                    <a:schemeClr val="bg1"/>
                  </a:solidFill>
                </a:rPr>
                <a:t>means</a:t>
              </a:r>
              <a:endParaRPr lang="en-US" sz="6000" dirty="0">
                <a:solidFill>
                  <a:schemeClr val="bg1"/>
                </a:solidFill>
              </a:endParaRPr>
            </a:p>
          </p:txBody>
        </p:sp>
      </p:grpSp>
      <p:sp>
        <p:nvSpPr>
          <p:cNvPr id="8" name="Rechteck 7"/>
          <p:cNvSpPr/>
          <p:nvPr/>
        </p:nvSpPr>
        <p:spPr>
          <a:xfrm>
            <a:off x="353238" y="1426756"/>
            <a:ext cx="823830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1B354E"/>
                </a:solidFill>
                <a:latin typeface="Segoe UI" panose="020B0502040204020203" pitchFamily="34" charset="0"/>
              </a:rPr>
              <a:t>Two datasets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rgbClr val="1B354E"/>
                </a:solidFill>
                <a:latin typeface="Segoe UI" panose="020B0502040204020203" pitchFamily="34" charset="0"/>
              </a:rPr>
              <a:t>Aman &amp; Boro</a:t>
            </a:r>
          </a:p>
          <a:p>
            <a:r>
              <a:rPr lang="de-DE" sz="2400" dirty="0">
                <a:solidFill>
                  <a:srgbClr val="1B354E"/>
                </a:solidFill>
                <a:latin typeface="Segoe UI" panose="020B0502040204020203" pitchFamily="34" charset="0"/>
                <a:sym typeface="Wingdings" panose="05000000000000000000" pitchFamily="2" charset="2"/>
              </a:rPr>
              <a:t> </a:t>
            </a:r>
            <a:r>
              <a:rPr lang="de-DE" sz="2400" dirty="0" err="1">
                <a:solidFill>
                  <a:srgbClr val="1B354E"/>
                </a:solidFill>
                <a:latin typeface="Segoe UI" panose="020B0502040204020203" pitchFamily="34" charset="0"/>
              </a:rPr>
              <a:t>Get</a:t>
            </a:r>
            <a:r>
              <a:rPr lang="de-DE" sz="2400" dirty="0">
                <a:solidFill>
                  <a:srgbClr val="1B354E"/>
                </a:solidFill>
                <a:latin typeface="Segoe UI" panose="020B0502040204020203" pitchFamily="34" charset="0"/>
              </a:rPr>
              <a:t> </a:t>
            </a:r>
            <a:r>
              <a:rPr lang="de-DE" sz="2400" dirty="0" err="1">
                <a:solidFill>
                  <a:srgbClr val="1B354E"/>
                </a:solidFill>
                <a:latin typeface="Segoe UI" panose="020B0502040204020203" pitchFamily="34" charset="0"/>
              </a:rPr>
              <a:t>mean</a:t>
            </a:r>
            <a:r>
              <a:rPr lang="de-DE" sz="2400" dirty="0">
                <a:solidFill>
                  <a:srgbClr val="1B354E"/>
                </a:solidFill>
                <a:latin typeface="Segoe UI" panose="020B0502040204020203" pitchFamily="34" charset="0"/>
              </a:rPr>
              <a:t> </a:t>
            </a:r>
            <a:r>
              <a:rPr lang="de-DE" sz="2400" dirty="0" err="1">
                <a:solidFill>
                  <a:srgbClr val="1B354E"/>
                </a:solidFill>
                <a:latin typeface="Segoe UI" panose="020B0502040204020203" pitchFamily="34" charset="0"/>
              </a:rPr>
              <a:t>yield</a:t>
            </a:r>
            <a:r>
              <a:rPr lang="de-DE" sz="2400" dirty="0">
                <a:solidFill>
                  <a:srgbClr val="1B354E"/>
                </a:solidFill>
                <a:latin typeface="Segoe UI" panose="020B0502040204020203" pitchFamily="34" charset="0"/>
              </a:rPr>
              <a:t> </a:t>
            </a:r>
            <a:r>
              <a:rPr lang="de-DE" sz="2400" dirty="0" err="1">
                <a:solidFill>
                  <a:srgbClr val="1B354E"/>
                </a:solidFill>
                <a:latin typeface="Segoe UI" panose="020B0502040204020203" pitchFamily="34" charset="0"/>
              </a:rPr>
              <a:t>for</a:t>
            </a:r>
            <a:r>
              <a:rPr lang="de-DE" sz="2400" dirty="0">
                <a:solidFill>
                  <a:srgbClr val="1B354E"/>
                </a:solidFill>
                <a:latin typeface="Segoe UI" panose="020B0502040204020203" pitchFamily="34" charset="0"/>
              </a:rPr>
              <a:t> </a:t>
            </a:r>
            <a:r>
              <a:rPr lang="de-DE" sz="2400" dirty="0" err="1">
                <a:solidFill>
                  <a:srgbClr val="1B354E"/>
                </a:solidFill>
                <a:latin typeface="Segoe UI" panose="020B0502040204020203" pitchFamily="34" charset="0"/>
              </a:rPr>
              <a:t>each</a:t>
            </a:r>
            <a:r>
              <a:rPr lang="de-DE" sz="2400" dirty="0">
                <a:solidFill>
                  <a:srgbClr val="1B354E"/>
                </a:solidFill>
                <a:latin typeface="Segoe UI" panose="020B0502040204020203" pitchFamily="34" charset="0"/>
              </a:rPr>
              <a:t> </a:t>
            </a:r>
            <a:r>
              <a:rPr lang="de-DE" sz="2400" dirty="0" err="1">
                <a:solidFill>
                  <a:srgbClr val="1B354E"/>
                </a:solidFill>
                <a:latin typeface="Segoe UI" panose="020B0502040204020203" pitchFamily="34" charset="0"/>
              </a:rPr>
              <a:t>genotype</a:t>
            </a:r>
            <a:r>
              <a:rPr lang="de-DE" sz="2400" dirty="0">
                <a:solidFill>
                  <a:srgbClr val="1B354E"/>
                </a:solidFill>
                <a:latin typeface="Segoe UI" panose="020B0502040204020203" pitchFamily="34" charset="0"/>
              </a:rPr>
              <a:t> at </a:t>
            </a:r>
            <a:r>
              <a:rPr lang="de-DE" sz="2400" dirty="0" err="1">
                <a:solidFill>
                  <a:srgbClr val="1B354E"/>
                </a:solidFill>
                <a:latin typeface="Segoe UI" panose="020B0502040204020203" pitchFamily="34" charset="0"/>
              </a:rPr>
              <a:t>each</a:t>
            </a:r>
            <a:r>
              <a:rPr lang="de-DE" sz="2400" dirty="0">
                <a:solidFill>
                  <a:srgbClr val="1B354E"/>
                </a:solidFill>
                <a:latin typeface="Segoe UI" panose="020B0502040204020203" pitchFamily="34" charset="0"/>
              </a:rPr>
              <a:t> </a:t>
            </a:r>
            <a:r>
              <a:rPr lang="de-DE" sz="2400" dirty="0" err="1">
                <a:solidFill>
                  <a:srgbClr val="1B354E"/>
                </a:solidFill>
                <a:latin typeface="Segoe UI" panose="020B0502040204020203" pitchFamily="34" charset="0"/>
              </a:rPr>
              <a:t>environment</a:t>
            </a:r>
            <a:endParaRPr lang="de-DE" sz="2400" dirty="0">
              <a:solidFill>
                <a:srgbClr val="1B354E"/>
              </a:solidFill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750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905" t="55275"/>
          <a:stretch/>
        </p:blipFill>
        <p:spPr>
          <a:xfrm>
            <a:off x="0" y="3"/>
            <a:ext cx="9143999" cy="888272"/>
          </a:xfrm>
          <a:prstGeom prst="rect">
            <a:avLst/>
          </a:prstGeom>
        </p:spPr>
      </p:pic>
      <p:sp>
        <p:nvSpPr>
          <p:cNvPr id="13" name="Textfeld 12"/>
          <p:cNvSpPr txBox="1"/>
          <p:nvPr/>
        </p:nvSpPr>
        <p:spPr>
          <a:xfrm>
            <a:off x="88536" y="-75167"/>
            <a:ext cx="70301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0" dirty="0" err="1" smtClean="0">
                <a:solidFill>
                  <a:schemeClr val="bg1"/>
                </a:solidFill>
              </a:rPr>
              <a:t>GxE</a:t>
            </a:r>
            <a:r>
              <a:rPr lang="de-DE" sz="6000" dirty="0" smtClean="0">
                <a:solidFill>
                  <a:schemeClr val="bg1"/>
                </a:solidFill>
              </a:rPr>
              <a:t> </a:t>
            </a:r>
            <a:r>
              <a:rPr lang="de-DE" sz="6000" dirty="0" err="1" smtClean="0">
                <a:solidFill>
                  <a:schemeClr val="bg1"/>
                </a:solidFill>
              </a:rPr>
              <a:t>means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88536" y="935583"/>
            <a:ext cx="77957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 smtClean="0">
                <a:solidFill>
                  <a:srgbClr val="1B354E"/>
                </a:solidFill>
                <a:latin typeface="Segoe UI" panose="020B0502040204020203" pitchFamily="34" charset="0"/>
              </a:rPr>
              <a:t>Goal: </a:t>
            </a:r>
            <a:r>
              <a:rPr lang="de-DE" dirty="0" err="1" smtClean="0">
                <a:solidFill>
                  <a:srgbClr val="1B354E"/>
                </a:solidFill>
                <a:latin typeface="Segoe UI" panose="020B0502040204020203" pitchFamily="34" charset="0"/>
              </a:rPr>
              <a:t>Obtain</a:t>
            </a:r>
            <a:r>
              <a:rPr lang="de-DE" dirty="0" smtClean="0">
                <a:solidFill>
                  <a:srgbClr val="1B354E"/>
                </a:solidFill>
                <a:latin typeface="Segoe UI" panose="020B0502040204020203" pitchFamily="34" charset="0"/>
              </a:rPr>
              <a:t> </a:t>
            </a:r>
            <a:r>
              <a:rPr lang="de-DE" dirty="0" err="1" smtClean="0">
                <a:solidFill>
                  <a:srgbClr val="1B354E"/>
                </a:solidFill>
                <a:latin typeface="Segoe UI" panose="020B0502040204020203" pitchFamily="34" charset="0"/>
              </a:rPr>
              <a:t>yield</a:t>
            </a:r>
            <a:r>
              <a:rPr lang="de-DE" dirty="0" smtClean="0">
                <a:solidFill>
                  <a:srgbClr val="1B354E"/>
                </a:solidFill>
                <a:latin typeface="Segoe UI" panose="020B0502040204020203" pitchFamily="34" charset="0"/>
              </a:rPr>
              <a:t> per </a:t>
            </a:r>
            <a:r>
              <a:rPr lang="de-DE" dirty="0" err="1" smtClean="0">
                <a:solidFill>
                  <a:srgbClr val="1B354E"/>
                </a:solidFill>
                <a:latin typeface="Segoe UI" panose="020B0502040204020203" pitchFamily="34" charset="0"/>
              </a:rPr>
              <a:t>genotype</a:t>
            </a:r>
            <a:r>
              <a:rPr lang="de-DE" dirty="0" smtClean="0">
                <a:solidFill>
                  <a:srgbClr val="1B354E"/>
                </a:solidFill>
                <a:latin typeface="Segoe UI" panose="020B0502040204020203" pitchFamily="34" charset="0"/>
              </a:rPr>
              <a:t> </a:t>
            </a:r>
            <a:r>
              <a:rPr lang="de-DE" dirty="0" err="1" smtClean="0">
                <a:solidFill>
                  <a:srgbClr val="1B354E"/>
                </a:solidFill>
                <a:latin typeface="Segoe UI" panose="020B0502040204020203" pitchFamily="34" charset="0"/>
              </a:rPr>
              <a:t>and</a:t>
            </a:r>
            <a:r>
              <a:rPr lang="de-DE" dirty="0" smtClean="0">
                <a:solidFill>
                  <a:srgbClr val="1B354E"/>
                </a:solidFill>
                <a:latin typeface="Segoe UI" panose="020B0502040204020203" pitchFamily="34" charset="0"/>
              </a:rPr>
              <a:t> </a:t>
            </a:r>
            <a:r>
              <a:rPr lang="de-DE" dirty="0" err="1" smtClean="0">
                <a:solidFill>
                  <a:srgbClr val="1B354E"/>
                </a:solidFill>
                <a:latin typeface="Segoe UI" panose="020B0502040204020203" pitchFamily="34" charset="0"/>
              </a:rPr>
              <a:t>environment</a:t>
            </a:r>
            <a:r>
              <a:rPr lang="de-DE" dirty="0" smtClean="0">
                <a:solidFill>
                  <a:srgbClr val="1B354E"/>
                </a:solidFill>
                <a:latin typeface="Segoe UI" panose="020B0502040204020203" pitchFamily="34" charset="0"/>
              </a:rPr>
              <a:t> </a:t>
            </a:r>
            <a:r>
              <a:rPr lang="de-DE" dirty="0" err="1" smtClean="0">
                <a:solidFill>
                  <a:srgbClr val="1B354E"/>
                </a:solidFill>
                <a:latin typeface="Segoe UI" panose="020B0502040204020203" pitchFamily="34" charset="0"/>
              </a:rPr>
              <a:t>averaged</a:t>
            </a:r>
            <a:r>
              <a:rPr lang="de-DE" dirty="0" smtClean="0">
                <a:solidFill>
                  <a:srgbClr val="1B354E"/>
                </a:solidFill>
                <a:latin typeface="Segoe UI" panose="020B0502040204020203" pitchFamily="34" charset="0"/>
              </a:rPr>
              <a:t> </a:t>
            </a:r>
            <a:r>
              <a:rPr lang="de-DE" dirty="0" err="1" smtClean="0">
                <a:solidFill>
                  <a:srgbClr val="1B354E"/>
                </a:solidFill>
                <a:latin typeface="Segoe UI" panose="020B0502040204020203" pitchFamily="34" charset="0"/>
              </a:rPr>
              <a:t>over</a:t>
            </a:r>
            <a:r>
              <a:rPr lang="de-DE" dirty="0" smtClean="0">
                <a:solidFill>
                  <a:srgbClr val="1B354E"/>
                </a:solidFill>
                <a:latin typeface="Segoe UI" panose="020B0502040204020203" pitchFamily="34" charset="0"/>
              </a:rPr>
              <a:t> </a:t>
            </a:r>
            <a:r>
              <a:rPr lang="de-DE" dirty="0" err="1" smtClean="0">
                <a:solidFill>
                  <a:srgbClr val="1B354E"/>
                </a:solidFill>
                <a:latin typeface="Segoe UI" panose="020B0502040204020203" pitchFamily="34" charset="0"/>
              </a:rPr>
              <a:t>replicates</a:t>
            </a:r>
            <a:endParaRPr lang="en-US" dirty="0">
              <a:solidFill>
                <a:srgbClr val="1B354E"/>
              </a:solidFill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88536" y="1611861"/>
            <a:ext cx="41789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400" b="1" dirty="0" smtClean="0">
                <a:solidFill>
                  <a:srgbClr val="1B354E"/>
                </a:solidFill>
                <a:latin typeface="Segoe UI" panose="020B0502040204020203" pitchFamily="34" charset="0"/>
              </a:rPr>
              <a:t>Option 1: </a:t>
            </a:r>
            <a:r>
              <a:rPr lang="de-DE" sz="2400" b="1" dirty="0" err="1" smtClean="0">
                <a:solidFill>
                  <a:srgbClr val="1B354E"/>
                </a:solidFill>
                <a:latin typeface="Segoe UI" panose="020B0502040204020203" pitchFamily="34" charset="0"/>
              </a:rPr>
              <a:t>Arithmetic</a:t>
            </a:r>
            <a:r>
              <a:rPr lang="de-DE" sz="2400" b="1" dirty="0" smtClean="0">
                <a:solidFill>
                  <a:srgbClr val="1B354E"/>
                </a:solidFill>
                <a:latin typeface="Segoe UI" panose="020B0502040204020203" pitchFamily="34" charset="0"/>
              </a:rPr>
              <a:t> </a:t>
            </a:r>
            <a:r>
              <a:rPr lang="de-DE" sz="2400" b="1" dirty="0" err="1" smtClean="0">
                <a:solidFill>
                  <a:srgbClr val="1B354E"/>
                </a:solidFill>
                <a:latin typeface="Segoe UI" panose="020B0502040204020203" pitchFamily="34" charset="0"/>
              </a:rPr>
              <a:t>means</a:t>
            </a:r>
            <a:endParaRPr lang="de-DE" sz="2400" b="1" dirty="0" smtClean="0">
              <a:solidFill>
                <a:srgbClr val="1B354E"/>
              </a:solidFill>
              <a:latin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hteck 13"/>
              <p:cNvSpPr/>
              <p:nvPr/>
            </p:nvSpPr>
            <p:spPr>
              <a:xfrm>
                <a:off x="88536" y="2737516"/>
                <a:ext cx="8741955" cy="196874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de-DE" sz="2400" b="1" dirty="0" smtClean="0">
                    <a:solidFill>
                      <a:srgbClr val="1B354E"/>
                    </a:solidFill>
                    <a:latin typeface="Segoe UI" panose="020B0502040204020203" pitchFamily="34" charset="0"/>
                  </a:rPr>
                  <a:t>Option 2: </a:t>
                </a:r>
                <a:r>
                  <a:rPr lang="de-DE" sz="2400" b="1" dirty="0" err="1" smtClean="0">
                    <a:solidFill>
                      <a:srgbClr val="1B354E"/>
                    </a:solidFill>
                    <a:latin typeface="Segoe UI" panose="020B0502040204020203" pitchFamily="34" charset="0"/>
                  </a:rPr>
                  <a:t>Adjusted</a:t>
                </a:r>
                <a:r>
                  <a:rPr lang="de-DE" sz="2400" b="1" dirty="0" smtClean="0">
                    <a:solidFill>
                      <a:srgbClr val="1B354E"/>
                    </a:solidFill>
                    <a:latin typeface="Segoe UI" panose="020B0502040204020203" pitchFamily="34" charset="0"/>
                  </a:rPr>
                  <a:t> </a:t>
                </a:r>
                <a:r>
                  <a:rPr lang="de-DE" sz="2400" b="1" dirty="0" err="1" smtClean="0">
                    <a:solidFill>
                      <a:srgbClr val="1B354E"/>
                    </a:solidFill>
                    <a:latin typeface="Segoe UI" panose="020B0502040204020203" pitchFamily="34" charset="0"/>
                  </a:rPr>
                  <a:t>means</a:t>
                </a:r>
                <a:endParaRPr lang="de-DE" sz="2400" i="1" dirty="0" smtClean="0">
                  <a:solidFill>
                    <a:srgbClr val="1B354E"/>
                  </a:solidFill>
                  <a:latin typeface="Segoe UI" panose="020B0502040204020203" pitchFamily="34" charset="0"/>
                </a:endParaRPr>
              </a:p>
              <a:p>
                <a:r>
                  <a:rPr lang="de-DE" sz="2400" dirty="0" err="1" smtClean="0">
                    <a:solidFill>
                      <a:srgbClr val="1B354E"/>
                    </a:solidFill>
                  </a:rPr>
                  <a:t>For</a:t>
                </a:r>
                <a:r>
                  <a:rPr lang="de-DE" sz="2400" dirty="0" smtClean="0">
                    <a:solidFill>
                      <a:srgbClr val="1B354E"/>
                    </a:solidFill>
                  </a:rPr>
                  <a:t> </a:t>
                </a:r>
                <a:r>
                  <a:rPr lang="de-DE" sz="2400" dirty="0" err="1" smtClean="0">
                    <a:solidFill>
                      <a:srgbClr val="1B354E"/>
                    </a:solidFill>
                  </a:rPr>
                  <a:t>each</a:t>
                </a:r>
                <a:r>
                  <a:rPr lang="de-DE" sz="2400" dirty="0" smtClean="0">
                    <a:solidFill>
                      <a:srgbClr val="1B354E"/>
                    </a:solidFill>
                  </a:rPr>
                  <a:t> </a:t>
                </a:r>
                <a:r>
                  <a:rPr lang="de-DE" sz="2400" dirty="0" err="1" smtClean="0">
                    <a:solidFill>
                      <a:srgbClr val="1B354E"/>
                    </a:solidFill>
                  </a:rPr>
                  <a:t>environment</a:t>
                </a:r>
                <a:r>
                  <a:rPr lang="de-DE" sz="2400" dirty="0" smtClean="0">
                    <a:solidFill>
                      <a:srgbClr val="1B354E"/>
                    </a:solidFill>
                  </a:rPr>
                  <a:t> </a:t>
                </a:r>
                <a:r>
                  <a:rPr lang="de-DE" sz="2400" dirty="0" err="1" smtClean="0">
                    <a:solidFill>
                      <a:srgbClr val="1B354E"/>
                    </a:solidFill>
                  </a:rPr>
                  <a:t>separately</a:t>
                </a:r>
                <a:r>
                  <a:rPr lang="de-DE" sz="2400" dirty="0" smtClean="0">
                    <a:solidFill>
                      <a:srgbClr val="1B354E"/>
                    </a:solidFill>
                  </a:rPr>
                  <a:t>: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de-DE" sz="2400" dirty="0" smtClean="0">
                    <a:solidFill>
                      <a:srgbClr val="1B354E"/>
                    </a:solidFill>
                  </a:rPr>
                  <a:t>Fit simple linear </a:t>
                </a:r>
                <a:r>
                  <a:rPr lang="de-DE" sz="2400" dirty="0" err="1" smtClean="0">
                    <a:solidFill>
                      <a:srgbClr val="1B354E"/>
                    </a:solidFill>
                  </a:rPr>
                  <a:t>model</a:t>
                </a:r>
                <a:r>
                  <a:rPr lang="de-DE" sz="2400" dirty="0" smtClean="0">
                    <a:solidFill>
                      <a:srgbClr val="1B354E"/>
                    </a:solidFill>
                  </a:rPr>
                  <a:t>:</a:t>
                </a:r>
                <a14:m>
                  <m:oMath xmlns:m="http://schemas.openxmlformats.org/officeDocument/2006/math">
                    <m:r>
                      <a:rPr lang="de-DE" sz="2400" b="0" i="0" smtClean="0">
                        <a:solidFill>
                          <a:srgbClr val="1B354E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de-DE" sz="2400" b="0" i="1" smtClean="0">
                            <a:solidFill>
                              <a:srgbClr val="1B354E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de-DE" sz="2400" b="0" i="1" smtClean="0">
                            <a:solidFill>
                              <a:srgbClr val="1B354E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de-DE" sz="2400" b="0" i="1" smtClean="0">
                            <a:solidFill>
                              <a:srgbClr val="1B354E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de-DE" sz="2400" b="0" i="1" smtClean="0">
                        <a:solidFill>
                          <a:srgbClr val="1B354E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2400" b="0" i="1" smtClean="0">
                        <a:solidFill>
                          <a:srgbClr val="1B354E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r>
                      <a:rPr lang="de-DE" sz="2400" b="0" i="1" smtClean="0">
                        <a:solidFill>
                          <a:srgbClr val="1B354E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DE" sz="2400" b="0" i="1" smtClean="0">
                            <a:solidFill>
                              <a:srgbClr val="1B354E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de-DE" sz="2400" b="0" i="1" smtClean="0">
                            <a:solidFill>
                              <a:srgbClr val="1B354E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de-DE" sz="2400" b="0" i="1" smtClean="0">
                            <a:solidFill>
                              <a:srgbClr val="1B354E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sz="2400" b="0" i="1" smtClean="0">
                        <a:solidFill>
                          <a:srgbClr val="1B354E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sz="2400" b="0" i="1" smtClean="0">
                        <a:solidFill>
                          <a:srgbClr val="1B354E"/>
                        </a:solidFill>
                        <a:latin typeface="Cambria Math" panose="02040503050406030204" pitchFamily="18" charset="0"/>
                      </a:rPr>
                      <m:t>𝑟𝑒</m:t>
                    </m:r>
                    <m:sSub>
                      <m:sSubPr>
                        <m:ctrlPr>
                          <a:rPr lang="de-DE" sz="2400" b="0" i="1" smtClean="0">
                            <a:solidFill>
                              <a:srgbClr val="1B354E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de-DE" sz="2400" b="0" i="1" smtClean="0">
                            <a:solidFill>
                              <a:srgbClr val="1B354E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de-DE" sz="2400" b="0" i="1" smtClean="0">
                            <a:solidFill>
                              <a:srgbClr val="1B354E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de-DE" sz="2400" b="0" i="1" smtClean="0">
                        <a:solidFill>
                          <a:srgbClr val="1B354E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DE" sz="2400" b="0" i="1" smtClean="0">
                            <a:solidFill>
                              <a:srgbClr val="1B354E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de-DE" sz="2400" b="0" i="1" smtClean="0">
                            <a:solidFill>
                              <a:srgbClr val="1B354E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de-DE" sz="2400" b="0" i="1" smtClean="0">
                            <a:solidFill>
                              <a:srgbClr val="1B354E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endParaRPr lang="de-DE" sz="2400" b="0" dirty="0" smtClean="0">
                  <a:solidFill>
                    <a:srgbClr val="1B354E"/>
                  </a:solidFill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de-DE" sz="2400" dirty="0" err="1" smtClean="0">
                    <a:solidFill>
                      <a:srgbClr val="1B354E"/>
                    </a:solidFill>
                  </a:rPr>
                  <a:t>Calculate</a:t>
                </a:r>
                <a:r>
                  <a:rPr lang="de-DE" sz="2400" dirty="0" smtClean="0">
                    <a:solidFill>
                      <a:srgbClr val="1B354E"/>
                    </a:solidFill>
                  </a:rPr>
                  <a:t> </a:t>
                </a:r>
                <a:r>
                  <a:rPr lang="de-DE" sz="2400" dirty="0" err="1" smtClean="0">
                    <a:solidFill>
                      <a:srgbClr val="1B354E"/>
                    </a:solidFill>
                  </a:rPr>
                  <a:t>adj.</a:t>
                </a:r>
                <a:r>
                  <a:rPr lang="de-DE" sz="2400" dirty="0" smtClean="0">
                    <a:solidFill>
                      <a:srgbClr val="1B354E"/>
                    </a:solidFill>
                  </a:rPr>
                  <a:t> </a:t>
                </a:r>
                <a:r>
                  <a:rPr lang="de-DE" sz="2400" dirty="0" err="1" smtClean="0">
                    <a:solidFill>
                      <a:srgbClr val="1B354E"/>
                    </a:solidFill>
                  </a:rPr>
                  <a:t>means</a:t>
                </a:r>
                <a:r>
                  <a:rPr lang="de-DE" sz="2400" dirty="0" smtClean="0">
                    <a:solidFill>
                      <a:srgbClr val="1B354E"/>
                    </a:solidFill>
                  </a:rPr>
                  <a:t> per </a:t>
                </a:r>
                <a:r>
                  <a:rPr lang="de-DE" sz="2400" dirty="0" err="1" smtClean="0">
                    <a:solidFill>
                      <a:srgbClr val="1B354E"/>
                    </a:solidFill>
                  </a:rPr>
                  <a:t>genotype</a:t>
                </a:r>
                <a:endParaRPr lang="de-DE" sz="2400" dirty="0" smtClean="0">
                  <a:solidFill>
                    <a:srgbClr val="1B354E"/>
                  </a:solidFill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de-DE" sz="2400" b="0" dirty="0" err="1" smtClean="0">
                    <a:solidFill>
                      <a:srgbClr val="1B354E"/>
                    </a:solidFill>
                  </a:rPr>
                  <a:t>Calculate</a:t>
                </a:r>
                <a:r>
                  <a:rPr lang="de-DE" sz="2400" b="0" dirty="0" smtClean="0">
                    <a:solidFill>
                      <a:srgbClr val="1B354E"/>
                    </a:solidFill>
                  </a:rPr>
                  <a:t> </a:t>
                </a:r>
                <a:r>
                  <a:rPr lang="de-DE" sz="2400" b="0" dirty="0" err="1" smtClean="0">
                    <a:solidFill>
                      <a:srgbClr val="1B354E"/>
                    </a:solidFill>
                  </a:rPr>
                  <a:t>Smith‘s</a:t>
                </a:r>
                <a:r>
                  <a:rPr lang="de-DE" sz="2400" b="0" dirty="0" smtClean="0">
                    <a:solidFill>
                      <a:srgbClr val="1B354E"/>
                    </a:solidFill>
                  </a:rPr>
                  <a:t> </a:t>
                </a:r>
                <a:r>
                  <a:rPr lang="de-DE" sz="2400" b="0" dirty="0" err="1" smtClean="0">
                    <a:solidFill>
                      <a:srgbClr val="1B354E"/>
                    </a:solidFill>
                  </a:rPr>
                  <a:t>weights</a:t>
                </a:r>
                <a:r>
                  <a:rPr lang="de-DE" sz="2400" b="0" dirty="0" smtClean="0">
                    <a:solidFill>
                      <a:srgbClr val="1B354E"/>
                    </a:solidFill>
                  </a:rPr>
                  <a:t> </a:t>
                </a:r>
                <a:r>
                  <a:rPr lang="de-DE" b="0" dirty="0" smtClean="0">
                    <a:solidFill>
                      <a:srgbClr val="1B354E"/>
                    </a:solidFill>
                  </a:rPr>
                  <a:t>(</a:t>
                </a:r>
                <a:r>
                  <a:rPr lang="en-US" dirty="0" smtClean="0">
                    <a:solidFill>
                      <a:srgbClr val="1B354E"/>
                    </a:solidFill>
                  </a:rPr>
                  <a:t>Smith </a:t>
                </a:r>
                <a:r>
                  <a:rPr lang="en-US" dirty="0">
                    <a:solidFill>
                      <a:srgbClr val="1B354E"/>
                    </a:solidFill>
                  </a:rPr>
                  <a:t>et al., </a:t>
                </a:r>
                <a:r>
                  <a:rPr lang="en-US" dirty="0" smtClean="0">
                    <a:solidFill>
                      <a:srgbClr val="1B354E"/>
                    </a:solidFill>
                  </a:rPr>
                  <a:t>2001)</a:t>
                </a:r>
                <a:endParaRPr lang="de-DE" b="0" dirty="0" smtClean="0">
                  <a:solidFill>
                    <a:srgbClr val="1B354E"/>
                  </a:solidFill>
                </a:endParaRPr>
              </a:p>
            </p:txBody>
          </p:sp>
        </mc:Choice>
        <mc:Fallback xmlns="">
          <p:sp>
            <p:nvSpPr>
              <p:cNvPr id="14" name="Rechteck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36" y="2737516"/>
                <a:ext cx="8741955" cy="1968744"/>
              </a:xfrm>
              <a:prstGeom prst="rect">
                <a:avLst/>
              </a:prstGeom>
              <a:blipFill rotWithShape="0">
                <a:blip r:embed="rId5"/>
                <a:stretch>
                  <a:fillRect l="-1116" t="-2167" b="-61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939" y="4733692"/>
            <a:ext cx="8326355" cy="121905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939" y="2073526"/>
            <a:ext cx="7943524" cy="37706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8099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967" y="988546"/>
            <a:ext cx="8258339" cy="2005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Placeholder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905" t="55275"/>
          <a:stretch/>
        </p:blipFill>
        <p:spPr>
          <a:xfrm>
            <a:off x="0" y="3"/>
            <a:ext cx="9143999" cy="888272"/>
          </a:xfrm>
          <a:prstGeom prst="rect">
            <a:avLst/>
          </a:prstGeom>
        </p:spPr>
      </p:pic>
      <p:sp>
        <p:nvSpPr>
          <p:cNvPr id="13" name="Textfeld 12"/>
          <p:cNvSpPr txBox="1"/>
          <p:nvPr/>
        </p:nvSpPr>
        <p:spPr>
          <a:xfrm>
            <a:off x="88536" y="-63693"/>
            <a:ext cx="70301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0" dirty="0" err="1" smtClean="0">
                <a:solidFill>
                  <a:schemeClr val="bg1"/>
                </a:solidFill>
              </a:rPr>
              <a:t>GxE</a:t>
            </a:r>
            <a:r>
              <a:rPr lang="de-DE" sz="6000" dirty="0" smtClean="0">
                <a:solidFill>
                  <a:schemeClr val="bg1"/>
                </a:solidFill>
              </a:rPr>
              <a:t> </a:t>
            </a:r>
            <a:r>
              <a:rPr lang="de-DE" sz="6000" dirty="0" err="1" smtClean="0">
                <a:solidFill>
                  <a:schemeClr val="bg1"/>
                </a:solidFill>
              </a:rPr>
              <a:t>means</a:t>
            </a:r>
            <a:endParaRPr lang="en-US" sz="6000" dirty="0">
              <a:solidFill>
                <a:schemeClr val="bg1"/>
              </a:solidFill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" y="4813046"/>
            <a:ext cx="9108000" cy="2005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Rechteck 19"/>
          <p:cNvSpPr/>
          <p:nvPr/>
        </p:nvSpPr>
        <p:spPr>
          <a:xfrm>
            <a:off x="6400799" y="988546"/>
            <a:ext cx="2743201" cy="5869454"/>
          </a:xfrm>
          <a:prstGeom prst="rect">
            <a:avLst/>
          </a:prstGeom>
          <a:solidFill>
            <a:srgbClr val="1A5366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hteck 18"/>
          <p:cNvSpPr/>
          <p:nvPr/>
        </p:nvSpPr>
        <p:spPr>
          <a:xfrm>
            <a:off x="0" y="2994430"/>
            <a:ext cx="10342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400" b="1" dirty="0" smtClean="0">
                <a:solidFill>
                  <a:srgbClr val="1B354E"/>
                </a:solidFill>
                <a:latin typeface="Segoe UI" panose="020B0502040204020203" pitchFamily="34" charset="0"/>
              </a:rPr>
              <a:t>Aman</a:t>
            </a:r>
          </a:p>
        </p:txBody>
      </p:sp>
      <p:sp>
        <p:nvSpPr>
          <p:cNvPr id="21" name="Rechteck 20"/>
          <p:cNvSpPr/>
          <p:nvPr/>
        </p:nvSpPr>
        <p:spPr>
          <a:xfrm>
            <a:off x="0" y="4351381"/>
            <a:ext cx="8775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400" b="1" dirty="0" smtClean="0">
                <a:solidFill>
                  <a:srgbClr val="1B354E"/>
                </a:solidFill>
                <a:latin typeface="Segoe UI" panose="020B0502040204020203" pitchFamily="34" charset="0"/>
              </a:rPr>
              <a:t>Boro</a:t>
            </a:r>
          </a:p>
        </p:txBody>
      </p:sp>
      <p:sp>
        <p:nvSpPr>
          <p:cNvPr id="25" name="Rechteck 24"/>
          <p:cNvSpPr/>
          <p:nvPr/>
        </p:nvSpPr>
        <p:spPr>
          <a:xfrm rot="16200000">
            <a:off x="5949344" y="3672904"/>
            <a:ext cx="181861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2400" dirty="0" smtClean="0">
                <a:solidFill>
                  <a:srgbClr val="1B354E"/>
                </a:solidFill>
                <a:latin typeface="Segoe UI" panose="020B0502040204020203" pitchFamily="34" charset="0"/>
              </a:rPr>
              <a:t>Option 1</a:t>
            </a:r>
          </a:p>
        </p:txBody>
      </p:sp>
      <p:sp>
        <p:nvSpPr>
          <p:cNvPr id="27" name="Rechteck 26"/>
          <p:cNvSpPr/>
          <p:nvPr/>
        </p:nvSpPr>
        <p:spPr>
          <a:xfrm rot="16200000">
            <a:off x="7381904" y="3672907"/>
            <a:ext cx="181861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2400" dirty="0" smtClean="0">
                <a:solidFill>
                  <a:srgbClr val="1B354E"/>
                </a:solidFill>
                <a:latin typeface="Segoe UI" panose="020B0502040204020203" pitchFamily="34" charset="0"/>
              </a:rPr>
              <a:t>Option 2</a:t>
            </a:r>
          </a:p>
        </p:txBody>
      </p:sp>
      <p:cxnSp>
        <p:nvCxnSpPr>
          <p:cNvPr id="3" name="Gerade Verbindung 2"/>
          <p:cNvCxnSpPr/>
          <p:nvPr/>
        </p:nvCxnSpPr>
        <p:spPr>
          <a:xfrm>
            <a:off x="7324344" y="988546"/>
            <a:ext cx="0" cy="5869454"/>
          </a:xfrm>
          <a:prstGeom prst="line">
            <a:avLst/>
          </a:prstGeom>
          <a:ln w="28575">
            <a:solidFill>
              <a:srgbClr val="13455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4043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831" y="904715"/>
            <a:ext cx="8258339" cy="2005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Placeholder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905" t="55275"/>
          <a:stretch/>
        </p:blipFill>
        <p:spPr>
          <a:xfrm>
            <a:off x="0" y="3"/>
            <a:ext cx="9143999" cy="888272"/>
          </a:xfrm>
          <a:prstGeom prst="rect">
            <a:avLst/>
          </a:prstGeom>
        </p:spPr>
      </p:pic>
      <p:sp>
        <p:nvSpPr>
          <p:cNvPr id="13" name="Textfeld 12"/>
          <p:cNvSpPr txBox="1"/>
          <p:nvPr/>
        </p:nvSpPr>
        <p:spPr>
          <a:xfrm>
            <a:off x="88536" y="-63693"/>
            <a:ext cx="70301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0" dirty="0" err="1" smtClean="0">
                <a:solidFill>
                  <a:schemeClr val="bg1"/>
                </a:solidFill>
              </a:rPr>
              <a:t>GxE</a:t>
            </a:r>
            <a:r>
              <a:rPr lang="de-DE" sz="6000" dirty="0" smtClean="0">
                <a:solidFill>
                  <a:schemeClr val="bg1"/>
                </a:solidFill>
              </a:rPr>
              <a:t> </a:t>
            </a:r>
            <a:r>
              <a:rPr lang="de-DE" sz="6000" dirty="0" err="1" smtClean="0">
                <a:solidFill>
                  <a:schemeClr val="bg1"/>
                </a:solidFill>
              </a:rPr>
              <a:t>means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22" name="Rechteck 19"/>
          <p:cNvSpPr/>
          <p:nvPr/>
        </p:nvSpPr>
        <p:spPr>
          <a:xfrm>
            <a:off x="6862352" y="897835"/>
            <a:ext cx="964911" cy="1960249"/>
          </a:xfrm>
          <a:prstGeom prst="rect">
            <a:avLst/>
          </a:prstGeom>
          <a:solidFill>
            <a:srgbClr val="1A5366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9195" y="2848495"/>
            <a:ext cx="7885611" cy="3699704"/>
          </a:xfrm>
          <a:prstGeom prst="rect">
            <a:avLst/>
          </a:prstGeom>
        </p:spPr>
      </p:pic>
      <p:sp>
        <p:nvSpPr>
          <p:cNvPr id="14" name="Rechteck 19"/>
          <p:cNvSpPr/>
          <p:nvPr/>
        </p:nvSpPr>
        <p:spPr>
          <a:xfrm>
            <a:off x="3375015" y="888246"/>
            <a:ext cx="457200" cy="1960249"/>
          </a:xfrm>
          <a:prstGeom prst="rect">
            <a:avLst/>
          </a:prstGeom>
          <a:solidFill>
            <a:srgbClr val="1A5366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/>
              <p:cNvSpPr txBox="1"/>
              <p:nvPr/>
            </p:nvSpPr>
            <p:spPr>
              <a:xfrm>
                <a:off x="5250179" y="5988745"/>
                <a:ext cx="269176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feld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0179" y="5988745"/>
                <a:ext cx="269176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15909" r="-4545" b="-195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4583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0</TotalTime>
  <Words>410</Words>
  <Application>Microsoft Office PowerPoint</Application>
  <PresentationFormat>Bildschirmpräsentation (4:3)</PresentationFormat>
  <Paragraphs>132</Paragraphs>
  <Slides>18</Slides>
  <Notes>18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19" baseType="lpstr">
      <vt:lpstr>Ion Boardroom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Paul Schmidt</cp:lastModifiedBy>
  <cp:revision>260</cp:revision>
  <dcterms:created xsi:type="dcterms:W3CDTF">2017-07-05T22:11:43Z</dcterms:created>
  <dcterms:modified xsi:type="dcterms:W3CDTF">2018-05-07T21:34:40Z</dcterms:modified>
</cp:coreProperties>
</file>