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3" r:id="rId9"/>
    <p:sldId id="272" r:id="rId10"/>
    <p:sldId id="273" r:id="rId11"/>
    <p:sldId id="274" r:id="rId12"/>
    <p:sldId id="260" r:id="rId13"/>
    <p:sldId id="264" r:id="rId14"/>
    <p:sldId id="261" r:id="rId15"/>
    <p:sldId id="266" r:id="rId16"/>
    <p:sldId id="267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7E4DE-CD29-4888-A0AD-85BC9F9A8EDB}" v="22" dt="2025-02-01T22:10:20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7A8877F-5963-4381-869C-0DE1B4A3B6D8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A6AB898-7FF3-4EE1-838B-C24072F4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94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77F-5963-4381-869C-0DE1B4A3B6D8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898-7FF3-4EE1-838B-C24072F4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0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77F-5963-4381-869C-0DE1B4A3B6D8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898-7FF3-4EE1-838B-C24072F4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15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77F-5963-4381-869C-0DE1B4A3B6D8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898-7FF3-4EE1-838B-C24072F4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26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77F-5963-4381-869C-0DE1B4A3B6D8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898-7FF3-4EE1-838B-C24072F4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80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77F-5963-4381-869C-0DE1B4A3B6D8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898-7FF3-4EE1-838B-C24072F4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87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77F-5963-4381-869C-0DE1B4A3B6D8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898-7FF3-4EE1-838B-C24072F4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8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77F-5963-4381-869C-0DE1B4A3B6D8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898-7FF3-4EE1-838B-C24072F4FD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53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77F-5963-4381-869C-0DE1B4A3B6D8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898-7FF3-4EE1-838B-C24072F4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77F-5963-4381-869C-0DE1B4A3B6D8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898-7FF3-4EE1-838B-C24072F4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1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77F-5963-4381-869C-0DE1B4A3B6D8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898-7FF3-4EE1-838B-C24072F4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5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77F-5963-4381-869C-0DE1B4A3B6D8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898-7FF3-4EE1-838B-C24072F4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77F-5963-4381-869C-0DE1B4A3B6D8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898-7FF3-4EE1-838B-C24072F4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9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77F-5963-4381-869C-0DE1B4A3B6D8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898-7FF3-4EE1-838B-C24072F4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7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77F-5963-4381-869C-0DE1B4A3B6D8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898-7FF3-4EE1-838B-C24072F4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77F-5963-4381-869C-0DE1B4A3B6D8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898-7FF3-4EE1-838B-C24072F4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877F-5963-4381-869C-0DE1B4A3B6D8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B898-7FF3-4EE1-838B-C24072F4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4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A8877F-5963-4381-869C-0DE1B4A3B6D8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6AB898-7FF3-4EE1-838B-C24072F4F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2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E546-502E-8E39-DE01-F2C1C6D94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1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זיהוי בלבול בקרב סטודנטים באמצעות ניתוח נתוני </a:t>
            </a:r>
            <a:r>
              <a:rPr lang="en-US" dirty="0">
                <a:latin typeface="AlEF" panose="00000500000000000000" pitchFamily="2" charset="-79"/>
                <a:cs typeface="AlEF" panose="00000500000000000000" pitchFamily="2" charset="-79"/>
              </a:rPr>
              <a:t>EEG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EBA33-0922-94A5-DE5C-C96CAB28B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מגישים: </a:t>
            </a:r>
          </a:p>
          <a:p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הדס </a:t>
            </a:r>
            <a:r>
              <a:rPr lang="he-IL" dirty="0" err="1">
                <a:latin typeface="AlEF" panose="00000500000000000000" pitchFamily="2" charset="-79"/>
                <a:cs typeface="AlEF" panose="00000500000000000000" pitchFamily="2" charset="-79"/>
              </a:rPr>
              <a:t>שיף</a:t>
            </a: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 - 209389881 </a:t>
            </a:r>
          </a:p>
          <a:p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יותם נצר - 322217340 </a:t>
            </a:r>
            <a:endParaRPr lang="en-US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35139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49CB1-2AC3-137A-DB37-E16BFE24B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5557-0F4C-4465-BB18-D0D20711D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4" y="-370114"/>
            <a:ext cx="10131425" cy="1456267"/>
          </a:xfrm>
        </p:spPr>
        <p:txBody>
          <a:bodyPr/>
          <a:lstStyle/>
          <a:p>
            <a:pPr algn="ctr" rtl="1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ניתוח סטטיסטי – </a:t>
            </a:r>
            <a:r>
              <a:rPr lang="en-US" dirty="0">
                <a:latin typeface="AlEF" panose="00000500000000000000" pitchFamily="2" charset="-79"/>
                <a:cs typeface="AlEF" panose="00000500000000000000" pitchFamily="2" charset="-79"/>
              </a:rPr>
              <a:t>t test</a:t>
            </a: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 תלוי</a:t>
            </a:r>
            <a:endParaRPr lang="en-US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E4B739F9-964A-249D-9BE6-AFB6863A8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12" y="791739"/>
            <a:ext cx="10502657" cy="5952646"/>
          </a:xfrm>
        </p:spPr>
      </p:pic>
    </p:spTree>
    <p:extLst>
      <p:ext uri="{BB962C8B-B14F-4D97-AF65-F5344CB8AC3E}">
        <p14:creationId xmlns:p14="http://schemas.microsoft.com/office/powerpoint/2010/main" val="254903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581F9-3880-4F67-919A-02289A9CC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B798-D510-B02D-A8A5-76B3768B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4" y="-370114"/>
            <a:ext cx="10131425" cy="1456267"/>
          </a:xfrm>
        </p:spPr>
        <p:txBody>
          <a:bodyPr>
            <a:normAutofit/>
          </a:bodyPr>
          <a:lstStyle/>
          <a:p>
            <a:pPr algn="ctr" rtl="1"/>
            <a:r>
              <a:rPr lang="he-IL" sz="3200" dirty="0">
                <a:latin typeface="AlEF" panose="00000500000000000000" pitchFamily="2" charset="-79"/>
                <a:cs typeface="AlEF" panose="00000500000000000000" pitchFamily="2" charset="-79"/>
              </a:rPr>
              <a:t>למידת מכונה – מודל עץ החלטה</a:t>
            </a:r>
            <a:endParaRPr lang="en-US" sz="32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01C2F8F0-CBA1-D9FA-1272-2C514FB34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599768"/>
            <a:ext cx="12064181" cy="6164826"/>
          </a:xfrm>
        </p:spPr>
      </p:pic>
    </p:spTree>
    <p:extLst>
      <p:ext uri="{BB962C8B-B14F-4D97-AF65-F5344CB8AC3E}">
        <p14:creationId xmlns:p14="http://schemas.microsoft.com/office/powerpoint/2010/main" val="129372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CCE3-6BB2-B610-AB49-11F6CA84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285" y="265471"/>
            <a:ext cx="10131425" cy="1456267"/>
          </a:xfrm>
        </p:spPr>
        <p:txBody>
          <a:bodyPr/>
          <a:lstStyle/>
          <a:p>
            <a:pPr algn="ctr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תוצאות- סיווג מראש של דרגת בלבול</a:t>
            </a:r>
            <a:endParaRPr lang="en-US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BC98-9503-2DD2-2B19-F45B7942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73161"/>
            <a:ext cx="10975257" cy="4778478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ניתן היה לראות התפלגות נורמאלית רק בגל ה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Theta</a:t>
            </a:r>
            <a:endParaRPr lang="he-IL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לא נמצאו הבדלים מובהקים</a:t>
            </a:r>
          </a:p>
          <a:p>
            <a:pPr algn="r" rtl="1"/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T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 סטטיסטי: 0.1081</a:t>
            </a:r>
          </a:p>
          <a:p>
            <a:pPr algn="r" rtl="1"/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p-value: 0.9143</a:t>
            </a:r>
          </a:p>
          <a:p>
            <a:pPr algn="r" rtl="1"/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indent="0" algn="r" rtl="1">
              <a:buNone/>
            </a:pP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ביצועי מודל עץ החלטה:</a:t>
            </a:r>
          </a:p>
          <a:p>
            <a:pPr algn="r" rtl="1"/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דיוק: 52.86%</a:t>
            </a:r>
          </a:p>
          <a:p>
            <a:pPr algn="r" rtl="1"/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Precision: 53.64%</a:t>
            </a:r>
          </a:p>
          <a:p>
            <a:pPr algn="r" rtl="1"/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Recall: 53.42%</a:t>
            </a:r>
          </a:p>
        </p:txBody>
      </p:sp>
    </p:spTree>
    <p:extLst>
      <p:ext uri="{BB962C8B-B14F-4D97-AF65-F5344CB8AC3E}">
        <p14:creationId xmlns:p14="http://schemas.microsoft.com/office/powerpoint/2010/main" val="4137579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9DA6-0577-BEAB-9F09-26A8970E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01" y="0"/>
            <a:ext cx="10131425" cy="1456267"/>
          </a:xfrm>
        </p:spPr>
        <p:txBody>
          <a:bodyPr/>
          <a:lstStyle/>
          <a:p>
            <a:pPr algn="ctr" rtl="1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תוצאות – סיווג מראש - </a:t>
            </a:r>
            <a:r>
              <a:rPr lang="en-US" dirty="0">
                <a:latin typeface="AlEF" panose="00000500000000000000" pitchFamily="2" charset="-79"/>
                <a:cs typeface="AlEF" panose="00000500000000000000" pitchFamily="2" charset="-79"/>
              </a:rPr>
              <a:t>Theta</a:t>
            </a:r>
          </a:p>
        </p:txBody>
      </p:sp>
      <p:pic>
        <p:nvPicPr>
          <p:cNvPr id="5" name="Content Placeholder 4" descr="A graph with a line and a line with a line and a line with a line with a line with a line with a line with a line with a line with a line with a line with&#10;&#10;Description automatically generated">
            <a:extLst>
              <a:ext uri="{FF2B5EF4-FFF2-40B4-BE49-F238E27FC236}">
                <a16:creationId xmlns:a16="http://schemas.microsoft.com/office/drawing/2014/main" id="{8EE19C35-67A6-633A-1DFD-3BA792E94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20" y="2598738"/>
            <a:ext cx="5109527" cy="3649662"/>
          </a:xfrm>
        </p:spPr>
      </p:pic>
      <p:pic>
        <p:nvPicPr>
          <p:cNvPr id="7" name="Picture 6" descr="A graph showing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198964E4-E276-1886-AC1D-E9C70E270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914" y="2590800"/>
            <a:ext cx="6096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4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22C5-FF13-39FE-46FD-3C30257C5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9860"/>
            <a:ext cx="10131425" cy="1456267"/>
          </a:xfrm>
        </p:spPr>
        <p:txBody>
          <a:bodyPr/>
          <a:lstStyle/>
          <a:p>
            <a:pPr algn="ctr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תוצאות- דיווח עצמי</a:t>
            </a:r>
            <a:endParaRPr lang="en-US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D949-0AFD-9E54-66D0-C2615044B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52763"/>
            <a:ext cx="10131425" cy="519719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- גלי 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Theta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ו-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Alpha1 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 הראו התפלגות נורמלית</a:t>
            </a:r>
          </a:p>
          <a:p>
            <a:pPr marL="0" indent="0" algn="r" rtl="1">
              <a:buNone/>
            </a:pP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הבדלים מובהקים סטטיסטית:</a:t>
            </a:r>
          </a:p>
          <a:p>
            <a:pPr algn="r" rtl="1"/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Theta:</a:t>
            </a:r>
          </a:p>
          <a:p>
            <a:pPr algn="r" rtl="1"/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  - t-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סטטיסטי: 8.5768</a:t>
            </a:r>
          </a:p>
          <a:p>
            <a:pPr algn="r" rtl="1"/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  - 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p-value: &lt; 0.0001</a:t>
            </a:r>
          </a:p>
          <a:p>
            <a:pPr marL="0" indent="0" algn="r" rtl="1">
              <a:buNone/>
            </a:pP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  Alpha1:</a:t>
            </a:r>
          </a:p>
          <a:p>
            <a:pPr algn="r" rtl="1"/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  - t-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סטטיסטי: 5.8383</a:t>
            </a:r>
          </a:p>
          <a:p>
            <a:pPr algn="r" rtl="1"/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  - 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p-value: &lt; 0.0001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195BC-14FC-368B-2B84-B2279CDFAFE8}"/>
              </a:ext>
            </a:extLst>
          </p:cNvPr>
          <p:cNvSpPr txBox="1"/>
          <p:nvPr/>
        </p:nvSpPr>
        <p:spPr>
          <a:xfrm>
            <a:off x="337457" y="3358468"/>
            <a:ext cx="41801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 rtl="1">
              <a:buNone/>
            </a:pPr>
            <a:r>
              <a:rPr lang="he-IL" sz="2800" dirty="0">
                <a:latin typeface="AlEF" panose="00000500000000000000" pitchFamily="2" charset="-79"/>
                <a:cs typeface="AlEF" panose="00000500000000000000" pitchFamily="2" charset="-79"/>
              </a:rPr>
              <a:t>ביצועי מודל עץ החלטה:</a:t>
            </a:r>
          </a:p>
          <a:p>
            <a:pPr algn="r" rtl="1"/>
            <a:r>
              <a:rPr lang="he-IL" sz="2800" dirty="0">
                <a:latin typeface="AlEF" panose="00000500000000000000" pitchFamily="2" charset="-79"/>
                <a:cs typeface="AlEF" panose="00000500000000000000" pitchFamily="2" charset="-79"/>
              </a:rPr>
              <a:t>דיוק: 73.55%</a:t>
            </a:r>
          </a:p>
          <a:p>
            <a:pPr algn="r" rtl="1"/>
            <a:r>
              <a:rPr lang="en-US" sz="2800" dirty="0">
                <a:latin typeface="AlEF" panose="00000500000000000000" pitchFamily="2" charset="-79"/>
                <a:cs typeface="AlEF" panose="00000500000000000000" pitchFamily="2" charset="-79"/>
              </a:rPr>
              <a:t>Precision: 74.48%</a:t>
            </a:r>
          </a:p>
          <a:p>
            <a:pPr algn="r" rtl="1"/>
            <a:r>
              <a:rPr lang="en-US" sz="2800" dirty="0">
                <a:latin typeface="AlEF" panose="00000500000000000000" pitchFamily="2" charset="-79"/>
                <a:cs typeface="AlEF" panose="00000500000000000000" pitchFamily="2" charset="-79"/>
              </a:rPr>
              <a:t>Recall: 74.21%</a:t>
            </a:r>
          </a:p>
          <a:p>
            <a:endParaRPr lang="en-US" sz="28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689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202A-7421-720A-CECA-06F39D35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8CA003D-F986-4AB2-5E3E-558404A0F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4" y="2598738"/>
            <a:ext cx="6082769" cy="3649662"/>
          </a:xfr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A05F6BF-94C5-253B-26EE-3EA92BAF3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00" y="2598738"/>
            <a:ext cx="6082770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71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5D1F-8AF7-3FF2-78FA-53C3D089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graph with lines and dots&#10;&#10;Description automatically generated">
            <a:extLst>
              <a:ext uri="{FF2B5EF4-FFF2-40B4-BE49-F238E27FC236}">
                <a16:creationId xmlns:a16="http://schemas.microsoft.com/office/drawing/2014/main" id="{179F53F8-E60E-1A4F-5AD5-2D9D9004A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41" y="2598738"/>
            <a:ext cx="5109527" cy="3649662"/>
          </a:xfrm>
        </p:spPr>
      </p:pic>
      <p:pic>
        <p:nvPicPr>
          <p:cNvPr id="7" name="Picture 6" descr="A graph with lines and a line in the middle&#10;&#10;Description automatically generated with medium confidence">
            <a:extLst>
              <a:ext uri="{FF2B5EF4-FFF2-40B4-BE49-F238E27FC236}">
                <a16:creationId xmlns:a16="http://schemas.microsoft.com/office/drawing/2014/main" id="{795FA3B7-F120-A55D-9A45-B5B33653D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526" y="2598738"/>
            <a:ext cx="5163312" cy="36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25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C436-994B-9EB2-5BC9-FAEBCB78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2066"/>
            <a:ext cx="10131425" cy="1007806"/>
          </a:xfrm>
        </p:spPr>
        <p:txBody>
          <a:bodyPr/>
          <a:lstStyle/>
          <a:p>
            <a:pPr algn="ctr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מסקנות</a:t>
            </a:r>
            <a:endParaRPr lang="en-US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93D4C-D9D7-9808-8FAB-574C1F896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04568"/>
            <a:ext cx="10131425" cy="578136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1. דיווח עצמי לעומת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סיווג חיצוני:</a:t>
            </a:r>
          </a:p>
          <a:p>
            <a:pPr algn="r" rtl="1"/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דיווח עצמי מספק תוצאות טובות משמעותית</a:t>
            </a:r>
          </a:p>
          <a:p>
            <a:pPr algn="r" rtl="1"/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שיפור של כ-20% בדיוק המודל</a:t>
            </a:r>
          </a:p>
          <a:p>
            <a:pPr algn="r" rtl="1"/>
            <a:endParaRPr lang="he-IL" sz="20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indent="0" algn="r" rtl="1">
              <a:buNone/>
            </a:pPr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2. מאפייני 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EEG</a:t>
            </a:r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משמעותיים:</a:t>
            </a:r>
          </a:p>
          <a:p>
            <a:pPr algn="r" rtl="1"/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גלי 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Theta </a:t>
            </a:r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 ו-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Alpha1</a:t>
            </a:r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n-US" sz="20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מהווים סמנים אמינים</a:t>
            </a:r>
          </a:p>
          <a:p>
            <a:pPr algn="r" rtl="1"/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קורלציה חזקה עם תחושת בלבול סובייקטיבית</a:t>
            </a:r>
          </a:p>
          <a:p>
            <a:pPr algn="r" rtl="1"/>
            <a:endParaRPr lang="he-IL" sz="20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indent="0" algn="r" rtl="1">
              <a:buNone/>
            </a:pPr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3. השלכות יישומיות</a:t>
            </a:r>
          </a:p>
          <a:p>
            <a:pPr algn="r" rtl="1"/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פוטנציאל למערכת ניטור אוטומטית</a:t>
            </a:r>
          </a:p>
          <a:p>
            <a:pPr algn="r" rtl="1"/>
            <a:r>
              <a:rPr lang="he-IL" sz="2000" dirty="0">
                <a:latin typeface="AlEF" panose="00000500000000000000" pitchFamily="2" charset="-79"/>
                <a:cs typeface="AlEF" panose="00000500000000000000" pitchFamily="2" charset="-79"/>
              </a:rPr>
              <a:t>חשיבות התאמה אישית בלמידה</a:t>
            </a:r>
            <a:endParaRPr lang="en-US" sz="20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795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9C34-EAEA-26B2-B33D-7638E1A2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 זיהוי אובייקטיבי של בלבול דרך אותות </a:t>
            </a:r>
            <a:r>
              <a:rPr lang="en-US" dirty="0">
                <a:latin typeface="AlEF" panose="00000500000000000000" pitchFamily="2" charset="-79"/>
                <a:cs typeface="AlEF" panose="00000500000000000000" pitchFamily="2" charset="-79"/>
              </a:rPr>
              <a:t>EEG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B3F65-DBAA-E773-A2CC-D52C38425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שאלת המחקר:</a:t>
            </a:r>
          </a:p>
          <a:p>
            <a:pPr marL="0" indent="0" algn="r" rtl="1">
              <a:buNone/>
            </a:pP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האם ניתן לזהות מצבי בלבול באופן אובייקטיבי באמצעות ניתוח אותות </a:t>
            </a:r>
            <a:r>
              <a:rPr lang="en-US" dirty="0">
                <a:latin typeface="AlEF" panose="00000500000000000000" pitchFamily="2" charset="-79"/>
                <a:cs typeface="AlEF" panose="00000500000000000000" pitchFamily="2" charset="-79"/>
              </a:rPr>
              <a:t>EEG</a:t>
            </a: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?</a:t>
            </a:r>
          </a:p>
          <a:p>
            <a:pPr marL="0" indent="0" algn="r" rtl="1">
              <a:buNone/>
            </a:pPr>
            <a:endParaRPr lang="he-IL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indent="0" algn="r" rtl="1">
              <a:buNone/>
            </a:pPr>
            <a:endParaRPr lang="he-IL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indent="0" algn="r" rtl="1">
              <a:buNone/>
            </a:pP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בחנו שני מצבים בהם ניתן להניח שהסטודנט יחווה בלבול:</a:t>
            </a:r>
          </a:p>
          <a:p>
            <a:pPr algn="r" rtl="1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סיווג חיצוני מראש של החוקרים</a:t>
            </a:r>
          </a:p>
          <a:p>
            <a:pPr algn="r" rtl="1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דיווח עצמי של הסטודנט</a:t>
            </a:r>
          </a:p>
          <a:p>
            <a:pPr marL="0" indent="0" algn="r" rtl="1">
              <a:buNone/>
            </a:pPr>
            <a:endParaRPr lang="he-IL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0510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863D-079A-4913-E9B5-10519A1F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מתודולוגיה</a:t>
            </a:r>
            <a:endParaRPr lang="en-US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E273-FFA4-C704-96D4-E52DDC5C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61653"/>
            <a:ext cx="10975257" cy="500461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אוכלוסיית המחקר:</a:t>
            </a:r>
          </a:p>
          <a:p>
            <a:pPr algn="r" rtl="1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 10 סטודנטים</a:t>
            </a:r>
          </a:p>
          <a:p>
            <a:pPr algn="r" rtl="1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 10 סרטונים לכל סטודנט (5 "קלים", 5 "קשים")</a:t>
            </a:r>
          </a:p>
          <a:p>
            <a:pPr algn="r" rtl="1"/>
            <a:endParaRPr lang="he-IL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indent="0" algn="r" rtl="1">
              <a:buNone/>
            </a:pP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איסוף נתונים:</a:t>
            </a:r>
          </a:p>
          <a:p>
            <a:pPr algn="r" rtl="1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אותות</a:t>
            </a:r>
            <a:r>
              <a:rPr lang="en-US" dirty="0">
                <a:latin typeface="AlEF" panose="00000500000000000000" pitchFamily="2" charset="-79"/>
                <a:cs typeface="AlEF" panose="00000500000000000000" pitchFamily="2" charset="-79"/>
              </a:rPr>
              <a:t>EEG </a:t>
            </a: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 מהאונה </a:t>
            </a:r>
            <a:r>
              <a:rPr lang="he-IL" dirty="0" err="1">
                <a:latin typeface="AlEF" panose="00000500000000000000" pitchFamily="2" charset="-79"/>
                <a:cs typeface="AlEF" panose="00000500000000000000" pitchFamily="2" charset="-79"/>
              </a:rPr>
              <a:t>הקידמית</a:t>
            </a:r>
            <a:endParaRPr lang="he-IL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דגימה כל 0.5 שניות</a:t>
            </a:r>
          </a:p>
          <a:p>
            <a:pPr algn="r" rtl="1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15 מדדים שונים</a:t>
            </a:r>
          </a:p>
          <a:p>
            <a:pPr algn="r" rtl="1"/>
            <a:endParaRPr lang="he-IL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indent="0" algn="r" rtl="1">
              <a:buNone/>
            </a:pP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סיווג כפול:</a:t>
            </a:r>
          </a:p>
          <a:p>
            <a:pPr algn="r" rtl="1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מראש ע"י החוקרים: הגדרת הסרטון כ"מבלבל"/"לא מבלבל"</a:t>
            </a:r>
          </a:p>
          <a:p>
            <a:pPr algn="r" rtl="1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פידבק בדיעבד: דיווח הסטודנט על תחושת בלבול.</a:t>
            </a:r>
            <a:endParaRPr lang="en-US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18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9E9F-9A3D-499A-34DF-3476AC76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שלבי ניתוח הנתונים</a:t>
            </a:r>
            <a:endParaRPr lang="en-US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83A7-6CCE-241A-82F2-88CF4D36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1. ניקוי וארגון נתונים</a:t>
            </a:r>
          </a:p>
          <a:p>
            <a:pPr algn="r" rtl="1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 הסרת ערכים חסרים וכפולים</a:t>
            </a:r>
          </a:p>
          <a:p>
            <a:pPr algn="r" rtl="1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 קיבוץ לפי אירועים</a:t>
            </a:r>
          </a:p>
          <a:p>
            <a:pPr algn="r" rtl="1"/>
            <a:endParaRPr lang="he-IL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indent="0" algn="r" rtl="1">
              <a:buNone/>
            </a:pP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2. ניתוח סטטיסטי</a:t>
            </a:r>
          </a:p>
          <a:p>
            <a:pPr algn="r" rtl="1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בדיקת נורמליות</a:t>
            </a:r>
          </a:p>
          <a:p>
            <a:pPr algn="r" rtl="1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מבחני</a:t>
            </a:r>
            <a:r>
              <a:rPr lang="en-US" dirty="0">
                <a:latin typeface="AlEF" panose="00000500000000000000" pitchFamily="2" charset="-79"/>
                <a:cs typeface="AlEF" panose="00000500000000000000" pitchFamily="2" charset="-79"/>
              </a:rPr>
              <a:t>t </a:t>
            </a: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 תלויים</a:t>
            </a:r>
          </a:p>
          <a:p>
            <a:pPr algn="r" rtl="1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   </a:t>
            </a:r>
          </a:p>
          <a:p>
            <a:pPr marL="0" indent="0" algn="r" rtl="1">
              <a:buNone/>
            </a:pPr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3. למידת מכונה</a:t>
            </a:r>
          </a:p>
          <a:p>
            <a:pPr algn="r" rtl="1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מודל עץ החלטה</a:t>
            </a:r>
          </a:p>
          <a:p>
            <a:pPr marL="0" indent="0" algn="r" rtl="1">
              <a:buNone/>
            </a:pPr>
            <a:endParaRPr lang="en-US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9635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89C9-61D9-4615-2F6E-D2E40D5E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011" y="302340"/>
            <a:ext cx="9350126" cy="619968"/>
          </a:xfrm>
        </p:spPr>
        <p:txBody>
          <a:bodyPr>
            <a:normAutofit/>
          </a:bodyPr>
          <a:lstStyle/>
          <a:p>
            <a:pPr algn="ctr"/>
            <a:r>
              <a:rPr lang="he-IL" sz="2800" dirty="0">
                <a:latin typeface="AlEF" panose="00000500000000000000" pitchFamily="2" charset="-79"/>
                <a:cs typeface="AlEF" panose="00000500000000000000" pitchFamily="2" charset="-79"/>
              </a:rPr>
              <a:t>ניקוי וארגון הנתונים – הסרת ערכים חסרים וכפולים</a:t>
            </a:r>
            <a:endParaRPr lang="en-US" sz="28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B903FF4-4AAE-5727-3E6C-7169671A5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922308"/>
            <a:ext cx="8329233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4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7233B2-33C9-7DF9-9B41-BDD1755C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-228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he-IL" sz="2800" dirty="0">
                <a:latin typeface="AlEF" panose="00000500000000000000" pitchFamily="2" charset="-79"/>
                <a:cs typeface="AlEF" panose="00000500000000000000" pitchFamily="2" charset="-79"/>
              </a:rPr>
              <a:t>ניקוי וארגון הנתונים – קיבוץ לפי אירועים</a:t>
            </a:r>
            <a:endParaRPr lang="en-US" sz="28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7952C5B-4FFA-4FA6-102D-E84284BC90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22"/>
          <a:stretch/>
        </p:blipFill>
        <p:spPr>
          <a:xfrm>
            <a:off x="190458" y="1155560"/>
            <a:ext cx="11728214" cy="487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3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A95FD8-2E0E-0989-BC84-19E53F44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-22860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he-IL" sz="3200" dirty="0">
                <a:latin typeface="AlEF" panose="00000500000000000000" pitchFamily="2" charset="-79"/>
                <a:cs typeface="AlEF" panose="00000500000000000000" pitchFamily="2" charset="-79"/>
              </a:rPr>
              <a:t>הכנה לניתוח סטטיסטי – חלוקת האירועים לפי תוויות </a:t>
            </a:r>
            <a:endParaRPr lang="en-US" sz="32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8ABC9CD-BDEC-9580-BED3-8E7FDC45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9" y="1344522"/>
            <a:ext cx="8245651" cy="42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8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24B6-B98B-0A05-0C76-566D977D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08" y="-91568"/>
            <a:ext cx="10131425" cy="718632"/>
          </a:xfrm>
        </p:spPr>
        <p:txBody>
          <a:bodyPr/>
          <a:lstStyle/>
          <a:p>
            <a:pPr algn="ctr" rtl="1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הצגה ראשונית של הנתונים </a:t>
            </a:r>
            <a:endParaRPr lang="en-US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8" name="תמונה 7" descr="תמונה שמכילה טקסט, צילום מסך, תרשים, עלילה&#10;&#10;התיאור נוצר באופן אוטומטי">
            <a:extLst>
              <a:ext uri="{FF2B5EF4-FFF2-40B4-BE49-F238E27FC236}">
                <a16:creationId xmlns:a16="http://schemas.microsoft.com/office/drawing/2014/main" id="{BF2FB82E-A5EB-D06B-F645-AAEDC7B6B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7" y="719313"/>
            <a:ext cx="3960000" cy="2828571"/>
          </a:xfrm>
          <a:prstGeom prst="rect">
            <a:avLst/>
          </a:prstGeom>
        </p:spPr>
      </p:pic>
      <p:pic>
        <p:nvPicPr>
          <p:cNvPr id="10" name="תמונה 9" descr="תמונה שמכילה טקסט, צילום מסך, תרשים, קו&#10;&#10;התיאור נוצר באופן אוטומטי">
            <a:extLst>
              <a:ext uri="{FF2B5EF4-FFF2-40B4-BE49-F238E27FC236}">
                <a16:creationId xmlns:a16="http://schemas.microsoft.com/office/drawing/2014/main" id="{D0050C9A-6FB4-732F-730C-A397A3F66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63" y="732960"/>
            <a:ext cx="3960000" cy="2828571"/>
          </a:xfrm>
          <a:prstGeom prst="rect">
            <a:avLst/>
          </a:prstGeom>
        </p:spPr>
      </p:pic>
      <p:pic>
        <p:nvPicPr>
          <p:cNvPr id="14" name="תמונה 13" descr="תמונה שמכילה טקסט, צילום מסך, תרשים, קו&#10;&#10;התיאור נוצר באופן אוטומטי">
            <a:extLst>
              <a:ext uri="{FF2B5EF4-FFF2-40B4-BE49-F238E27FC236}">
                <a16:creationId xmlns:a16="http://schemas.microsoft.com/office/drawing/2014/main" id="{6BBE1E20-4113-D0A9-FA3E-1667ACD34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623" y="3726426"/>
            <a:ext cx="3960000" cy="28285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תמונה 15" descr="תמונה שמכילה טקסט, צילום מסך, תרשים, קו&#10;&#10;התיאור נוצר באופן אוטומטי">
            <a:extLst>
              <a:ext uri="{FF2B5EF4-FFF2-40B4-BE49-F238E27FC236}">
                <a16:creationId xmlns:a16="http://schemas.microsoft.com/office/drawing/2014/main" id="{1FDB6A3A-FAFD-252A-EEF8-471AF18CE7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63" y="3726426"/>
            <a:ext cx="3960000" cy="2828571"/>
          </a:xfrm>
          <a:prstGeom prst="rect">
            <a:avLst/>
          </a:prstGeom>
        </p:spPr>
      </p:pic>
      <p:pic>
        <p:nvPicPr>
          <p:cNvPr id="18" name="תמונה 17" descr="תמונה שמכילה טקסט, צילום מסך, תרשים, עלילה&#10;&#10;התיאור נוצר באופן אוטומטי">
            <a:extLst>
              <a:ext uri="{FF2B5EF4-FFF2-40B4-BE49-F238E27FC236}">
                <a16:creationId xmlns:a16="http://schemas.microsoft.com/office/drawing/2014/main" id="{7C624B24-BA20-409D-6685-0D47609326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75" y="762459"/>
            <a:ext cx="3960000" cy="2828572"/>
          </a:xfrm>
          <a:prstGeom prst="rect">
            <a:avLst/>
          </a:prstGeom>
        </p:spPr>
      </p:pic>
      <p:pic>
        <p:nvPicPr>
          <p:cNvPr id="28" name="תמונה 27" descr="תמונה שמכילה טקסט, צילום מסך, תרשים, עלילה&#10;&#10;התיאור נוצר באופן אוטומטי">
            <a:extLst>
              <a:ext uri="{FF2B5EF4-FFF2-40B4-BE49-F238E27FC236}">
                <a16:creationId xmlns:a16="http://schemas.microsoft.com/office/drawing/2014/main" id="{871EEEB0-0FB5-ED0D-7915-BC5A5083E5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7" y="3726426"/>
            <a:ext cx="3959757" cy="282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0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BF12-C0CB-E3A3-DF32-4F8833B8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4" y="-370114"/>
            <a:ext cx="10131425" cy="1456267"/>
          </a:xfrm>
        </p:spPr>
        <p:txBody>
          <a:bodyPr/>
          <a:lstStyle/>
          <a:p>
            <a:pPr algn="ctr"/>
            <a:r>
              <a:rPr lang="he-IL" dirty="0">
                <a:latin typeface="AlEF" panose="00000500000000000000" pitchFamily="2" charset="-79"/>
                <a:cs typeface="AlEF" panose="00000500000000000000" pitchFamily="2" charset="-79"/>
              </a:rPr>
              <a:t>ניתוח סטטיסטי – בדיקת נורמליות </a:t>
            </a:r>
            <a:endParaRPr lang="en-US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9FDEF7B5-6E9E-FA9B-46CE-2834351D7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573" y="682625"/>
            <a:ext cx="9572440" cy="5957888"/>
          </a:xfrm>
        </p:spPr>
      </p:pic>
    </p:spTree>
    <p:extLst>
      <p:ext uri="{BB962C8B-B14F-4D97-AF65-F5344CB8AC3E}">
        <p14:creationId xmlns:p14="http://schemas.microsoft.com/office/powerpoint/2010/main" val="92090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129</TotalTime>
  <Words>358</Words>
  <Application>Microsoft Office PowerPoint</Application>
  <PresentationFormat>מסך רחב</PresentationFormat>
  <Paragraphs>80</Paragraphs>
  <Slides>17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2" baseType="lpstr">
      <vt:lpstr>AlEF</vt:lpstr>
      <vt:lpstr>Arial</vt:lpstr>
      <vt:lpstr>Calibri</vt:lpstr>
      <vt:lpstr>Calibri Light</vt:lpstr>
      <vt:lpstr>Celestial</vt:lpstr>
      <vt:lpstr>זיהוי בלבול בקרב סטודנטים באמצעות ניתוח נתוני EEG</vt:lpstr>
      <vt:lpstr> זיהוי אובייקטיבי של בלבול דרך אותות EEG</vt:lpstr>
      <vt:lpstr>מתודולוגיה</vt:lpstr>
      <vt:lpstr>שלבי ניתוח הנתונים</vt:lpstr>
      <vt:lpstr>ניקוי וארגון הנתונים – הסרת ערכים חסרים וכפולים</vt:lpstr>
      <vt:lpstr>ניקוי וארגון הנתונים – קיבוץ לפי אירועים</vt:lpstr>
      <vt:lpstr>הכנה לניתוח סטטיסטי – חלוקת האירועים לפי תוויות </vt:lpstr>
      <vt:lpstr>הצגה ראשונית של הנתונים </vt:lpstr>
      <vt:lpstr>ניתוח סטטיסטי – בדיקת נורמליות </vt:lpstr>
      <vt:lpstr>ניתוח סטטיסטי – t test תלוי</vt:lpstr>
      <vt:lpstr>למידת מכונה – מודל עץ החלטה</vt:lpstr>
      <vt:lpstr>תוצאות- סיווג מראש של דרגת בלבול</vt:lpstr>
      <vt:lpstr>תוצאות – סיווג מראש - Theta</vt:lpstr>
      <vt:lpstr>תוצאות- דיווח עצמי</vt:lpstr>
      <vt:lpstr>מצגת של PowerPoint‏</vt:lpstr>
      <vt:lpstr>מצגת של PowerPoint‏</vt:lpstr>
      <vt:lpstr>מסקנות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יותם נצר</dc:creator>
  <cp:lastModifiedBy>הדס הריס</cp:lastModifiedBy>
  <cp:revision>2</cp:revision>
  <dcterms:created xsi:type="dcterms:W3CDTF">2025-02-01T16:47:25Z</dcterms:created>
  <dcterms:modified xsi:type="dcterms:W3CDTF">2025-02-02T07:25:49Z</dcterms:modified>
</cp:coreProperties>
</file>