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4840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06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83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43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2818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58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73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3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65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5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32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D473E3-E9B5-4B65-BABA-F8FEA98FAAB3}" type="datetimeFigureOut">
              <a:rPr lang="pl-PL" smtClean="0"/>
              <a:t>26.05.2022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2A3013-C402-41E7-87A3-C073107165B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76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DCD1FA-A2A8-7A72-C73E-006FA1358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379887"/>
            <a:ext cx="8361229" cy="2098226"/>
          </a:xfrm>
        </p:spPr>
        <p:txBody>
          <a:bodyPr/>
          <a:lstStyle/>
          <a:p>
            <a:r>
              <a:rPr lang="en-GB" dirty="0"/>
              <a:t>Celebrity Recognition System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6B29C74-1AA7-8010-7A91-492012D4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515" y="4556643"/>
            <a:ext cx="7596450" cy="1086237"/>
          </a:xfrm>
        </p:spPr>
        <p:txBody>
          <a:bodyPr/>
          <a:lstStyle/>
          <a:p>
            <a:r>
              <a:rPr lang="pl-PL" dirty="0"/>
              <a:t>Małgorzata Hadasz, Michał Gozdera, Aleksandra Nawrocka</a:t>
            </a:r>
          </a:p>
        </p:txBody>
      </p:sp>
    </p:spTree>
    <p:extLst>
      <p:ext uri="{BB962C8B-B14F-4D97-AF65-F5344CB8AC3E}">
        <p14:creationId xmlns:p14="http://schemas.microsoft.com/office/powerpoint/2010/main" val="195474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9238C-3C6C-5E08-48B9-BC807EE1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788296" cy="823912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19823D-F721-B41B-460F-0CE95DB7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266" y="1887166"/>
            <a:ext cx="4443984" cy="823912"/>
          </a:xfrm>
        </p:spPr>
        <p:txBody>
          <a:bodyPr/>
          <a:lstStyle/>
          <a:p>
            <a:r>
              <a:rPr lang="pl-PL" dirty="0" err="1"/>
              <a:t>Functional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C151AD-63F2-0ABC-E3B2-1AD7EA26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900" y="2711078"/>
            <a:ext cx="5040560" cy="368458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user can upload the image to the system</a:t>
            </a:r>
          </a:p>
          <a:p>
            <a:pPr algn="just"/>
            <a:r>
              <a:rPr lang="en-GB" dirty="0"/>
              <a:t>The user can sign up for the newsletter</a:t>
            </a:r>
            <a:endParaRPr lang="pl-PL" dirty="0"/>
          </a:p>
          <a:p>
            <a:pPr algn="just"/>
            <a:r>
              <a:rPr lang="en-GB" dirty="0"/>
              <a:t>The user can delete all information about a given celebrity</a:t>
            </a:r>
          </a:p>
          <a:p>
            <a:pPr algn="just"/>
            <a:r>
              <a:rPr lang="en-GB" dirty="0"/>
              <a:t>The system can provide the report about the celebrities found in the last 10 min</a:t>
            </a:r>
            <a:endParaRPr lang="pl-PL" dirty="0"/>
          </a:p>
          <a:p>
            <a:pPr algn="just"/>
            <a:r>
              <a:rPr lang="en-GB" dirty="0"/>
              <a:t>The system can send those reports to users, who subscribed </a:t>
            </a:r>
            <a:r>
              <a:rPr lang="pl-PL" dirty="0"/>
              <a:t>to the </a:t>
            </a:r>
            <a:r>
              <a:rPr lang="en-GB" dirty="0"/>
              <a:t>newsletter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F58F16-5690-A6A7-020C-6E87465A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36160" y="1874044"/>
            <a:ext cx="4443984" cy="823912"/>
          </a:xfrm>
        </p:spPr>
        <p:txBody>
          <a:bodyPr/>
          <a:lstStyle/>
          <a:p>
            <a:r>
              <a:rPr lang="pl-PL" dirty="0"/>
              <a:t>Non - </a:t>
            </a:r>
            <a:r>
              <a:rPr lang="pl-PL" dirty="0" err="1"/>
              <a:t>functional</a:t>
            </a:r>
            <a:endParaRPr lang="en-GB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238BF32-C49F-B1D2-414F-59EDAD91F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36160" y="2697956"/>
            <a:ext cx="3756750" cy="3684588"/>
          </a:xfrm>
        </p:spPr>
        <p:txBody>
          <a:bodyPr>
            <a:normAutofit/>
          </a:bodyPr>
          <a:lstStyle/>
          <a:p>
            <a:r>
              <a:rPr lang="en-GB" dirty="0"/>
              <a:t>Scalability </a:t>
            </a:r>
          </a:p>
          <a:p>
            <a:r>
              <a:rPr lang="en-GB" dirty="0"/>
              <a:t>High Availability</a:t>
            </a:r>
          </a:p>
          <a:p>
            <a:r>
              <a:rPr lang="en-GB" dirty="0"/>
              <a:t>Backup</a:t>
            </a:r>
          </a:p>
          <a:p>
            <a:r>
              <a:rPr lang="en-GB" dirty="0"/>
              <a:t>Disaster Recovery</a:t>
            </a:r>
          </a:p>
          <a:p>
            <a:r>
              <a:rPr lang="en-GB" dirty="0"/>
              <a:t>Cost effectiveness</a:t>
            </a:r>
          </a:p>
        </p:txBody>
      </p:sp>
    </p:spTree>
    <p:extLst>
      <p:ext uri="{BB962C8B-B14F-4D97-AF65-F5344CB8AC3E}">
        <p14:creationId xmlns:p14="http://schemas.microsoft.com/office/powerpoint/2010/main" val="410703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20FB639-59F0-919E-D7F7-AE667C78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75" y="270477"/>
            <a:ext cx="5182049" cy="6058425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7B349183-237A-3F93-03DF-D02EAA259B5A}"/>
              </a:ext>
            </a:extLst>
          </p:cNvPr>
          <p:cNvSpPr txBox="1">
            <a:spLocks/>
          </p:cNvSpPr>
          <p:nvPr/>
        </p:nvSpPr>
        <p:spPr>
          <a:xfrm>
            <a:off x="1485900" y="2708920"/>
            <a:ext cx="3786909" cy="2941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3566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9238C-3C6C-5E08-48B9-BC807EE1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Technologies </a:t>
            </a:r>
            <a:r>
              <a:rPr lang="en-GB" dirty="0"/>
              <a:t>used</a:t>
            </a:r>
            <a:r>
              <a:rPr lang="pl-PL" dirty="0"/>
              <a:t> in the </a:t>
            </a:r>
            <a:r>
              <a:rPr lang="en-GB" dirty="0"/>
              <a:t>core</a:t>
            </a:r>
            <a:r>
              <a:rPr lang="pl-PL" dirty="0"/>
              <a:t> </a:t>
            </a:r>
            <a:r>
              <a:rPr lang="en-GB" dirty="0"/>
              <a:t>project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19823D-F721-B41B-460F-0CE95DB7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5134" y="1874044"/>
            <a:ext cx="1484040" cy="823912"/>
          </a:xfrm>
        </p:spPr>
        <p:txBody>
          <a:bodyPr/>
          <a:lstStyle/>
          <a:p>
            <a:r>
              <a:rPr lang="en-GB" dirty="0"/>
              <a:t>Used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C151AD-63F2-0ABC-E3B2-1AD7EA26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5134" y="2697956"/>
            <a:ext cx="4600866" cy="368458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Lambda functions</a:t>
            </a:r>
            <a:endParaRPr lang="pl-PL" dirty="0"/>
          </a:p>
          <a:p>
            <a:pPr algn="just"/>
            <a:r>
              <a:rPr lang="pl-PL" dirty="0"/>
              <a:t>API Gateway Service </a:t>
            </a:r>
          </a:p>
          <a:p>
            <a:pPr algn="just"/>
            <a:r>
              <a:rPr lang="en-GB" dirty="0"/>
              <a:t>DynamoDB</a:t>
            </a:r>
          </a:p>
          <a:p>
            <a:pPr algn="just"/>
            <a:r>
              <a:rPr lang="en-GB" dirty="0"/>
              <a:t>Event Bridge + scheduled </a:t>
            </a:r>
            <a:r>
              <a:rPr lang="pl-PL" dirty="0"/>
              <a:t>L</a:t>
            </a:r>
            <a:r>
              <a:rPr lang="en-GB" dirty="0" err="1"/>
              <a:t>ambda</a:t>
            </a:r>
            <a:r>
              <a:rPr lang="en-GB" dirty="0"/>
              <a:t> + SNS Topic with subscriptions </a:t>
            </a:r>
          </a:p>
          <a:p>
            <a:pPr algn="just"/>
            <a:r>
              <a:rPr lang="en-GB" dirty="0"/>
              <a:t>Front end app hosted in S3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F58F16-5690-A6A7-020C-6E87465A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6081" y="1874044"/>
            <a:ext cx="4443984" cy="823912"/>
          </a:xfrm>
        </p:spPr>
        <p:txBody>
          <a:bodyPr/>
          <a:lstStyle/>
          <a:p>
            <a:r>
              <a:rPr lang="en-GB" dirty="0"/>
              <a:t>Possible alternatives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238BF32-C49F-B1D2-414F-59EDAD91F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6081" y="2697956"/>
            <a:ext cx="4320480" cy="368458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EC2 instance(s) with the app deployed</a:t>
            </a:r>
          </a:p>
          <a:p>
            <a:pPr algn="just"/>
            <a:r>
              <a:rPr lang="en-GB" dirty="0"/>
              <a:t>Custom API Gateway hosted on EC2 (possibly with a load balancer)</a:t>
            </a:r>
          </a:p>
          <a:p>
            <a:pPr algn="just"/>
            <a:r>
              <a:rPr lang="pl-PL" dirty="0"/>
              <a:t>RDS</a:t>
            </a:r>
          </a:p>
          <a:p>
            <a:pPr algn="just"/>
            <a:r>
              <a:rPr lang="pl-PL" dirty="0"/>
              <a:t>R</a:t>
            </a:r>
            <a:r>
              <a:rPr lang="en-GB" dirty="0" err="1"/>
              <a:t>ecurring</a:t>
            </a:r>
            <a:r>
              <a:rPr lang="en-GB" dirty="0"/>
              <a:t> job implemented from scratch and hosted on EC2</a:t>
            </a:r>
          </a:p>
          <a:p>
            <a:pPr algn="just"/>
            <a:r>
              <a:rPr lang="en-GB" dirty="0"/>
              <a:t>AWS Amplify</a:t>
            </a:r>
          </a:p>
        </p:txBody>
      </p:sp>
    </p:spTree>
    <p:extLst>
      <p:ext uri="{BB962C8B-B14F-4D97-AF65-F5344CB8AC3E}">
        <p14:creationId xmlns:p14="http://schemas.microsoft.com/office/powerpoint/2010/main" val="42943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9238C-3C6C-5E08-48B9-BC807EE1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l-PL" dirty="0"/>
              <a:t>Technologies </a:t>
            </a:r>
            <a:r>
              <a:rPr lang="pl-PL" dirty="0" err="1"/>
              <a:t>used</a:t>
            </a:r>
            <a:r>
              <a:rPr lang="pl-PL" dirty="0"/>
              <a:t> in CI/CD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19823D-F721-B41B-460F-0CE95DB7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8725" y="1898279"/>
            <a:ext cx="2592288" cy="823912"/>
          </a:xfrm>
        </p:spPr>
        <p:txBody>
          <a:bodyPr/>
          <a:lstStyle/>
          <a:p>
            <a:r>
              <a:rPr lang="pl-PL" dirty="0" err="1"/>
              <a:t>Used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C151AD-63F2-0ABC-E3B2-1AD7EA26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5567" y="2722191"/>
            <a:ext cx="4443984" cy="2562193"/>
          </a:xfrm>
        </p:spPr>
        <p:txBody>
          <a:bodyPr>
            <a:normAutofit/>
          </a:bodyPr>
          <a:lstStyle/>
          <a:p>
            <a:r>
              <a:rPr lang="pl-PL" dirty="0" err="1"/>
              <a:t>CodePipeline</a:t>
            </a:r>
            <a:endParaRPr lang="pl-PL" dirty="0"/>
          </a:p>
          <a:p>
            <a:r>
              <a:rPr lang="pl-PL" dirty="0" err="1"/>
              <a:t>Github</a:t>
            </a:r>
            <a:r>
              <a:rPr lang="pl-PL" dirty="0"/>
              <a:t> -&gt; </a:t>
            </a:r>
            <a:r>
              <a:rPr lang="pl-PL" dirty="0" err="1"/>
              <a:t>CloudFormation</a:t>
            </a:r>
            <a:endParaRPr lang="pl-PL" dirty="0"/>
          </a:p>
          <a:p>
            <a:r>
              <a:rPr lang="pl-PL" dirty="0" err="1"/>
              <a:t>Github</a:t>
            </a:r>
            <a:r>
              <a:rPr lang="pl-PL" dirty="0"/>
              <a:t> -&gt; S3 -&gt; Lambda </a:t>
            </a:r>
            <a:r>
              <a:rPr lang="pl-PL" dirty="0" err="1"/>
              <a:t>function</a:t>
            </a:r>
            <a:endParaRPr lang="pl-PL" dirty="0"/>
          </a:p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F58F16-5690-A6A7-020C-6E87465A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6080" y="1874044"/>
            <a:ext cx="4443984" cy="823912"/>
          </a:xfrm>
        </p:spPr>
        <p:txBody>
          <a:bodyPr/>
          <a:lstStyle/>
          <a:p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alternatives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238BF32-C49F-B1D2-414F-59EDAD91F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1685" y="2697956"/>
            <a:ext cx="4443984" cy="2562193"/>
          </a:xfrm>
        </p:spPr>
        <p:txBody>
          <a:bodyPr>
            <a:normAutofit/>
          </a:bodyPr>
          <a:lstStyle/>
          <a:p>
            <a:r>
              <a:rPr lang="pl-PL" dirty="0" err="1"/>
              <a:t>CodeCommit</a:t>
            </a:r>
            <a:r>
              <a:rPr lang="pl-PL" dirty="0"/>
              <a:t> as a </a:t>
            </a:r>
            <a:r>
              <a:rPr lang="pl-PL" dirty="0" err="1"/>
              <a:t>trigger</a:t>
            </a:r>
            <a:endParaRPr lang="pl-PL" dirty="0"/>
          </a:p>
          <a:p>
            <a:r>
              <a:rPr lang="pl-PL" dirty="0" err="1"/>
              <a:t>CodeBuild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25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97AA99-3795-AD33-E7D6-878B6DFE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135"/>
            <a:ext cx="9601200" cy="1485900"/>
          </a:xfrm>
        </p:spPr>
        <p:txBody>
          <a:bodyPr/>
          <a:lstStyle/>
          <a:p>
            <a:r>
              <a:rPr lang="pl-PL" dirty="0"/>
              <a:t>Backup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8B040CD-2547-97EC-5474-2F5C7416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CloudFormation templates and code (frontend, Lambda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en-US" dirty="0"/>
              <a:t>) can be kept in S3 buckets in multiple Regions</a:t>
            </a:r>
          </a:p>
          <a:p>
            <a:pPr algn="just"/>
            <a:r>
              <a:rPr lang="en-US" dirty="0"/>
              <a:t>For DynamoDB database on-demand backups can be configured with usage of AWS Backup Service</a:t>
            </a:r>
          </a:p>
          <a:p>
            <a:pPr lvl="1" algn="just"/>
            <a:r>
              <a:rPr lang="en-US" dirty="0"/>
              <a:t>Scheduled backups</a:t>
            </a:r>
          </a:p>
          <a:p>
            <a:pPr lvl="1" algn="just"/>
            <a:r>
              <a:rPr lang="en-US" dirty="0"/>
              <a:t>Copies of backups across Regions (by opting in</a:t>
            </a:r>
            <a:r>
              <a:rPr lang="pl-PL" dirty="0"/>
              <a:t>to </a:t>
            </a:r>
            <a:r>
              <a:rPr lang="pl-PL" dirty="0" err="1"/>
              <a:t>multiple</a:t>
            </a:r>
            <a:r>
              <a:rPr lang="pl-PL" dirty="0"/>
              <a:t> Regions)</a:t>
            </a:r>
            <a:endParaRPr lang="en-US" dirty="0"/>
          </a:p>
          <a:p>
            <a:pPr lvl="1" algn="just"/>
            <a:r>
              <a:rPr lang="en-US" dirty="0"/>
              <a:t>Transition of backups to cold storage for lower costs</a:t>
            </a:r>
            <a:endParaRPr lang="pl-PL" dirty="0"/>
          </a:p>
          <a:p>
            <a:pPr lvl="1" algn="just"/>
            <a:r>
              <a:rPr lang="en-US" dirty="0"/>
              <a:t>No degradation in performance during backup process</a:t>
            </a:r>
          </a:p>
        </p:txBody>
      </p:sp>
    </p:spTree>
    <p:extLst>
      <p:ext uri="{BB962C8B-B14F-4D97-AF65-F5344CB8AC3E}">
        <p14:creationId xmlns:p14="http://schemas.microsoft.com/office/powerpoint/2010/main" val="9458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E6D1E0-C333-E4B6-B8A7-7EEAE945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Disaster</a:t>
            </a:r>
            <a:r>
              <a:rPr lang="pl-PL" dirty="0"/>
              <a:t> </a:t>
            </a:r>
            <a:r>
              <a:rPr lang="pl-PL" dirty="0" err="1"/>
              <a:t>Recovery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31F5A7-5EAE-1B16-8322-E200A187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/>
              <a:t>As for API Gateway and Lambda </a:t>
            </a:r>
            <a:r>
              <a:rPr lang="pl-PL" dirty="0" err="1"/>
              <a:t>functions</a:t>
            </a:r>
            <a:r>
              <a:rPr lang="pl-PL" dirty="0"/>
              <a:t> we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charged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for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 </a:t>
            </a:r>
            <a:r>
              <a:rPr lang="pl-PL" dirty="0" err="1"/>
              <a:t>drawbacks</a:t>
            </a:r>
            <a:r>
              <a:rPr lang="pl-PL" dirty="0"/>
              <a:t> in </a:t>
            </a:r>
            <a:r>
              <a:rPr lang="pl-PL" dirty="0" err="1"/>
              <a:t>having</a:t>
            </a:r>
            <a:r>
              <a:rPr lang="pl-PL" dirty="0"/>
              <a:t> </a:t>
            </a:r>
            <a:r>
              <a:rPr lang="pl-PL" dirty="0" err="1"/>
              <a:t>instances</a:t>
            </a:r>
            <a:r>
              <a:rPr lang="pl-PL" dirty="0"/>
              <a:t> of </a:t>
            </a:r>
            <a:r>
              <a:rPr lang="pl-PL" dirty="0" err="1"/>
              <a:t>these</a:t>
            </a:r>
            <a:r>
              <a:rPr lang="pl-PL" dirty="0"/>
              <a:t> services in </a:t>
            </a:r>
            <a:r>
              <a:rPr lang="pl-PL" dirty="0" err="1"/>
              <a:t>multiple</a:t>
            </a:r>
            <a:r>
              <a:rPr lang="pl-PL" dirty="0"/>
              <a:t> Regions</a:t>
            </a:r>
          </a:p>
          <a:p>
            <a:pPr algn="just"/>
            <a:r>
              <a:rPr lang="pl-PL" dirty="0" err="1"/>
              <a:t>So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real-</a:t>
            </a:r>
            <a:r>
              <a:rPr lang="pl-PL" dirty="0" err="1"/>
              <a:t>time</a:t>
            </a:r>
            <a:r>
              <a:rPr lang="pl-PL" dirty="0"/>
              <a:t> RTO we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opt</a:t>
            </a:r>
            <a:r>
              <a:rPr lang="pl-PL" dirty="0"/>
              <a:t> for </a:t>
            </a:r>
            <a:r>
              <a:rPr lang="pl-PL" dirty="0" err="1"/>
              <a:t>active</a:t>
            </a:r>
            <a:r>
              <a:rPr lang="pl-PL" dirty="0"/>
              <a:t>/</a:t>
            </a:r>
            <a:r>
              <a:rPr lang="pl-PL" dirty="0" err="1"/>
              <a:t>active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  <a:p>
            <a:pPr lvl="1" algn="just"/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copies</a:t>
            </a:r>
            <a:r>
              <a:rPr lang="pl-PL" dirty="0"/>
              <a:t> of the environment (</a:t>
            </a:r>
            <a:r>
              <a:rPr lang="pl-PL" dirty="0" err="1"/>
              <a:t>frontend</a:t>
            </a:r>
            <a:r>
              <a:rPr lang="pl-PL" dirty="0"/>
              <a:t> in S3 </a:t>
            </a:r>
            <a:r>
              <a:rPr lang="pl-PL" dirty="0" err="1"/>
              <a:t>bucket</a:t>
            </a:r>
            <a:r>
              <a:rPr lang="pl-PL" dirty="0"/>
              <a:t>, API Gateway, Lambda </a:t>
            </a:r>
            <a:r>
              <a:rPr lang="pl-PL" dirty="0" err="1"/>
              <a:t>functions</a:t>
            </a:r>
            <a:r>
              <a:rPr lang="pl-PL" dirty="0"/>
              <a:t>) in </a:t>
            </a:r>
            <a:r>
              <a:rPr lang="pl-PL" dirty="0" err="1"/>
              <a:t>different</a:t>
            </a:r>
            <a:r>
              <a:rPr lang="pl-PL" dirty="0"/>
              <a:t> Regions</a:t>
            </a:r>
          </a:p>
          <a:p>
            <a:pPr lvl="1" algn="just"/>
            <a:r>
              <a:rPr lang="pl-PL" dirty="0"/>
              <a:t>Routing </a:t>
            </a:r>
            <a:r>
              <a:rPr lang="pl-PL" dirty="0" err="1"/>
              <a:t>between</a:t>
            </a:r>
            <a:r>
              <a:rPr lang="pl-PL" dirty="0"/>
              <a:t> Regions with Amazon </a:t>
            </a:r>
            <a:r>
              <a:rPr lang="pl-PL" dirty="0" err="1"/>
              <a:t>Route</a:t>
            </a:r>
            <a:r>
              <a:rPr lang="pl-PL" dirty="0"/>
              <a:t> 53</a:t>
            </a:r>
          </a:p>
          <a:p>
            <a:pPr lvl="1" algn="just"/>
            <a:r>
              <a:rPr lang="pl-PL" dirty="0"/>
              <a:t>Global </a:t>
            </a:r>
            <a:r>
              <a:rPr lang="pl-PL" dirty="0" err="1"/>
              <a:t>tables</a:t>
            </a:r>
            <a:r>
              <a:rPr lang="pl-PL" dirty="0"/>
              <a:t> set </a:t>
            </a:r>
            <a:r>
              <a:rPr lang="pl-PL" dirty="0" err="1"/>
              <a:t>up</a:t>
            </a:r>
            <a:r>
              <a:rPr lang="pl-PL" dirty="0"/>
              <a:t> for </a:t>
            </a:r>
            <a:r>
              <a:rPr lang="pl-PL" dirty="0" err="1"/>
              <a:t>DynamoDB</a:t>
            </a:r>
            <a:r>
              <a:rPr lang="pl-PL" dirty="0"/>
              <a:t> to </a:t>
            </a:r>
            <a:r>
              <a:rPr lang="pl-PL" dirty="0" err="1"/>
              <a:t>acquire</a:t>
            </a:r>
            <a:r>
              <a:rPr lang="pl-PL" dirty="0"/>
              <a:t> a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fully managed, multi-Region, and multi-active database</a:t>
            </a:r>
            <a:endParaRPr lang="pl-PL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just"/>
            <a:r>
              <a:rPr lang="pl-PL" dirty="0">
                <a:solidFill>
                  <a:srgbClr val="333333"/>
                </a:solidFill>
                <a:latin typeface="AmazonEmber"/>
              </a:rPr>
              <a:t>RPO 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value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controlled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by 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setting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on-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demand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backups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schedule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for 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DynamoDB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(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probably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 1 </a:t>
            </a:r>
            <a:r>
              <a:rPr lang="pl-PL" dirty="0" err="1">
                <a:solidFill>
                  <a:srgbClr val="333333"/>
                </a:solidFill>
                <a:latin typeface="AmazonEmber"/>
              </a:rPr>
              <a:t>hour</a:t>
            </a:r>
            <a:r>
              <a:rPr lang="pl-PL" dirty="0">
                <a:solidFill>
                  <a:srgbClr val="333333"/>
                </a:solidFill>
                <a:latin typeface="AmazonEmber"/>
              </a:rPr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16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08C53-DBDB-142B-C762-0A7C1CA5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tips &amp; tricks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9311C7-7DC2-AEF4-182D-A3697BA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API Gateway integrations can be set up with the use of </a:t>
            </a:r>
            <a:r>
              <a:rPr lang="pl-PL" dirty="0"/>
              <a:t>the </a:t>
            </a:r>
            <a:r>
              <a:rPr lang="en-GB" dirty="0"/>
              <a:t>CloudFormation template, but the permission for invoking a </a:t>
            </a:r>
            <a:r>
              <a:rPr lang="pl-PL" dirty="0"/>
              <a:t>L</a:t>
            </a:r>
            <a:r>
              <a:rPr lang="en-GB" dirty="0" err="1"/>
              <a:t>ambda</a:t>
            </a:r>
            <a:r>
              <a:rPr lang="en-GB" dirty="0"/>
              <a:t> function has to be granted to the API Gateway (confusing cause in the console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en-GB" dirty="0"/>
              <a:t>done automatically) </a:t>
            </a:r>
          </a:p>
          <a:p>
            <a:pPr algn="just"/>
            <a:r>
              <a:rPr lang="en-GB" dirty="0"/>
              <a:t>CORS configuration: we needed to add OPTIONS </a:t>
            </a:r>
            <a:r>
              <a:rPr lang="en-GB" dirty="0" err="1"/>
              <a:t>en</a:t>
            </a:r>
            <a:r>
              <a:rPr lang="pl-PL" dirty="0"/>
              <a:t>d</a:t>
            </a:r>
            <a:r>
              <a:rPr lang="en-GB" dirty="0"/>
              <a:t>points to the </a:t>
            </a:r>
            <a:r>
              <a:rPr lang="pl-PL" dirty="0"/>
              <a:t>API</a:t>
            </a:r>
            <a:r>
              <a:rPr lang="en-GB" dirty="0"/>
              <a:t> Gateway to handle the CORS request (with the PROXY integration probably the backend side is responsible for coping with CORS, not the API Gateway)</a:t>
            </a:r>
            <a:endParaRPr lang="pl-PL" dirty="0"/>
          </a:p>
          <a:p>
            <a:pPr algn="just"/>
            <a:r>
              <a:rPr lang="en-GB" dirty="0"/>
              <a:t>To avoid creating multiple stacks, one can set up a pipeline that deploys to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360423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8D6284-333A-1983-0474-EBF91522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Interesting patterns, useful tools, solutions to complicated domain logic problems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052D4A-3927-75E7-71FF-1FA706B1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l-PL" dirty="0"/>
              <a:t>Amazon </a:t>
            </a:r>
            <a:r>
              <a:rPr lang="en-GB" dirty="0" err="1"/>
              <a:t>Rekognit</a:t>
            </a:r>
            <a:r>
              <a:rPr lang="pl-PL" dirty="0" err="1"/>
              <a:t>ion</a:t>
            </a:r>
            <a:r>
              <a:rPr lang="pl-PL" dirty="0"/>
              <a:t> – </a:t>
            </a:r>
            <a:r>
              <a:rPr lang="en-GB" dirty="0"/>
              <a:t>useful service for data recognition tasks, highly precise and fast:</a:t>
            </a:r>
          </a:p>
          <a:p>
            <a:pPr lvl="1" algn="just"/>
            <a:r>
              <a:rPr lang="en-GB" dirty="0"/>
              <a:t>Celebrity</a:t>
            </a:r>
            <a:r>
              <a:rPr lang="pl-PL" dirty="0"/>
              <a:t> </a:t>
            </a:r>
            <a:r>
              <a:rPr lang="en-GB" dirty="0"/>
              <a:t>recognition</a:t>
            </a:r>
          </a:p>
          <a:p>
            <a:pPr lvl="1" algn="just"/>
            <a:r>
              <a:rPr lang="en-GB" dirty="0"/>
              <a:t>Facial attribute detection</a:t>
            </a:r>
          </a:p>
          <a:p>
            <a:pPr lvl="1" algn="just"/>
            <a:r>
              <a:rPr lang="pl-PL" dirty="0" err="1"/>
              <a:t>Text</a:t>
            </a:r>
            <a:r>
              <a:rPr lang="pl-PL" dirty="0"/>
              <a:t> d</a:t>
            </a:r>
            <a:r>
              <a:rPr lang="en-GB" dirty="0" err="1"/>
              <a:t>etection</a:t>
            </a:r>
            <a:r>
              <a:rPr lang="en-GB" dirty="0"/>
              <a:t> </a:t>
            </a:r>
            <a:r>
              <a:rPr lang="pl-PL" dirty="0"/>
              <a:t>in </a:t>
            </a:r>
            <a:r>
              <a:rPr lang="en-GB" dirty="0"/>
              <a:t>images </a:t>
            </a:r>
          </a:p>
          <a:p>
            <a:pPr lvl="1" algn="just"/>
            <a:r>
              <a:rPr lang="pl-PL" dirty="0"/>
              <a:t>…</a:t>
            </a:r>
          </a:p>
          <a:p>
            <a:pPr algn="just"/>
            <a:r>
              <a:rPr lang="en-GB" dirty="0"/>
              <a:t>Pattern: creating lambda functions to follow the Single Responsibility Principle </a:t>
            </a:r>
            <a:endParaRPr lang="pl-PL" dirty="0"/>
          </a:p>
          <a:p>
            <a:pPr algn="just"/>
            <a:r>
              <a:rPr lang="pl-PL" dirty="0"/>
              <a:t>SNS </a:t>
            </a:r>
            <a:r>
              <a:rPr lang="en-GB" dirty="0"/>
              <a:t>notification</a:t>
            </a:r>
            <a:r>
              <a:rPr lang="pl-PL" dirty="0"/>
              <a:t> service + </a:t>
            </a:r>
            <a:r>
              <a:rPr lang="pl-PL" dirty="0" err="1"/>
              <a:t>EventBridge</a:t>
            </a:r>
            <a:endParaRPr lang="pl-PL" dirty="0"/>
          </a:p>
          <a:p>
            <a:pPr algn="just"/>
            <a:r>
              <a:rPr lang="en-GB" dirty="0"/>
              <a:t>NoSQL</a:t>
            </a:r>
            <a:r>
              <a:rPr lang="pl-PL" dirty="0"/>
              <a:t> </a:t>
            </a:r>
            <a:r>
              <a:rPr lang="en-GB" dirty="0"/>
              <a:t>database (DynamoDB) for fast and simple, easily modifiable storage </a:t>
            </a:r>
            <a:endParaRPr lang="pl-PL" dirty="0"/>
          </a:p>
          <a:p>
            <a:pPr algn="just"/>
            <a:r>
              <a:rPr lang="en-US" dirty="0" err="1"/>
              <a:t>CodePipeline</a:t>
            </a:r>
            <a:r>
              <a:rPr lang="pl-PL" dirty="0"/>
              <a:t>: </a:t>
            </a:r>
            <a:r>
              <a:rPr lang="en-GB" dirty="0"/>
              <a:t>triggered</a:t>
            </a:r>
            <a:r>
              <a:rPr lang="pl-PL" dirty="0"/>
              <a:t> by git </a:t>
            </a:r>
            <a:r>
              <a:rPr lang="pl-PL" dirty="0" err="1"/>
              <a:t>commit</a:t>
            </a:r>
            <a:r>
              <a:rPr lang="pl-PL" dirty="0"/>
              <a:t>, </a:t>
            </a:r>
            <a:r>
              <a:rPr lang="pl-PL" dirty="0" err="1"/>
              <a:t>ensuress</a:t>
            </a:r>
            <a:r>
              <a:rPr lang="pl-PL" dirty="0"/>
              <a:t> </a:t>
            </a:r>
            <a:r>
              <a:rPr lang="pl-PL" dirty="0" err="1"/>
              <a:t>continuous</a:t>
            </a:r>
            <a:r>
              <a:rPr lang="pl-PL" dirty="0"/>
              <a:t> </a:t>
            </a:r>
            <a:r>
              <a:rPr lang="pl-PL" dirty="0" err="1"/>
              <a:t>integration</a:t>
            </a:r>
            <a:r>
              <a:rPr lang="pl-PL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281131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250</TotalTime>
  <Words>522</Words>
  <Application>Microsoft Office PowerPoint</Application>
  <PresentationFormat>Panoramiczny</PresentationFormat>
  <Paragraphs>65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AmazonEmber</vt:lpstr>
      <vt:lpstr>Franklin Gothic Book</vt:lpstr>
      <vt:lpstr>Przycinanie</vt:lpstr>
      <vt:lpstr>Celebrity Recognition System</vt:lpstr>
      <vt:lpstr>Requirements</vt:lpstr>
      <vt:lpstr>Prezentacja programu PowerPoint</vt:lpstr>
      <vt:lpstr>Technologies used in the core project</vt:lpstr>
      <vt:lpstr>Technologies used in CI/CD</vt:lpstr>
      <vt:lpstr>Backup</vt:lpstr>
      <vt:lpstr>Disaster Recovery</vt:lpstr>
      <vt:lpstr>Technical tips &amp; tricks</vt:lpstr>
      <vt:lpstr>Interesting patterns, useful tools, solutions to complicated domain logic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Celebrity Recognition System</dc:title>
  <dc:creator>Gozdera Michał (STUD)</dc:creator>
  <cp:lastModifiedBy>Nawrocka Aleksandra (STUD)</cp:lastModifiedBy>
  <cp:revision>8</cp:revision>
  <dcterms:created xsi:type="dcterms:W3CDTF">2022-05-24T21:22:31Z</dcterms:created>
  <dcterms:modified xsi:type="dcterms:W3CDTF">2022-05-26T14:19:29Z</dcterms:modified>
</cp:coreProperties>
</file>