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96" r:id="rId3"/>
    <p:sldId id="259" r:id="rId4"/>
    <p:sldId id="260" r:id="rId5"/>
    <p:sldId id="261" r:id="rId6"/>
    <p:sldId id="262" r:id="rId7"/>
    <p:sldId id="264" r:id="rId8"/>
    <p:sldId id="266"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6" r:id="rId26"/>
    <p:sldId id="287" r:id="rId27"/>
    <p:sldId id="288" r:id="rId28"/>
    <p:sldId id="289" r:id="rId29"/>
    <p:sldId id="290" r:id="rId30"/>
    <p:sldId id="291" r:id="rId31"/>
    <p:sldId id="292" r:id="rId32"/>
    <p:sldId id="293" r:id="rId33"/>
    <p:sldId id="294" r:id="rId34"/>
    <p:sldId id="295" r:id="rId35"/>
  </p:sldIdLst>
  <p:sldSz cx="9144000" cy="5143500" type="screen16x9"/>
  <p:notesSz cx="6858000" cy="9144000"/>
  <p:embeddedFontLst>
    <p:embeddedFont>
      <p:font typeface="Ebrima" panose="02000000000000000000" pitchFamily="2" charset="0"/>
      <p:regular r:id="rId37"/>
      <p:bold r:id="rId38"/>
    </p:embeddedFont>
    <p:embeddedFont>
      <p:font typeface="Montserra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312"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stendata.com/2019/07/KS-Statistics-Python.html"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0"/>
            <a:ext cx="9144000" cy="5143500"/>
          </a:xfrm>
          <a:prstGeom prst="rect">
            <a:avLst/>
          </a:prstGeom>
          <a:noFill/>
          <a:ln>
            <a:noFill/>
          </a:ln>
        </p:spPr>
        <p:txBody>
          <a:bodyPr spcFirstLastPara="1" wrap="square" lIns="91425" tIns="91425" rIns="91425" bIns="91425" anchor="b" anchorCtr="0">
            <a:noAutofit/>
          </a:bodyPr>
          <a:lstStyle/>
          <a:p>
            <a:pPr lvl="0"/>
            <a:r>
              <a:rPr lang="en-GB" sz="4200" b="1" dirty="0">
                <a:solidFill>
                  <a:srgbClr val="CC0000"/>
                </a:solidFill>
                <a:latin typeface="Ebrima" pitchFamily="2" charset="0"/>
                <a:ea typeface="Ebrima" pitchFamily="2" charset="0"/>
                <a:cs typeface="Ebrima" pitchFamily="2" charset="0"/>
                <a:sym typeface="Montserrat"/>
              </a:rPr>
              <a:t> </a:t>
            </a:r>
            <a:r>
              <a:rPr lang="en-GB" sz="4400" b="1" dirty="0" smtClean="0">
                <a:solidFill>
                  <a:schemeClr val="tx1"/>
                </a:solidFill>
                <a:latin typeface="Ebrima" pitchFamily="2" charset="0"/>
                <a:ea typeface="Ebrima" pitchFamily="2" charset="0"/>
                <a:cs typeface="Ebrima" pitchFamily="2" charset="0"/>
                <a:sym typeface="Montserrat"/>
              </a:rPr>
              <a:t>Capstone Project – 3</a:t>
            </a:r>
            <a:br>
              <a:rPr lang="en-GB" sz="4400" b="1" dirty="0" smtClean="0">
                <a:solidFill>
                  <a:schemeClr val="tx1"/>
                </a:solidFill>
                <a:latin typeface="Ebrima" pitchFamily="2" charset="0"/>
                <a:ea typeface="Ebrima" pitchFamily="2" charset="0"/>
                <a:cs typeface="Ebrima" pitchFamily="2" charset="0"/>
                <a:sym typeface="Montserrat"/>
              </a:rPr>
            </a:br>
            <a:r>
              <a:rPr lang="en-GB" sz="4400" b="1" dirty="0" smtClean="0">
                <a:solidFill>
                  <a:schemeClr val="tx1"/>
                </a:solidFill>
                <a:latin typeface="Ebrima" pitchFamily="2" charset="0"/>
                <a:ea typeface="Ebrima" pitchFamily="2" charset="0"/>
                <a:cs typeface="Ebrima" pitchFamily="2" charset="0"/>
                <a:sym typeface="Montserrat"/>
              </a:rPr>
              <a:t>Supervised ML – Classification</a:t>
            </a:r>
            <a:br>
              <a:rPr lang="en-GB" sz="4400" b="1" dirty="0" smtClean="0">
                <a:solidFill>
                  <a:schemeClr val="tx1"/>
                </a:solidFill>
                <a:latin typeface="Ebrima" pitchFamily="2" charset="0"/>
                <a:ea typeface="Ebrima" pitchFamily="2" charset="0"/>
                <a:cs typeface="Ebrima" pitchFamily="2" charset="0"/>
                <a:sym typeface="Montserrat"/>
              </a:rPr>
            </a:br>
            <a:r>
              <a:rPr lang="en-GB" sz="4400" b="1" dirty="0" smtClean="0">
                <a:solidFill>
                  <a:schemeClr val="tx1"/>
                </a:solidFill>
                <a:latin typeface="Ebrima" pitchFamily="2" charset="0"/>
                <a:ea typeface="Ebrima" pitchFamily="2" charset="0"/>
                <a:cs typeface="Ebrima" pitchFamily="2" charset="0"/>
                <a:sym typeface="Montserrat"/>
              </a:rPr>
              <a:t>Credit Card Default Prediction</a:t>
            </a:r>
            <a:r>
              <a:rPr lang="en-GB" sz="4000" b="1" dirty="0" smtClean="0">
                <a:solidFill>
                  <a:schemeClr val="tx2">
                    <a:lumMod val="50000"/>
                  </a:schemeClr>
                </a:solidFill>
                <a:latin typeface="Ebrima" pitchFamily="2" charset="0"/>
                <a:ea typeface="Ebrima" pitchFamily="2" charset="0"/>
                <a:cs typeface="Ebrima" pitchFamily="2" charset="0"/>
                <a:sym typeface="Montserrat"/>
              </a:rPr>
              <a:t/>
            </a:r>
            <a:br>
              <a:rPr lang="en-GB" sz="4000" b="1" dirty="0" smtClean="0">
                <a:solidFill>
                  <a:schemeClr val="tx2">
                    <a:lumMod val="50000"/>
                  </a:schemeClr>
                </a:solidFill>
                <a:latin typeface="Ebrima" pitchFamily="2" charset="0"/>
                <a:ea typeface="Ebrima" pitchFamily="2" charset="0"/>
                <a:cs typeface="Ebrima" pitchFamily="2" charset="0"/>
                <a:sym typeface="Montserrat"/>
              </a:rPr>
            </a:br>
            <a:endParaRPr sz="4200" b="1" dirty="0">
              <a:solidFill>
                <a:schemeClr val="tx1"/>
              </a:solidFill>
              <a:latin typeface="Ebrima" pitchFamily="2" charset="0"/>
              <a:ea typeface="Ebrima" pitchFamily="2" charset="0"/>
              <a:cs typeface="Ebrima" pitchFamily="2" charset="0"/>
              <a:sym typeface="Montserrat"/>
            </a:endParaRPr>
          </a:p>
          <a:p>
            <a:pPr lvl="0"/>
            <a:r>
              <a:rPr lang="en-GB" sz="2800" b="1" dirty="0" smtClean="0">
                <a:solidFill>
                  <a:schemeClr val="accent5">
                    <a:lumMod val="50000"/>
                  </a:schemeClr>
                </a:solidFill>
                <a:latin typeface="Ebrima" pitchFamily="2" charset="0"/>
                <a:ea typeface="Ebrima" pitchFamily="2" charset="0"/>
                <a:cs typeface="Ebrima" pitchFamily="2" charset="0"/>
                <a:sym typeface="Montserrat"/>
              </a:rPr>
              <a:t>By-</a:t>
            </a:r>
            <a:br>
              <a:rPr lang="en-GB" sz="2800" b="1" dirty="0" smtClean="0">
                <a:solidFill>
                  <a:schemeClr val="accent5">
                    <a:lumMod val="50000"/>
                  </a:schemeClr>
                </a:solidFill>
                <a:latin typeface="Ebrima" pitchFamily="2" charset="0"/>
                <a:ea typeface="Ebrima" pitchFamily="2" charset="0"/>
                <a:cs typeface="Ebrima" pitchFamily="2" charset="0"/>
                <a:sym typeface="Montserrat"/>
              </a:rPr>
            </a:br>
            <a:r>
              <a:rPr lang="en-GB" sz="2800" b="1" dirty="0" smtClean="0">
                <a:solidFill>
                  <a:schemeClr val="accent5">
                    <a:lumMod val="50000"/>
                  </a:schemeClr>
                </a:solidFill>
                <a:latin typeface="Ebrima" pitchFamily="2" charset="0"/>
                <a:ea typeface="Ebrima" pitchFamily="2" charset="0"/>
                <a:cs typeface="Ebrima" pitchFamily="2" charset="0"/>
                <a:sym typeface="Montserrat"/>
              </a:rPr>
              <a:t>Vikrant Hada</a:t>
            </a:r>
            <a:r>
              <a:rPr lang="en-GB" sz="2800" b="1" dirty="0" smtClean="0">
                <a:solidFill>
                  <a:schemeClr val="accent5">
                    <a:lumMod val="50000"/>
                  </a:schemeClr>
                </a:solidFill>
                <a:latin typeface="Ebrima" pitchFamily="2" charset="0"/>
                <a:ea typeface="Ebrima" pitchFamily="2" charset="0"/>
                <a:cs typeface="Ebrima" pitchFamily="2" charset="0"/>
                <a:sym typeface="Montserrat"/>
              </a:rPr>
              <a:t/>
            </a:r>
            <a:br>
              <a:rPr lang="en-GB" sz="2800" b="1" dirty="0" smtClean="0">
                <a:solidFill>
                  <a:schemeClr val="accent5">
                    <a:lumMod val="50000"/>
                  </a:schemeClr>
                </a:solidFill>
                <a:latin typeface="Ebrima" pitchFamily="2" charset="0"/>
                <a:ea typeface="Ebrima" pitchFamily="2" charset="0"/>
                <a:cs typeface="Ebrima" pitchFamily="2" charset="0"/>
                <a:sym typeface="Montserrat"/>
              </a:rPr>
            </a:br>
            <a:r>
              <a:rPr lang="en-US" sz="2800" b="1" dirty="0" smtClean="0">
                <a:solidFill>
                  <a:schemeClr val="accent5">
                    <a:lumMod val="50000"/>
                  </a:schemeClr>
                </a:solidFill>
                <a:latin typeface="Ebrima" pitchFamily="2" charset="0"/>
                <a:ea typeface="Ebrima" pitchFamily="2" charset="0"/>
                <a:cs typeface="Ebrima" pitchFamily="2" charset="0"/>
                <a:sym typeface="Montserrat"/>
              </a:rPr>
              <a:t>Vijay Jangid </a:t>
            </a:r>
            <a:endParaRPr sz="2800" b="1" dirty="0">
              <a:solidFill>
                <a:schemeClr val="lt1"/>
              </a:solidFill>
              <a:latin typeface="Ebrima" pitchFamily="2" charset="0"/>
              <a:ea typeface="Ebrima" pitchFamily="2" charset="0"/>
              <a:cs typeface="Ebrima" pitchFamily="2" charset="0"/>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sz="4400" b="1" dirty="0" smtClean="0">
                <a:latin typeface="Ebrima" pitchFamily="2" charset="0"/>
                <a:ea typeface="Ebrima" pitchFamily="2" charset="0"/>
                <a:cs typeface="Ebrima" pitchFamily="2" charset="0"/>
              </a:rPr>
              <a:t>Approach:</a:t>
            </a:r>
            <a:endParaRPr lang="en-US" sz="44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p:txBody>
          <a:bodyPr/>
          <a:lstStyle/>
          <a:p>
            <a:endParaRPr lang="en-US"/>
          </a:p>
        </p:txBody>
      </p:sp>
      <p:pic>
        <p:nvPicPr>
          <p:cNvPr id="2050" name="Picture 2" descr="C:\Users\ys\OneDrive\Desktop\Meth.PNG"/>
          <p:cNvPicPr>
            <a:picLocks noChangeAspect="1" noChangeArrowheads="1"/>
          </p:cNvPicPr>
          <p:nvPr/>
        </p:nvPicPr>
        <p:blipFill>
          <a:blip r:embed="rId2"/>
          <a:srcRect/>
          <a:stretch>
            <a:fillRect/>
          </a:stretch>
        </p:blipFill>
        <p:spPr bwMode="auto">
          <a:xfrm>
            <a:off x="0" y="809297"/>
            <a:ext cx="9144000" cy="433420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5400" b="1" dirty="0" smtClean="0">
                <a:solidFill>
                  <a:schemeClr val="bg1"/>
                </a:solidFill>
                <a:latin typeface="Ebrima" pitchFamily="2" charset="0"/>
                <a:ea typeface="Ebrima" pitchFamily="2" charset="0"/>
                <a:cs typeface="Ebrima" pitchFamily="2" charset="0"/>
              </a:rPr>
              <a:t>EDA</a:t>
            </a:r>
            <a:br>
              <a:rPr lang="en-US" sz="5400" b="1" dirty="0" smtClean="0">
                <a:solidFill>
                  <a:schemeClr val="bg1"/>
                </a:solidFill>
                <a:latin typeface="Ebrima" pitchFamily="2" charset="0"/>
                <a:ea typeface="Ebrima" pitchFamily="2" charset="0"/>
                <a:cs typeface="Ebrima" pitchFamily="2" charset="0"/>
              </a:rPr>
            </a:br>
            <a:r>
              <a:rPr lang="en-US" sz="5400" b="1" dirty="0" smtClean="0">
                <a:solidFill>
                  <a:schemeClr val="bg1"/>
                </a:solidFill>
                <a:latin typeface="Ebrima" pitchFamily="2" charset="0"/>
                <a:ea typeface="Ebrima" pitchFamily="2" charset="0"/>
                <a:cs typeface="Ebrima" pitchFamily="2" charset="0"/>
              </a:rPr>
              <a:t>AND DATA </a:t>
            </a:r>
            <a:br>
              <a:rPr lang="en-US" sz="5400" b="1" dirty="0" smtClean="0">
                <a:solidFill>
                  <a:schemeClr val="bg1"/>
                </a:solidFill>
                <a:latin typeface="Ebrima" pitchFamily="2" charset="0"/>
                <a:ea typeface="Ebrima" pitchFamily="2" charset="0"/>
                <a:cs typeface="Ebrima" pitchFamily="2" charset="0"/>
              </a:rPr>
            </a:br>
            <a:r>
              <a:rPr lang="en-US" sz="5400" b="1" dirty="0" smtClean="0">
                <a:solidFill>
                  <a:schemeClr val="bg1"/>
                </a:solidFill>
                <a:latin typeface="Ebrima" pitchFamily="2" charset="0"/>
                <a:ea typeface="Ebrima" pitchFamily="2" charset="0"/>
                <a:cs typeface="Ebrima" pitchFamily="2" charset="0"/>
              </a:rPr>
              <a:t>PROCESSING</a:t>
            </a:r>
            <a:r>
              <a:rPr lang="en-US" sz="6000" b="1" dirty="0" smtClean="0">
                <a:solidFill>
                  <a:schemeClr val="bg1"/>
                </a:solidFill>
                <a:latin typeface="Ebrima" pitchFamily="2" charset="0"/>
                <a:ea typeface="Ebrima" pitchFamily="2" charset="0"/>
                <a:cs typeface="Ebrima" pitchFamily="2" charset="0"/>
              </a:rPr>
              <a:t/>
            </a:r>
            <a:br>
              <a:rPr lang="en-US" sz="6000" b="1" dirty="0" smtClean="0">
                <a:solidFill>
                  <a:schemeClr val="bg1"/>
                </a:solidFill>
                <a:latin typeface="Ebrima" pitchFamily="2" charset="0"/>
                <a:ea typeface="Ebrima" pitchFamily="2" charset="0"/>
                <a:cs typeface="Ebrima" pitchFamily="2" charset="0"/>
              </a:rPr>
            </a:br>
            <a:endParaRPr lang="en-US" sz="6000" b="1" dirty="0">
              <a:solidFill>
                <a:schemeClr val="bg1"/>
              </a:solidFill>
              <a:latin typeface="Ebrima" pitchFamily="2" charset="0"/>
              <a:ea typeface="Ebrima" pitchFamily="2" charset="0"/>
              <a:cs typeface="Ebrima" pitchFamily="2" charset="0"/>
            </a:endParaRPr>
          </a:p>
        </p:txBody>
      </p:sp>
      <p:pic>
        <p:nvPicPr>
          <p:cNvPr id="3074" name="Picture 2" descr="C:\Users\ys\OneDrive\Desktop\EDA.png"/>
          <p:cNvPicPr>
            <a:picLocks noChangeAspect="1" noChangeArrowheads="1"/>
          </p:cNvPicPr>
          <p:nvPr/>
        </p:nvPicPr>
        <p:blipFill>
          <a:blip r:embed="rId2"/>
          <a:srcRect/>
          <a:stretch>
            <a:fillRect/>
          </a:stretch>
        </p:blipFill>
        <p:spPr bwMode="auto">
          <a:xfrm>
            <a:off x="4393324" y="621612"/>
            <a:ext cx="4750675" cy="423416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sz="3200" b="1" dirty="0" smtClean="0">
                <a:latin typeface="Ebrima" pitchFamily="2" charset="0"/>
                <a:ea typeface="Ebrima" pitchFamily="2" charset="0"/>
                <a:cs typeface="Ebrima" pitchFamily="2" charset="0"/>
              </a:rPr>
              <a:t>ANALYSIS OF DEPENDENT VARIABLE</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1" y="711040"/>
            <a:ext cx="9144001" cy="4432459"/>
          </a:xfrm>
        </p:spPr>
        <p:txBody>
          <a:bodyPr/>
          <a:lstStyle/>
          <a:p>
            <a:pPr>
              <a:buNone/>
            </a:pPr>
            <a:r>
              <a:rPr lang="en-US" b="1" dirty="0" smtClean="0">
                <a:solidFill>
                  <a:schemeClr val="bg1"/>
                </a:solidFill>
                <a:latin typeface="Ebrima" pitchFamily="2" charset="0"/>
                <a:ea typeface="Ebrima" pitchFamily="2" charset="0"/>
                <a:cs typeface="Ebrima" pitchFamily="2" charset="0"/>
              </a:rPr>
              <a:t>As we can see from above graph </a:t>
            </a:r>
          </a:p>
          <a:p>
            <a:pPr>
              <a:buNone/>
            </a:pPr>
            <a:r>
              <a:rPr lang="en-US" b="1" dirty="0" smtClean="0">
                <a:solidFill>
                  <a:schemeClr val="bg1"/>
                </a:solidFill>
                <a:latin typeface="Ebrima" pitchFamily="2" charset="0"/>
                <a:ea typeface="Ebrima" pitchFamily="2" charset="0"/>
                <a:cs typeface="Ebrima" pitchFamily="2" charset="0"/>
              </a:rPr>
              <a:t>that both classes are not in </a:t>
            </a:r>
          </a:p>
          <a:p>
            <a:pPr>
              <a:buNone/>
            </a:pPr>
            <a:r>
              <a:rPr lang="en-US" b="1" dirty="0" smtClean="0">
                <a:solidFill>
                  <a:schemeClr val="bg1"/>
                </a:solidFill>
                <a:latin typeface="Ebrima" pitchFamily="2" charset="0"/>
                <a:ea typeface="Ebrima" pitchFamily="2" charset="0"/>
                <a:cs typeface="Ebrima" pitchFamily="2" charset="0"/>
              </a:rPr>
              <a:t>proportion and we have </a:t>
            </a:r>
          </a:p>
          <a:p>
            <a:pPr>
              <a:buNone/>
            </a:pPr>
            <a:r>
              <a:rPr lang="en-US" b="1" dirty="0" smtClean="0">
                <a:solidFill>
                  <a:schemeClr val="bg1"/>
                </a:solidFill>
                <a:latin typeface="Ebrima" pitchFamily="2" charset="0"/>
                <a:ea typeface="Ebrima" pitchFamily="2" charset="0"/>
                <a:cs typeface="Ebrima" pitchFamily="2" charset="0"/>
              </a:rPr>
              <a:t>imbalanced dataset. We need to </a:t>
            </a:r>
          </a:p>
          <a:p>
            <a:pPr>
              <a:buNone/>
            </a:pPr>
            <a:r>
              <a:rPr lang="en-US" b="1" dirty="0" smtClean="0">
                <a:solidFill>
                  <a:schemeClr val="bg1"/>
                </a:solidFill>
                <a:latin typeface="Ebrima" pitchFamily="2" charset="0"/>
                <a:ea typeface="Ebrima" pitchFamily="2" charset="0"/>
                <a:cs typeface="Ebrima" pitchFamily="2" charset="0"/>
              </a:rPr>
              <a:t>do normalize the data in next </a:t>
            </a:r>
          </a:p>
          <a:p>
            <a:pPr>
              <a:buNone/>
            </a:pPr>
            <a:r>
              <a:rPr lang="en-US" b="1" dirty="0" smtClean="0">
                <a:solidFill>
                  <a:schemeClr val="bg1"/>
                </a:solidFill>
                <a:latin typeface="Ebrima" pitchFamily="2" charset="0"/>
                <a:ea typeface="Ebrima" pitchFamily="2" charset="0"/>
                <a:cs typeface="Ebrima" pitchFamily="2" charset="0"/>
              </a:rPr>
              <a:t>step.</a:t>
            </a:r>
          </a:p>
          <a:p>
            <a:pPr>
              <a:buNone/>
            </a:pPr>
            <a:endParaRPr lang="en-US" b="1" dirty="0" smtClean="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0 - Not Default</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1 – Default</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Defaulters are less than the </a:t>
            </a:r>
          </a:p>
          <a:p>
            <a:pPr>
              <a:buClr>
                <a:schemeClr val="bg1"/>
              </a:buClr>
              <a:buNone/>
            </a:pPr>
            <a:r>
              <a:rPr lang="en-US" b="1" dirty="0" smtClean="0">
                <a:solidFill>
                  <a:schemeClr val="bg1"/>
                </a:solidFill>
                <a:latin typeface="Ebrima" pitchFamily="2" charset="0"/>
                <a:ea typeface="Ebrima" pitchFamily="2" charset="0"/>
                <a:cs typeface="Ebrima" pitchFamily="2" charset="0"/>
              </a:rPr>
              <a:t>      Non Defaulters in the given  </a:t>
            </a:r>
          </a:p>
          <a:p>
            <a:pPr>
              <a:buClr>
                <a:schemeClr val="bg1"/>
              </a:buClr>
              <a:buNone/>
            </a:pPr>
            <a:r>
              <a:rPr lang="en-US" b="1" dirty="0" smtClean="0">
                <a:solidFill>
                  <a:schemeClr val="bg1"/>
                </a:solidFill>
                <a:latin typeface="Ebrima" pitchFamily="2" charset="0"/>
                <a:ea typeface="Ebrima" pitchFamily="2" charset="0"/>
                <a:cs typeface="Ebrima" pitchFamily="2" charset="0"/>
              </a:rPr>
              <a:t>      dataset.</a:t>
            </a:r>
          </a:p>
          <a:p>
            <a:pPr>
              <a:buNone/>
            </a:pPr>
            <a:endParaRPr lang="en-US" dirty="0">
              <a:solidFill>
                <a:schemeClr val="bg1"/>
              </a:solidFill>
            </a:endParaRPr>
          </a:p>
        </p:txBody>
      </p:sp>
      <p:pic>
        <p:nvPicPr>
          <p:cNvPr id="4098" name="Picture 2" descr="C:\Users\ys\OneDrive\Desktop\EDA1.PNG"/>
          <p:cNvPicPr>
            <a:picLocks noChangeAspect="1" noChangeArrowheads="1"/>
          </p:cNvPicPr>
          <p:nvPr/>
        </p:nvPicPr>
        <p:blipFill>
          <a:blip r:embed="rId2"/>
          <a:srcRect/>
          <a:stretch>
            <a:fillRect/>
          </a:stretch>
        </p:blipFill>
        <p:spPr bwMode="auto">
          <a:xfrm>
            <a:off x="3867806" y="737970"/>
            <a:ext cx="5276193" cy="440553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67255"/>
          </a:xfrm>
        </p:spPr>
        <p:txBody>
          <a:bodyPr/>
          <a:lstStyle/>
          <a:p>
            <a:r>
              <a:rPr lang="en-US" b="1" dirty="0" smtClean="0">
                <a:latin typeface="Ebrima" pitchFamily="2" charset="0"/>
                <a:ea typeface="Ebrima" pitchFamily="2" charset="0"/>
                <a:cs typeface="Ebrima" pitchFamily="2" charset="0"/>
              </a:rPr>
              <a:t>ANALYSIS OF SEX VARIABLE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84612"/>
            <a:ext cx="9144000" cy="4358887"/>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5122" name="Picture 2" descr="C:\Users\ys\OneDrive\Desktop\EDA2.PNG"/>
          <p:cNvPicPr>
            <a:picLocks noChangeAspect="1" noChangeArrowheads="1"/>
          </p:cNvPicPr>
          <p:nvPr/>
        </p:nvPicPr>
        <p:blipFill>
          <a:blip r:embed="rId2"/>
          <a:srcRect/>
          <a:stretch>
            <a:fillRect/>
          </a:stretch>
        </p:blipFill>
        <p:spPr bwMode="auto">
          <a:xfrm>
            <a:off x="0" y="603797"/>
            <a:ext cx="9172575" cy="2801555"/>
          </a:xfrm>
          <a:prstGeom prst="rect">
            <a:avLst/>
          </a:prstGeom>
          <a:noFill/>
        </p:spPr>
      </p:pic>
      <p:sp>
        <p:nvSpPr>
          <p:cNvPr id="5" name="Rounded Rectangle 4"/>
          <p:cNvSpPr/>
          <p:nvPr/>
        </p:nvSpPr>
        <p:spPr>
          <a:xfrm>
            <a:off x="462455" y="3142593"/>
            <a:ext cx="8292662" cy="178675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1 - Male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2 - Female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Number of Male credit holder is less than Female.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It is evident from the above graph that the number of defaulter have high    proportion of males </a:t>
            </a:r>
            <a:endParaRPr lang="en-US" sz="18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83172"/>
          </a:xfrm>
        </p:spPr>
        <p:txBody>
          <a:bodyPr/>
          <a:lstStyle/>
          <a:p>
            <a:r>
              <a:rPr lang="en-US" b="1" dirty="0" smtClean="0">
                <a:latin typeface="Ebrima" pitchFamily="2" charset="0"/>
                <a:ea typeface="Ebrima" pitchFamily="2" charset="0"/>
                <a:cs typeface="Ebrima" pitchFamily="2" charset="0"/>
              </a:rPr>
              <a:t>ANALYSIS OF EDUCATION VARIABLE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90018"/>
            <a:ext cx="9144000" cy="4453481"/>
          </a:xfrm>
        </p:spPr>
        <p:txBody>
          <a:bodyPr/>
          <a:lstStyle/>
          <a:p>
            <a:endParaRPr lang="en-US" dirty="0"/>
          </a:p>
        </p:txBody>
      </p:sp>
      <p:pic>
        <p:nvPicPr>
          <p:cNvPr id="6146" name="Picture 2" descr="C:\Users\ys\OneDrive\Desktop\EDA3.PNG"/>
          <p:cNvPicPr>
            <a:picLocks noChangeAspect="1" noChangeArrowheads="1"/>
          </p:cNvPicPr>
          <p:nvPr/>
        </p:nvPicPr>
        <p:blipFill>
          <a:blip r:embed="rId2"/>
          <a:srcRect/>
          <a:stretch>
            <a:fillRect/>
          </a:stretch>
        </p:blipFill>
        <p:spPr bwMode="auto">
          <a:xfrm>
            <a:off x="0" y="546538"/>
            <a:ext cx="9163051" cy="2555437"/>
          </a:xfrm>
          <a:prstGeom prst="rect">
            <a:avLst/>
          </a:prstGeom>
          <a:noFill/>
        </p:spPr>
      </p:pic>
      <p:sp>
        <p:nvSpPr>
          <p:cNvPr id="5" name="Rounded Rectangle 4"/>
          <p:cNvSpPr/>
          <p:nvPr/>
        </p:nvSpPr>
        <p:spPr>
          <a:xfrm>
            <a:off x="178676" y="3090041"/>
            <a:ext cx="8818179" cy="1912883"/>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buFont typeface="Wingdings" pitchFamily="2" charset="2"/>
              <a:buChar char="v"/>
            </a:pPr>
            <a:r>
              <a:rPr lang="en-US" sz="1600" b="1" dirty="0" smtClean="0">
                <a:latin typeface="Ebrima" pitchFamily="2" charset="0"/>
                <a:ea typeface="Ebrima" pitchFamily="2" charset="0"/>
                <a:cs typeface="Ebrima" pitchFamily="2" charset="0"/>
              </a:rPr>
              <a:t>1=graduate school, 2=university, 3=high school, 0=others </a:t>
            </a:r>
          </a:p>
          <a:p>
            <a:pPr>
              <a:buClr>
                <a:schemeClr val="bg1"/>
              </a:buClr>
              <a:buFont typeface="Wingdings" pitchFamily="2" charset="2"/>
              <a:buChar char="v"/>
            </a:pPr>
            <a:r>
              <a:rPr lang="en-US" sz="1600" b="1" dirty="0" smtClean="0">
                <a:latin typeface="Ebrima" pitchFamily="2" charset="0"/>
                <a:ea typeface="Ebrima" pitchFamily="2" charset="0"/>
                <a:cs typeface="Ebrima" pitchFamily="2" charset="0"/>
              </a:rPr>
              <a:t>From the above left side plot we can say that more number of credit holders are university students followed by Graduates and then High school students. </a:t>
            </a:r>
          </a:p>
          <a:p>
            <a:pPr>
              <a:buClr>
                <a:schemeClr val="bg1"/>
              </a:buClr>
              <a:buFont typeface="Wingdings" pitchFamily="2" charset="2"/>
              <a:buChar char="v"/>
            </a:pPr>
            <a:r>
              <a:rPr lang="en-US" sz="1600" b="1" dirty="0" smtClean="0">
                <a:latin typeface="Ebrima" pitchFamily="2" charset="0"/>
                <a:ea typeface="Ebrima" pitchFamily="2" charset="0"/>
                <a:cs typeface="Ebrima" pitchFamily="2" charset="0"/>
              </a:rPr>
              <a:t>From the right side plot it is clear that those people who are other students have higher default payment </a:t>
            </a:r>
            <a:r>
              <a:rPr lang="en-US" sz="1600" b="1" dirty="0" err="1" smtClean="0">
                <a:latin typeface="Ebrima" pitchFamily="2" charset="0"/>
                <a:ea typeface="Ebrima" pitchFamily="2" charset="0"/>
                <a:cs typeface="Ebrima" pitchFamily="2" charset="0"/>
              </a:rPr>
              <a:t>w.r.t</a:t>
            </a:r>
            <a:r>
              <a:rPr lang="en-US" sz="1600" b="1" dirty="0" smtClean="0">
                <a:latin typeface="Ebrima" pitchFamily="2" charset="0"/>
                <a:ea typeface="Ebrima" pitchFamily="2" charset="0"/>
                <a:cs typeface="Ebrima" pitchFamily="2" charset="0"/>
              </a:rPr>
              <a:t>. graduates and university people.</a:t>
            </a:r>
            <a:endParaRPr lang="en-US" sz="16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62152"/>
          </a:xfrm>
        </p:spPr>
        <p:txBody>
          <a:bodyPr/>
          <a:lstStyle/>
          <a:p>
            <a:r>
              <a:rPr lang="en-US" b="1" dirty="0" smtClean="0">
                <a:latin typeface="Ebrima" pitchFamily="2" charset="0"/>
                <a:ea typeface="Ebrima" pitchFamily="2" charset="0"/>
                <a:cs typeface="Ebrima" pitchFamily="2" charset="0"/>
              </a:rPr>
              <a:t>ANALYSIS OF MARRIAGE VARIABLE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42570"/>
            <a:ext cx="9144000" cy="4400929"/>
          </a:xfrm>
        </p:spPr>
        <p:txBody>
          <a:bodyPr/>
          <a:lstStyle/>
          <a:p>
            <a:endParaRPr lang="en-US" dirty="0"/>
          </a:p>
        </p:txBody>
      </p:sp>
      <p:pic>
        <p:nvPicPr>
          <p:cNvPr id="7170" name="Picture 2" descr="C:\Users\ys\OneDrive\Desktop\EDA4.PNG"/>
          <p:cNvPicPr>
            <a:picLocks noChangeAspect="1" noChangeArrowheads="1"/>
          </p:cNvPicPr>
          <p:nvPr/>
        </p:nvPicPr>
        <p:blipFill>
          <a:blip r:embed="rId2"/>
          <a:srcRect/>
          <a:stretch>
            <a:fillRect/>
          </a:stretch>
        </p:blipFill>
        <p:spPr bwMode="auto">
          <a:xfrm>
            <a:off x="0" y="599090"/>
            <a:ext cx="9144001" cy="2858813"/>
          </a:xfrm>
          <a:prstGeom prst="rect">
            <a:avLst/>
          </a:prstGeom>
          <a:noFill/>
        </p:spPr>
      </p:pic>
      <p:sp>
        <p:nvSpPr>
          <p:cNvPr id="5" name="Rounded Rectangle 4"/>
          <p:cNvSpPr/>
          <p:nvPr/>
        </p:nvSpPr>
        <p:spPr>
          <a:xfrm>
            <a:off x="409903" y="3457903"/>
            <a:ext cx="8492359" cy="1545021"/>
          </a:xfrm>
          <a:prstGeom prst="roundRect">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1 – married, 2 – single, 3 - others </a:t>
            </a:r>
          </a:p>
          <a:p>
            <a:pPr>
              <a:buClr>
                <a:schemeClr val="bg1"/>
              </a:buClr>
            </a:pPr>
            <a:r>
              <a:rPr lang="en-US" sz="1800" b="1" dirty="0" smtClean="0">
                <a:latin typeface="Ebrima" pitchFamily="2" charset="0"/>
                <a:ea typeface="Ebrima" pitchFamily="2" charset="0"/>
                <a:cs typeface="Ebrima" pitchFamily="2" charset="0"/>
              </a:rPr>
              <a:t>From the above data analysis we can say that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More number of credit cards holder are Single. </a:t>
            </a:r>
          </a:p>
          <a:p>
            <a:pPr>
              <a:buClr>
                <a:schemeClr val="bg1"/>
              </a:buClr>
              <a:buFont typeface="Wingdings" pitchFamily="2" charset="2"/>
              <a:buChar char="v"/>
            </a:pPr>
            <a:r>
              <a:rPr lang="en-US" sz="1800" b="1" dirty="0" smtClean="0">
                <a:latin typeface="Ebrima" pitchFamily="2" charset="0"/>
                <a:ea typeface="Ebrima" pitchFamily="2" charset="0"/>
                <a:cs typeface="Ebrima" pitchFamily="2" charset="0"/>
              </a:rPr>
              <a:t>High defaulter rate when it comes to other</a:t>
            </a:r>
            <a:endParaRPr lang="en-US" sz="18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b="1" dirty="0" smtClean="0">
                <a:latin typeface="Ebrima" pitchFamily="2" charset="0"/>
                <a:ea typeface="Ebrima" pitchFamily="2" charset="0"/>
                <a:cs typeface="Ebrima" pitchFamily="2" charset="0"/>
              </a:rPr>
              <a:t>ANALYSIS OF AGE VARIABLE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11040"/>
            <a:ext cx="9144000" cy="4432459"/>
          </a:xfrm>
        </p:spPr>
        <p:txBody>
          <a:bodyPr/>
          <a:lstStyle/>
          <a:p>
            <a:endParaRPr lang="en-US" dirty="0"/>
          </a:p>
        </p:txBody>
      </p:sp>
      <p:pic>
        <p:nvPicPr>
          <p:cNvPr id="8194" name="Picture 2" descr="C:\Users\ys\OneDrive\Desktop\EDA5.PNG"/>
          <p:cNvPicPr>
            <a:picLocks noChangeAspect="1" noChangeArrowheads="1"/>
          </p:cNvPicPr>
          <p:nvPr/>
        </p:nvPicPr>
        <p:blipFill>
          <a:blip r:embed="rId2"/>
          <a:srcRect/>
          <a:stretch>
            <a:fillRect/>
          </a:stretch>
        </p:blipFill>
        <p:spPr bwMode="auto">
          <a:xfrm>
            <a:off x="0" y="550698"/>
            <a:ext cx="9144000" cy="2809875"/>
          </a:xfrm>
          <a:prstGeom prst="rect">
            <a:avLst/>
          </a:prstGeom>
          <a:noFill/>
        </p:spPr>
      </p:pic>
      <p:sp>
        <p:nvSpPr>
          <p:cNvPr id="5" name="Rounded Rectangle 4"/>
          <p:cNvSpPr/>
          <p:nvPr/>
        </p:nvSpPr>
        <p:spPr>
          <a:xfrm>
            <a:off x="451945" y="3419803"/>
            <a:ext cx="8481848" cy="1551590"/>
          </a:xfrm>
          <a:prstGeom prst="round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latin typeface="Ebrima" pitchFamily="2" charset="0"/>
                <a:ea typeface="Ebrima" pitchFamily="2" charset="0"/>
                <a:cs typeface="Ebrima" pitchFamily="2" charset="0"/>
              </a:rPr>
              <a:t>From the above count plot analysis we can say that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We can see more number of credit cards holder age are between 26-30 years old.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 Age above 60 years old rarely uses the credit card. </a:t>
            </a:r>
            <a:endParaRPr lang="en-US" sz="1800" b="1"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25214"/>
          </a:xfrm>
        </p:spPr>
        <p:txBody>
          <a:bodyPr/>
          <a:lstStyle/>
          <a:p>
            <a:r>
              <a:rPr lang="en-US" sz="3200" b="1" dirty="0" smtClean="0">
                <a:latin typeface="Ebrima" pitchFamily="2" charset="0"/>
                <a:ea typeface="Ebrima" pitchFamily="2" charset="0"/>
                <a:cs typeface="Ebrima" pitchFamily="2" charset="0"/>
              </a:rPr>
              <a:t>ANALYSIS OF AGE VARIABLE</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63592"/>
            <a:ext cx="9144000" cy="4379908"/>
          </a:xfrm>
        </p:spPr>
        <p:txBody>
          <a:bodyPr/>
          <a:lstStyle/>
          <a:p>
            <a:endParaRPr lang="en-US" dirty="0"/>
          </a:p>
        </p:txBody>
      </p:sp>
      <p:pic>
        <p:nvPicPr>
          <p:cNvPr id="9218" name="Picture 2" descr="C:\Users\ys\OneDrive\Desktop\EDA6.PNG"/>
          <p:cNvPicPr>
            <a:picLocks noChangeAspect="1" noChangeArrowheads="1"/>
          </p:cNvPicPr>
          <p:nvPr/>
        </p:nvPicPr>
        <p:blipFill>
          <a:blip r:embed="rId2"/>
          <a:srcRect/>
          <a:stretch>
            <a:fillRect/>
          </a:stretch>
        </p:blipFill>
        <p:spPr bwMode="auto">
          <a:xfrm>
            <a:off x="0" y="609600"/>
            <a:ext cx="9153525" cy="2691580"/>
          </a:xfrm>
          <a:prstGeom prst="rect">
            <a:avLst/>
          </a:prstGeom>
          <a:noFill/>
        </p:spPr>
      </p:pic>
      <p:sp>
        <p:nvSpPr>
          <p:cNvPr id="5" name="Rounded Rectangle 4"/>
          <p:cNvSpPr/>
          <p:nvPr/>
        </p:nvSpPr>
        <p:spPr>
          <a:xfrm>
            <a:off x="515007" y="3478924"/>
            <a:ext cx="8345214" cy="150297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Ebrima" pitchFamily="2" charset="0"/>
                <a:ea typeface="Ebrima" pitchFamily="2" charset="0"/>
                <a:cs typeface="Ebrima" pitchFamily="2" charset="0"/>
              </a:rPr>
              <a:t>From the above bar plot which shows the relationship between age and defaulter, we can say that those who default are 60 years and older, that may be they don’t use their card frequently </a:t>
            </a:r>
            <a:endParaRPr lang="en-US" sz="20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25214"/>
          </a:xfrm>
        </p:spPr>
        <p:txBody>
          <a:bodyPr/>
          <a:lstStyle/>
          <a:p>
            <a:r>
              <a:rPr lang="en-US" sz="3200" b="1" dirty="0" smtClean="0">
                <a:latin typeface="Ebrima" pitchFamily="2" charset="0"/>
                <a:ea typeface="Ebrima" pitchFamily="2" charset="0"/>
                <a:cs typeface="Ebrima" pitchFamily="2" charset="0"/>
              </a:rPr>
              <a:t>ANALYSIS OF LIMIT BALANCE VARIABLE</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32060"/>
            <a:ext cx="9144000" cy="4411439"/>
          </a:xfrm>
        </p:spPr>
        <p:txBody>
          <a:bodyPr/>
          <a:lstStyle/>
          <a:p>
            <a:endParaRPr lang="en-US" dirty="0"/>
          </a:p>
        </p:txBody>
      </p:sp>
      <p:pic>
        <p:nvPicPr>
          <p:cNvPr id="10242" name="Picture 2" descr="C:\Users\ys\OneDrive\Desktop\EDA7.PNG"/>
          <p:cNvPicPr>
            <a:picLocks noChangeAspect="1" noChangeArrowheads="1"/>
          </p:cNvPicPr>
          <p:nvPr/>
        </p:nvPicPr>
        <p:blipFill>
          <a:blip r:embed="rId2"/>
          <a:srcRect/>
          <a:stretch>
            <a:fillRect/>
          </a:stretch>
        </p:blipFill>
        <p:spPr bwMode="auto">
          <a:xfrm>
            <a:off x="0" y="546921"/>
            <a:ext cx="9143999" cy="3005575"/>
          </a:xfrm>
          <a:prstGeom prst="rect">
            <a:avLst/>
          </a:prstGeom>
          <a:noFill/>
        </p:spPr>
      </p:pic>
      <p:sp>
        <p:nvSpPr>
          <p:cNvPr id="5" name="Rounded Rectangle 4"/>
          <p:cNvSpPr/>
          <p:nvPr/>
        </p:nvSpPr>
        <p:spPr>
          <a:xfrm>
            <a:off x="388883" y="3531476"/>
            <a:ext cx="8502869" cy="1450427"/>
          </a:xfrm>
          <a:prstGeom prst="roundRect">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Ebrima" pitchFamily="2" charset="0"/>
                <a:ea typeface="Ebrima" pitchFamily="2" charset="0"/>
                <a:cs typeface="Ebrima" pitchFamily="2" charset="0"/>
              </a:rPr>
              <a:t>From the above plots analysis we can say that maximum amount of given credit in NT dollars is 50,000 followed by 30,000 and 20,000. </a:t>
            </a:r>
            <a:endParaRPr lang="en-US" sz="20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04193"/>
          </a:xfrm>
        </p:spPr>
        <p:txBody>
          <a:bodyPr/>
          <a:lstStyle/>
          <a:p>
            <a:r>
              <a:rPr lang="en-US" b="1" dirty="0" smtClean="0">
                <a:latin typeface="Ebrima" pitchFamily="2" charset="0"/>
                <a:ea typeface="Ebrima" pitchFamily="2" charset="0"/>
                <a:cs typeface="Ebrima" pitchFamily="2" charset="0"/>
              </a:rPr>
              <a:t>SMOTE</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11040"/>
            <a:ext cx="9144000" cy="4432460"/>
          </a:xfrm>
        </p:spPr>
        <p:txBody>
          <a:bodyPr/>
          <a:lstStyle/>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SMOTE (Synthetic Minority Oversampling </a:t>
            </a:r>
          </a:p>
          <a:p>
            <a:pPr>
              <a:buNone/>
            </a:pPr>
            <a:r>
              <a:rPr lang="en-US" b="1" dirty="0" smtClean="0">
                <a:solidFill>
                  <a:schemeClr val="bg1"/>
                </a:solidFill>
                <a:latin typeface="Ebrima" pitchFamily="2" charset="0"/>
                <a:ea typeface="Ebrima" pitchFamily="2" charset="0"/>
                <a:cs typeface="Ebrima" pitchFamily="2" charset="0"/>
              </a:rPr>
              <a:t>Technique) – Oversampling is one of the</a:t>
            </a:r>
          </a:p>
          <a:p>
            <a:pPr>
              <a:buNone/>
            </a:pPr>
            <a:r>
              <a:rPr lang="en-US" b="1" dirty="0" smtClean="0">
                <a:solidFill>
                  <a:schemeClr val="bg1"/>
                </a:solidFill>
                <a:latin typeface="Ebrima" pitchFamily="2" charset="0"/>
                <a:ea typeface="Ebrima" pitchFamily="2" charset="0"/>
                <a:cs typeface="Ebrima" pitchFamily="2" charset="0"/>
              </a:rPr>
              <a:t>most commonly used oversampling methods </a:t>
            </a:r>
          </a:p>
          <a:p>
            <a:pPr>
              <a:buNone/>
            </a:pPr>
            <a:r>
              <a:rPr lang="en-US" b="1" dirty="0" smtClean="0">
                <a:solidFill>
                  <a:schemeClr val="bg1"/>
                </a:solidFill>
                <a:latin typeface="Ebrima" pitchFamily="2" charset="0"/>
                <a:ea typeface="Ebrima" pitchFamily="2" charset="0"/>
                <a:cs typeface="Ebrima" pitchFamily="2" charset="0"/>
              </a:rPr>
              <a:t>to solve the imbalance problem. It aims to</a:t>
            </a:r>
          </a:p>
          <a:p>
            <a:pPr>
              <a:buNone/>
            </a:pPr>
            <a:r>
              <a:rPr lang="en-US" b="1" dirty="0" smtClean="0">
                <a:solidFill>
                  <a:schemeClr val="bg1"/>
                </a:solidFill>
                <a:latin typeface="Ebrima" pitchFamily="2" charset="0"/>
                <a:ea typeface="Ebrima" pitchFamily="2" charset="0"/>
                <a:cs typeface="Ebrima" pitchFamily="2" charset="0"/>
              </a:rPr>
              <a:t>balance class distribution by randomly </a:t>
            </a:r>
          </a:p>
          <a:p>
            <a:pPr>
              <a:buNone/>
            </a:pPr>
            <a:r>
              <a:rPr lang="en-US" b="1" dirty="0" smtClean="0">
                <a:solidFill>
                  <a:schemeClr val="bg1"/>
                </a:solidFill>
                <a:latin typeface="Ebrima" pitchFamily="2" charset="0"/>
                <a:ea typeface="Ebrima" pitchFamily="2" charset="0"/>
                <a:cs typeface="Ebrima" pitchFamily="2" charset="0"/>
              </a:rPr>
              <a:t>increasing minority class examples by</a:t>
            </a:r>
          </a:p>
          <a:p>
            <a:pPr>
              <a:buNone/>
            </a:pPr>
            <a:r>
              <a:rPr lang="en-US" b="1" dirty="0" smtClean="0">
                <a:solidFill>
                  <a:schemeClr val="bg1"/>
                </a:solidFill>
                <a:latin typeface="Ebrima" pitchFamily="2" charset="0"/>
                <a:ea typeface="Ebrima" pitchFamily="2" charset="0"/>
                <a:cs typeface="Ebrima" pitchFamily="2" charset="0"/>
              </a:rPr>
              <a:t>replicating them. </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After performing SMOTE </a:t>
            </a:r>
          </a:p>
          <a:p>
            <a:pPr>
              <a:buNone/>
            </a:pPr>
            <a:r>
              <a:rPr lang="en-US" b="1" dirty="0" smtClean="0">
                <a:solidFill>
                  <a:schemeClr val="bg1"/>
                </a:solidFill>
                <a:latin typeface="Ebrima" pitchFamily="2" charset="0"/>
                <a:ea typeface="Ebrima" pitchFamily="2" charset="0"/>
                <a:cs typeface="Ebrima" pitchFamily="2" charset="0"/>
              </a:rPr>
              <a:t>operation we get this balance dataset </a:t>
            </a:r>
            <a:endParaRPr lang="en-US" b="1" dirty="0">
              <a:solidFill>
                <a:schemeClr val="bg1"/>
              </a:solidFill>
              <a:latin typeface="Ebrima" pitchFamily="2" charset="0"/>
              <a:ea typeface="Ebrima" pitchFamily="2" charset="0"/>
              <a:cs typeface="Ebrima" pitchFamily="2" charset="0"/>
            </a:endParaRPr>
          </a:p>
        </p:txBody>
      </p:sp>
      <p:pic>
        <p:nvPicPr>
          <p:cNvPr id="11266" name="Picture 2" descr="C:\Users\ys\OneDrive\Desktop\EDA8.PNG"/>
          <p:cNvPicPr>
            <a:picLocks noChangeAspect="1" noChangeArrowheads="1"/>
          </p:cNvPicPr>
          <p:nvPr/>
        </p:nvPicPr>
        <p:blipFill>
          <a:blip r:embed="rId2"/>
          <a:srcRect/>
          <a:stretch>
            <a:fillRect/>
          </a:stretch>
        </p:blipFill>
        <p:spPr bwMode="auto">
          <a:xfrm>
            <a:off x="5050518" y="679450"/>
            <a:ext cx="3943350" cy="426266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14703"/>
          </a:xfrm>
        </p:spPr>
        <p:txBody>
          <a:bodyPr/>
          <a:lstStyle/>
          <a:p>
            <a:r>
              <a:rPr lang="en-US" sz="3600" b="1" dirty="0" smtClean="0">
                <a:latin typeface="Ebrima" pitchFamily="2" charset="0"/>
                <a:ea typeface="Ebrima" pitchFamily="2" charset="0"/>
                <a:cs typeface="Ebrima" pitchFamily="2" charset="0"/>
              </a:rPr>
              <a:t>Presentation Outline</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04192"/>
            <a:ext cx="9144000" cy="4439307"/>
          </a:xfrm>
        </p:spPr>
        <p:txBody>
          <a:bodyPr/>
          <a:lstStyle/>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Problem Statement</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Introduction</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Data Summary</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Methodology</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Exploratory Data Analysis</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Data Processing</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Implementing ML algorithms</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Challenges</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Conclusion</a:t>
            </a:r>
          </a:p>
          <a:p>
            <a:pPr>
              <a:buClr>
                <a:schemeClr val="bg1"/>
              </a:buClr>
              <a:buFont typeface="Wingdings" pitchFamily="2" charset="2"/>
              <a:buChar char="v"/>
            </a:pPr>
            <a:endParaRPr lang="en-US" sz="2000" dirty="0">
              <a:solidFill>
                <a:schemeClr val="bg1"/>
              </a:solidFill>
              <a:latin typeface="Ebrima" pitchFamily="2" charset="0"/>
              <a:ea typeface="Ebrima" pitchFamily="2" charset="0"/>
              <a:cs typeface="Ebrima" pitchFamily="2" charset="0"/>
            </a:endParaRPr>
          </a:p>
        </p:txBody>
      </p:sp>
      <p:pic>
        <p:nvPicPr>
          <p:cNvPr id="4" name="Picture 2" descr="C:\Users\ys\OneDrive\Desktop\data-science-768x384.png"/>
          <p:cNvPicPr>
            <a:picLocks noChangeAspect="1" noChangeArrowheads="1"/>
          </p:cNvPicPr>
          <p:nvPr/>
        </p:nvPicPr>
        <p:blipFill>
          <a:blip r:embed="rId2"/>
          <a:srcRect/>
          <a:stretch>
            <a:fillRect/>
          </a:stretch>
        </p:blipFill>
        <p:spPr bwMode="auto">
          <a:xfrm>
            <a:off x="4719473" y="735889"/>
            <a:ext cx="4298403" cy="3657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72662"/>
          </a:xfrm>
        </p:spPr>
        <p:txBody>
          <a:bodyPr/>
          <a:lstStyle/>
          <a:p>
            <a:r>
              <a:rPr lang="en-US" b="1" dirty="0" smtClean="0">
                <a:latin typeface="Ebrima" pitchFamily="2" charset="0"/>
                <a:ea typeface="Ebrima" pitchFamily="2" charset="0"/>
                <a:cs typeface="Ebrima" pitchFamily="2" charset="0"/>
              </a:rPr>
              <a:t>ONE HOT ENCODING</a:t>
            </a:r>
            <a:endParaRPr lang="en-US"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483476"/>
            <a:ext cx="9144000" cy="4660023"/>
          </a:xfrm>
        </p:spPr>
        <p:txBody>
          <a:bodyPr/>
          <a:lstStyle/>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One hot encoding is a process by which categorical variables are converted into a form</a:t>
            </a:r>
          </a:p>
          <a:p>
            <a:pPr>
              <a:buNone/>
            </a:pPr>
            <a:r>
              <a:rPr lang="en-US" sz="1400" b="1" dirty="0" smtClean="0">
                <a:solidFill>
                  <a:schemeClr val="bg1"/>
                </a:solidFill>
                <a:latin typeface="Ebrima" pitchFamily="2" charset="0"/>
                <a:ea typeface="Ebrima" pitchFamily="2" charset="0"/>
                <a:cs typeface="Ebrima" pitchFamily="2" charset="0"/>
              </a:rPr>
              <a:t>that could be provided to ML algorithms to do a better job in prediction</a:t>
            </a:r>
            <a:r>
              <a:rPr lang="en-US" sz="1400" b="1" dirty="0" smtClean="0">
                <a:latin typeface="Ebrima" pitchFamily="2" charset="0"/>
                <a:ea typeface="Ebrima" pitchFamily="2" charset="0"/>
                <a:cs typeface="Ebrima" pitchFamily="2" charset="0"/>
              </a:rPr>
              <a:t>.</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Here we perform one hot encoding on 'EDUCATION','MARRIAGE','PAY_SEPT',</a:t>
            </a:r>
          </a:p>
          <a:p>
            <a:pPr>
              <a:buNone/>
            </a:pPr>
            <a:r>
              <a:rPr lang="en-US" sz="1400" b="1" dirty="0" smtClean="0">
                <a:solidFill>
                  <a:schemeClr val="bg1"/>
                </a:solidFill>
                <a:latin typeface="Ebrima" pitchFamily="2" charset="0"/>
                <a:ea typeface="Ebrima" pitchFamily="2" charset="0"/>
                <a:cs typeface="Ebrima" pitchFamily="2" charset="0"/>
              </a:rPr>
              <a:t>'PAY_AUG', 'PAY_JUL', 'PAY_JUN', 'PAY_MAY', 'PAY_APR‘.</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and label encoding for ‘SEX’</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After this we get these features in our dataset:</a:t>
            </a:r>
          </a:p>
          <a:p>
            <a:pPr>
              <a:buNone/>
            </a:pPr>
            <a:r>
              <a:rPr lang="en-US" sz="1300" dirty="0" smtClean="0">
                <a:solidFill>
                  <a:schemeClr val="bg1"/>
                </a:solidFill>
                <a:latin typeface="Ebrima" pitchFamily="2" charset="0"/>
                <a:ea typeface="Ebrima" pitchFamily="2" charset="0"/>
                <a:cs typeface="Ebrima" pitchFamily="2" charset="0"/>
              </a:rPr>
              <a:t>         (['LIMIT_BAL', 'SEX', 'AGE', 'BILL_AMT_SEPT', 'BILL_AMT_AUG','BILL_AMT_JUL', 'BILL_AMT_JUN', 'BILL_AMT_MAY', 'BILL_AMT_APR','PAY_AMT_SEPT', 'PAY_AMT_AUG', 'PAY_AMT_JUL', 'PAY_AMT_JUN','PAY_AMT_MAY', 'PAY_AMT_APR', '</a:t>
            </a:r>
            <a:r>
              <a:rPr lang="en-US" sz="1300" dirty="0" err="1" smtClean="0">
                <a:solidFill>
                  <a:schemeClr val="bg1"/>
                </a:solidFill>
                <a:latin typeface="Ebrima" pitchFamily="2" charset="0"/>
                <a:ea typeface="Ebrima" pitchFamily="2" charset="0"/>
                <a:cs typeface="Ebrima" pitchFamily="2" charset="0"/>
              </a:rPr>
              <a:t>default_payment_next_month','total_Payement_Value</a:t>
            </a:r>
            <a:r>
              <a:rPr lang="en-US" sz="1300" dirty="0" smtClean="0">
                <a:solidFill>
                  <a:schemeClr val="bg1"/>
                </a:solidFill>
                <a:latin typeface="Ebrima" pitchFamily="2" charset="0"/>
                <a:ea typeface="Ebrima" pitchFamily="2" charset="0"/>
                <a:cs typeface="Ebrima" pitchFamily="2" charset="0"/>
              </a:rPr>
              <a:t>', 'Dues', '</a:t>
            </a:r>
            <a:r>
              <a:rPr lang="en-US" sz="1300" dirty="0" err="1" smtClean="0">
                <a:solidFill>
                  <a:schemeClr val="bg1"/>
                </a:solidFill>
                <a:latin typeface="Ebrima" pitchFamily="2" charset="0"/>
                <a:ea typeface="Ebrima" pitchFamily="2" charset="0"/>
                <a:cs typeface="Ebrima" pitchFamily="2" charset="0"/>
              </a:rPr>
              <a:t>EDUCATION_graduate</a:t>
            </a:r>
            <a:r>
              <a:rPr lang="en-US" sz="1300" dirty="0" smtClean="0">
                <a:solidFill>
                  <a:schemeClr val="bg1"/>
                </a:solidFill>
                <a:latin typeface="Ebrima" pitchFamily="2" charset="0"/>
                <a:ea typeface="Ebrima" pitchFamily="2" charset="0"/>
                <a:cs typeface="Ebrima" pitchFamily="2" charset="0"/>
              </a:rPr>
              <a:t> </a:t>
            </a:r>
            <a:r>
              <a:rPr lang="en-US" sz="1300" dirty="0" err="1" smtClean="0">
                <a:solidFill>
                  <a:schemeClr val="bg1"/>
                </a:solidFill>
                <a:latin typeface="Ebrima" pitchFamily="2" charset="0"/>
                <a:ea typeface="Ebrima" pitchFamily="2" charset="0"/>
                <a:cs typeface="Ebrima" pitchFamily="2" charset="0"/>
              </a:rPr>
              <a:t>school','EDUCATION_high</a:t>
            </a:r>
            <a:r>
              <a:rPr lang="en-US" sz="1300" dirty="0" smtClean="0">
                <a:solidFill>
                  <a:schemeClr val="bg1"/>
                </a:solidFill>
                <a:latin typeface="Ebrima" pitchFamily="2" charset="0"/>
                <a:ea typeface="Ebrima" pitchFamily="2" charset="0"/>
                <a:cs typeface="Ebrima" pitchFamily="2" charset="0"/>
              </a:rPr>
              <a:t> school', '</a:t>
            </a:r>
            <a:r>
              <a:rPr lang="en-US" sz="1300" dirty="0" err="1" smtClean="0">
                <a:solidFill>
                  <a:schemeClr val="bg1"/>
                </a:solidFill>
                <a:latin typeface="Ebrima" pitchFamily="2" charset="0"/>
                <a:ea typeface="Ebrima" pitchFamily="2" charset="0"/>
                <a:cs typeface="Ebrima" pitchFamily="2" charset="0"/>
              </a:rPr>
              <a:t>EDUCATION_others</a:t>
            </a:r>
            <a:r>
              <a:rPr lang="en-US" sz="1300" dirty="0" smtClean="0">
                <a:solidFill>
                  <a:schemeClr val="bg1"/>
                </a:solidFill>
                <a:latin typeface="Ebrima" pitchFamily="2" charset="0"/>
                <a:ea typeface="Ebrima" pitchFamily="2" charset="0"/>
                <a:cs typeface="Ebrima" pitchFamily="2" charset="0"/>
              </a:rPr>
              <a:t>', '</a:t>
            </a:r>
            <a:r>
              <a:rPr lang="en-US" sz="1300" dirty="0" err="1" smtClean="0">
                <a:solidFill>
                  <a:schemeClr val="bg1"/>
                </a:solidFill>
                <a:latin typeface="Ebrima" pitchFamily="2" charset="0"/>
                <a:ea typeface="Ebrima" pitchFamily="2" charset="0"/>
                <a:cs typeface="Ebrima" pitchFamily="2" charset="0"/>
              </a:rPr>
              <a:t>EDUCATION_university','MARRIAGE_married</a:t>
            </a:r>
            <a:r>
              <a:rPr lang="en-US" sz="1300" dirty="0" smtClean="0">
                <a:solidFill>
                  <a:schemeClr val="bg1"/>
                </a:solidFill>
                <a:latin typeface="Ebrima" pitchFamily="2" charset="0"/>
                <a:ea typeface="Ebrima" pitchFamily="2" charset="0"/>
                <a:cs typeface="Ebrima" pitchFamily="2" charset="0"/>
              </a:rPr>
              <a:t>', '</a:t>
            </a:r>
            <a:r>
              <a:rPr lang="en-US" sz="1300" dirty="0" err="1" smtClean="0">
                <a:solidFill>
                  <a:schemeClr val="bg1"/>
                </a:solidFill>
                <a:latin typeface="Ebrima" pitchFamily="2" charset="0"/>
                <a:ea typeface="Ebrima" pitchFamily="2" charset="0"/>
                <a:cs typeface="Ebrima" pitchFamily="2" charset="0"/>
              </a:rPr>
              <a:t>MARRIAGE_others</a:t>
            </a:r>
            <a:r>
              <a:rPr lang="en-US" sz="1300" dirty="0" smtClean="0">
                <a:solidFill>
                  <a:schemeClr val="bg1"/>
                </a:solidFill>
                <a:latin typeface="Ebrima" pitchFamily="2" charset="0"/>
                <a:ea typeface="Ebrima" pitchFamily="2" charset="0"/>
                <a:cs typeface="Ebrima" pitchFamily="2" charset="0"/>
              </a:rPr>
              <a:t>', '</a:t>
            </a:r>
            <a:r>
              <a:rPr lang="en-US" sz="1300" dirty="0" err="1" smtClean="0">
                <a:solidFill>
                  <a:schemeClr val="bg1"/>
                </a:solidFill>
                <a:latin typeface="Ebrima" pitchFamily="2" charset="0"/>
                <a:ea typeface="Ebrima" pitchFamily="2" charset="0"/>
                <a:cs typeface="Ebrima" pitchFamily="2" charset="0"/>
              </a:rPr>
              <a:t>MARRIAGE_single</a:t>
            </a:r>
            <a:r>
              <a:rPr lang="en-US" sz="1300" dirty="0" smtClean="0">
                <a:solidFill>
                  <a:schemeClr val="bg1"/>
                </a:solidFill>
                <a:latin typeface="Ebrima" pitchFamily="2" charset="0"/>
                <a:ea typeface="Ebrima" pitchFamily="2" charset="0"/>
                <a:cs typeface="Ebrima" pitchFamily="2" charset="0"/>
              </a:rPr>
              <a:t>', 'PAY_SEPT_-1','PAY_SEPT_0', 'PAY_SEPT_1', 'PAY_SEPT_2', 'PAY_SEPT_3', 'PAY_SEPT_4','PAY_SEPT_5', 'PAY_SEPT_6', 'PAY_SEPT_7', 'PAY_SEPT_8', 'PAY_AUG_-1','PAY_AUG_0', 'PAY_AUG_1', 'PAY_AUG_2', 'PAY_AUG_3', 'PAY_AUG_4','PAY_AUG_5', 'PAY_AUG_6', 'PAY_AUG_7', 'PAY_AUG_8', 'PAY_JUL_-1','PAY_JUL_0', 'PAY_JUL_1', 'PAY_JUL_2', 'PAY_JUL_3', 'PAY_JUL_4','PAY_JUL_5', 'PAY_JUL_6', 'PAY_JUL_7', 'PAY_JUL_8', 'PAY_JUN_-1','PAY_JUN_0', 'PAY_JUN_1', 'PAY_JUN_2', 'PAY_JUN_3', 'PAY_JUN_4','PAY_JUN_5', 'PAY_JUN_6', 'PAY_JUN_7', 'PAY_JUN_8', 'PAY_MAY_-1', 'PAY_MAY_0', 'PAY_MAY_1', 'PAY_MAY_2', 'PAY_MAY_3', 'PAY_MAY_4','PAY_MAY_5', 'PAY_MAY_6', 'PAY_MAY_7', 'PAY_MAY_8', 'PAY_APR_-1','PAY_APR_0', 'PAY_APR_1', 'PAY_APR_2', 'PAY_APR_3', 'PAY_APR_4','PAY_APR_5', 'PAY_APR_6', 'PAY_APR_7', 'PAY_APR_8']</a:t>
            </a:r>
            <a:endParaRPr lang="en-US" sz="1300"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b="1" dirty="0" smtClean="0">
                <a:solidFill>
                  <a:schemeClr val="accent5">
                    <a:lumMod val="50000"/>
                  </a:schemeClr>
                </a:solidFill>
                <a:latin typeface="Ebrima" pitchFamily="2" charset="0"/>
                <a:ea typeface="Ebrima" pitchFamily="2" charset="0"/>
                <a:cs typeface="Ebrima" pitchFamily="2" charset="0"/>
              </a:rPr>
              <a:t>Machine </a:t>
            </a:r>
            <a:br>
              <a:rPr lang="en-US" b="1" dirty="0" smtClean="0">
                <a:solidFill>
                  <a:schemeClr val="accent5">
                    <a:lumMod val="50000"/>
                  </a:schemeClr>
                </a:solidFill>
                <a:latin typeface="Ebrima" pitchFamily="2" charset="0"/>
                <a:ea typeface="Ebrima" pitchFamily="2" charset="0"/>
                <a:cs typeface="Ebrima" pitchFamily="2" charset="0"/>
              </a:rPr>
            </a:br>
            <a:r>
              <a:rPr lang="en-US" b="1" dirty="0" smtClean="0">
                <a:solidFill>
                  <a:schemeClr val="accent5">
                    <a:lumMod val="50000"/>
                  </a:schemeClr>
                </a:solidFill>
                <a:latin typeface="Ebrima" pitchFamily="2" charset="0"/>
                <a:ea typeface="Ebrima" pitchFamily="2" charset="0"/>
                <a:cs typeface="Ebrima" pitchFamily="2" charset="0"/>
              </a:rPr>
              <a:t>Learning </a:t>
            </a:r>
            <a:br>
              <a:rPr lang="en-US" b="1" dirty="0" smtClean="0">
                <a:solidFill>
                  <a:schemeClr val="accent5">
                    <a:lumMod val="50000"/>
                  </a:schemeClr>
                </a:solidFill>
                <a:latin typeface="Ebrima" pitchFamily="2" charset="0"/>
                <a:ea typeface="Ebrima" pitchFamily="2" charset="0"/>
                <a:cs typeface="Ebrima" pitchFamily="2" charset="0"/>
              </a:rPr>
            </a:br>
            <a:r>
              <a:rPr lang="en-US" b="1" dirty="0" smtClean="0">
                <a:solidFill>
                  <a:schemeClr val="accent5">
                    <a:lumMod val="50000"/>
                  </a:schemeClr>
                </a:solidFill>
                <a:latin typeface="Ebrima" pitchFamily="2" charset="0"/>
                <a:ea typeface="Ebrima" pitchFamily="2" charset="0"/>
                <a:cs typeface="Ebrima" pitchFamily="2" charset="0"/>
              </a:rPr>
              <a:t>Model – </a:t>
            </a:r>
            <a:br>
              <a:rPr lang="en-US" b="1" dirty="0" smtClean="0">
                <a:solidFill>
                  <a:schemeClr val="accent5">
                    <a:lumMod val="50000"/>
                  </a:schemeClr>
                </a:solidFill>
                <a:latin typeface="Ebrima" pitchFamily="2" charset="0"/>
                <a:ea typeface="Ebrima" pitchFamily="2" charset="0"/>
                <a:cs typeface="Ebrima" pitchFamily="2" charset="0"/>
              </a:rPr>
            </a:br>
            <a:r>
              <a:rPr lang="en-US" b="1" dirty="0" smtClean="0">
                <a:solidFill>
                  <a:schemeClr val="accent5">
                    <a:lumMod val="50000"/>
                  </a:schemeClr>
                </a:solidFill>
                <a:latin typeface="Ebrima" pitchFamily="2" charset="0"/>
                <a:ea typeface="Ebrima" pitchFamily="2" charset="0"/>
                <a:cs typeface="Ebrima" pitchFamily="2" charset="0"/>
              </a:rPr>
              <a:t>Classification</a:t>
            </a:r>
            <a:br>
              <a:rPr lang="en-US" b="1" dirty="0" smtClean="0">
                <a:solidFill>
                  <a:schemeClr val="accent5">
                    <a:lumMod val="50000"/>
                  </a:schemeClr>
                </a:solidFill>
                <a:latin typeface="Ebrima" pitchFamily="2" charset="0"/>
                <a:ea typeface="Ebrima" pitchFamily="2" charset="0"/>
                <a:cs typeface="Ebrima" pitchFamily="2" charset="0"/>
              </a:rPr>
            </a:br>
            <a:endParaRPr lang="en-US" dirty="0"/>
          </a:p>
        </p:txBody>
      </p:sp>
      <p:pic>
        <p:nvPicPr>
          <p:cNvPr id="12291" name="Picture 3" descr="C:\Users\ys\OneDrive\Desktop\1_cG6U1qstYDijh9bPL42e-Q.jpeg"/>
          <p:cNvPicPr>
            <a:picLocks noChangeAspect="1" noChangeArrowheads="1"/>
          </p:cNvPicPr>
          <p:nvPr/>
        </p:nvPicPr>
        <p:blipFill>
          <a:blip r:embed="rId2"/>
          <a:srcRect/>
          <a:stretch>
            <a:fillRect/>
          </a:stretch>
        </p:blipFill>
        <p:spPr bwMode="auto">
          <a:xfrm>
            <a:off x="3909849" y="488261"/>
            <a:ext cx="5093764" cy="448313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77766"/>
          </a:xfrm>
        </p:spPr>
        <p:txBody>
          <a:bodyPr/>
          <a:lstStyle/>
          <a:p>
            <a:r>
              <a:rPr lang="en-US" sz="3600" b="1" dirty="0" smtClean="0">
                <a:latin typeface="Ebrima" pitchFamily="2" charset="0"/>
                <a:ea typeface="Ebrima" pitchFamily="2" charset="0"/>
                <a:cs typeface="Ebrima" pitchFamily="2" charset="0"/>
              </a:rPr>
              <a:t>MODEL BUILDING</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95122"/>
            <a:ext cx="9144000" cy="4348377"/>
          </a:xfrm>
        </p:spPr>
        <p:txBody>
          <a:bodyPr/>
          <a:lstStyle/>
          <a:p>
            <a:pPr>
              <a:buNone/>
            </a:pPr>
            <a:endParaRPr lang="en-US" sz="2400" dirty="0" smtClean="0">
              <a:solidFill>
                <a:schemeClr val="bg1"/>
              </a:solidFill>
            </a:endParaRP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LOGISTIC REGRESSION </a:t>
            </a:r>
          </a:p>
          <a:p>
            <a:pPr>
              <a:buClr>
                <a:schemeClr val="bg1"/>
              </a:buClr>
              <a:buFont typeface="Wingdings" pitchFamily="2" charset="2"/>
              <a:buChar char="v"/>
            </a:pPr>
            <a:endParaRPr lang="en-US" sz="2400" b="1" dirty="0" smtClean="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RANDOM FOREST </a:t>
            </a:r>
          </a:p>
          <a:p>
            <a:pPr>
              <a:buClr>
                <a:schemeClr val="bg1"/>
              </a:buClr>
              <a:buFont typeface="Wingdings" pitchFamily="2" charset="2"/>
              <a:buChar char="v"/>
            </a:pPr>
            <a:endParaRPr lang="en-US" sz="2400" b="1" dirty="0" smtClean="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SVC</a:t>
            </a:r>
          </a:p>
          <a:p>
            <a:pPr>
              <a:buClr>
                <a:schemeClr val="bg1"/>
              </a:buClr>
              <a:buNone/>
            </a:pPr>
            <a:r>
              <a:rPr lang="en-US" sz="2400" b="1" dirty="0" smtClean="0">
                <a:solidFill>
                  <a:schemeClr val="bg1"/>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XGBOOST </a:t>
            </a:r>
            <a:endParaRPr lang="en-US" sz="2400" b="1" dirty="0">
              <a:solidFill>
                <a:schemeClr val="bg1"/>
              </a:solidFill>
              <a:latin typeface="Ebrima" pitchFamily="2" charset="0"/>
              <a:ea typeface="Ebrima" pitchFamily="2" charset="0"/>
              <a:cs typeface="Ebrima" pitchFamily="2" charset="0"/>
            </a:endParaRPr>
          </a:p>
        </p:txBody>
      </p:sp>
      <p:pic>
        <p:nvPicPr>
          <p:cNvPr id="13314" name="Picture 2" descr="C:\Users\ys\OneDrive\Desktop\EDA9.png"/>
          <p:cNvPicPr>
            <a:picLocks noChangeAspect="1" noChangeArrowheads="1"/>
          </p:cNvPicPr>
          <p:nvPr/>
        </p:nvPicPr>
        <p:blipFill>
          <a:blip r:embed="rId2"/>
          <a:srcRect/>
          <a:stretch>
            <a:fillRect/>
          </a:stretch>
        </p:blipFill>
        <p:spPr bwMode="auto">
          <a:xfrm>
            <a:off x="3887898" y="1331202"/>
            <a:ext cx="5098447" cy="360866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809297"/>
          </a:xfrm>
        </p:spPr>
        <p:txBody>
          <a:bodyPr/>
          <a:lstStyle/>
          <a:p>
            <a:r>
              <a:rPr lang="en-US" sz="3200" b="1" dirty="0" smtClean="0">
                <a:latin typeface="Ebrima" pitchFamily="2" charset="0"/>
                <a:ea typeface="Ebrima" pitchFamily="2" charset="0"/>
                <a:cs typeface="Ebrima" pitchFamily="2" charset="0"/>
              </a:rPr>
              <a:t>LOGISTIC REGRESSION</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1" y="826654"/>
            <a:ext cx="4361793" cy="4316846"/>
          </a:xfrm>
        </p:spPr>
        <p:txBody>
          <a:bodyPr/>
          <a:lstStyle/>
          <a:p>
            <a:pPr>
              <a:buClr>
                <a:schemeClr val="bg1"/>
              </a:buClr>
              <a:buNone/>
            </a:pPr>
            <a:r>
              <a:rPr lang="en-US" sz="2800" b="1" dirty="0" smtClean="0">
                <a:solidFill>
                  <a:schemeClr val="tx1"/>
                </a:solidFill>
                <a:latin typeface="Ebrima" pitchFamily="2" charset="0"/>
                <a:ea typeface="Ebrima" pitchFamily="2" charset="0"/>
                <a:cs typeface="Ebrima" pitchFamily="2" charset="0"/>
              </a:rPr>
              <a:t>PARAMETERS </a:t>
            </a:r>
          </a:p>
          <a:p>
            <a:pPr>
              <a:buClr>
                <a:schemeClr val="bg1"/>
              </a:buClr>
              <a:buNone/>
            </a:pPr>
            <a:endParaRPr lang="en-US" sz="2800" b="1" dirty="0" smtClean="0">
              <a:solidFill>
                <a:schemeClr val="bg1"/>
              </a:solidFill>
              <a:latin typeface="Ebrima" pitchFamily="2" charset="0"/>
              <a:ea typeface="Ebrima" pitchFamily="2" charset="0"/>
              <a:cs typeface="Ebrima" pitchFamily="2" charset="0"/>
            </a:endParaRPr>
          </a:p>
          <a:p>
            <a:pPr>
              <a:buClr>
                <a:schemeClr val="bg1"/>
              </a:buClr>
              <a:buNone/>
            </a:pPr>
            <a:r>
              <a:rPr lang="en-US" sz="2800" b="1" dirty="0" smtClean="0">
                <a:solidFill>
                  <a:schemeClr val="bg1"/>
                </a:solidFill>
                <a:latin typeface="Ebrima" pitchFamily="2" charset="0"/>
                <a:ea typeface="Ebrima" pitchFamily="2" charset="0"/>
                <a:cs typeface="Ebrima" pitchFamily="2" charset="0"/>
              </a:rPr>
              <a:t>{'C': 0.01, 'penalty': 'l2'} </a:t>
            </a:r>
            <a:endParaRPr lang="en-US" sz="2800" b="1" dirty="0">
              <a:solidFill>
                <a:schemeClr val="bg1"/>
              </a:solidFill>
              <a:latin typeface="Ebrima" pitchFamily="2" charset="0"/>
              <a:ea typeface="Ebrima" pitchFamily="2" charset="0"/>
              <a:cs typeface="Ebrima" pitchFamily="2" charset="0"/>
            </a:endParaRPr>
          </a:p>
        </p:txBody>
      </p:sp>
      <p:sp>
        <p:nvSpPr>
          <p:cNvPr id="4" name="Text Placeholder 3"/>
          <p:cNvSpPr>
            <a:spLocks noGrp="1"/>
          </p:cNvSpPr>
          <p:nvPr>
            <p:ph type="body" idx="2"/>
          </p:nvPr>
        </p:nvSpPr>
        <p:spPr>
          <a:xfrm>
            <a:off x="4359434" y="830318"/>
            <a:ext cx="4784566" cy="4313182"/>
          </a:xfrm>
        </p:spPr>
        <p:txBody>
          <a:bodyPr/>
          <a:lstStyle/>
          <a:p>
            <a:pPr>
              <a:buNone/>
            </a:pPr>
            <a:r>
              <a:rPr lang="en-US" sz="1800" b="1" dirty="0" smtClean="0">
                <a:solidFill>
                  <a:schemeClr val="bg1"/>
                </a:solidFill>
                <a:latin typeface="Ebrima" pitchFamily="2" charset="0"/>
                <a:ea typeface="Ebrima" pitchFamily="2" charset="0"/>
                <a:cs typeface="Ebrima" pitchFamily="2" charset="0"/>
              </a:rPr>
              <a:t>From this regression model we get the results as below:</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accuracy on test data is </a:t>
            </a:r>
          </a:p>
          <a:p>
            <a:pPr>
              <a:buNone/>
            </a:pPr>
            <a:r>
              <a:rPr lang="en-US" sz="1800" b="1" dirty="0" smtClean="0">
                <a:solidFill>
                  <a:schemeClr val="bg1"/>
                </a:solidFill>
                <a:latin typeface="Ebrima" pitchFamily="2" charset="0"/>
                <a:ea typeface="Ebrima" pitchFamily="2" charset="0"/>
                <a:cs typeface="Ebrima" pitchFamily="2" charset="0"/>
              </a:rPr>
              <a:t>       0.7553984825886778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precision on test data is </a:t>
            </a:r>
          </a:p>
          <a:p>
            <a:pPr>
              <a:buNone/>
            </a:pPr>
            <a:r>
              <a:rPr lang="en-US" sz="1800" b="1" dirty="0" smtClean="0">
                <a:solidFill>
                  <a:schemeClr val="bg1"/>
                </a:solidFill>
                <a:latin typeface="Ebrima" pitchFamily="2" charset="0"/>
                <a:ea typeface="Ebrima" pitchFamily="2" charset="0"/>
                <a:cs typeface="Ebrima" pitchFamily="2" charset="0"/>
              </a:rPr>
              <a:t>       0.6936446173800259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recall on test data is </a:t>
            </a:r>
          </a:p>
          <a:p>
            <a:pPr>
              <a:buNone/>
            </a:pPr>
            <a:r>
              <a:rPr lang="en-US" sz="1800" b="1" dirty="0" smtClean="0">
                <a:solidFill>
                  <a:schemeClr val="bg1"/>
                </a:solidFill>
                <a:latin typeface="Ebrima" pitchFamily="2" charset="0"/>
                <a:ea typeface="Ebrima" pitchFamily="2" charset="0"/>
                <a:cs typeface="Ebrima" pitchFamily="2" charset="0"/>
              </a:rPr>
              <a:t>       0.7913583900562297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f1 on test data is </a:t>
            </a:r>
          </a:p>
          <a:p>
            <a:pPr>
              <a:buNone/>
            </a:pPr>
            <a:r>
              <a:rPr lang="en-US" sz="1800" b="1" dirty="0" smtClean="0">
                <a:solidFill>
                  <a:schemeClr val="bg1"/>
                </a:solidFill>
                <a:latin typeface="Ebrima" pitchFamily="2" charset="0"/>
                <a:ea typeface="Ebrima" pitchFamily="2" charset="0"/>
                <a:cs typeface="Ebrima" pitchFamily="2" charset="0"/>
              </a:rPr>
              <a:t>       0.7392867016864806</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t>
            </a:r>
            <a:r>
              <a:rPr lang="en-US" sz="1800" b="1" dirty="0" err="1" smtClean="0">
                <a:solidFill>
                  <a:schemeClr val="bg1"/>
                </a:solidFill>
                <a:latin typeface="Ebrima" pitchFamily="2" charset="0"/>
                <a:ea typeface="Ebrima" pitchFamily="2" charset="0"/>
                <a:cs typeface="Ebrima" pitchFamily="2" charset="0"/>
              </a:rPr>
              <a:t>roc_score</a:t>
            </a:r>
            <a:r>
              <a:rPr lang="en-US" sz="1800" b="1" dirty="0" smtClean="0">
                <a:solidFill>
                  <a:schemeClr val="bg1"/>
                </a:solidFill>
                <a:latin typeface="Ebrima" pitchFamily="2" charset="0"/>
                <a:ea typeface="Ebrima" pitchFamily="2" charset="0"/>
                <a:cs typeface="Ebrima" pitchFamily="2" charset="0"/>
              </a:rPr>
              <a:t> on test data is </a:t>
            </a:r>
          </a:p>
          <a:p>
            <a:pPr>
              <a:buNone/>
            </a:pPr>
            <a:r>
              <a:rPr lang="en-US" sz="1800" b="1" dirty="0" smtClean="0">
                <a:solidFill>
                  <a:schemeClr val="bg1"/>
                </a:solidFill>
                <a:latin typeface="Ebrima" pitchFamily="2" charset="0"/>
                <a:ea typeface="Ebrima" pitchFamily="2" charset="0"/>
                <a:cs typeface="Ebrima" pitchFamily="2" charset="0"/>
              </a:rPr>
              <a:t>       0.7593522874903104</a:t>
            </a:r>
            <a:endParaRPr lang="en-US" sz="1800" b="1"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sz="3600" b="1" dirty="0" smtClean="0">
                <a:latin typeface="Ebrima" pitchFamily="2" charset="0"/>
                <a:ea typeface="Ebrima" pitchFamily="2" charset="0"/>
                <a:cs typeface="Ebrima" pitchFamily="2" charset="0"/>
              </a:rPr>
              <a:t>FEATURE IMPORTANCES</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42570"/>
            <a:ext cx="9144000" cy="4400929"/>
          </a:xfrm>
        </p:spPr>
        <p:txBody>
          <a:bodyPr/>
          <a:lstStyle/>
          <a:p>
            <a:endParaRPr lang="en-US" dirty="0"/>
          </a:p>
        </p:txBody>
      </p:sp>
      <p:pic>
        <p:nvPicPr>
          <p:cNvPr id="14338" name="Picture 2" descr="C:\Users\ys\OneDrive\Desktop\EDA10.PNG"/>
          <p:cNvPicPr>
            <a:picLocks noChangeAspect="1" noChangeArrowheads="1"/>
          </p:cNvPicPr>
          <p:nvPr/>
        </p:nvPicPr>
        <p:blipFill>
          <a:blip r:embed="rId2"/>
          <a:srcRect/>
          <a:stretch>
            <a:fillRect/>
          </a:stretch>
        </p:blipFill>
        <p:spPr bwMode="auto">
          <a:xfrm>
            <a:off x="1219200" y="729812"/>
            <a:ext cx="6611007" cy="441368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98786"/>
          </a:xfrm>
        </p:spPr>
        <p:txBody>
          <a:bodyPr/>
          <a:lstStyle/>
          <a:p>
            <a:r>
              <a:rPr lang="en-US" sz="4000" b="1" dirty="0" smtClean="0">
                <a:latin typeface="Ebrima" pitchFamily="2" charset="0"/>
                <a:ea typeface="Ebrima" pitchFamily="2" charset="0"/>
                <a:cs typeface="Ebrima" pitchFamily="2" charset="0"/>
              </a:rPr>
              <a:t>RANDOM FOREST</a:t>
            </a:r>
            <a:endParaRPr lang="en-US" sz="40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1" y="826654"/>
            <a:ext cx="4466897" cy="4316846"/>
          </a:xfrm>
        </p:spPr>
        <p:txBody>
          <a:bodyPr/>
          <a:lstStyle/>
          <a:p>
            <a:pPr>
              <a:buNone/>
            </a:pPr>
            <a:endParaRPr lang="pt-BR" b="1" dirty="0" smtClean="0">
              <a:solidFill>
                <a:schemeClr val="bg1"/>
              </a:solidFill>
              <a:latin typeface="Ebrima" pitchFamily="2" charset="0"/>
              <a:ea typeface="Ebrima" pitchFamily="2" charset="0"/>
              <a:cs typeface="Ebrima" pitchFamily="2" charset="0"/>
            </a:endParaRPr>
          </a:p>
          <a:p>
            <a:pPr>
              <a:buNone/>
            </a:pPr>
            <a:endParaRPr lang="pt-BR" b="1" dirty="0" smtClean="0">
              <a:solidFill>
                <a:schemeClr val="tx1"/>
              </a:solidFill>
              <a:latin typeface="Ebrima" pitchFamily="2" charset="0"/>
              <a:ea typeface="Ebrima" pitchFamily="2" charset="0"/>
              <a:cs typeface="Ebrima" pitchFamily="2" charset="0"/>
            </a:endParaRPr>
          </a:p>
          <a:p>
            <a:pPr>
              <a:buNone/>
            </a:pPr>
            <a:r>
              <a:rPr lang="pt-BR" sz="2800" b="1" dirty="0" smtClean="0">
                <a:solidFill>
                  <a:schemeClr val="tx1"/>
                </a:solidFill>
                <a:latin typeface="Ebrima" pitchFamily="2" charset="0"/>
                <a:ea typeface="Ebrima" pitchFamily="2" charset="0"/>
                <a:cs typeface="Ebrima" pitchFamily="2" charset="0"/>
              </a:rPr>
              <a:t>PARAMETERS : </a:t>
            </a:r>
          </a:p>
          <a:p>
            <a:pPr>
              <a:buNone/>
            </a:pPr>
            <a:endParaRPr lang="pt-BR" sz="2800" b="1" dirty="0" smtClean="0">
              <a:solidFill>
                <a:schemeClr val="bg1"/>
              </a:solidFill>
              <a:latin typeface="Ebrima" pitchFamily="2" charset="0"/>
              <a:ea typeface="Ebrima" pitchFamily="2" charset="0"/>
              <a:cs typeface="Ebrima" pitchFamily="2" charset="0"/>
            </a:endParaRPr>
          </a:p>
          <a:p>
            <a:pPr>
              <a:buNone/>
            </a:pPr>
            <a:r>
              <a:rPr lang="pt-BR" sz="2800" b="1" dirty="0" smtClean="0">
                <a:solidFill>
                  <a:schemeClr val="bg1"/>
                </a:solidFill>
                <a:latin typeface="Ebrima" pitchFamily="2" charset="0"/>
                <a:ea typeface="Ebrima" pitchFamily="2" charset="0"/>
                <a:cs typeface="Ebrima" pitchFamily="2" charset="0"/>
              </a:rPr>
              <a:t>{'max_depth': 30, 'n_estimators': 150}</a:t>
            </a:r>
            <a:endParaRPr lang="en-US" sz="2800" b="1" dirty="0">
              <a:solidFill>
                <a:schemeClr val="bg1"/>
              </a:solidFill>
              <a:latin typeface="Ebrima" pitchFamily="2" charset="0"/>
              <a:ea typeface="Ebrima" pitchFamily="2" charset="0"/>
              <a:cs typeface="Ebrima" pitchFamily="2" charset="0"/>
            </a:endParaRPr>
          </a:p>
        </p:txBody>
      </p:sp>
      <p:sp>
        <p:nvSpPr>
          <p:cNvPr id="4" name="Text Placeholder 3"/>
          <p:cNvSpPr>
            <a:spLocks noGrp="1"/>
          </p:cNvSpPr>
          <p:nvPr>
            <p:ph type="body" idx="2"/>
          </p:nvPr>
        </p:nvSpPr>
        <p:spPr>
          <a:xfrm>
            <a:off x="4496068" y="805632"/>
            <a:ext cx="4647931" cy="4337867"/>
          </a:xfrm>
        </p:spPr>
        <p:txBody>
          <a:bodyPr/>
          <a:lstStyle/>
          <a:p>
            <a:pPr>
              <a:buNone/>
            </a:pPr>
            <a:r>
              <a:rPr lang="en-US" sz="1800" b="1" dirty="0" smtClean="0">
                <a:solidFill>
                  <a:schemeClr val="bg1"/>
                </a:solidFill>
                <a:latin typeface="Ebrima" pitchFamily="2" charset="0"/>
                <a:ea typeface="Ebrima" pitchFamily="2" charset="0"/>
                <a:cs typeface="Ebrima" pitchFamily="2" charset="0"/>
              </a:rPr>
              <a:t>From the regression model we get the</a:t>
            </a:r>
          </a:p>
          <a:p>
            <a:pPr>
              <a:buNone/>
            </a:pPr>
            <a:r>
              <a:rPr lang="en-US" sz="1800" b="1" dirty="0" smtClean="0">
                <a:solidFill>
                  <a:schemeClr val="bg1"/>
                </a:solidFill>
                <a:latin typeface="Ebrima" pitchFamily="2" charset="0"/>
                <a:ea typeface="Ebrima" pitchFamily="2" charset="0"/>
                <a:cs typeface="Ebrima" pitchFamily="2" charset="0"/>
              </a:rPr>
              <a:t>results as below:</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accuracy on test data is</a:t>
            </a:r>
          </a:p>
          <a:p>
            <a:pPr>
              <a:buNone/>
            </a:pPr>
            <a:r>
              <a:rPr lang="en-US" sz="1800" b="1" dirty="0" smtClean="0">
                <a:solidFill>
                  <a:schemeClr val="bg1"/>
                </a:solidFill>
                <a:latin typeface="Ebrima" pitchFamily="2" charset="0"/>
                <a:ea typeface="Ebrima" pitchFamily="2" charset="0"/>
                <a:cs typeface="Ebrima" pitchFamily="2" charset="0"/>
              </a:rPr>
              <a:t>      0.8337332209324947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precision on test data is   0.8020752269779508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recall on test data is </a:t>
            </a:r>
          </a:p>
          <a:p>
            <a:pPr>
              <a:buNone/>
            </a:pPr>
            <a:r>
              <a:rPr lang="en-US" sz="1800" b="1" dirty="0" smtClean="0">
                <a:solidFill>
                  <a:schemeClr val="bg1"/>
                </a:solidFill>
                <a:latin typeface="Ebrima" pitchFamily="2" charset="0"/>
                <a:ea typeface="Ebrima" pitchFamily="2" charset="0"/>
                <a:cs typeface="Ebrima" pitchFamily="2" charset="0"/>
              </a:rPr>
              <a:t>      0.856272500692329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f1 on test data is </a:t>
            </a:r>
          </a:p>
          <a:p>
            <a:pPr>
              <a:buNone/>
            </a:pPr>
            <a:r>
              <a:rPr lang="en-US" sz="1800" b="1" dirty="0" smtClean="0">
                <a:solidFill>
                  <a:schemeClr val="bg1"/>
                </a:solidFill>
                <a:latin typeface="Ebrima" pitchFamily="2" charset="0"/>
                <a:ea typeface="Ebrima" pitchFamily="2" charset="0"/>
                <a:cs typeface="Ebrima" pitchFamily="2" charset="0"/>
              </a:rPr>
              <a:t>      0.8282882400214305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t>
            </a:r>
            <a:r>
              <a:rPr lang="en-US" sz="1800" b="1" dirty="0" err="1" smtClean="0">
                <a:solidFill>
                  <a:schemeClr val="bg1"/>
                </a:solidFill>
                <a:latin typeface="Ebrima" pitchFamily="2" charset="0"/>
                <a:ea typeface="Ebrima" pitchFamily="2" charset="0"/>
                <a:cs typeface="Ebrima" pitchFamily="2" charset="0"/>
              </a:rPr>
              <a:t>roc_score</a:t>
            </a:r>
            <a:r>
              <a:rPr lang="en-US" sz="1800" b="1" dirty="0" smtClean="0">
                <a:solidFill>
                  <a:schemeClr val="bg1"/>
                </a:solidFill>
                <a:latin typeface="Ebrima" pitchFamily="2" charset="0"/>
                <a:ea typeface="Ebrima" pitchFamily="2" charset="0"/>
                <a:cs typeface="Ebrima" pitchFamily="2" charset="0"/>
              </a:rPr>
              <a:t> on test data is 0.8350761210621055 </a:t>
            </a:r>
            <a:endParaRPr lang="en-US" sz="1800" b="1"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67255"/>
          </a:xfrm>
        </p:spPr>
        <p:txBody>
          <a:bodyPr/>
          <a:lstStyle/>
          <a:p>
            <a:r>
              <a:rPr lang="en-US" sz="3600" b="1" dirty="0" smtClean="0">
                <a:latin typeface="Ebrima" pitchFamily="2" charset="0"/>
                <a:ea typeface="Ebrima" pitchFamily="2" charset="0"/>
                <a:cs typeface="Ebrima" pitchFamily="2" charset="0"/>
              </a:rPr>
              <a:t>FEATURE IMPORTANCES </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858184"/>
            <a:ext cx="9144000" cy="4285315"/>
          </a:xfrm>
        </p:spPr>
        <p:txBody>
          <a:bodyPr/>
          <a:lstStyle/>
          <a:p>
            <a:endParaRPr lang="en-US" dirty="0"/>
          </a:p>
        </p:txBody>
      </p:sp>
      <p:pic>
        <p:nvPicPr>
          <p:cNvPr id="15362" name="Picture 2" descr="C:\Users\ys\OneDrive\Desktop\EDA11.PNG"/>
          <p:cNvPicPr>
            <a:picLocks noChangeAspect="1" noChangeArrowheads="1"/>
          </p:cNvPicPr>
          <p:nvPr/>
        </p:nvPicPr>
        <p:blipFill>
          <a:blip r:embed="rId2"/>
          <a:srcRect/>
          <a:stretch>
            <a:fillRect/>
          </a:stretch>
        </p:blipFill>
        <p:spPr bwMode="auto">
          <a:xfrm>
            <a:off x="0" y="898753"/>
            <a:ext cx="9144000" cy="424474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14703"/>
          </a:xfrm>
        </p:spPr>
        <p:txBody>
          <a:bodyPr/>
          <a:lstStyle/>
          <a:p>
            <a:r>
              <a:rPr lang="en-US" sz="3200" b="1" dirty="0" smtClean="0">
                <a:latin typeface="Ebrima" pitchFamily="2" charset="0"/>
                <a:ea typeface="Ebrima" pitchFamily="2" charset="0"/>
                <a:cs typeface="Ebrima" pitchFamily="2" charset="0"/>
              </a:rPr>
              <a:t>SUPPORT VECTOR CLASSIFIER (SVC) </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1" y="700530"/>
            <a:ext cx="4603531" cy="4442970"/>
          </a:xfrm>
        </p:spPr>
        <p:txBody>
          <a:bodyPr/>
          <a:lstStyle/>
          <a:p>
            <a:pPr>
              <a:buNone/>
            </a:pPr>
            <a:endParaRPr lang="en-US" sz="3200" dirty="0" smtClean="0">
              <a:solidFill>
                <a:schemeClr val="tx1"/>
              </a:solidFill>
            </a:endParaRPr>
          </a:p>
          <a:p>
            <a:pPr>
              <a:buNone/>
            </a:pPr>
            <a:r>
              <a:rPr lang="en-US" sz="3000" b="1" dirty="0" smtClean="0">
                <a:solidFill>
                  <a:schemeClr val="tx1"/>
                </a:solidFill>
                <a:latin typeface="Ebrima" pitchFamily="2" charset="0"/>
                <a:ea typeface="Ebrima" pitchFamily="2" charset="0"/>
                <a:cs typeface="Ebrima" pitchFamily="2" charset="0"/>
              </a:rPr>
              <a:t>PARAMETERS :</a:t>
            </a:r>
            <a:r>
              <a:rPr lang="en-US" sz="3000" b="1" dirty="0" smtClean="0">
                <a:solidFill>
                  <a:schemeClr val="bg1"/>
                </a:solidFill>
                <a:latin typeface="Ebrima" pitchFamily="2" charset="0"/>
                <a:ea typeface="Ebrima" pitchFamily="2" charset="0"/>
                <a:cs typeface="Ebrima" pitchFamily="2" charset="0"/>
              </a:rPr>
              <a:t> </a:t>
            </a:r>
          </a:p>
          <a:p>
            <a:pPr>
              <a:buNone/>
            </a:pPr>
            <a:endParaRPr lang="en-US" sz="3000" b="1" dirty="0" smtClean="0">
              <a:solidFill>
                <a:schemeClr val="bg1"/>
              </a:solidFill>
              <a:latin typeface="Ebrima" pitchFamily="2" charset="0"/>
              <a:ea typeface="Ebrima" pitchFamily="2" charset="0"/>
              <a:cs typeface="Ebrima" pitchFamily="2" charset="0"/>
            </a:endParaRPr>
          </a:p>
          <a:p>
            <a:pPr>
              <a:buNone/>
            </a:pPr>
            <a:r>
              <a:rPr lang="en-US" sz="3000" b="1" dirty="0" smtClean="0">
                <a:solidFill>
                  <a:schemeClr val="bg1"/>
                </a:solidFill>
                <a:latin typeface="Ebrima" pitchFamily="2" charset="0"/>
                <a:ea typeface="Ebrima" pitchFamily="2" charset="0"/>
                <a:cs typeface="Ebrima" pitchFamily="2" charset="0"/>
              </a:rPr>
              <a:t>{'C': 10, 'kernel': '</a:t>
            </a:r>
            <a:r>
              <a:rPr lang="en-US" sz="3000" b="1" dirty="0" err="1" smtClean="0">
                <a:solidFill>
                  <a:schemeClr val="bg1"/>
                </a:solidFill>
                <a:latin typeface="Ebrima" pitchFamily="2" charset="0"/>
                <a:ea typeface="Ebrima" pitchFamily="2" charset="0"/>
                <a:cs typeface="Ebrima" pitchFamily="2" charset="0"/>
              </a:rPr>
              <a:t>rbf</a:t>
            </a:r>
            <a:r>
              <a:rPr lang="en-US" sz="3000" b="1" dirty="0" smtClean="0">
                <a:solidFill>
                  <a:schemeClr val="bg1"/>
                </a:solidFill>
                <a:latin typeface="Ebrima" pitchFamily="2" charset="0"/>
                <a:ea typeface="Ebrima" pitchFamily="2" charset="0"/>
                <a:cs typeface="Ebrima" pitchFamily="2" charset="0"/>
              </a:rPr>
              <a:t>'}</a:t>
            </a:r>
            <a:endParaRPr lang="en-US" sz="3000" b="1" dirty="0">
              <a:solidFill>
                <a:schemeClr val="bg1"/>
              </a:solidFill>
              <a:latin typeface="Ebrima" pitchFamily="2" charset="0"/>
              <a:ea typeface="Ebrima" pitchFamily="2" charset="0"/>
              <a:cs typeface="Ebrima" pitchFamily="2" charset="0"/>
            </a:endParaRPr>
          </a:p>
        </p:txBody>
      </p:sp>
      <p:sp>
        <p:nvSpPr>
          <p:cNvPr id="4" name="Text Placeholder 3"/>
          <p:cNvSpPr>
            <a:spLocks noGrp="1"/>
          </p:cNvSpPr>
          <p:nvPr>
            <p:ph type="body" idx="2"/>
          </p:nvPr>
        </p:nvSpPr>
        <p:spPr>
          <a:xfrm>
            <a:off x="4603531" y="714702"/>
            <a:ext cx="4540469" cy="4428797"/>
          </a:xfrm>
        </p:spPr>
        <p:txBody>
          <a:bodyPr/>
          <a:lstStyle/>
          <a:p>
            <a:pPr>
              <a:buNone/>
            </a:pPr>
            <a:r>
              <a:rPr lang="en-US" sz="1800" b="1" dirty="0" smtClean="0">
                <a:solidFill>
                  <a:schemeClr val="bg1"/>
                </a:solidFill>
              </a:rPr>
              <a:t>From the regression model we get the</a:t>
            </a:r>
          </a:p>
          <a:p>
            <a:pPr>
              <a:buNone/>
            </a:pPr>
            <a:r>
              <a:rPr lang="en-US" sz="1800" b="1" dirty="0" smtClean="0">
                <a:solidFill>
                  <a:schemeClr val="bg1"/>
                </a:solidFill>
              </a:rPr>
              <a:t>results as below:</a:t>
            </a:r>
          </a:p>
          <a:p>
            <a:pPr>
              <a:buClr>
                <a:schemeClr val="bg1"/>
              </a:buClr>
              <a:buFont typeface="Wingdings" pitchFamily="2" charset="2"/>
              <a:buChar char="v"/>
            </a:pPr>
            <a:r>
              <a:rPr lang="en-US" sz="1800" b="1" dirty="0" smtClean="0">
                <a:solidFill>
                  <a:schemeClr val="bg1"/>
                </a:solidFill>
              </a:rPr>
              <a:t>The accuracy on test data is </a:t>
            </a:r>
          </a:p>
          <a:p>
            <a:pPr>
              <a:buClr>
                <a:schemeClr val="bg1"/>
              </a:buClr>
              <a:buNone/>
            </a:pPr>
            <a:r>
              <a:rPr lang="en-US" sz="1800" b="1" dirty="0" smtClean="0">
                <a:solidFill>
                  <a:schemeClr val="bg1"/>
                </a:solidFill>
              </a:rPr>
              <a:t>      0.766746644186499 </a:t>
            </a:r>
          </a:p>
          <a:p>
            <a:pPr>
              <a:buClr>
                <a:schemeClr val="bg1"/>
              </a:buClr>
              <a:buFont typeface="Wingdings" pitchFamily="2" charset="2"/>
              <a:buChar char="v"/>
            </a:pPr>
            <a:r>
              <a:rPr lang="en-US" sz="1800" b="1" dirty="0" smtClean="0">
                <a:solidFill>
                  <a:schemeClr val="bg1"/>
                </a:solidFill>
              </a:rPr>
              <a:t>The precision on test data is 0.6900129701686122 </a:t>
            </a:r>
          </a:p>
          <a:p>
            <a:pPr>
              <a:buClr>
                <a:schemeClr val="bg1"/>
              </a:buClr>
              <a:buFont typeface="Wingdings" pitchFamily="2" charset="2"/>
              <a:buChar char="v"/>
            </a:pPr>
            <a:r>
              <a:rPr lang="en-US" sz="1800" b="1" dirty="0" smtClean="0">
                <a:solidFill>
                  <a:schemeClr val="bg1"/>
                </a:solidFill>
              </a:rPr>
              <a:t>The recall on test data is </a:t>
            </a:r>
          </a:p>
          <a:p>
            <a:pPr>
              <a:buClr>
                <a:schemeClr val="bg1"/>
              </a:buClr>
              <a:buNone/>
            </a:pPr>
            <a:r>
              <a:rPr lang="en-US" sz="1800" b="1" dirty="0" smtClean="0">
                <a:solidFill>
                  <a:schemeClr val="bg1"/>
                </a:solidFill>
              </a:rPr>
              <a:t>      0.8150758388233492 </a:t>
            </a:r>
          </a:p>
          <a:p>
            <a:pPr>
              <a:buClr>
                <a:schemeClr val="bg1"/>
              </a:buClr>
              <a:buFont typeface="Wingdings" pitchFamily="2" charset="2"/>
              <a:buChar char="v"/>
            </a:pPr>
            <a:r>
              <a:rPr lang="en-US" sz="1800" b="1" dirty="0" smtClean="0">
                <a:solidFill>
                  <a:schemeClr val="bg1"/>
                </a:solidFill>
              </a:rPr>
              <a:t>The f1 on test data is </a:t>
            </a:r>
          </a:p>
          <a:p>
            <a:pPr>
              <a:buClr>
                <a:schemeClr val="bg1"/>
              </a:buClr>
              <a:buNone/>
            </a:pPr>
            <a:r>
              <a:rPr lang="en-US" sz="1800" b="1" dirty="0" smtClean="0">
                <a:solidFill>
                  <a:schemeClr val="bg1"/>
                </a:solidFill>
              </a:rPr>
              <a:t>      0.7473484582426073</a:t>
            </a:r>
          </a:p>
          <a:p>
            <a:pPr>
              <a:buClr>
                <a:schemeClr val="bg1"/>
              </a:buClr>
              <a:buFont typeface="Wingdings" pitchFamily="2" charset="2"/>
              <a:buChar char="v"/>
            </a:pPr>
            <a:r>
              <a:rPr lang="en-US" sz="1800" b="1" dirty="0" smtClean="0">
                <a:solidFill>
                  <a:schemeClr val="bg1"/>
                </a:solidFill>
              </a:rPr>
              <a:t>The </a:t>
            </a:r>
            <a:r>
              <a:rPr lang="en-US" sz="1800" b="1" dirty="0" err="1" smtClean="0">
                <a:solidFill>
                  <a:schemeClr val="bg1"/>
                </a:solidFill>
              </a:rPr>
              <a:t>roc_score</a:t>
            </a:r>
            <a:r>
              <a:rPr lang="en-US" sz="1800" b="1" dirty="0" smtClean="0">
                <a:solidFill>
                  <a:schemeClr val="bg1"/>
                </a:solidFill>
              </a:rPr>
              <a:t> on test data is  0.7731776765513193 </a:t>
            </a:r>
            <a:endParaRPr lang="en-US" sz="1800" b="1"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88276"/>
          </a:xfrm>
        </p:spPr>
        <p:txBody>
          <a:bodyPr/>
          <a:lstStyle/>
          <a:p>
            <a:r>
              <a:rPr lang="en-US" sz="3600" b="1" dirty="0" smtClean="0">
                <a:latin typeface="Ebrima" pitchFamily="2" charset="0"/>
                <a:ea typeface="Ebrima" pitchFamily="2" charset="0"/>
                <a:cs typeface="Ebrima" pitchFamily="2" charset="0"/>
              </a:rPr>
              <a:t>XGBOOST</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21550"/>
            <a:ext cx="4393324" cy="4421950"/>
          </a:xfrm>
        </p:spPr>
        <p:txBody>
          <a:bodyPr/>
          <a:lstStyle/>
          <a:p>
            <a:pPr>
              <a:buNone/>
            </a:pPr>
            <a:endParaRPr lang="en-US" sz="2800" dirty="0" smtClean="0">
              <a:solidFill>
                <a:schemeClr val="bg1"/>
              </a:solidFill>
            </a:endParaRPr>
          </a:p>
          <a:p>
            <a:pPr>
              <a:buNone/>
            </a:pPr>
            <a:r>
              <a:rPr lang="en-US" sz="2800" b="1" dirty="0" smtClean="0">
                <a:solidFill>
                  <a:schemeClr val="tx1"/>
                </a:solidFill>
              </a:rPr>
              <a:t>PARAMETERS : </a:t>
            </a:r>
          </a:p>
          <a:p>
            <a:pPr>
              <a:buNone/>
            </a:pPr>
            <a:endParaRPr lang="en-US" sz="2800" b="1" dirty="0" smtClean="0">
              <a:solidFill>
                <a:schemeClr val="bg1"/>
              </a:solidFill>
            </a:endParaRPr>
          </a:p>
          <a:p>
            <a:pPr>
              <a:buNone/>
            </a:pPr>
            <a:r>
              <a:rPr lang="en-US" sz="2800" b="1" dirty="0" smtClean="0">
                <a:solidFill>
                  <a:schemeClr val="bg1"/>
                </a:solidFill>
              </a:rPr>
              <a:t>{‘</a:t>
            </a:r>
            <a:r>
              <a:rPr lang="en-US" sz="2800" b="1" dirty="0" err="1" smtClean="0">
                <a:solidFill>
                  <a:schemeClr val="bg1"/>
                </a:solidFill>
              </a:rPr>
              <a:t>max_depth</a:t>
            </a:r>
            <a:r>
              <a:rPr lang="en-US" sz="2800" b="1" dirty="0" smtClean="0">
                <a:solidFill>
                  <a:schemeClr val="bg1"/>
                </a:solidFill>
              </a:rPr>
              <a:t>’: 15</a:t>
            </a:r>
          </a:p>
          <a:p>
            <a:pPr>
              <a:buNone/>
            </a:pPr>
            <a:r>
              <a:rPr lang="en-US" sz="2800" b="1" dirty="0" smtClean="0">
                <a:solidFill>
                  <a:schemeClr val="bg1"/>
                </a:solidFill>
              </a:rPr>
              <a:t>‘</a:t>
            </a:r>
            <a:r>
              <a:rPr lang="en-US" sz="2800" b="1" dirty="0" err="1" smtClean="0">
                <a:solidFill>
                  <a:schemeClr val="bg1"/>
                </a:solidFill>
              </a:rPr>
              <a:t>min_child_weight</a:t>
            </a:r>
            <a:r>
              <a:rPr lang="en-US" sz="2800" b="1" dirty="0" smtClean="0">
                <a:solidFill>
                  <a:schemeClr val="bg1"/>
                </a:solidFill>
              </a:rPr>
              <a:t>’: </a:t>
            </a:r>
            <a:r>
              <a:rPr lang="en-US" b="1" dirty="0" smtClean="0"/>
              <a:t>8</a:t>
            </a:r>
            <a:r>
              <a:rPr lang="en-US" dirty="0" smtClean="0"/>
              <a:t>} </a:t>
            </a:r>
            <a:endParaRPr lang="en-US" dirty="0"/>
          </a:p>
        </p:txBody>
      </p:sp>
      <p:sp>
        <p:nvSpPr>
          <p:cNvPr id="4" name="Text Placeholder 3"/>
          <p:cNvSpPr>
            <a:spLocks noGrp="1"/>
          </p:cNvSpPr>
          <p:nvPr>
            <p:ph type="body" idx="2"/>
          </p:nvPr>
        </p:nvSpPr>
        <p:spPr>
          <a:xfrm>
            <a:off x="4403834" y="735724"/>
            <a:ext cx="4740166" cy="4407776"/>
          </a:xfrm>
        </p:spPr>
        <p:txBody>
          <a:bodyPr/>
          <a:lstStyle/>
          <a:p>
            <a:pPr>
              <a:buNone/>
            </a:pPr>
            <a:r>
              <a:rPr lang="en-US" sz="1800" b="1" dirty="0" smtClean="0">
                <a:solidFill>
                  <a:schemeClr val="bg1"/>
                </a:solidFill>
                <a:latin typeface="Ebrima" pitchFamily="2" charset="0"/>
                <a:ea typeface="Ebrima" pitchFamily="2" charset="0"/>
                <a:cs typeface="Ebrima" pitchFamily="2" charset="0"/>
              </a:rPr>
              <a:t>From the regression model we get the results as below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accuracy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0.787562414888788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precision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0.7316472114137483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recall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0.8237441588785047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f1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0.7749690891605989 </a:t>
            </a:r>
          </a:p>
          <a:p>
            <a:pPr>
              <a:buClr>
                <a:schemeClr val="bg1"/>
              </a:buClr>
              <a:buFont typeface="Wingdings" pitchFamily="2" charset="2"/>
              <a:buChar char="v"/>
            </a:pPr>
            <a:r>
              <a:rPr lang="en-US" sz="1800" b="1" dirty="0" smtClean="0">
                <a:solidFill>
                  <a:schemeClr val="bg1"/>
                </a:solidFill>
                <a:latin typeface="Ebrima" pitchFamily="2" charset="0"/>
                <a:ea typeface="Ebrima" pitchFamily="2" charset="0"/>
                <a:cs typeface="Ebrima" pitchFamily="2" charset="0"/>
              </a:rPr>
              <a:t>The </a:t>
            </a:r>
            <a:r>
              <a:rPr lang="en-US" sz="1800" b="1" dirty="0" err="1" smtClean="0">
                <a:solidFill>
                  <a:schemeClr val="bg1"/>
                </a:solidFill>
                <a:latin typeface="Ebrima" pitchFamily="2" charset="0"/>
                <a:ea typeface="Ebrima" pitchFamily="2" charset="0"/>
                <a:cs typeface="Ebrima" pitchFamily="2" charset="0"/>
              </a:rPr>
              <a:t>roc_score</a:t>
            </a:r>
            <a:r>
              <a:rPr lang="en-US" sz="1800" b="1" dirty="0" smtClean="0">
                <a:solidFill>
                  <a:schemeClr val="bg1"/>
                </a:solidFill>
                <a:latin typeface="Ebrima" pitchFamily="2" charset="0"/>
                <a:ea typeface="Ebrima" pitchFamily="2" charset="0"/>
                <a:cs typeface="Ebrima" pitchFamily="2" charset="0"/>
              </a:rPr>
              <a:t> on test data is </a:t>
            </a:r>
          </a:p>
          <a:p>
            <a:pPr>
              <a:buClr>
                <a:schemeClr val="bg1"/>
              </a:buClr>
              <a:buNone/>
            </a:pPr>
            <a:r>
              <a:rPr lang="en-US" sz="1800" b="1" dirty="0" smtClean="0">
                <a:solidFill>
                  <a:schemeClr val="bg1"/>
                </a:solidFill>
                <a:latin typeface="Ebrima" pitchFamily="2" charset="0"/>
                <a:ea typeface="Ebrima" pitchFamily="2" charset="0"/>
                <a:cs typeface="Ebrima" pitchFamily="2" charset="0"/>
              </a:rPr>
              <a:t>       0.7912025355223038</a:t>
            </a:r>
            <a:endParaRPr lang="en-US" sz="1800" b="1" dirty="0">
              <a:solidFill>
                <a:schemeClr val="bg1"/>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04193"/>
          </a:xfrm>
        </p:spPr>
        <p:txBody>
          <a:bodyPr/>
          <a:lstStyle/>
          <a:p>
            <a:r>
              <a:rPr lang="en-US" sz="3600" b="1" dirty="0" smtClean="0">
                <a:latin typeface="Ebrima" pitchFamily="2" charset="0"/>
                <a:ea typeface="Ebrima" pitchFamily="2" charset="0"/>
                <a:cs typeface="Ebrima" pitchFamily="2" charset="0"/>
              </a:rPr>
              <a:t>FEATURE IMPORTANCES</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00530"/>
            <a:ext cx="9144000" cy="4442970"/>
          </a:xfrm>
        </p:spPr>
        <p:txBody>
          <a:bodyPr/>
          <a:lstStyle/>
          <a:p>
            <a:endParaRPr lang="en-US" dirty="0"/>
          </a:p>
        </p:txBody>
      </p:sp>
      <p:pic>
        <p:nvPicPr>
          <p:cNvPr id="16386" name="Picture 2" descr="C:\Users\ys\OneDrive\Desktop\EDA12.PNG"/>
          <p:cNvPicPr>
            <a:picLocks noChangeAspect="1" noChangeArrowheads="1"/>
          </p:cNvPicPr>
          <p:nvPr/>
        </p:nvPicPr>
        <p:blipFill>
          <a:blip r:embed="rId2"/>
          <a:srcRect/>
          <a:stretch>
            <a:fillRect/>
          </a:stretch>
        </p:blipFill>
        <p:spPr bwMode="auto">
          <a:xfrm>
            <a:off x="0" y="828074"/>
            <a:ext cx="9144000" cy="431542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600" dirty="0" smtClean="0"/>
              <a:t/>
            </a:r>
            <a:br>
              <a:rPr lang="en-US" sz="3600" dirty="0" smtClean="0"/>
            </a:br>
            <a:r>
              <a:rPr lang="en-US" sz="3600" b="1" dirty="0" smtClean="0">
                <a:latin typeface="Ebrima" pitchFamily="2" charset="0"/>
                <a:ea typeface="Ebrima" pitchFamily="2" charset="0"/>
                <a:cs typeface="Ebrima" pitchFamily="2" charset="0"/>
              </a:rPr>
              <a:t>Problem Statement:</a:t>
            </a:r>
            <a:br>
              <a:rPr lang="en-US" sz="3600" b="1" dirty="0" smtClean="0">
                <a:latin typeface="Ebrima" pitchFamily="2" charset="0"/>
                <a:ea typeface="Ebrima" pitchFamily="2" charset="0"/>
                <a:cs typeface="Ebrima" pitchFamily="2" charset="0"/>
              </a:rPr>
            </a:br>
            <a:r>
              <a:rPr lang="en-US" sz="3600" b="1" dirty="0" smtClean="0">
                <a:latin typeface="Ebrima" pitchFamily="2" charset="0"/>
                <a:ea typeface="Ebrima" pitchFamily="2" charset="0"/>
                <a:cs typeface="Ebrima" pitchFamily="2" charset="0"/>
              </a:rPr>
              <a:t/>
            </a:r>
            <a:br>
              <a:rPr lang="en-US" sz="3600" b="1" dirty="0" smtClean="0">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This project is aimed at predicting the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case of customers default payments in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Taiwan. From the perspective of risk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management, the result of predictive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accuracy of the estimated probability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of default will be more valuable than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the binary result of classification –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credible or not credible clients. We can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use the </a:t>
            </a:r>
            <a:r>
              <a:rPr lang="en-US" sz="2000" b="1" dirty="0" smtClean="0">
                <a:solidFill>
                  <a:schemeClr val="bg1"/>
                </a:solidFill>
                <a:latin typeface="Ebrima" pitchFamily="2" charset="0"/>
                <a:ea typeface="Ebrima" pitchFamily="2" charset="0"/>
                <a:cs typeface="Ebrima" pitchFamily="2" charset="0"/>
                <a:hlinkClick r:id="rId3"/>
              </a:rPr>
              <a:t>K-S chart</a:t>
            </a:r>
            <a:r>
              <a:rPr lang="en-US" sz="2000" b="1" dirty="0" smtClean="0">
                <a:solidFill>
                  <a:schemeClr val="bg1"/>
                </a:solidFill>
                <a:latin typeface="Ebrima" pitchFamily="2" charset="0"/>
                <a:ea typeface="Ebrima" pitchFamily="2" charset="0"/>
                <a:cs typeface="Ebrima" pitchFamily="2" charset="0"/>
              </a:rPr>
              <a:t> to evaluate which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customers will default on their </a:t>
            </a:r>
            <a:br>
              <a:rPr lang="en-US" sz="2000" b="1" dirty="0" smtClean="0">
                <a:solidFill>
                  <a:schemeClr val="bg1"/>
                </a:solidFill>
                <a:latin typeface="Ebrima" pitchFamily="2" charset="0"/>
                <a:ea typeface="Ebrima" pitchFamily="2" charset="0"/>
                <a:cs typeface="Ebrima" pitchFamily="2" charset="0"/>
              </a:rPr>
            </a:br>
            <a:r>
              <a:rPr lang="en-US" sz="2000" b="1" dirty="0" smtClean="0">
                <a:solidFill>
                  <a:schemeClr val="bg1"/>
                </a:solidFill>
                <a:latin typeface="Ebrima" pitchFamily="2" charset="0"/>
                <a:ea typeface="Ebrima" pitchFamily="2" charset="0"/>
                <a:cs typeface="Ebrima" pitchFamily="2" charset="0"/>
              </a:rPr>
              <a:t>credit card payments.</a:t>
            </a:r>
            <a:r>
              <a:rPr lang="en-US" sz="2000" b="1" dirty="0" smtClean="0">
                <a:latin typeface="Ebrima" pitchFamily="2" charset="0"/>
                <a:ea typeface="Ebrima" pitchFamily="2" charset="0"/>
                <a:cs typeface="Ebrima" pitchFamily="2" charset="0"/>
              </a:rPr>
              <a:t/>
            </a:r>
            <a:br>
              <a:rPr lang="en-US" sz="2000" b="1" dirty="0" smtClean="0">
                <a:latin typeface="Ebrima" pitchFamily="2" charset="0"/>
                <a:ea typeface="Ebrima" pitchFamily="2" charset="0"/>
                <a:cs typeface="Ebrima" pitchFamily="2" charset="0"/>
              </a:rPr>
            </a:br>
            <a:r>
              <a:rPr lang="en-US" sz="2000" dirty="0" smtClean="0"/>
              <a:t/>
            </a:r>
            <a:br>
              <a:rPr lang="en-US" sz="2000" dirty="0" smtClean="0"/>
            </a:br>
            <a:r>
              <a:rPr lang="en-US" sz="2000" dirty="0" smtClean="0"/>
              <a:t> </a:t>
            </a:r>
            <a:br>
              <a:rPr lang="en-US" sz="2000" dirty="0" smtClean="0"/>
            </a:br>
            <a:endParaRPr lang="en-US" sz="2000" dirty="0"/>
          </a:p>
        </p:txBody>
      </p:sp>
      <p:pic>
        <p:nvPicPr>
          <p:cNvPr id="2050" name="Picture 2" descr="C:\Users\ys\OneDrive\Desktop\dataset-cover.jpg"/>
          <p:cNvPicPr>
            <a:picLocks noChangeAspect="1" noChangeArrowheads="1"/>
          </p:cNvPicPr>
          <p:nvPr/>
        </p:nvPicPr>
        <p:blipFill>
          <a:blip r:embed="rId4"/>
          <a:srcRect/>
          <a:stretch>
            <a:fillRect/>
          </a:stretch>
        </p:blipFill>
        <p:spPr bwMode="auto">
          <a:xfrm>
            <a:off x="4824248" y="1283668"/>
            <a:ext cx="4109545" cy="326731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77766"/>
          </a:xfrm>
        </p:spPr>
        <p:txBody>
          <a:bodyPr/>
          <a:lstStyle/>
          <a:p>
            <a:r>
              <a:rPr lang="en-US" sz="3600" b="1" dirty="0" smtClean="0">
                <a:latin typeface="Ebrima" pitchFamily="2" charset="0"/>
                <a:ea typeface="Ebrima" pitchFamily="2" charset="0"/>
                <a:cs typeface="Ebrima" pitchFamily="2" charset="0"/>
              </a:rPr>
              <a:t>AUC-ROC CURVE COMPARISON</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11040"/>
            <a:ext cx="9144000" cy="4432459"/>
          </a:xfrm>
        </p:spPr>
        <p:txBody>
          <a:bodyPr/>
          <a:lstStyle/>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An ROC curve (receiver operating </a:t>
            </a:r>
          </a:p>
          <a:p>
            <a:pPr>
              <a:buNone/>
            </a:pPr>
            <a:r>
              <a:rPr lang="en-US" b="1" dirty="0" smtClean="0">
                <a:solidFill>
                  <a:schemeClr val="bg1"/>
                </a:solidFill>
                <a:latin typeface="Ebrima" pitchFamily="2" charset="0"/>
                <a:ea typeface="Ebrima" pitchFamily="2" charset="0"/>
                <a:cs typeface="Ebrima" pitchFamily="2" charset="0"/>
              </a:rPr>
              <a:t>characteristic curve) is a graph </a:t>
            </a:r>
          </a:p>
          <a:p>
            <a:pPr>
              <a:buNone/>
            </a:pPr>
            <a:r>
              <a:rPr lang="en-US" b="1" dirty="0" smtClean="0">
                <a:solidFill>
                  <a:schemeClr val="bg1"/>
                </a:solidFill>
                <a:latin typeface="Ebrima" pitchFamily="2" charset="0"/>
                <a:ea typeface="Ebrima" pitchFamily="2" charset="0"/>
                <a:cs typeface="Ebrima" pitchFamily="2" charset="0"/>
              </a:rPr>
              <a:t>showing the performance of a </a:t>
            </a:r>
          </a:p>
          <a:p>
            <a:pPr>
              <a:buNone/>
            </a:pPr>
            <a:r>
              <a:rPr lang="en-US" b="1" dirty="0" smtClean="0">
                <a:solidFill>
                  <a:schemeClr val="bg1"/>
                </a:solidFill>
                <a:latin typeface="Ebrima" pitchFamily="2" charset="0"/>
                <a:ea typeface="Ebrima" pitchFamily="2" charset="0"/>
                <a:cs typeface="Ebrima" pitchFamily="2" charset="0"/>
              </a:rPr>
              <a:t>classification model at all </a:t>
            </a:r>
          </a:p>
          <a:p>
            <a:pPr>
              <a:buNone/>
            </a:pPr>
            <a:r>
              <a:rPr lang="en-US" b="1" dirty="0" smtClean="0">
                <a:solidFill>
                  <a:schemeClr val="bg1"/>
                </a:solidFill>
                <a:latin typeface="Ebrima" pitchFamily="2" charset="0"/>
                <a:ea typeface="Ebrima" pitchFamily="2" charset="0"/>
                <a:cs typeface="Ebrima" pitchFamily="2" charset="0"/>
              </a:rPr>
              <a:t>classification thresholds. </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This curve plots two parameters:</a:t>
            </a:r>
          </a:p>
          <a:p>
            <a:pPr>
              <a:buClr>
                <a:schemeClr val="bg1"/>
              </a:buClr>
              <a:buNone/>
            </a:pPr>
            <a:r>
              <a:rPr lang="en-US" b="1" dirty="0" smtClean="0">
                <a:solidFill>
                  <a:schemeClr val="bg1"/>
                </a:solidFill>
                <a:latin typeface="Ebrima" pitchFamily="2" charset="0"/>
                <a:ea typeface="Ebrima" pitchFamily="2" charset="0"/>
                <a:cs typeface="Ebrima" pitchFamily="2" charset="0"/>
              </a:rPr>
              <a:t>      1. True Positive Rate</a:t>
            </a:r>
          </a:p>
          <a:p>
            <a:pPr>
              <a:buClr>
                <a:schemeClr val="bg1"/>
              </a:buClr>
              <a:buNone/>
            </a:pPr>
            <a:r>
              <a:rPr lang="en-US" b="1" dirty="0" smtClean="0">
                <a:solidFill>
                  <a:schemeClr val="bg1"/>
                </a:solidFill>
                <a:latin typeface="Ebrima" pitchFamily="2" charset="0"/>
                <a:ea typeface="Ebrima" pitchFamily="2" charset="0"/>
                <a:cs typeface="Ebrima" pitchFamily="2" charset="0"/>
              </a:rPr>
              <a:t>      2. False Positive Rate</a:t>
            </a:r>
          </a:p>
          <a:p>
            <a:pPr>
              <a:buClr>
                <a:schemeClr val="bg1"/>
              </a:buClr>
              <a:buFont typeface="Wingdings" pitchFamily="2" charset="2"/>
              <a:buChar char="v"/>
            </a:pPr>
            <a:r>
              <a:rPr lang="en-US" b="1" dirty="0" smtClean="0">
                <a:solidFill>
                  <a:schemeClr val="bg1"/>
                </a:solidFill>
                <a:latin typeface="Ebrima" pitchFamily="2" charset="0"/>
                <a:ea typeface="Ebrima" pitchFamily="2" charset="0"/>
                <a:cs typeface="Ebrima" pitchFamily="2" charset="0"/>
              </a:rPr>
              <a:t>AUC stands for "Area under the </a:t>
            </a:r>
          </a:p>
          <a:p>
            <a:pPr>
              <a:buNone/>
            </a:pPr>
            <a:r>
              <a:rPr lang="en-US" b="1" dirty="0" smtClean="0">
                <a:solidFill>
                  <a:schemeClr val="bg1"/>
                </a:solidFill>
                <a:latin typeface="Ebrima" pitchFamily="2" charset="0"/>
                <a:ea typeface="Ebrima" pitchFamily="2" charset="0"/>
                <a:cs typeface="Ebrima" pitchFamily="2" charset="0"/>
              </a:rPr>
              <a:t>ROC Curve." That is, AUC measures </a:t>
            </a:r>
          </a:p>
          <a:p>
            <a:pPr>
              <a:buNone/>
            </a:pPr>
            <a:r>
              <a:rPr lang="en-US" b="1" dirty="0" smtClean="0">
                <a:solidFill>
                  <a:schemeClr val="bg1"/>
                </a:solidFill>
                <a:latin typeface="Ebrima" pitchFamily="2" charset="0"/>
                <a:ea typeface="Ebrima" pitchFamily="2" charset="0"/>
                <a:cs typeface="Ebrima" pitchFamily="2" charset="0"/>
              </a:rPr>
              <a:t>the entire two-dimensional area </a:t>
            </a:r>
          </a:p>
          <a:p>
            <a:pPr>
              <a:buNone/>
            </a:pPr>
            <a:r>
              <a:rPr lang="en-US" b="1" dirty="0" smtClean="0">
                <a:solidFill>
                  <a:schemeClr val="bg1"/>
                </a:solidFill>
                <a:latin typeface="Ebrima" pitchFamily="2" charset="0"/>
                <a:ea typeface="Ebrima" pitchFamily="2" charset="0"/>
                <a:cs typeface="Ebrima" pitchFamily="2" charset="0"/>
              </a:rPr>
              <a:t>underneath the entire ROC curve.</a:t>
            </a:r>
          </a:p>
          <a:p>
            <a:pPr>
              <a:buNone/>
            </a:pPr>
            <a:endParaRPr lang="en-US" dirty="0">
              <a:solidFill>
                <a:schemeClr val="bg1"/>
              </a:solidFill>
            </a:endParaRPr>
          </a:p>
        </p:txBody>
      </p:sp>
      <p:pic>
        <p:nvPicPr>
          <p:cNvPr id="17410" name="Picture 2" descr="C:\Users\ys\OneDrive\Desktop\EDA13.PNG"/>
          <p:cNvPicPr>
            <a:picLocks noChangeAspect="1" noChangeArrowheads="1"/>
          </p:cNvPicPr>
          <p:nvPr/>
        </p:nvPicPr>
        <p:blipFill>
          <a:blip r:embed="rId2"/>
          <a:srcRect/>
          <a:stretch>
            <a:fillRect/>
          </a:stretch>
        </p:blipFill>
        <p:spPr bwMode="auto">
          <a:xfrm>
            <a:off x="4151586" y="798785"/>
            <a:ext cx="4803227" cy="412005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25214"/>
          </a:xfrm>
        </p:spPr>
        <p:txBody>
          <a:bodyPr/>
          <a:lstStyle/>
          <a:p>
            <a:r>
              <a:rPr lang="en-US" sz="3600" b="1" dirty="0" smtClean="0">
                <a:latin typeface="Ebrima" pitchFamily="2" charset="0"/>
                <a:ea typeface="Ebrima" pitchFamily="2" charset="0"/>
                <a:cs typeface="Ebrima" pitchFamily="2" charset="0"/>
              </a:rPr>
              <a:t>EVALUATING THE MODELS </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58488"/>
            <a:ext cx="9144000" cy="4485011"/>
          </a:xfrm>
        </p:spPr>
        <p:txBody>
          <a:bodyPr/>
          <a:lstStyle/>
          <a:p>
            <a:endParaRPr lang="en-US" dirty="0"/>
          </a:p>
        </p:txBody>
      </p:sp>
      <p:pic>
        <p:nvPicPr>
          <p:cNvPr id="18434" name="Picture 2" descr="C:\Users\ys\OneDrive\Desktop\EDA14.PNG"/>
          <p:cNvPicPr>
            <a:picLocks noChangeAspect="1" noChangeArrowheads="1"/>
          </p:cNvPicPr>
          <p:nvPr/>
        </p:nvPicPr>
        <p:blipFill>
          <a:blip r:embed="rId2"/>
          <a:srcRect/>
          <a:stretch>
            <a:fillRect/>
          </a:stretch>
        </p:blipFill>
        <p:spPr bwMode="auto">
          <a:xfrm>
            <a:off x="168166" y="778258"/>
            <a:ext cx="8776137" cy="2647950"/>
          </a:xfrm>
          <a:prstGeom prst="rect">
            <a:avLst/>
          </a:prstGeom>
          <a:noFill/>
        </p:spPr>
      </p:pic>
      <p:sp>
        <p:nvSpPr>
          <p:cNvPr id="5" name="Oval 4"/>
          <p:cNvSpPr/>
          <p:nvPr/>
        </p:nvSpPr>
        <p:spPr>
          <a:xfrm>
            <a:off x="1208689" y="3668110"/>
            <a:ext cx="6779172" cy="1282262"/>
          </a:xfrm>
          <a:prstGeom prst="ellipse">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path path="circle">
              <a:fillToRect t="100000" r="100000"/>
            </a:path>
            <a:tileRect l="-100000" b="-100000"/>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Ebrima" pitchFamily="2" charset="0"/>
                <a:ea typeface="Ebrima" pitchFamily="2" charset="0"/>
                <a:cs typeface="Ebrima" pitchFamily="2" charset="0"/>
              </a:rPr>
              <a:t>From the above table we can find that </a:t>
            </a:r>
            <a:r>
              <a:rPr lang="en-US" sz="1800" b="1" dirty="0" err="1" smtClean="0">
                <a:latin typeface="Ebrima" pitchFamily="2" charset="0"/>
                <a:ea typeface="Ebrima" pitchFamily="2" charset="0"/>
                <a:cs typeface="Ebrima" pitchFamily="2" charset="0"/>
              </a:rPr>
              <a:t>XGBoost</a:t>
            </a:r>
            <a:r>
              <a:rPr lang="en-US" sz="1800" b="1" dirty="0" smtClean="0">
                <a:latin typeface="Ebrima" pitchFamily="2" charset="0"/>
                <a:ea typeface="Ebrima" pitchFamily="2" charset="0"/>
                <a:cs typeface="Ebrima" pitchFamily="2" charset="0"/>
              </a:rPr>
              <a:t> classifier perform best among those models</a:t>
            </a:r>
            <a:endParaRPr lang="en-US" sz="18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51642"/>
          </a:xfrm>
        </p:spPr>
        <p:txBody>
          <a:bodyPr/>
          <a:lstStyle/>
          <a:p>
            <a:r>
              <a:rPr lang="en-US" sz="3600" b="1" dirty="0" smtClean="0">
                <a:latin typeface="Ebrima" pitchFamily="2" charset="0"/>
                <a:ea typeface="Ebrima" pitchFamily="2" charset="0"/>
                <a:cs typeface="Ebrima" pitchFamily="2" charset="0"/>
              </a:rPr>
              <a:t>CHALLENGES FACED</a:t>
            </a:r>
            <a:endParaRPr lang="en-US" sz="36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37468"/>
            <a:ext cx="9144000" cy="4506032"/>
          </a:xfrm>
        </p:spPr>
        <p:txBody>
          <a:bodyPr/>
          <a:lstStyle/>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The data was huge and was to be handled keeping in mind that we do not miss anything which is even of a little relevance.</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Computation time.</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Getting a higher accuracy on the models.</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Carefully handling feature imbalanced data.</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Tuning of </a:t>
            </a:r>
            <a:r>
              <a:rPr lang="en-US" sz="2400" b="1" dirty="0" err="1" smtClean="0">
                <a:solidFill>
                  <a:schemeClr val="bg1"/>
                </a:solidFill>
                <a:latin typeface="Ebrima" pitchFamily="2" charset="0"/>
                <a:ea typeface="Ebrima" pitchFamily="2" charset="0"/>
                <a:cs typeface="Ebrima" pitchFamily="2" charset="0"/>
              </a:rPr>
              <a:t>hyperparameters</a:t>
            </a:r>
            <a:r>
              <a:rPr lang="en-US" sz="2400" b="1" dirty="0" smtClean="0">
                <a:solidFill>
                  <a:schemeClr val="bg1"/>
                </a:solidFill>
                <a:latin typeface="Ebrima" pitchFamily="2" charset="0"/>
                <a:ea typeface="Ebrima" pitchFamily="2" charset="0"/>
                <a:cs typeface="Ebrima" pitchFamily="2" charset="0"/>
              </a:rPr>
              <a:t> carefully.</a:t>
            </a:r>
          </a:p>
          <a:p>
            <a:pPr>
              <a:buClr>
                <a:schemeClr val="bg1"/>
              </a:buClr>
              <a:buFont typeface="Wingdings" pitchFamily="2" charset="2"/>
              <a:buChar char="v"/>
            </a:pPr>
            <a:r>
              <a:rPr lang="en-US" sz="2400" b="1" dirty="0" smtClean="0">
                <a:solidFill>
                  <a:schemeClr val="bg1"/>
                </a:solidFill>
                <a:latin typeface="Ebrima" pitchFamily="2" charset="0"/>
                <a:ea typeface="Ebrima" pitchFamily="2" charset="0"/>
                <a:cs typeface="Ebrima" pitchFamily="2" charset="0"/>
              </a:rPr>
              <a:t>Feature engineering</a:t>
            </a:r>
          </a:p>
          <a:p>
            <a:pPr>
              <a:buClr>
                <a:schemeClr val="bg1"/>
              </a:buCl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14703"/>
          </a:xfrm>
        </p:spPr>
        <p:txBody>
          <a:bodyPr/>
          <a:lstStyle/>
          <a:p>
            <a:r>
              <a:rPr lang="en-US" sz="3200" b="1" dirty="0" smtClean="0">
                <a:latin typeface="Ebrima" pitchFamily="2" charset="0"/>
                <a:ea typeface="Ebrima" pitchFamily="2" charset="0"/>
                <a:cs typeface="Ebrima" pitchFamily="2" charset="0"/>
              </a:rPr>
              <a:t>CONCLUSION</a:t>
            </a:r>
            <a:endParaRPr lang="en-US" sz="32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58488"/>
            <a:ext cx="9144000" cy="4485011"/>
          </a:xfrm>
        </p:spPr>
        <p:txBody>
          <a:bodyPr/>
          <a:lstStyle/>
          <a:p>
            <a:pPr>
              <a:buClr>
                <a:schemeClr val="bg1"/>
              </a:buClr>
              <a:buFont typeface="Wingdings" pitchFamily="2" charset="2"/>
              <a:buChar char="v"/>
            </a:pPr>
            <a:r>
              <a:rPr lang="en-US" sz="1500" b="1" dirty="0" err="1" smtClean="0">
                <a:solidFill>
                  <a:schemeClr val="bg1"/>
                </a:solidFill>
                <a:latin typeface="Ebrima" pitchFamily="2" charset="0"/>
                <a:ea typeface="Ebrima" pitchFamily="2" charset="0"/>
                <a:cs typeface="Ebrima" pitchFamily="2" charset="0"/>
              </a:rPr>
              <a:t>XGBoost</a:t>
            </a:r>
            <a:r>
              <a:rPr lang="en-US" sz="1500" b="1" dirty="0" smtClean="0">
                <a:solidFill>
                  <a:schemeClr val="bg1"/>
                </a:solidFill>
                <a:latin typeface="Ebrima" pitchFamily="2" charset="0"/>
                <a:ea typeface="Ebrima" pitchFamily="2" charset="0"/>
                <a:cs typeface="Ebrima" pitchFamily="2" charset="0"/>
              </a:rPr>
              <a:t> model has the highest recall, if the business cares recall the most, then this model is the best candidate. If the balance of recall and precision is the most important metric, then Random Forest is the ideal model. Since Random Forest has slightly lower recall but much higher precision than Logistic Regression, I would recommend Random Forest.</a:t>
            </a:r>
          </a:p>
          <a:p>
            <a:pPr>
              <a:buClr>
                <a:schemeClr val="bg1"/>
              </a:buClr>
              <a:buFont typeface="Wingdings" pitchFamily="2" charset="2"/>
              <a:buChar char="v"/>
            </a:pPr>
            <a:r>
              <a:rPr lang="en-US" sz="1500" b="1" dirty="0" smtClean="0">
                <a:solidFill>
                  <a:schemeClr val="bg1"/>
                </a:solidFill>
                <a:latin typeface="Ebrima" pitchFamily="2" charset="0"/>
                <a:ea typeface="Ebrima" pitchFamily="2" charset="0"/>
                <a:cs typeface="Ebrima" pitchFamily="2" charset="0"/>
              </a:rPr>
              <a:t>Gradient boost gave the highest accuracy of 82% on test dataset. Repayment in the month of </a:t>
            </a:r>
            <a:r>
              <a:rPr lang="en-US" sz="1500" b="1" dirty="0" err="1" smtClean="0">
                <a:solidFill>
                  <a:schemeClr val="bg1"/>
                </a:solidFill>
                <a:latin typeface="Ebrima" pitchFamily="2" charset="0"/>
                <a:ea typeface="Ebrima" pitchFamily="2" charset="0"/>
                <a:cs typeface="Ebrima" pitchFamily="2" charset="0"/>
              </a:rPr>
              <a:t>september</a:t>
            </a:r>
            <a:r>
              <a:rPr lang="en-US" sz="1500" b="1" dirty="0" smtClean="0">
                <a:solidFill>
                  <a:schemeClr val="bg1"/>
                </a:solidFill>
                <a:latin typeface="Ebrima" pitchFamily="2" charset="0"/>
                <a:ea typeface="Ebrima" pitchFamily="2" charset="0"/>
                <a:cs typeface="Ebrima" pitchFamily="2" charset="0"/>
              </a:rPr>
              <a:t> tended to be the most important feature for our machine learning model.</a:t>
            </a:r>
          </a:p>
          <a:p>
            <a:pPr>
              <a:buClr>
                <a:schemeClr val="bg1"/>
              </a:buClr>
              <a:buFont typeface="Wingdings" pitchFamily="2" charset="2"/>
              <a:buChar char="v"/>
            </a:pPr>
            <a:r>
              <a:rPr lang="en-US" sz="1500" b="1" dirty="0" smtClean="0">
                <a:solidFill>
                  <a:schemeClr val="bg1"/>
                </a:solidFill>
                <a:latin typeface="Ebrima" pitchFamily="2" charset="0"/>
                <a:ea typeface="Ebrima" pitchFamily="2" charset="0"/>
                <a:cs typeface="Ebrima" pitchFamily="2" charset="0"/>
              </a:rPr>
              <a:t>The best accuracy is obtained for the Random forest and </a:t>
            </a:r>
            <a:r>
              <a:rPr lang="en-US" sz="1500" b="1" dirty="0" err="1" smtClean="0">
                <a:solidFill>
                  <a:schemeClr val="bg1"/>
                </a:solidFill>
                <a:latin typeface="Ebrima" pitchFamily="2" charset="0"/>
                <a:ea typeface="Ebrima" pitchFamily="2" charset="0"/>
                <a:cs typeface="Ebrima" pitchFamily="2" charset="0"/>
              </a:rPr>
              <a:t>XGBoost</a:t>
            </a:r>
            <a:r>
              <a:rPr lang="en-US" sz="1500" b="1" dirty="0" smtClean="0">
                <a:solidFill>
                  <a:schemeClr val="bg1"/>
                </a:solidFill>
                <a:latin typeface="Ebrima" pitchFamily="2" charset="0"/>
                <a:ea typeface="Ebrima" pitchFamily="2" charset="0"/>
                <a:cs typeface="Ebrima" pitchFamily="2" charset="0"/>
              </a:rPr>
              <a:t> classifier.</a:t>
            </a:r>
          </a:p>
          <a:p>
            <a:pPr>
              <a:buClr>
                <a:schemeClr val="bg1"/>
              </a:buClr>
              <a:buFont typeface="Wingdings" pitchFamily="2" charset="2"/>
              <a:buChar char="v"/>
            </a:pPr>
            <a:r>
              <a:rPr lang="en-US" sz="1500" b="1" dirty="0" smtClean="0">
                <a:solidFill>
                  <a:schemeClr val="bg1"/>
                </a:solidFill>
                <a:latin typeface="Ebrima" pitchFamily="2" charset="0"/>
                <a:ea typeface="Ebrima" pitchFamily="2" charset="0"/>
                <a:cs typeface="Ebrima" pitchFamily="2" charset="0"/>
              </a:rPr>
              <a:t>In general, all models have comparable accuracy. Nevertheless, because the classes are imbalanced (the proportion of non-default credit cards is higher than default) this metric is misleading.</a:t>
            </a:r>
          </a:p>
          <a:p>
            <a:pPr>
              <a:buClr>
                <a:schemeClr val="bg1"/>
              </a:buClr>
              <a:buFont typeface="Wingdings" pitchFamily="2" charset="2"/>
              <a:buChar char="v"/>
            </a:pPr>
            <a:r>
              <a:rPr lang="en-US" sz="1500" b="1" dirty="0" smtClean="0">
                <a:solidFill>
                  <a:schemeClr val="bg1"/>
                </a:solidFill>
                <a:latin typeface="Ebrima" pitchFamily="2" charset="0"/>
                <a:ea typeface="Ebrima" pitchFamily="2" charset="0"/>
                <a:cs typeface="Ebrima" pitchFamily="2" charset="0"/>
              </a:rPr>
              <a:t>From the table in the previous slide we can see that </a:t>
            </a:r>
            <a:r>
              <a:rPr lang="en-US" sz="1500" b="1" dirty="0" err="1" smtClean="0">
                <a:solidFill>
                  <a:schemeClr val="bg1"/>
                </a:solidFill>
                <a:latin typeface="Ebrima" pitchFamily="2" charset="0"/>
                <a:ea typeface="Ebrima" pitchFamily="2" charset="0"/>
                <a:cs typeface="Ebrima" pitchFamily="2" charset="0"/>
              </a:rPr>
              <a:t>XGBoost</a:t>
            </a:r>
            <a:r>
              <a:rPr lang="en-US" sz="1500" b="1" dirty="0" smtClean="0">
                <a:solidFill>
                  <a:schemeClr val="bg1"/>
                </a:solidFill>
                <a:latin typeface="Ebrima" pitchFamily="2" charset="0"/>
                <a:ea typeface="Ebrima" pitchFamily="2" charset="0"/>
                <a:cs typeface="Ebrima" pitchFamily="2" charset="0"/>
              </a:rPr>
              <a:t> Classifier having Recall, F1-score, and ROC Score values equals 82%, 77%, and 86% and Random forest Classifier having Recall, F1-score, and ROC Score values equals 81%, 75%, and 84%.</a:t>
            </a:r>
          </a:p>
          <a:p>
            <a:pPr>
              <a:buClr>
                <a:schemeClr val="bg1"/>
              </a:buClr>
              <a:buFont typeface="Wingdings" pitchFamily="2" charset="2"/>
              <a:buChar char="v"/>
            </a:pPr>
            <a:r>
              <a:rPr lang="en-US" sz="1500" b="1" dirty="0" err="1" smtClean="0">
                <a:solidFill>
                  <a:schemeClr val="bg1"/>
                </a:solidFill>
                <a:latin typeface="Ebrima" pitchFamily="2" charset="0"/>
                <a:ea typeface="Ebrima" pitchFamily="2" charset="0"/>
                <a:cs typeface="Ebrima" pitchFamily="2" charset="0"/>
              </a:rPr>
              <a:t>XGBoost</a:t>
            </a:r>
            <a:r>
              <a:rPr lang="en-US" sz="1500" b="1" dirty="0" smtClean="0">
                <a:solidFill>
                  <a:schemeClr val="bg1"/>
                </a:solidFill>
                <a:latin typeface="Ebrima" pitchFamily="2" charset="0"/>
                <a:ea typeface="Ebrima" pitchFamily="2" charset="0"/>
                <a:cs typeface="Ebrima" pitchFamily="2" charset="0"/>
              </a:rPr>
              <a:t> Classifier and Decision Tree Classifier are giving us the best Recall, F1-score, and ROC Score among other algorithms. We can conclude that these two algorithms are the best to predict whether the credit card is default or not default according to our analysis.</a:t>
            </a:r>
            <a:br>
              <a:rPr lang="en-US" sz="1500" b="1" dirty="0" smtClean="0">
                <a:solidFill>
                  <a:schemeClr val="bg1"/>
                </a:solidFill>
                <a:latin typeface="Ebrima" pitchFamily="2" charset="0"/>
                <a:ea typeface="Ebrima" pitchFamily="2" charset="0"/>
                <a:cs typeface="Ebrima" pitchFamily="2" charset="0"/>
              </a:rPr>
            </a:br>
            <a:r>
              <a:rPr lang="en-US" sz="1400" dirty="0" smtClean="0">
                <a:solidFill>
                  <a:schemeClr val="bg1"/>
                </a:solidFill>
              </a:rPr>
              <a:t/>
            </a:r>
            <a:br>
              <a:rPr lang="en-US" sz="1400" dirty="0" smtClean="0">
                <a:solidFill>
                  <a:schemeClr val="bg1"/>
                </a:solidFill>
              </a:rPr>
            </a:br>
            <a:endParaRPr lang="en-US" sz="1400"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ys\OneDrive\Desktop\Anatomy-of-the-Perfect-Thank-You-Page.png"/>
          <p:cNvPicPr>
            <a:picLocks noChangeAspect="1" noChangeArrowheads="1"/>
          </p:cNvPicPr>
          <p:nvPr/>
        </p:nvPicPr>
        <p:blipFill>
          <a:blip r:embed="rId2"/>
          <a:srcRect/>
          <a:stretch>
            <a:fillRect/>
          </a:stretch>
        </p:blipFill>
        <p:spPr bwMode="auto">
          <a:xfrm>
            <a:off x="1965434" y="126124"/>
            <a:ext cx="5160580" cy="21441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9459" name="Picture 3" descr="C:\Users\ys\OneDrive\Desktop\depositphotos_51811083-stock-photo-qa-questions-and-answers.jpg"/>
          <p:cNvPicPr>
            <a:picLocks noChangeAspect="1" noChangeArrowheads="1"/>
          </p:cNvPicPr>
          <p:nvPr/>
        </p:nvPicPr>
        <p:blipFill>
          <a:blip r:embed="rId3"/>
          <a:srcRect/>
          <a:stretch>
            <a:fillRect/>
          </a:stretch>
        </p:blipFill>
        <p:spPr bwMode="auto">
          <a:xfrm>
            <a:off x="1965434" y="2585545"/>
            <a:ext cx="5150069" cy="24223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600" b="1" dirty="0" smtClean="0">
                <a:latin typeface="Ebrima" pitchFamily="2" charset="0"/>
                <a:ea typeface="Ebrima" pitchFamily="2" charset="0"/>
                <a:cs typeface="Ebrima" pitchFamily="2" charset="0"/>
              </a:rPr>
              <a:t/>
            </a:r>
            <a:br>
              <a:rPr lang="en-US" sz="3600" b="1" dirty="0" smtClean="0">
                <a:latin typeface="Ebrima" pitchFamily="2" charset="0"/>
                <a:ea typeface="Ebrima" pitchFamily="2" charset="0"/>
                <a:cs typeface="Ebrima" pitchFamily="2" charset="0"/>
              </a:rPr>
            </a:br>
            <a:r>
              <a:rPr lang="en-US" sz="3600" b="1" dirty="0" smtClean="0">
                <a:latin typeface="Ebrima" pitchFamily="2" charset="0"/>
                <a:ea typeface="Ebrima" pitchFamily="2" charset="0"/>
                <a:cs typeface="Ebrima" pitchFamily="2" charset="0"/>
              </a:rPr>
              <a:t>Introduction:</a:t>
            </a:r>
            <a:r>
              <a:rPr lang="en-US" b="1" dirty="0" smtClean="0">
                <a:latin typeface="Ebrima" pitchFamily="2" charset="0"/>
                <a:ea typeface="Ebrima" pitchFamily="2" charset="0"/>
                <a:cs typeface="Ebrima" pitchFamily="2" charset="0"/>
              </a:rPr>
              <a:t/>
            </a:r>
            <a:br>
              <a:rPr lang="en-US" b="1" dirty="0" smtClean="0">
                <a:latin typeface="Ebrima" pitchFamily="2" charset="0"/>
                <a:ea typeface="Ebrima" pitchFamily="2" charset="0"/>
                <a:cs typeface="Ebrima" pitchFamily="2" charset="0"/>
              </a:rPr>
            </a:br>
            <a:r>
              <a:rPr lang="en-US" sz="1600" b="1" dirty="0" smtClean="0">
                <a:solidFill>
                  <a:schemeClr val="bg1"/>
                </a:solidFill>
                <a:latin typeface="Ebrima" pitchFamily="2" charset="0"/>
                <a:ea typeface="Ebrima" pitchFamily="2" charset="0"/>
                <a:cs typeface="Ebrima" pitchFamily="2" charset="0"/>
              </a:rPr>
              <a:t>Credit card fraud is a huge ranging term for theft and fraud committed using or involving at the time of payment by using this card. The purpose may be to purchase goods without paying, or to transfer unauthorized funds from an account. Credit card fraud is also an add on to identity theft. The data related to customer are very huge so various data classification techniques are to be included. The Machine learning domain plays a major role in various application like medical, theft identification, forest fire, human detection, networking and so on. . Ensemble approaches are meta-algorithms incorporating many techniques of machine learning into one predictive model to reduce unreliability (bagging), bias (boosting), or improve predictions (stacking). Ensemble methods can be classified into two groups namely sequential set methods and parallel set method.</a:t>
            </a:r>
            <a:r>
              <a:rPr lang="en-US" sz="1600" b="1" dirty="0" smtClean="0">
                <a:latin typeface="Ebrima" pitchFamily="2" charset="0"/>
                <a:ea typeface="Ebrima" pitchFamily="2" charset="0"/>
                <a:cs typeface="Ebrima" pitchFamily="2" charset="0"/>
              </a:rPr>
              <a:t/>
            </a:r>
            <a:br>
              <a:rPr lang="en-US" sz="1600" b="1"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r>
              <a:rPr lang="en-US" sz="1600" dirty="0" smtClean="0">
                <a:latin typeface="Ebrima" pitchFamily="2" charset="0"/>
                <a:ea typeface="Ebrima" pitchFamily="2" charset="0"/>
                <a:cs typeface="Ebrima" pitchFamily="2" charset="0"/>
              </a:rPr>
              <a:t/>
            </a:r>
            <a:br>
              <a:rPr lang="en-US" sz="1600" dirty="0" smtClean="0">
                <a:latin typeface="Ebrima" pitchFamily="2" charset="0"/>
                <a:ea typeface="Ebrima" pitchFamily="2" charset="0"/>
                <a:cs typeface="Ebrima" pitchFamily="2" charset="0"/>
              </a:rPr>
            </a:br>
            <a:endParaRPr lang="en-US" sz="1600" dirty="0">
              <a:latin typeface="Ebrima" pitchFamily="2" charset="0"/>
              <a:ea typeface="Ebrima" pitchFamily="2" charset="0"/>
              <a:cs typeface="Ebrima" pitchFamily="2" charset="0"/>
            </a:endParaRPr>
          </a:p>
        </p:txBody>
      </p:sp>
      <p:pic>
        <p:nvPicPr>
          <p:cNvPr id="1026" name="Picture 2" descr="C:\Users\ys\OneDrive\Desktop\68747470733a2f2f626c6f672e62616e6b62617a6161722e636f6d2f77702d636f6e74656e742f75706c6f6164732f323031362f30332f537572766976696e672d612d4372656469742d436172642d44656661756c742e706e67.png"/>
          <p:cNvPicPr>
            <a:picLocks noChangeAspect="1" noChangeArrowheads="1"/>
          </p:cNvPicPr>
          <p:nvPr/>
        </p:nvPicPr>
        <p:blipFill>
          <a:blip r:embed="rId2"/>
          <a:srcRect/>
          <a:stretch>
            <a:fillRect/>
          </a:stretch>
        </p:blipFill>
        <p:spPr bwMode="auto">
          <a:xfrm>
            <a:off x="168167" y="3121573"/>
            <a:ext cx="8586950" cy="202192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5400" b="1" dirty="0" smtClean="0">
                <a:solidFill>
                  <a:schemeClr val="accent5">
                    <a:lumMod val="50000"/>
                  </a:schemeClr>
                </a:solidFill>
                <a:latin typeface="Ebrima" pitchFamily="2" charset="0"/>
                <a:ea typeface="Ebrima" pitchFamily="2" charset="0"/>
                <a:cs typeface="Ebrima" pitchFamily="2" charset="0"/>
              </a:rPr>
              <a:t>Exploring </a:t>
            </a:r>
            <a:br>
              <a:rPr lang="en-US" sz="5400" b="1" dirty="0" smtClean="0">
                <a:solidFill>
                  <a:schemeClr val="accent5">
                    <a:lumMod val="50000"/>
                  </a:schemeClr>
                </a:solidFill>
                <a:latin typeface="Ebrima" pitchFamily="2" charset="0"/>
                <a:ea typeface="Ebrima" pitchFamily="2" charset="0"/>
                <a:cs typeface="Ebrima" pitchFamily="2" charset="0"/>
              </a:rPr>
            </a:br>
            <a:r>
              <a:rPr lang="en-US" sz="5400" b="1" dirty="0" smtClean="0">
                <a:solidFill>
                  <a:schemeClr val="accent5">
                    <a:lumMod val="50000"/>
                  </a:schemeClr>
                </a:solidFill>
                <a:latin typeface="Ebrima" pitchFamily="2" charset="0"/>
                <a:ea typeface="Ebrima" pitchFamily="2" charset="0"/>
                <a:cs typeface="Ebrima" pitchFamily="2" charset="0"/>
              </a:rPr>
              <a:t>the </a:t>
            </a:r>
            <a:br>
              <a:rPr lang="en-US" sz="5400" b="1" dirty="0" smtClean="0">
                <a:solidFill>
                  <a:schemeClr val="accent5">
                    <a:lumMod val="50000"/>
                  </a:schemeClr>
                </a:solidFill>
                <a:latin typeface="Ebrima" pitchFamily="2" charset="0"/>
                <a:ea typeface="Ebrima" pitchFamily="2" charset="0"/>
                <a:cs typeface="Ebrima" pitchFamily="2" charset="0"/>
              </a:rPr>
            </a:br>
            <a:r>
              <a:rPr lang="en-US" sz="5400" b="1" dirty="0" smtClean="0">
                <a:solidFill>
                  <a:schemeClr val="accent5">
                    <a:lumMod val="50000"/>
                  </a:schemeClr>
                </a:solidFill>
                <a:latin typeface="Ebrima" pitchFamily="2" charset="0"/>
                <a:ea typeface="Ebrima" pitchFamily="2" charset="0"/>
                <a:cs typeface="Ebrima" pitchFamily="2" charset="0"/>
              </a:rPr>
              <a:t>Dataset</a:t>
            </a:r>
            <a:r>
              <a:rPr lang="en-US" b="1" dirty="0" smtClean="0">
                <a:solidFill>
                  <a:schemeClr val="accent5">
                    <a:lumMod val="50000"/>
                  </a:schemeClr>
                </a:solidFill>
                <a:latin typeface="Ebrima" pitchFamily="2" charset="0"/>
                <a:ea typeface="Ebrima" pitchFamily="2" charset="0"/>
                <a:cs typeface="Ebrima" pitchFamily="2" charset="0"/>
              </a:rPr>
              <a:t/>
            </a:r>
            <a:br>
              <a:rPr lang="en-US" b="1" dirty="0" smtClean="0">
                <a:solidFill>
                  <a:schemeClr val="accent5">
                    <a:lumMod val="50000"/>
                  </a:schemeClr>
                </a:solidFill>
                <a:latin typeface="Ebrima" pitchFamily="2" charset="0"/>
                <a:ea typeface="Ebrima" pitchFamily="2" charset="0"/>
                <a:cs typeface="Ebrima" pitchFamily="2" charset="0"/>
              </a:rPr>
            </a:br>
            <a:endParaRPr lang="en-US" dirty="0"/>
          </a:p>
        </p:txBody>
      </p:sp>
      <p:pic>
        <p:nvPicPr>
          <p:cNvPr id="3" name="Picture 2" descr="C:\Users\ys\OneDrive\Desktop\Explore.jpg"/>
          <p:cNvPicPr>
            <a:picLocks noChangeAspect="1" noChangeArrowheads="1"/>
          </p:cNvPicPr>
          <p:nvPr/>
        </p:nvPicPr>
        <p:blipFill>
          <a:blip r:embed="rId2"/>
          <a:srcRect/>
          <a:stretch>
            <a:fillRect/>
          </a:stretch>
        </p:blipFill>
        <p:spPr bwMode="auto">
          <a:xfrm>
            <a:off x="4813738" y="472967"/>
            <a:ext cx="4330262" cy="467053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4000" b="1" dirty="0" smtClean="0">
                <a:latin typeface="Ebrima" pitchFamily="2" charset="0"/>
                <a:ea typeface="Ebrima" pitchFamily="2" charset="0"/>
                <a:cs typeface="Ebrima" pitchFamily="2" charset="0"/>
              </a:rPr>
              <a:t>Data Summary:</a:t>
            </a:r>
            <a:r>
              <a:rPr lang="en-US" sz="4000" dirty="0" smtClean="0">
                <a:latin typeface="Ebrima" pitchFamily="2" charset="0"/>
                <a:ea typeface="Ebrima" pitchFamily="2" charset="0"/>
                <a:cs typeface="Ebrima" pitchFamily="2" charset="0"/>
              </a:rPr>
              <a:t/>
            </a:r>
            <a:br>
              <a:rPr lang="en-US" sz="4000" dirty="0" smtClean="0">
                <a:latin typeface="Ebrima" pitchFamily="2" charset="0"/>
                <a:ea typeface="Ebrima" pitchFamily="2" charset="0"/>
                <a:cs typeface="Ebrima" pitchFamily="2" charset="0"/>
              </a:rPr>
            </a:br>
            <a:r>
              <a:rPr lang="en-US" sz="2400" dirty="0" smtClean="0">
                <a:latin typeface="Ebrima" pitchFamily="2" charset="0"/>
                <a:ea typeface="Ebrima" pitchFamily="2" charset="0"/>
                <a:cs typeface="Ebrima" pitchFamily="2" charset="0"/>
              </a:rPr>
              <a:t/>
            </a:r>
            <a:br>
              <a:rPr lang="en-US" sz="2400" dirty="0" smtClean="0">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X1 -Amount of credit(includes individual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as well as family credit)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X2 -Gender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X3 -Education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X4 -Marital Status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X5 -Age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X6 to X11 -History of past payments from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April to September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X12 to X17 -Amount of bill statement from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April to September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X18 to X23 -Amount of previous payment from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April to September </a:t>
            </a:r>
            <a:br>
              <a:rPr lang="en-US" sz="1800" b="1" dirty="0" smtClean="0">
                <a:solidFill>
                  <a:schemeClr val="bg1"/>
                </a:solidFill>
                <a:latin typeface="Ebrima" pitchFamily="2" charset="0"/>
                <a:ea typeface="Ebrima" pitchFamily="2" charset="0"/>
                <a:cs typeface="Ebrima" pitchFamily="2" charset="0"/>
              </a:rPr>
            </a:br>
            <a:r>
              <a:rPr lang="en-US" sz="1800" b="1" dirty="0" smtClean="0">
                <a:solidFill>
                  <a:schemeClr val="bg1"/>
                </a:solidFill>
                <a:latin typeface="Ebrima" pitchFamily="2" charset="0"/>
                <a:ea typeface="Ebrima" pitchFamily="2" charset="0"/>
                <a:cs typeface="Ebrima" pitchFamily="2" charset="0"/>
              </a:rPr>
              <a:t>➢ Y -Default payment </a:t>
            </a:r>
            <a:r>
              <a:rPr lang="en-US" sz="1800" dirty="0" smtClean="0">
                <a:solidFill>
                  <a:schemeClr val="bg1"/>
                </a:solidFill>
                <a:latin typeface="Ebrima" pitchFamily="2" charset="0"/>
                <a:ea typeface="Ebrima" pitchFamily="2" charset="0"/>
                <a:cs typeface="Ebrima" pitchFamily="2" charset="0"/>
              </a:rPr>
              <a:t/>
            </a:r>
            <a:br>
              <a:rPr lang="en-US" sz="1800" dirty="0" smtClean="0">
                <a:solidFill>
                  <a:schemeClr val="bg1"/>
                </a:solidFill>
                <a:latin typeface="Ebrima" pitchFamily="2" charset="0"/>
                <a:ea typeface="Ebrima" pitchFamily="2" charset="0"/>
                <a:cs typeface="Ebrima" pitchFamily="2" charset="0"/>
              </a:rPr>
            </a:br>
            <a:endParaRPr lang="en-US" sz="1800" dirty="0">
              <a:solidFill>
                <a:schemeClr val="bg1"/>
              </a:solidFill>
              <a:latin typeface="Ebrima" pitchFamily="2" charset="0"/>
              <a:ea typeface="Ebrima" pitchFamily="2" charset="0"/>
              <a:cs typeface="Ebrima" pitchFamily="2" charset="0"/>
            </a:endParaRPr>
          </a:p>
        </p:txBody>
      </p:sp>
      <p:pic>
        <p:nvPicPr>
          <p:cNvPr id="1026" name="Picture 2" descr="C:\Users\ys\OneDrive\Desktop\32977425.jpg"/>
          <p:cNvPicPr>
            <a:picLocks noChangeAspect="1" noChangeArrowheads="1"/>
          </p:cNvPicPr>
          <p:nvPr/>
        </p:nvPicPr>
        <p:blipFill>
          <a:blip r:embed="rId2"/>
          <a:srcRect/>
          <a:stretch>
            <a:fillRect/>
          </a:stretch>
        </p:blipFill>
        <p:spPr bwMode="auto">
          <a:xfrm>
            <a:off x="5961008" y="1018574"/>
            <a:ext cx="3014827" cy="383720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98786"/>
          </a:xfrm>
        </p:spPr>
        <p:txBody>
          <a:bodyPr/>
          <a:lstStyle/>
          <a:p>
            <a:r>
              <a:rPr lang="en-US" sz="4000" b="1" dirty="0" smtClean="0">
                <a:latin typeface="Ebrima" pitchFamily="2" charset="0"/>
                <a:ea typeface="Ebrima" pitchFamily="2" charset="0"/>
                <a:cs typeface="Ebrima" pitchFamily="2" charset="0"/>
              </a:rPr>
              <a:t>Features:</a:t>
            </a:r>
            <a:endParaRPr lang="en-US" sz="4000" b="1"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805634"/>
            <a:ext cx="9144000" cy="4337866"/>
          </a:xfrm>
        </p:spPr>
        <p:txBody>
          <a:bodyPr/>
          <a:lstStyle/>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ID: ID of each client</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LIMIT_BAL: Amount of given credit in NT dollars (includes individual and family/supplementary</a:t>
            </a:r>
          </a:p>
          <a:p>
            <a:pPr>
              <a:buClr>
                <a:schemeClr val="bg1"/>
              </a:buClr>
              <a:buNone/>
            </a:pPr>
            <a:r>
              <a:rPr lang="en-US" sz="1400" b="1" dirty="0" smtClean="0">
                <a:solidFill>
                  <a:schemeClr val="bg1"/>
                </a:solidFill>
                <a:latin typeface="Ebrima" pitchFamily="2" charset="0"/>
                <a:ea typeface="Ebrima" pitchFamily="2" charset="0"/>
                <a:cs typeface="Ebrima" pitchFamily="2" charset="0"/>
              </a:rPr>
              <a:t>       credit</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SEX: Gender (1=male, 2=female)</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EDUCATION: (1=graduate school, 2=university, 3=high school, 4=others, 5=unknown, 6=unknown)</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MARRIAGE: Marital status (1=married, 2=single, 3=others)</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AGE: Age in years</a:t>
            </a:r>
          </a:p>
          <a:p>
            <a:pPr>
              <a:buNone/>
            </a:pPr>
            <a:r>
              <a:rPr lang="en-US" sz="1400" b="1" dirty="0" smtClean="0">
                <a:solidFill>
                  <a:schemeClr val="bg1"/>
                </a:solidFill>
                <a:latin typeface="Ebrima" pitchFamily="2" charset="0"/>
                <a:ea typeface="Ebrima" pitchFamily="2" charset="0"/>
                <a:cs typeface="Ebrima" pitchFamily="2" charset="0"/>
              </a:rPr>
              <a:t>      — —</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PAY_0: Repayment status in September, 2005 (-1=pay duly, 1=payment delay for one month,</a:t>
            </a:r>
          </a:p>
          <a:p>
            <a:pPr>
              <a:buClr>
                <a:schemeClr val="bg1"/>
              </a:buClr>
              <a:buNone/>
            </a:pPr>
            <a:r>
              <a:rPr lang="en-US" sz="1400" b="1" dirty="0" smtClean="0">
                <a:solidFill>
                  <a:schemeClr val="bg1"/>
                </a:solidFill>
                <a:latin typeface="Ebrima" pitchFamily="2" charset="0"/>
                <a:ea typeface="Ebrima" pitchFamily="2" charset="0"/>
                <a:cs typeface="Ebrima" pitchFamily="2" charset="0"/>
              </a:rPr>
              <a:t>                    2=payment delay for two months, … 8=payment delay for eight months, 9=payment delay</a:t>
            </a:r>
          </a:p>
          <a:p>
            <a:pPr>
              <a:buClr>
                <a:schemeClr val="bg1"/>
              </a:buClr>
              <a:buNone/>
            </a:pPr>
            <a:r>
              <a:rPr lang="en-US" sz="1400" b="1" dirty="0" smtClean="0">
                <a:solidFill>
                  <a:schemeClr val="bg1"/>
                </a:solidFill>
                <a:latin typeface="Ebrima" pitchFamily="2" charset="0"/>
                <a:ea typeface="Ebrima" pitchFamily="2" charset="0"/>
                <a:cs typeface="Ebrima" pitchFamily="2" charset="0"/>
              </a:rPr>
              <a:t>                    for nine months and above)</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PAY_2: Repayment status in August, 2005 (scale same as above)</a:t>
            </a:r>
          </a:p>
          <a:p>
            <a:pPr>
              <a:buNone/>
            </a:pPr>
            <a:r>
              <a:rPr lang="en-US" sz="1400" b="1" dirty="0" smtClean="0">
                <a:solidFill>
                  <a:schemeClr val="bg1"/>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1400" b="1" dirty="0" smtClean="0">
                <a:solidFill>
                  <a:schemeClr val="bg1"/>
                </a:solidFill>
                <a:latin typeface="Ebrima" pitchFamily="2" charset="0"/>
                <a:ea typeface="Ebrima" pitchFamily="2" charset="0"/>
                <a:cs typeface="Ebrima" pitchFamily="2" charset="0"/>
              </a:rPr>
              <a:t>PAY_6: Repayment status in April, 2005 (scale same as above)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67255"/>
          </a:xfrm>
        </p:spPr>
        <p:txBody>
          <a:bodyPr/>
          <a:lstStyle/>
          <a:p>
            <a:r>
              <a:rPr lang="en-US" sz="4000" b="1" dirty="0" smtClean="0">
                <a:latin typeface="Ebrima" pitchFamily="2" charset="0"/>
                <a:ea typeface="Ebrima" pitchFamily="2" charset="0"/>
                <a:cs typeface="Ebrima" pitchFamily="2" charset="0"/>
              </a:rPr>
              <a:t>Features(Contd.):</a:t>
            </a:r>
            <a:endParaRPr lang="en-US" sz="4000"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98786"/>
            <a:ext cx="9144000" cy="4344713"/>
          </a:xfrm>
        </p:spPr>
        <p:txBody>
          <a:bodyPr/>
          <a:lstStyle/>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BILL_AMT1: Amount of bill statement in September, 2005 (NT dollar)</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BILL_AMT2: Amount of bill statement in August, 2005 (NT dollar)</a:t>
            </a:r>
          </a:p>
          <a:p>
            <a:pPr>
              <a:buNone/>
            </a:pPr>
            <a:r>
              <a:rPr lang="en-US" sz="1600" b="1" dirty="0" smtClean="0">
                <a:solidFill>
                  <a:schemeClr val="bg1"/>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BILL_AMT6: Amount of bill statement in April, 2005 (NT dollar)</a:t>
            </a:r>
          </a:p>
          <a:p>
            <a:pPr>
              <a:buNone/>
            </a:pPr>
            <a:r>
              <a:rPr lang="en-US" sz="1600" b="1" dirty="0" smtClean="0">
                <a:solidFill>
                  <a:schemeClr val="bg1"/>
                </a:solidFill>
                <a:latin typeface="Ebrima" pitchFamily="2" charset="0"/>
                <a:ea typeface="Ebrima" pitchFamily="2" charset="0"/>
                <a:cs typeface="Ebrima" pitchFamily="2" charset="0"/>
              </a:rPr>
              <a:t>      — —</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PAY_AMT1: Amount of previous payment in September, 2005 (NT dollar)</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PAY_AMT2: Amount of previous payment in August, 2005 (NT dollar)</a:t>
            </a:r>
          </a:p>
          <a:p>
            <a:pPr>
              <a:buNone/>
            </a:pPr>
            <a:r>
              <a:rPr lang="en-US" sz="1600" b="1" dirty="0" smtClean="0">
                <a:solidFill>
                  <a:schemeClr val="bg1"/>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PAY_AMT6: Amount of previous payment in April, 2005 (NT dollar)</a:t>
            </a:r>
          </a:p>
          <a:p>
            <a:pPr>
              <a:buClr>
                <a:schemeClr val="bg1"/>
              </a:buClr>
              <a:buNone/>
            </a:pPr>
            <a:r>
              <a:rPr lang="en-US" sz="1600" b="1" dirty="0" smtClean="0">
                <a:solidFill>
                  <a:schemeClr val="bg1"/>
                </a:solidFill>
                <a:latin typeface="Ebrima" pitchFamily="2" charset="0"/>
                <a:ea typeface="Ebrima" pitchFamily="2" charset="0"/>
                <a:cs typeface="Ebrima" pitchFamily="2" charset="0"/>
              </a:rPr>
              <a:t>      — —</a:t>
            </a:r>
          </a:p>
          <a:p>
            <a:pPr>
              <a:buClr>
                <a:schemeClr val="bg1"/>
              </a:buClr>
              <a:buFont typeface="Wingdings" pitchFamily="2" charset="2"/>
              <a:buChar char="v"/>
            </a:pPr>
            <a:r>
              <a:rPr lang="en-US" sz="1600" b="1" dirty="0" smtClean="0">
                <a:solidFill>
                  <a:schemeClr val="bg1"/>
                </a:solidFill>
                <a:latin typeface="Ebrima" pitchFamily="2" charset="0"/>
                <a:ea typeface="Ebrima" pitchFamily="2" charset="0"/>
                <a:cs typeface="Ebrima" pitchFamily="2" charset="0"/>
              </a:rPr>
              <a:t>Default payment next month: Default payment (1=yes, 0=no)</a:t>
            </a:r>
            <a:endParaRPr lang="en-US" sz="16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endParaRPr lang="en-US" dirty="0"/>
          </a:p>
        </p:txBody>
      </p:sp>
      <p:pic>
        <p:nvPicPr>
          <p:cNvPr id="1026" name="Picture 2" descr="C:\Users\ys\OneDrive\Desktop\metho.PNG"/>
          <p:cNvPicPr>
            <a:picLocks noChangeAspect="1" noChangeArrowheads="1"/>
          </p:cNvPicPr>
          <p:nvPr/>
        </p:nvPicPr>
        <p:blipFill>
          <a:blip r:embed="rId2"/>
          <a:srcRect/>
          <a:stretch>
            <a:fillRect/>
          </a:stretch>
        </p:blipFill>
        <p:spPr bwMode="auto">
          <a:xfrm>
            <a:off x="-1" y="420414"/>
            <a:ext cx="8849711" cy="472308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1937</Words>
  <Application>Microsoft Office PowerPoint</Application>
  <PresentationFormat>On-screen Show (16:9)</PresentationFormat>
  <Paragraphs>209</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Ebrima</vt:lpstr>
      <vt:lpstr>Montserrat</vt:lpstr>
      <vt:lpstr>Wingdings</vt:lpstr>
      <vt:lpstr>Simple Light</vt:lpstr>
      <vt:lpstr> Capstone Project – 3 Supervised ML – Classification Credit Card Default Prediction  By- Vikrant Hada Vijay Jangid   </vt:lpstr>
      <vt:lpstr>Presentation Outline</vt:lpstr>
      <vt:lpstr> Problem Statement:  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    </vt:lpstr>
      <vt:lpstr> Introduction: Credit card fraud is a huge ranging term for theft and fraud committed using or involving at the time of payment by using this card. The purpose may be to purchase goods without paying, or to transfer unauthorized funds from an account. Credit card fraud is also an add on to identity theft. The data related to customer are very huge so various data classification techniques are to be included. The Machine learning domain plays a major role in various application like medical, theft identification, forest fire, human detection, networking and so on. . Ensemble approaches are meta-algorithms incorporating many techniques of machine learning into one predictive model to reduce unreliability (bagging), bias (boosting), or improve predictions (stacking). Ensemble methods can be classified into two groups namely sequential set methods and parallel set method.          </vt:lpstr>
      <vt:lpstr>Exploring  the  Dataset </vt:lpstr>
      <vt:lpstr>Data Summary:  ➢ X1 -Amount of credit(includes individual       as well as family credit)  ➢ X2 -Gender  ➢ X3 -Education  ➢ X4 -Marital Status  ➢ X5 -Age  ➢ X6 to X11 -History of past payments from       April to September  ➢ X12 to X17 -Amount of bill statement from       April to September  ➢ X18 to X23 -Amount of previous payment from      April to September  ➢ Y -Default payment  </vt:lpstr>
      <vt:lpstr>Features:</vt:lpstr>
      <vt:lpstr>Features(Contd.):</vt:lpstr>
      <vt:lpstr>PowerPoint Presentation</vt:lpstr>
      <vt:lpstr>Approach:</vt:lpstr>
      <vt:lpstr>EDA AND DATA  PROCESSING </vt:lpstr>
      <vt:lpstr>ANALYSIS OF DEPENDENT VARIABLE</vt:lpstr>
      <vt:lpstr>ANALYSIS OF SEX VARIABLE</vt:lpstr>
      <vt:lpstr>ANALYSIS OF EDUCATION VARIABLE</vt:lpstr>
      <vt:lpstr>ANALYSIS OF MARRIAGE VARIABLE</vt:lpstr>
      <vt:lpstr>ANALYSIS OF AGE VARIABLE</vt:lpstr>
      <vt:lpstr>ANALYSIS OF AGE VARIABLE</vt:lpstr>
      <vt:lpstr>ANALYSIS OF LIMIT BALANCE VARIABLE</vt:lpstr>
      <vt:lpstr>SMOTE</vt:lpstr>
      <vt:lpstr>ONE HOT ENCODING</vt:lpstr>
      <vt:lpstr>Machine  Learning  Model –  Classification </vt:lpstr>
      <vt:lpstr>MODEL BUILDING</vt:lpstr>
      <vt:lpstr>LOGISTIC REGRESSION</vt:lpstr>
      <vt:lpstr>FEATURE IMPORTANCES</vt:lpstr>
      <vt:lpstr>RANDOM FOREST</vt:lpstr>
      <vt:lpstr>FEATURE IMPORTANCES </vt:lpstr>
      <vt:lpstr>SUPPORT VECTOR CLASSIFIER (SVC) </vt:lpstr>
      <vt:lpstr>XGBOOST</vt:lpstr>
      <vt:lpstr>FEATURE IMPORTANCES</vt:lpstr>
      <vt:lpstr>AUC-ROC CURVE COMPARISON</vt:lpstr>
      <vt:lpstr>EVALUATING THE MODELS </vt:lpstr>
      <vt:lpstr>CHALLENGES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2 Supervised ML – Classification Credit Card Default Prediction  By- Avinash Yadav Deepika Yadav  </dc:title>
  <cp:lastModifiedBy>Abhi</cp:lastModifiedBy>
  <cp:revision>54</cp:revision>
  <dcterms:modified xsi:type="dcterms:W3CDTF">2022-08-06T18:28:08Z</dcterms:modified>
</cp:coreProperties>
</file>