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9"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7" r:id="rId32"/>
    <p:sldId id="289" r:id="rId33"/>
    <p:sldId id="290" r:id="rId34"/>
    <p:sldId id="291" r:id="rId35"/>
    <p:sldId id="292" r:id="rId36"/>
    <p:sldId id="293" r:id="rId37"/>
  </p:sldIdLst>
  <p:sldSz cx="9144000" cy="5143500" type="screen16x9"/>
  <p:notesSz cx="6858000" cy="9144000"/>
  <p:embeddedFontLst>
    <p:embeddedFont>
      <p:font typeface="Ebrima" panose="02000000000000000000" pitchFamily="2" charset="0"/>
      <p:regular r:id="rId39"/>
      <p:bold r:id="rId40"/>
    </p:embeddedFont>
    <p:embeddedFont>
      <p:font typeface="Montserrat"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C8CFF"/>
    <a:srgbClr val="FFFF00"/>
    <a:srgbClr val="FF0000"/>
    <a:srgbClr val="7AC47E"/>
    <a:srgbClr val="00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4624" autoAdjust="0"/>
  </p:normalViewPr>
  <p:slideViewPr>
    <p:cSldViewPr snapToGrid="0">
      <p:cViewPr varScale="1">
        <p:scale>
          <a:sx n="114" d="100"/>
          <a:sy n="114" d="100"/>
        </p:scale>
        <p:origin x="492" y="90"/>
      </p:cViewPr>
      <p:guideLst>
        <p:guide orient="horz" pos="1620"/>
        <p:guide pos="2880"/>
      </p:guideLst>
    </p:cSldViewPr>
  </p:slideViewPr>
  <p:outlineViewPr>
    <p:cViewPr>
      <p:scale>
        <a:sx n="33" d="100"/>
        <a:sy n="33" d="100"/>
      </p:scale>
      <p:origin x="48" y="381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D9574-57EA-4A56-A00F-B398AF21BFE9}"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184574A9-5474-4CC0-A076-55355172A186}">
      <dgm:prSet phldrT="[Text]"/>
      <dgm:spPr/>
      <dgm:t>
        <a:bodyPr/>
        <a:lstStyle/>
        <a:p>
          <a:r>
            <a:rPr lang="en-US" b="1" dirty="0" smtClean="0">
              <a:solidFill>
                <a:schemeClr val="accent5">
                  <a:lumMod val="50000"/>
                </a:schemeClr>
              </a:solidFill>
              <a:latin typeface="Ebrima" pitchFamily="2" charset="0"/>
              <a:ea typeface="Ebrima" pitchFamily="2" charset="0"/>
              <a:cs typeface="Ebrima" pitchFamily="2" charset="0"/>
            </a:rPr>
            <a:t>Data Preparation and Exploratory Data Analysis</a:t>
          </a:r>
          <a:endParaRPr lang="en-US" b="1" dirty="0">
            <a:solidFill>
              <a:schemeClr val="accent5">
                <a:lumMod val="50000"/>
              </a:schemeClr>
            </a:solidFill>
            <a:latin typeface="Ebrima" pitchFamily="2" charset="0"/>
            <a:ea typeface="Ebrima" pitchFamily="2" charset="0"/>
            <a:cs typeface="Ebrima" pitchFamily="2" charset="0"/>
          </a:endParaRPr>
        </a:p>
      </dgm:t>
    </dgm:pt>
    <dgm:pt modelId="{ADB51545-F8B5-4E63-BE1E-71DD9A9E3212}" type="parTrans" cxnId="{2DB77437-1C52-4C0B-A97B-A43B94BC3237}">
      <dgm:prSet/>
      <dgm:spPr/>
      <dgm:t>
        <a:bodyPr/>
        <a:lstStyle/>
        <a:p>
          <a:endParaRPr lang="en-US"/>
        </a:p>
      </dgm:t>
    </dgm:pt>
    <dgm:pt modelId="{CBC16BC3-4A12-4F5A-983A-4364C8976935}" type="sibTrans" cxnId="{2DB77437-1C52-4C0B-A97B-A43B94BC3237}">
      <dgm:prSet/>
      <dgm:spPr/>
      <dgm:t>
        <a:bodyPr/>
        <a:lstStyle/>
        <a:p>
          <a:endParaRPr lang="en-US"/>
        </a:p>
      </dgm:t>
    </dgm:pt>
    <dgm:pt modelId="{E4C131E7-4A32-4C38-AD94-1C4B6550221F}">
      <dgm:prSet phldrT="[Text]"/>
      <dgm:spPr/>
      <dgm:t>
        <a:bodyPr/>
        <a:lstStyle/>
        <a:p>
          <a:r>
            <a:rPr lang="en-US" b="1" dirty="0" smtClean="0">
              <a:solidFill>
                <a:schemeClr val="accent5">
                  <a:lumMod val="50000"/>
                </a:schemeClr>
              </a:solidFill>
              <a:latin typeface="Ebrima" pitchFamily="2" charset="0"/>
              <a:ea typeface="Ebrima" pitchFamily="2" charset="0"/>
              <a:cs typeface="Ebrima" pitchFamily="2" charset="0"/>
            </a:rPr>
            <a:t>Building Predictive Model using Multiple Techniques/Algorithms</a:t>
          </a:r>
          <a:endParaRPr lang="en-US" b="1" dirty="0">
            <a:solidFill>
              <a:schemeClr val="accent5">
                <a:lumMod val="50000"/>
              </a:schemeClr>
            </a:solidFill>
            <a:latin typeface="Ebrima" pitchFamily="2" charset="0"/>
            <a:ea typeface="Ebrima" pitchFamily="2" charset="0"/>
            <a:cs typeface="Ebrima" pitchFamily="2" charset="0"/>
          </a:endParaRPr>
        </a:p>
      </dgm:t>
    </dgm:pt>
    <dgm:pt modelId="{B54CD555-4EE1-4A90-99BD-D0E2B6098365}" type="parTrans" cxnId="{0B067527-2D2E-4B91-A747-965BF950BEA2}">
      <dgm:prSet/>
      <dgm:spPr/>
      <dgm:t>
        <a:bodyPr/>
        <a:lstStyle/>
        <a:p>
          <a:endParaRPr lang="en-US"/>
        </a:p>
      </dgm:t>
    </dgm:pt>
    <dgm:pt modelId="{9923308E-870C-4CC8-BCC1-7B1096164092}" type="sibTrans" cxnId="{0B067527-2D2E-4B91-A747-965BF950BEA2}">
      <dgm:prSet/>
      <dgm:spPr/>
      <dgm:t>
        <a:bodyPr/>
        <a:lstStyle/>
        <a:p>
          <a:endParaRPr lang="en-US"/>
        </a:p>
      </dgm:t>
    </dgm:pt>
    <dgm:pt modelId="{4B8EA194-336A-48AA-8375-11CBA6144DD7}">
      <dgm:prSet phldrT="[Text]"/>
      <dgm:spPr/>
      <dgm:t>
        <a:bodyPr/>
        <a:lstStyle/>
        <a:p>
          <a:r>
            <a:rPr lang="en-US" b="1" dirty="0" smtClean="0">
              <a:latin typeface="Ebrima" pitchFamily="2" charset="0"/>
              <a:ea typeface="Ebrima" pitchFamily="2" charset="0"/>
              <a:cs typeface="Ebrima" pitchFamily="2" charset="0"/>
            </a:rPr>
            <a:t>Optimal Model Identified through testing and evaluation</a:t>
          </a:r>
          <a:endParaRPr lang="en-US" b="1" dirty="0">
            <a:latin typeface="Ebrima" pitchFamily="2" charset="0"/>
            <a:ea typeface="Ebrima" pitchFamily="2" charset="0"/>
            <a:cs typeface="Ebrima" pitchFamily="2" charset="0"/>
          </a:endParaRPr>
        </a:p>
      </dgm:t>
    </dgm:pt>
    <dgm:pt modelId="{5B20B845-42AF-4EF8-BA08-A7F7E05A9F42}" type="parTrans" cxnId="{2748616B-5CAB-42EB-825F-807E5768D890}">
      <dgm:prSet/>
      <dgm:spPr/>
      <dgm:t>
        <a:bodyPr/>
        <a:lstStyle/>
        <a:p>
          <a:endParaRPr lang="en-US"/>
        </a:p>
      </dgm:t>
    </dgm:pt>
    <dgm:pt modelId="{5E0E029D-0598-432B-98D1-DDF345A7B32F}" type="sibTrans" cxnId="{2748616B-5CAB-42EB-825F-807E5768D890}">
      <dgm:prSet/>
      <dgm:spPr/>
      <dgm:t>
        <a:bodyPr/>
        <a:lstStyle/>
        <a:p>
          <a:endParaRPr lang="en-US"/>
        </a:p>
      </dgm:t>
    </dgm:pt>
    <dgm:pt modelId="{5751C7DE-6583-45B5-8F86-FFA8FA6FBA00}" type="pres">
      <dgm:prSet presAssocID="{E83D9574-57EA-4A56-A00F-B398AF21BFE9}" presName="Name0" presStyleCnt="0">
        <dgm:presLayoutVars>
          <dgm:dir/>
          <dgm:animLvl val="lvl"/>
          <dgm:resizeHandles val="exact"/>
        </dgm:presLayoutVars>
      </dgm:prSet>
      <dgm:spPr/>
      <dgm:t>
        <a:bodyPr/>
        <a:lstStyle/>
        <a:p>
          <a:endParaRPr lang="en-US"/>
        </a:p>
      </dgm:t>
    </dgm:pt>
    <dgm:pt modelId="{B3494766-4E5D-4C33-BE3A-2DFD5FBC5F12}" type="pres">
      <dgm:prSet presAssocID="{4B8EA194-336A-48AA-8375-11CBA6144DD7}" presName="boxAndChildren" presStyleCnt="0"/>
      <dgm:spPr/>
    </dgm:pt>
    <dgm:pt modelId="{EC9E5F5A-FD08-415B-951C-45CC5C89F7A5}" type="pres">
      <dgm:prSet presAssocID="{4B8EA194-336A-48AA-8375-11CBA6144DD7}" presName="parentTextBox" presStyleLbl="node1" presStyleIdx="0" presStyleCnt="3" custLinFactNeighborX="787" custLinFactNeighborY="0"/>
      <dgm:spPr/>
      <dgm:t>
        <a:bodyPr/>
        <a:lstStyle/>
        <a:p>
          <a:endParaRPr lang="en-US"/>
        </a:p>
      </dgm:t>
    </dgm:pt>
    <dgm:pt modelId="{351C56FA-8511-4989-B1A3-A3303201DFE7}" type="pres">
      <dgm:prSet presAssocID="{9923308E-870C-4CC8-BCC1-7B1096164092}" presName="sp" presStyleCnt="0"/>
      <dgm:spPr/>
    </dgm:pt>
    <dgm:pt modelId="{4D29569D-57A8-4E7B-AF5D-07C225997A68}" type="pres">
      <dgm:prSet presAssocID="{E4C131E7-4A32-4C38-AD94-1C4B6550221F}" presName="arrowAndChildren" presStyleCnt="0"/>
      <dgm:spPr/>
    </dgm:pt>
    <dgm:pt modelId="{D7F4E515-11D3-4E03-A955-5624EE958933}" type="pres">
      <dgm:prSet presAssocID="{E4C131E7-4A32-4C38-AD94-1C4B6550221F}" presName="parentTextArrow" presStyleLbl="node1" presStyleIdx="1" presStyleCnt="3"/>
      <dgm:spPr/>
      <dgm:t>
        <a:bodyPr/>
        <a:lstStyle/>
        <a:p>
          <a:endParaRPr lang="en-US"/>
        </a:p>
      </dgm:t>
    </dgm:pt>
    <dgm:pt modelId="{4C7CB67E-8BF0-493B-ABE8-8C5785918DFB}" type="pres">
      <dgm:prSet presAssocID="{CBC16BC3-4A12-4F5A-983A-4364C8976935}" presName="sp" presStyleCnt="0"/>
      <dgm:spPr/>
    </dgm:pt>
    <dgm:pt modelId="{82191B83-35AB-4874-9D54-FE47E05A0C3E}" type="pres">
      <dgm:prSet presAssocID="{184574A9-5474-4CC0-A076-55355172A186}" presName="arrowAndChildren" presStyleCnt="0"/>
      <dgm:spPr/>
    </dgm:pt>
    <dgm:pt modelId="{5FE5EB80-4E5C-40E2-83A9-E5CD97E4359D}" type="pres">
      <dgm:prSet presAssocID="{184574A9-5474-4CC0-A076-55355172A186}" presName="parentTextArrow" presStyleLbl="node1" presStyleIdx="2" presStyleCnt="3"/>
      <dgm:spPr/>
      <dgm:t>
        <a:bodyPr/>
        <a:lstStyle/>
        <a:p>
          <a:endParaRPr lang="en-US"/>
        </a:p>
      </dgm:t>
    </dgm:pt>
  </dgm:ptLst>
  <dgm:cxnLst>
    <dgm:cxn modelId="{C0D30CAF-A950-4698-BE36-8DE9A1F69D43}" type="presOf" srcId="{E4C131E7-4A32-4C38-AD94-1C4B6550221F}" destId="{D7F4E515-11D3-4E03-A955-5624EE958933}" srcOrd="0" destOrd="0" presId="urn:microsoft.com/office/officeart/2005/8/layout/process4"/>
    <dgm:cxn modelId="{2748616B-5CAB-42EB-825F-807E5768D890}" srcId="{E83D9574-57EA-4A56-A00F-B398AF21BFE9}" destId="{4B8EA194-336A-48AA-8375-11CBA6144DD7}" srcOrd="2" destOrd="0" parTransId="{5B20B845-42AF-4EF8-BA08-A7F7E05A9F42}" sibTransId="{5E0E029D-0598-432B-98D1-DDF345A7B32F}"/>
    <dgm:cxn modelId="{2DB77437-1C52-4C0B-A97B-A43B94BC3237}" srcId="{E83D9574-57EA-4A56-A00F-B398AF21BFE9}" destId="{184574A9-5474-4CC0-A076-55355172A186}" srcOrd="0" destOrd="0" parTransId="{ADB51545-F8B5-4E63-BE1E-71DD9A9E3212}" sibTransId="{CBC16BC3-4A12-4F5A-983A-4364C8976935}"/>
    <dgm:cxn modelId="{A266CC9F-29C1-4272-8653-C2C501433FFB}" type="presOf" srcId="{4B8EA194-336A-48AA-8375-11CBA6144DD7}" destId="{EC9E5F5A-FD08-415B-951C-45CC5C89F7A5}" srcOrd="0" destOrd="0" presId="urn:microsoft.com/office/officeart/2005/8/layout/process4"/>
    <dgm:cxn modelId="{08AC9CE5-3932-4629-9E59-40E03E6C3C33}" type="presOf" srcId="{184574A9-5474-4CC0-A076-55355172A186}" destId="{5FE5EB80-4E5C-40E2-83A9-E5CD97E4359D}" srcOrd="0" destOrd="0" presId="urn:microsoft.com/office/officeart/2005/8/layout/process4"/>
    <dgm:cxn modelId="{DC5A3473-0918-447F-934E-0609D80D47EE}" type="presOf" srcId="{E83D9574-57EA-4A56-A00F-B398AF21BFE9}" destId="{5751C7DE-6583-45B5-8F86-FFA8FA6FBA00}" srcOrd="0" destOrd="0" presId="urn:microsoft.com/office/officeart/2005/8/layout/process4"/>
    <dgm:cxn modelId="{0B067527-2D2E-4B91-A747-965BF950BEA2}" srcId="{E83D9574-57EA-4A56-A00F-B398AF21BFE9}" destId="{E4C131E7-4A32-4C38-AD94-1C4B6550221F}" srcOrd="1" destOrd="0" parTransId="{B54CD555-4EE1-4A90-99BD-D0E2B6098365}" sibTransId="{9923308E-870C-4CC8-BCC1-7B1096164092}"/>
    <dgm:cxn modelId="{A9D6AC23-B10F-4B74-A662-99A9D1EFFE0E}" type="presParOf" srcId="{5751C7DE-6583-45B5-8F86-FFA8FA6FBA00}" destId="{B3494766-4E5D-4C33-BE3A-2DFD5FBC5F12}" srcOrd="0" destOrd="0" presId="urn:microsoft.com/office/officeart/2005/8/layout/process4"/>
    <dgm:cxn modelId="{AAA04A43-084F-4AC4-B3D0-7C05AC341C5D}" type="presParOf" srcId="{B3494766-4E5D-4C33-BE3A-2DFD5FBC5F12}" destId="{EC9E5F5A-FD08-415B-951C-45CC5C89F7A5}" srcOrd="0" destOrd="0" presId="urn:microsoft.com/office/officeart/2005/8/layout/process4"/>
    <dgm:cxn modelId="{0D0F0181-A663-449C-AADD-B3D964D23F1C}" type="presParOf" srcId="{5751C7DE-6583-45B5-8F86-FFA8FA6FBA00}" destId="{351C56FA-8511-4989-B1A3-A3303201DFE7}" srcOrd="1" destOrd="0" presId="urn:microsoft.com/office/officeart/2005/8/layout/process4"/>
    <dgm:cxn modelId="{E0D74398-1614-45FA-BE6C-840F0CD3D06D}" type="presParOf" srcId="{5751C7DE-6583-45B5-8F86-FFA8FA6FBA00}" destId="{4D29569D-57A8-4E7B-AF5D-07C225997A68}" srcOrd="2" destOrd="0" presId="urn:microsoft.com/office/officeart/2005/8/layout/process4"/>
    <dgm:cxn modelId="{6FA1591C-1B5C-4CE6-A2F2-61637026EB89}" type="presParOf" srcId="{4D29569D-57A8-4E7B-AF5D-07C225997A68}" destId="{D7F4E515-11D3-4E03-A955-5624EE958933}" srcOrd="0" destOrd="0" presId="urn:microsoft.com/office/officeart/2005/8/layout/process4"/>
    <dgm:cxn modelId="{5BB8119B-EE20-4529-8E05-699F8B61A1D5}" type="presParOf" srcId="{5751C7DE-6583-45B5-8F86-FFA8FA6FBA00}" destId="{4C7CB67E-8BF0-493B-ABE8-8C5785918DFB}" srcOrd="3" destOrd="0" presId="urn:microsoft.com/office/officeart/2005/8/layout/process4"/>
    <dgm:cxn modelId="{3420855B-9B72-4682-9750-1A7999B787C6}" type="presParOf" srcId="{5751C7DE-6583-45B5-8F86-FFA8FA6FBA00}" destId="{82191B83-35AB-4874-9D54-FE47E05A0C3E}" srcOrd="4" destOrd="0" presId="urn:microsoft.com/office/officeart/2005/8/layout/process4"/>
    <dgm:cxn modelId="{5DC4B56F-3C4D-4324-92A1-391079669254}" type="presParOf" srcId="{82191B83-35AB-4874-9D54-FE47E05A0C3E}" destId="{5FE5EB80-4E5C-40E2-83A9-E5CD97E435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E5F5A-FD08-415B-951C-45CC5C89F7A5}">
      <dsp:nvSpPr>
        <dsp:cNvPr id="0" name=""/>
        <dsp:cNvSpPr/>
      </dsp:nvSpPr>
      <dsp:spPr>
        <a:xfrm>
          <a:off x="0" y="3053913"/>
          <a:ext cx="8271642" cy="100236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b="1" kern="1200" dirty="0" smtClean="0">
              <a:latin typeface="Ebrima" pitchFamily="2" charset="0"/>
              <a:ea typeface="Ebrima" pitchFamily="2" charset="0"/>
              <a:cs typeface="Ebrima" pitchFamily="2" charset="0"/>
            </a:rPr>
            <a:t>Optimal Model Identified through testing and evaluation</a:t>
          </a:r>
          <a:endParaRPr lang="en-US" sz="2300" b="1" kern="1200" dirty="0">
            <a:latin typeface="Ebrima" pitchFamily="2" charset="0"/>
            <a:ea typeface="Ebrima" pitchFamily="2" charset="0"/>
            <a:cs typeface="Ebrima" pitchFamily="2" charset="0"/>
          </a:endParaRPr>
        </a:p>
      </dsp:txBody>
      <dsp:txXfrm>
        <a:off x="0" y="3053913"/>
        <a:ext cx="8271642" cy="1002362"/>
      </dsp:txXfrm>
    </dsp:sp>
    <dsp:sp modelId="{D7F4E515-11D3-4E03-A955-5624EE958933}">
      <dsp:nvSpPr>
        <dsp:cNvPr id="0" name=""/>
        <dsp:cNvSpPr/>
      </dsp:nvSpPr>
      <dsp:spPr>
        <a:xfrm rot="10800000">
          <a:off x="0" y="1527315"/>
          <a:ext cx="8271642" cy="1541633"/>
        </a:xfrm>
        <a:prstGeom prst="upArrowCallout">
          <a:avLst/>
        </a:prstGeom>
        <a:solidFill>
          <a:schemeClr val="accent5">
            <a:hueOff val="-3611398"/>
            <a:satOff val="0"/>
            <a:lumOff val="15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accent5">
                  <a:lumMod val="50000"/>
                </a:schemeClr>
              </a:solidFill>
              <a:latin typeface="Ebrima" pitchFamily="2" charset="0"/>
              <a:ea typeface="Ebrima" pitchFamily="2" charset="0"/>
              <a:cs typeface="Ebrima" pitchFamily="2" charset="0"/>
            </a:rPr>
            <a:t>Building Predictive Model using Multiple Techniques/Algorithms</a:t>
          </a:r>
          <a:endParaRPr lang="en-US" sz="2300" b="1" kern="1200" dirty="0">
            <a:solidFill>
              <a:schemeClr val="accent5">
                <a:lumMod val="50000"/>
              </a:schemeClr>
            </a:solidFill>
            <a:latin typeface="Ebrima" pitchFamily="2" charset="0"/>
            <a:ea typeface="Ebrima" pitchFamily="2" charset="0"/>
            <a:cs typeface="Ebrima" pitchFamily="2" charset="0"/>
          </a:endParaRPr>
        </a:p>
      </dsp:txBody>
      <dsp:txXfrm rot="10800000">
        <a:off x="0" y="1527315"/>
        <a:ext cx="8271642" cy="1001707"/>
      </dsp:txXfrm>
    </dsp:sp>
    <dsp:sp modelId="{5FE5EB80-4E5C-40E2-83A9-E5CD97E4359D}">
      <dsp:nvSpPr>
        <dsp:cNvPr id="0" name=""/>
        <dsp:cNvSpPr/>
      </dsp:nvSpPr>
      <dsp:spPr>
        <a:xfrm rot="10800000">
          <a:off x="0" y="717"/>
          <a:ext cx="8271642" cy="1541633"/>
        </a:xfrm>
        <a:prstGeom prst="upArrowCallout">
          <a:avLst/>
        </a:prstGeom>
        <a:solidFill>
          <a:schemeClr val="accent5">
            <a:hueOff val="-7222796"/>
            <a:satOff val="0"/>
            <a:lumOff val="30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b="1" kern="1200" dirty="0" smtClean="0">
              <a:solidFill>
                <a:schemeClr val="accent5">
                  <a:lumMod val="50000"/>
                </a:schemeClr>
              </a:solidFill>
              <a:latin typeface="Ebrima" pitchFamily="2" charset="0"/>
              <a:ea typeface="Ebrima" pitchFamily="2" charset="0"/>
              <a:cs typeface="Ebrima" pitchFamily="2" charset="0"/>
            </a:rPr>
            <a:t>Data Preparation and Exploratory Data Analysis</a:t>
          </a:r>
          <a:endParaRPr lang="en-US" sz="2300" b="1" kern="1200" dirty="0">
            <a:solidFill>
              <a:schemeClr val="accent5">
                <a:lumMod val="50000"/>
              </a:schemeClr>
            </a:solidFill>
            <a:latin typeface="Ebrima" pitchFamily="2" charset="0"/>
            <a:ea typeface="Ebrima" pitchFamily="2" charset="0"/>
            <a:cs typeface="Ebrima" pitchFamily="2" charset="0"/>
          </a:endParaRPr>
        </a:p>
      </dsp:txBody>
      <dsp:txXfrm rot="10800000">
        <a:off x="0" y="717"/>
        <a:ext cx="8271642" cy="100170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0" y="0"/>
            <a:ext cx="9144000" cy="5143500"/>
          </a:xfrm>
          <a:prstGeom prst="rect">
            <a:avLst/>
          </a:prstGeom>
          <a:noFill/>
          <a:ln>
            <a:noFill/>
          </a:ln>
        </p:spPr>
        <p:txBody>
          <a:bodyPr spcFirstLastPara="1" wrap="square" lIns="91425" tIns="91425" rIns="91425" bIns="91425" anchor="b" anchorCtr="0">
            <a:noAutofit/>
          </a:bodyPr>
          <a:lstStyle/>
          <a:p>
            <a:pPr lvl="0"/>
            <a:r>
              <a:rPr lang="en-GB" sz="4400" b="1" dirty="0" smtClean="0">
                <a:solidFill>
                  <a:schemeClr val="tx2">
                    <a:lumMod val="50000"/>
                  </a:schemeClr>
                </a:solidFill>
                <a:latin typeface="Ebrima" pitchFamily="2" charset="0"/>
                <a:ea typeface="Ebrima" pitchFamily="2" charset="0"/>
                <a:cs typeface="Ebrima" pitchFamily="2" charset="0"/>
                <a:sym typeface="Montserrat"/>
              </a:rPr>
              <a:t>Capstone Project – 2</a:t>
            </a:r>
            <a:br>
              <a:rPr lang="en-GB" sz="4400" b="1" dirty="0" smtClean="0">
                <a:solidFill>
                  <a:schemeClr val="tx2">
                    <a:lumMod val="50000"/>
                  </a:schemeClr>
                </a:solidFill>
                <a:latin typeface="Ebrima" pitchFamily="2" charset="0"/>
                <a:ea typeface="Ebrima" pitchFamily="2" charset="0"/>
                <a:cs typeface="Ebrima" pitchFamily="2" charset="0"/>
                <a:sym typeface="Montserrat"/>
              </a:rPr>
            </a:br>
            <a:r>
              <a:rPr lang="en-GB" sz="4400" b="1" dirty="0" smtClean="0">
                <a:solidFill>
                  <a:schemeClr val="tx2">
                    <a:lumMod val="50000"/>
                  </a:schemeClr>
                </a:solidFill>
                <a:latin typeface="Ebrima" pitchFamily="2" charset="0"/>
                <a:ea typeface="Ebrima" pitchFamily="2" charset="0"/>
                <a:cs typeface="Ebrima" pitchFamily="2" charset="0"/>
                <a:sym typeface="Montserrat"/>
              </a:rPr>
              <a:t>Supervised ML - Regression</a:t>
            </a:r>
            <a:br>
              <a:rPr lang="en-GB" sz="4400" b="1" dirty="0" smtClean="0">
                <a:solidFill>
                  <a:schemeClr val="tx2">
                    <a:lumMod val="50000"/>
                  </a:schemeClr>
                </a:solidFill>
                <a:latin typeface="Ebrima" pitchFamily="2" charset="0"/>
                <a:ea typeface="Ebrima" pitchFamily="2" charset="0"/>
                <a:cs typeface="Ebrima" pitchFamily="2" charset="0"/>
                <a:sym typeface="Montserrat"/>
              </a:rPr>
            </a:br>
            <a:r>
              <a:rPr lang="en-GB" sz="4400" b="1" dirty="0" smtClean="0">
                <a:solidFill>
                  <a:schemeClr val="tx2">
                    <a:lumMod val="50000"/>
                  </a:schemeClr>
                </a:solidFill>
                <a:latin typeface="Ebrima" pitchFamily="2" charset="0"/>
                <a:ea typeface="Ebrima" pitchFamily="2" charset="0"/>
                <a:cs typeface="Ebrima" pitchFamily="2" charset="0"/>
                <a:sym typeface="Montserrat"/>
              </a:rPr>
              <a:t>NYC Taxi Trip Time Prediction</a:t>
            </a:r>
            <a:r>
              <a:rPr lang="en-GB" sz="3600" b="1" dirty="0" smtClean="0">
                <a:solidFill>
                  <a:schemeClr val="tx2">
                    <a:lumMod val="50000"/>
                  </a:schemeClr>
                </a:solidFill>
                <a:latin typeface="Ebrima" pitchFamily="2" charset="0"/>
                <a:ea typeface="Ebrima" pitchFamily="2" charset="0"/>
                <a:cs typeface="Ebrima" pitchFamily="2" charset="0"/>
                <a:sym typeface="Montserrat"/>
              </a:rPr>
              <a:t/>
            </a:r>
            <a:br>
              <a:rPr lang="en-GB" sz="3600" b="1" dirty="0" smtClean="0">
                <a:solidFill>
                  <a:schemeClr val="tx2">
                    <a:lumMod val="50000"/>
                  </a:schemeClr>
                </a:solidFill>
                <a:latin typeface="Ebrima" pitchFamily="2" charset="0"/>
                <a:ea typeface="Ebrima" pitchFamily="2" charset="0"/>
                <a:cs typeface="Ebrima" pitchFamily="2" charset="0"/>
                <a:sym typeface="Montserrat"/>
              </a:rPr>
            </a:br>
            <a:r>
              <a:rPr lang="en-GB" sz="2800" b="1" dirty="0" smtClean="0">
                <a:solidFill>
                  <a:schemeClr val="accent5">
                    <a:lumMod val="50000"/>
                  </a:schemeClr>
                </a:solidFill>
                <a:latin typeface="Ebrima" pitchFamily="2" charset="0"/>
                <a:ea typeface="Ebrima" pitchFamily="2" charset="0"/>
                <a:cs typeface="Ebrima" pitchFamily="2" charset="0"/>
                <a:sym typeface="Montserrat"/>
              </a:rPr>
              <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GB" sz="2800" b="1" dirty="0" smtClean="0">
                <a:solidFill>
                  <a:schemeClr val="accent5">
                    <a:lumMod val="50000"/>
                  </a:schemeClr>
                </a:solidFill>
                <a:latin typeface="Ebrima" pitchFamily="2" charset="0"/>
                <a:ea typeface="Ebrima" pitchFamily="2" charset="0"/>
                <a:cs typeface="Ebrima" pitchFamily="2" charset="0"/>
                <a:sym typeface="Montserrat"/>
              </a:rPr>
              <a:t>By-</a:t>
            </a:r>
            <a:br>
              <a:rPr lang="en-GB" sz="2800" b="1" dirty="0" smtClean="0">
                <a:solidFill>
                  <a:schemeClr val="accent5">
                    <a:lumMod val="50000"/>
                  </a:schemeClr>
                </a:solidFill>
                <a:latin typeface="Ebrima" pitchFamily="2" charset="0"/>
                <a:ea typeface="Ebrima" pitchFamily="2" charset="0"/>
                <a:cs typeface="Ebrima" pitchFamily="2" charset="0"/>
                <a:sym typeface="Montserrat"/>
              </a:rPr>
            </a:br>
            <a:r>
              <a:rPr lang="en-GB" sz="2400" b="1" dirty="0" smtClean="0">
                <a:solidFill>
                  <a:schemeClr val="accent5">
                    <a:lumMod val="50000"/>
                  </a:schemeClr>
                </a:solidFill>
                <a:latin typeface="Ebrima" pitchFamily="2" charset="0"/>
                <a:ea typeface="Ebrima" pitchFamily="2" charset="0"/>
                <a:cs typeface="Ebrima" pitchFamily="2" charset="0"/>
                <a:sym typeface="Montserrat"/>
              </a:rPr>
              <a:t>Vikrant </a:t>
            </a:r>
            <a:r>
              <a:rPr lang="en-GB" sz="2400" b="1" dirty="0" err="1" smtClean="0">
                <a:solidFill>
                  <a:schemeClr val="accent5">
                    <a:lumMod val="50000"/>
                  </a:schemeClr>
                </a:solidFill>
                <a:latin typeface="Ebrima" pitchFamily="2" charset="0"/>
                <a:ea typeface="Ebrima" pitchFamily="2" charset="0"/>
                <a:cs typeface="Ebrima" pitchFamily="2" charset="0"/>
                <a:sym typeface="Montserrat"/>
              </a:rPr>
              <a:t>Hada</a:t>
            </a:r>
            <a:r>
              <a:rPr lang="en-GB" sz="2400" b="1" dirty="0" smtClean="0">
                <a:solidFill>
                  <a:schemeClr val="accent5">
                    <a:lumMod val="50000"/>
                  </a:schemeClr>
                </a:solidFill>
                <a:latin typeface="Ebrima" pitchFamily="2" charset="0"/>
                <a:ea typeface="Ebrima" pitchFamily="2" charset="0"/>
                <a:cs typeface="Ebrima" pitchFamily="2" charset="0"/>
                <a:sym typeface="Montserrat"/>
              </a:rPr>
              <a:t/>
            </a:r>
            <a:br>
              <a:rPr lang="en-GB" sz="2400" b="1" dirty="0" smtClean="0">
                <a:solidFill>
                  <a:schemeClr val="accent5">
                    <a:lumMod val="50000"/>
                  </a:schemeClr>
                </a:solidFill>
                <a:latin typeface="Ebrima" pitchFamily="2" charset="0"/>
                <a:ea typeface="Ebrima" pitchFamily="2" charset="0"/>
                <a:cs typeface="Ebrima" pitchFamily="2" charset="0"/>
                <a:sym typeface="Montserrat"/>
              </a:rPr>
            </a:br>
            <a:r>
              <a:rPr lang="en-GB" sz="2400" b="1" dirty="0" smtClean="0">
                <a:solidFill>
                  <a:schemeClr val="accent5">
                    <a:lumMod val="50000"/>
                  </a:schemeClr>
                </a:solidFill>
                <a:latin typeface="Ebrima" pitchFamily="2" charset="0"/>
                <a:ea typeface="Ebrima" pitchFamily="2" charset="0"/>
                <a:cs typeface="Ebrima" pitchFamily="2" charset="0"/>
                <a:sym typeface="Montserrat"/>
              </a:rPr>
              <a:t>Vijay </a:t>
            </a:r>
            <a:r>
              <a:rPr lang="en-GB" sz="2400" b="1" dirty="0" err="1" smtClean="0">
                <a:solidFill>
                  <a:schemeClr val="accent5">
                    <a:lumMod val="50000"/>
                  </a:schemeClr>
                </a:solidFill>
                <a:latin typeface="Ebrima" pitchFamily="2" charset="0"/>
                <a:ea typeface="Ebrima" pitchFamily="2" charset="0"/>
                <a:cs typeface="Ebrima" pitchFamily="2" charset="0"/>
                <a:sym typeface="Montserrat"/>
              </a:rPr>
              <a:t>Jangid</a:t>
            </a:r>
            <a:r>
              <a:rPr lang="en-GB" sz="2400" b="1" smtClean="0">
                <a:solidFill>
                  <a:schemeClr val="accent5">
                    <a:lumMod val="50000"/>
                  </a:schemeClr>
                </a:solidFill>
                <a:latin typeface="Ebrima" pitchFamily="2" charset="0"/>
                <a:ea typeface="Ebrima" pitchFamily="2" charset="0"/>
                <a:cs typeface="Ebrima" pitchFamily="2" charset="0"/>
                <a:sym typeface="Montserrat"/>
              </a:rPr>
              <a:t> </a:t>
            </a:r>
            <a:endParaRPr sz="2400" b="1" dirty="0">
              <a:solidFill>
                <a:schemeClr val="accent5">
                  <a:lumMod val="50000"/>
                </a:schemeClr>
              </a:solidFill>
              <a:latin typeface="Ebrima" pitchFamily="2" charset="0"/>
              <a:ea typeface="Ebrima" pitchFamily="2" charset="0"/>
              <a:cs typeface="Ebrima" pitchFamily="2" charset="0"/>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2400" b="1" dirty="0">
              <a:solidFill>
                <a:schemeClr val="lt1"/>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5998800" cy="5143500"/>
          </a:xfrm>
        </p:spPr>
        <p:txBody>
          <a:bodyPr/>
          <a:lstStyle/>
          <a:p>
            <a:r>
              <a:rPr lang="en-US" sz="4400" b="1" dirty="0" smtClean="0">
                <a:solidFill>
                  <a:schemeClr val="accent5">
                    <a:lumMod val="50000"/>
                  </a:schemeClr>
                </a:solidFill>
                <a:latin typeface="Ebrima" pitchFamily="2" charset="0"/>
                <a:ea typeface="Ebrima" pitchFamily="2" charset="0"/>
                <a:cs typeface="Ebrima" pitchFamily="2" charset="0"/>
              </a:rPr>
              <a:t>METHODOLOGY</a:t>
            </a:r>
            <a:endParaRPr lang="en-US" sz="4400" b="1" dirty="0">
              <a:solidFill>
                <a:schemeClr val="accent5">
                  <a:lumMod val="50000"/>
                </a:schemeClr>
              </a:solidFill>
              <a:latin typeface="Ebrima" pitchFamily="2" charset="0"/>
              <a:ea typeface="Ebrima" pitchFamily="2" charset="0"/>
              <a:cs typeface="Ebrima" pitchFamily="2" charset="0"/>
            </a:endParaRPr>
          </a:p>
        </p:txBody>
      </p:sp>
      <p:pic>
        <p:nvPicPr>
          <p:cNvPr id="7171" name="Picture 3" descr="C:\Users\ys\OneDrive\Desktop\research-methods.jpg"/>
          <p:cNvPicPr>
            <a:picLocks noChangeAspect="1" noChangeArrowheads="1"/>
          </p:cNvPicPr>
          <p:nvPr/>
        </p:nvPicPr>
        <p:blipFill>
          <a:blip r:embed="rId2"/>
          <a:srcRect/>
          <a:stretch>
            <a:fillRect/>
          </a:stretch>
        </p:blipFill>
        <p:spPr bwMode="auto">
          <a:xfrm>
            <a:off x="4866290" y="525517"/>
            <a:ext cx="4277710" cy="409903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46234"/>
          </a:xfrm>
        </p:spPr>
        <p:txBody>
          <a:bodyPr/>
          <a:lstStyle/>
          <a:p>
            <a:r>
              <a:rPr lang="en-US" sz="4000" b="1" dirty="0" smtClean="0">
                <a:solidFill>
                  <a:srgbClr val="FF0000"/>
                </a:solidFill>
                <a:latin typeface="Ebrima" pitchFamily="2" charset="0"/>
                <a:ea typeface="Ebrima" pitchFamily="2" charset="0"/>
                <a:cs typeface="Ebrima" pitchFamily="2" charset="0"/>
              </a:rPr>
              <a:t>Approach</a:t>
            </a:r>
            <a:endParaRPr lang="en-US" sz="40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5724"/>
            <a:ext cx="9144000" cy="4407775"/>
          </a:xfrm>
        </p:spPr>
        <p:txBody>
          <a:bodyPr/>
          <a:lstStyle/>
          <a:p>
            <a:pPr>
              <a:buNone/>
            </a:pPr>
            <a:r>
              <a:rPr lang="en-US" dirty="0" smtClean="0"/>
              <a:t> </a:t>
            </a:r>
            <a:endParaRPr lang="en-US" dirty="0"/>
          </a:p>
        </p:txBody>
      </p:sp>
      <p:graphicFrame>
        <p:nvGraphicFramePr>
          <p:cNvPr id="4" name="Diagram 3"/>
          <p:cNvGraphicFramePr/>
          <p:nvPr/>
        </p:nvGraphicFramePr>
        <p:xfrm>
          <a:off x="420414" y="882868"/>
          <a:ext cx="8271642" cy="4056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62152"/>
          </a:xfrm>
        </p:spPr>
        <p:txBody>
          <a:bodyPr/>
          <a:lstStyle/>
          <a:p>
            <a:r>
              <a:rPr lang="en-US" sz="3200" b="1" dirty="0" smtClean="0">
                <a:solidFill>
                  <a:srgbClr val="FF0000"/>
                </a:solidFill>
                <a:latin typeface="Ebrima" pitchFamily="2" charset="0"/>
                <a:ea typeface="Ebrima" pitchFamily="2" charset="0"/>
                <a:cs typeface="Ebrima" pitchFamily="2" charset="0"/>
              </a:rPr>
              <a:t>Machine Learning Algorithm</a:t>
            </a:r>
            <a:r>
              <a:rPr lang="en-US" b="1" dirty="0" smtClean="0">
                <a:solidFill>
                  <a:srgbClr val="FF0000"/>
                </a:solidFill>
                <a:latin typeface="Ebrima" pitchFamily="2" charset="0"/>
                <a:ea typeface="Ebrima" pitchFamily="2" charset="0"/>
                <a:cs typeface="Ebrima" pitchFamily="2" charset="0"/>
              </a:rPr>
              <a:t>:</a:t>
            </a:r>
            <a:endParaRPr lang="en-US"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68998"/>
            <a:ext cx="9144000" cy="4474501"/>
          </a:xfrm>
        </p:spPr>
        <p:txBody>
          <a:bodyPr/>
          <a:lstStyle/>
          <a:p>
            <a:pPr>
              <a:buClr>
                <a:schemeClr val="accent5">
                  <a:lumMod val="50000"/>
                </a:schemeClr>
              </a:buClr>
              <a:buFont typeface="Wingdings" pitchFamily="2" charset="2"/>
              <a:buChar char="v"/>
            </a:pPr>
            <a:r>
              <a:rPr lang="en-US" sz="2000" b="1" dirty="0" smtClean="0">
                <a:solidFill>
                  <a:schemeClr val="accent5">
                    <a:lumMod val="50000"/>
                  </a:schemeClr>
                </a:solidFill>
                <a:latin typeface="Ebrima" pitchFamily="2" charset="0"/>
                <a:ea typeface="Ebrima" pitchFamily="2" charset="0"/>
                <a:cs typeface="Ebrima" pitchFamily="2" charset="0"/>
              </a:rPr>
              <a:t>Decomposition: PCA</a:t>
            </a:r>
          </a:p>
          <a:p>
            <a:pPr>
              <a:buClr>
                <a:schemeClr val="accent5">
                  <a:lumMod val="50000"/>
                </a:schemeClr>
              </a:buClr>
              <a:buFont typeface="Wingdings" pitchFamily="2" charset="2"/>
              <a:buChar char="v"/>
            </a:pPr>
            <a:r>
              <a:rPr lang="en-US" sz="2000" b="1" dirty="0" smtClean="0">
                <a:solidFill>
                  <a:schemeClr val="accent5">
                    <a:lumMod val="50000"/>
                  </a:schemeClr>
                </a:solidFill>
                <a:latin typeface="Ebrima" pitchFamily="2" charset="0"/>
                <a:ea typeface="Ebrima" pitchFamily="2" charset="0"/>
                <a:cs typeface="Ebrima" pitchFamily="2" charset="0"/>
              </a:rPr>
              <a:t>Linear Regression</a:t>
            </a:r>
          </a:p>
          <a:p>
            <a:pPr>
              <a:buClr>
                <a:schemeClr val="accent5">
                  <a:lumMod val="50000"/>
                </a:schemeClr>
              </a:buClr>
              <a:buFont typeface="Wingdings" pitchFamily="2" charset="2"/>
              <a:buChar char="v"/>
            </a:pPr>
            <a:r>
              <a:rPr lang="en-US" sz="2000" b="1" dirty="0" smtClean="0">
                <a:solidFill>
                  <a:schemeClr val="accent5">
                    <a:lumMod val="50000"/>
                  </a:schemeClr>
                </a:solidFill>
                <a:latin typeface="Ebrima" pitchFamily="2" charset="0"/>
                <a:ea typeface="Ebrima" pitchFamily="2" charset="0"/>
                <a:cs typeface="Ebrima" pitchFamily="2" charset="0"/>
              </a:rPr>
              <a:t>Decision Tree</a:t>
            </a:r>
          </a:p>
          <a:p>
            <a:pPr>
              <a:buClr>
                <a:schemeClr val="accent5">
                  <a:lumMod val="50000"/>
                </a:schemeClr>
              </a:buClr>
              <a:buFont typeface="Wingdings" pitchFamily="2" charset="2"/>
              <a:buChar char="v"/>
            </a:pPr>
            <a:r>
              <a:rPr lang="en-US" sz="2000" b="1" dirty="0" smtClean="0">
                <a:solidFill>
                  <a:schemeClr val="accent5">
                    <a:lumMod val="50000"/>
                  </a:schemeClr>
                </a:solidFill>
                <a:latin typeface="Ebrima" pitchFamily="2" charset="0"/>
                <a:ea typeface="Ebrima" pitchFamily="2" charset="0"/>
                <a:cs typeface="Ebrima" pitchFamily="2" charset="0"/>
              </a:rPr>
              <a:t>Random Forest</a:t>
            </a:r>
          </a:p>
          <a:p>
            <a:pPr>
              <a:buClr>
                <a:schemeClr val="accent5">
                  <a:lumMod val="50000"/>
                </a:schemeClr>
              </a:buClr>
              <a:buNone/>
            </a:pPr>
            <a:endParaRPr lang="en-US" dirty="0" smtClean="0">
              <a:solidFill>
                <a:schemeClr val="accent5">
                  <a:lumMod val="50000"/>
                </a:schemeClr>
              </a:solidFill>
              <a:latin typeface="Ebrima" pitchFamily="2" charset="0"/>
              <a:ea typeface="Ebrima" pitchFamily="2" charset="0"/>
              <a:cs typeface="Ebrima" pitchFamily="2" charset="0"/>
            </a:endParaRPr>
          </a:p>
          <a:p>
            <a:pPr>
              <a:buClr>
                <a:schemeClr val="accent5">
                  <a:lumMod val="50000"/>
                </a:schemeClr>
              </a:buClr>
              <a:buNone/>
            </a:pPr>
            <a:r>
              <a:rPr lang="en-US" sz="3200" b="1" dirty="0" smtClean="0">
                <a:solidFill>
                  <a:srgbClr val="FF0000"/>
                </a:solidFill>
                <a:latin typeface="Ebrima" pitchFamily="2" charset="0"/>
                <a:ea typeface="Ebrima" pitchFamily="2" charset="0"/>
                <a:cs typeface="Ebrima" pitchFamily="2" charset="0"/>
              </a:rPr>
              <a:t>Tools Used:</a:t>
            </a:r>
          </a:p>
          <a:p>
            <a:pPr>
              <a:buClr>
                <a:schemeClr val="accent5">
                  <a:lumMod val="50000"/>
                </a:schemeClr>
              </a:buClr>
              <a:buFont typeface="Wingdings" pitchFamily="2" charset="2"/>
              <a:buChar char="v"/>
            </a:pPr>
            <a:r>
              <a:rPr lang="en-US" sz="2000" b="1" dirty="0" err="1" smtClean="0">
                <a:solidFill>
                  <a:schemeClr val="accent5">
                    <a:lumMod val="50000"/>
                  </a:schemeClr>
                </a:solidFill>
                <a:latin typeface="Ebrima" pitchFamily="2" charset="0"/>
                <a:ea typeface="Ebrima" pitchFamily="2" charset="0"/>
                <a:cs typeface="Ebrima" pitchFamily="2" charset="0"/>
              </a:rPr>
              <a:t>Jupyter</a:t>
            </a:r>
            <a:r>
              <a:rPr lang="en-US" sz="2000" b="1" dirty="0" smtClean="0">
                <a:solidFill>
                  <a:schemeClr val="accent5">
                    <a:lumMod val="50000"/>
                  </a:schemeClr>
                </a:solidFill>
                <a:latin typeface="Ebrima" pitchFamily="2" charset="0"/>
                <a:ea typeface="Ebrima" pitchFamily="2" charset="0"/>
                <a:cs typeface="Ebrima" pitchFamily="2" charset="0"/>
              </a:rPr>
              <a:t> Notebook (Python)</a:t>
            </a:r>
          </a:p>
          <a:p>
            <a:pPr>
              <a:buClr>
                <a:schemeClr val="accent5">
                  <a:lumMod val="50000"/>
                </a:schemeClr>
              </a:buClr>
              <a:buFont typeface="Wingdings" pitchFamily="2" charset="2"/>
              <a:buChar char="v"/>
            </a:pPr>
            <a:r>
              <a:rPr lang="en-US" sz="2000" b="1" dirty="0" smtClean="0">
                <a:solidFill>
                  <a:schemeClr val="accent5">
                    <a:lumMod val="50000"/>
                  </a:schemeClr>
                </a:solidFill>
                <a:latin typeface="Ebrima" pitchFamily="2" charset="0"/>
                <a:ea typeface="Ebrima" pitchFamily="2" charset="0"/>
                <a:cs typeface="Ebrima" pitchFamily="2" charset="0"/>
              </a:rPr>
              <a:t>Google </a:t>
            </a:r>
            <a:r>
              <a:rPr lang="en-US" sz="2000" b="1" dirty="0" err="1" smtClean="0">
                <a:solidFill>
                  <a:schemeClr val="accent5">
                    <a:lumMod val="50000"/>
                  </a:schemeClr>
                </a:solidFill>
                <a:latin typeface="Ebrima" pitchFamily="2" charset="0"/>
                <a:ea typeface="Ebrima" pitchFamily="2" charset="0"/>
                <a:cs typeface="Ebrima" pitchFamily="2" charset="0"/>
              </a:rPr>
              <a:t>Colab</a:t>
            </a:r>
            <a:r>
              <a:rPr lang="en-US" sz="2000" b="1" dirty="0" smtClean="0">
                <a:solidFill>
                  <a:schemeClr val="accent5">
                    <a:lumMod val="50000"/>
                  </a:schemeClr>
                </a:solidFill>
                <a:latin typeface="Ebrima" pitchFamily="2" charset="0"/>
                <a:ea typeface="Ebrima" pitchFamily="2" charset="0"/>
                <a:cs typeface="Ebrima" pitchFamily="2" charset="0"/>
              </a:rPr>
              <a:t> Research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67255"/>
          </a:xfrm>
        </p:spPr>
        <p:txBody>
          <a:bodyPr/>
          <a:lstStyle/>
          <a:p>
            <a:pPr algn="ctr"/>
            <a:r>
              <a:rPr lang="en-US" sz="4200" b="1" dirty="0" smtClean="0">
                <a:solidFill>
                  <a:schemeClr val="accent5">
                    <a:lumMod val="50000"/>
                  </a:schemeClr>
                </a:solidFill>
                <a:latin typeface="Ebrima" pitchFamily="2" charset="0"/>
                <a:ea typeface="Ebrima" pitchFamily="2" charset="0"/>
                <a:cs typeface="Ebrima" pitchFamily="2" charset="0"/>
              </a:rPr>
              <a:t>EDA AND DATA PROCESSING</a:t>
            </a:r>
            <a:endParaRPr lang="en-US" sz="42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84612"/>
            <a:ext cx="9144000" cy="4358887"/>
          </a:xfrm>
        </p:spPr>
        <p:txBody>
          <a:bodyPr/>
          <a:lstStyle/>
          <a:p>
            <a:endParaRPr lang="en-US" dirty="0"/>
          </a:p>
        </p:txBody>
      </p:sp>
      <p:pic>
        <p:nvPicPr>
          <p:cNvPr id="1027" name="Picture 3" descr="C:\Users\ys\OneDrive\Desktop\EDA @.jpeg"/>
          <p:cNvPicPr>
            <a:picLocks noChangeAspect="1" noChangeArrowheads="1"/>
          </p:cNvPicPr>
          <p:nvPr/>
        </p:nvPicPr>
        <p:blipFill>
          <a:blip r:embed="rId2"/>
          <a:srcRect/>
          <a:stretch>
            <a:fillRect/>
          </a:stretch>
        </p:blipFill>
        <p:spPr bwMode="auto">
          <a:xfrm>
            <a:off x="651641" y="924419"/>
            <a:ext cx="7882759" cy="403610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72662"/>
          </a:xfrm>
        </p:spPr>
        <p:txBody>
          <a:bodyPr/>
          <a:lstStyle/>
          <a:p>
            <a:r>
              <a:rPr lang="en-US" sz="3200" b="1" dirty="0" smtClean="0">
                <a:solidFill>
                  <a:srgbClr val="FF0000"/>
                </a:solidFill>
                <a:latin typeface="Ebrima" pitchFamily="2" charset="0"/>
                <a:ea typeface="Ebrima" pitchFamily="2" charset="0"/>
                <a:cs typeface="Ebrima" pitchFamily="2" charset="0"/>
              </a:rPr>
              <a:t>Descriptive Stats in Visual Form</a:t>
            </a:r>
            <a:endParaRPr lang="en-US" sz="32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05936"/>
            <a:ext cx="9144000" cy="4537563"/>
          </a:xfrm>
        </p:spPr>
        <p:txBody>
          <a:bodyPr/>
          <a:lstStyle/>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We can observe that </a:t>
            </a:r>
          </a:p>
          <a:p>
            <a:pPr>
              <a:buClr>
                <a:schemeClr val="accent5">
                  <a:lumMod val="50000"/>
                </a:schemeClr>
              </a:buClr>
              <a:buNone/>
            </a:pPr>
            <a:r>
              <a:rPr lang="en-US" b="1" dirty="0" smtClean="0">
                <a:solidFill>
                  <a:schemeClr val="accent5">
                    <a:lumMod val="50000"/>
                  </a:schemeClr>
                </a:solidFill>
                <a:latin typeface="Ebrima" pitchFamily="2" charset="0"/>
                <a:ea typeface="Ebrima" pitchFamily="2" charset="0"/>
                <a:cs typeface="Ebrima" pitchFamily="2" charset="0"/>
              </a:rPr>
              <a:t>There were trips having </a:t>
            </a:r>
          </a:p>
          <a:p>
            <a:pPr>
              <a:buClr>
                <a:schemeClr val="accent5">
                  <a:lumMod val="50000"/>
                </a:schemeClr>
              </a:buClr>
              <a:buNone/>
            </a:pPr>
            <a:r>
              <a:rPr lang="en-US" b="1" dirty="0" smtClean="0">
                <a:solidFill>
                  <a:schemeClr val="accent5">
                    <a:lumMod val="50000"/>
                  </a:schemeClr>
                </a:solidFill>
                <a:latin typeface="Ebrima" pitchFamily="2" charset="0"/>
                <a:ea typeface="Ebrima" pitchFamily="2" charset="0"/>
                <a:cs typeface="Ebrima" pitchFamily="2" charset="0"/>
              </a:rPr>
              <a:t>0 passengers which we </a:t>
            </a:r>
          </a:p>
          <a:p>
            <a:pPr>
              <a:buClr>
                <a:schemeClr val="accent5">
                  <a:lumMod val="50000"/>
                </a:schemeClr>
              </a:buClr>
              <a:buNone/>
            </a:pPr>
            <a:r>
              <a:rPr lang="en-US" b="1" dirty="0" smtClean="0">
                <a:solidFill>
                  <a:schemeClr val="accent5">
                    <a:lumMod val="50000"/>
                  </a:schemeClr>
                </a:solidFill>
                <a:latin typeface="Ebrima" pitchFamily="2" charset="0"/>
                <a:ea typeface="Ebrima" pitchFamily="2" charset="0"/>
                <a:cs typeface="Ebrima" pitchFamily="2" charset="0"/>
              </a:rPr>
              <a:t>can consider as false trip.</a:t>
            </a:r>
          </a:p>
          <a:p>
            <a:pPr>
              <a:buNone/>
            </a:pPr>
            <a:endParaRPr lang="en-US" b="1" dirty="0" smtClean="0">
              <a:solidFill>
                <a:schemeClr val="accent5">
                  <a:lumMod val="50000"/>
                </a:schemeClr>
              </a:solidFill>
              <a:latin typeface="Ebrima" pitchFamily="2" charset="0"/>
              <a:ea typeface="Ebrima" pitchFamily="2" charset="0"/>
              <a:cs typeface="Ebrima" pitchFamily="2" charset="0"/>
            </a:endParaRP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Also, there are trips </a:t>
            </a:r>
          </a:p>
          <a:p>
            <a:pPr>
              <a:buClr>
                <a:schemeClr val="accent5">
                  <a:lumMod val="50000"/>
                </a:schemeClr>
              </a:buClr>
              <a:buNone/>
            </a:pPr>
            <a:r>
              <a:rPr lang="en-US" b="1" dirty="0" smtClean="0">
                <a:solidFill>
                  <a:schemeClr val="accent5">
                    <a:lumMod val="50000"/>
                  </a:schemeClr>
                </a:solidFill>
                <a:latin typeface="Ebrima" pitchFamily="2" charset="0"/>
                <a:ea typeface="Ebrima" pitchFamily="2" charset="0"/>
                <a:cs typeface="Ebrima" pitchFamily="2" charset="0"/>
              </a:rPr>
              <a:t>having trip duration </a:t>
            </a:r>
            <a:r>
              <a:rPr lang="en-US" b="1" dirty="0" err="1" smtClean="0">
                <a:solidFill>
                  <a:schemeClr val="accent5">
                    <a:lumMod val="50000"/>
                  </a:schemeClr>
                </a:solidFill>
                <a:latin typeface="Ebrima" pitchFamily="2" charset="0"/>
                <a:ea typeface="Ebrima" pitchFamily="2" charset="0"/>
                <a:cs typeface="Ebrima" pitchFamily="2" charset="0"/>
              </a:rPr>
              <a:t>upto</a:t>
            </a:r>
            <a:r>
              <a:rPr lang="en-US" b="1" dirty="0" smtClean="0">
                <a:solidFill>
                  <a:schemeClr val="accent5">
                    <a:lumMod val="50000"/>
                  </a:schemeClr>
                </a:solidFill>
                <a:latin typeface="Ebrima" pitchFamily="2" charset="0"/>
                <a:ea typeface="Ebrima" pitchFamily="2" charset="0"/>
                <a:cs typeface="Ebrima" pitchFamily="2" charset="0"/>
              </a:rPr>
              <a:t> </a:t>
            </a:r>
          </a:p>
          <a:p>
            <a:pPr>
              <a:buNone/>
            </a:pPr>
            <a:r>
              <a:rPr lang="en-US" b="1" dirty="0" smtClean="0">
                <a:solidFill>
                  <a:schemeClr val="accent5">
                    <a:lumMod val="50000"/>
                  </a:schemeClr>
                </a:solidFill>
                <a:latin typeface="Ebrima" pitchFamily="2" charset="0"/>
                <a:ea typeface="Ebrima" pitchFamily="2" charset="0"/>
                <a:cs typeface="Ebrima" pitchFamily="2" charset="0"/>
              </a:rPr>
              <a:t>3526282 seconds </a:t>
            </a:r>
          </a:p>
          <a:p>
            <a:pPr>
              <a:buNone/>
            </a:pPr>
            <a:r>
              <a:rPr lang="en-US" b="1" dirty="0" smtClean="0">
                <a:solidFill>
                  <a:schemeClr val="accent5">
                    <a:lumMod val="50000"/>
                  </a:schemeClr>
                </a:solidFill>
                <a:latin typeface="Ebrima" pitchFamily="2" charset="0"/>
                <a:ea typeface="Ebrima" pitchFamily="2" charset="0"/>
                <a:cs typeface="Ebrima" pitchFamily="2" charset="0"/>
              </a:rPr>
              <a:t>(Approx. 980 hours) </a:t>
            </a:r>
          </a:p>
          <a:p>
            <a:pPr>
              <a:buNone/>
            </a:pPr>
            <a:r>
              <a:rPr lang="en-US" b="1" dirty="0" smtClean="0">
                <a:solidFill>
                  <a:schemeClr val="accent5">
                    <a:lumMod val="50000"/>
                  </a:schemeClr>
                </a:solidFill>
                <a:latin typeface="Ebrima" pitchFamily="2" charset="0"/>
                <a:ea typeface="Ebrima" pitchFamily="2" charset="0"/>
                <a:cs typeface="Ebrima" pitchFamily="2" charset="0"/>
              </a:rPr>
              <a:t>which is kind of </a:t>
            </a:r>
          </a:p>
          <a:p>
            <a:pPr>
              <a:buNone/>
            </a:pPr>
            <a:r>
              <a:rPr lang="en-US" b="1" dirty="0" smtClean="0">
                <a:solidFill>
                  <a:schemeClr val="accent5">
                    <a:lumMod val="50000"/>
                  </a:schemeClr>
                </a:solidFill>
                <a:latin typeface="Ebrima" pitchFamily="2" charset="0"/>
                <a:ea typeface="Ebrima" pitchFamily="2" charset="0"/>
                <a:cs typeface="Ebrima" pitchFamily="2" charset="0"/>
              </a:rPr>
              <a:t>Impossible in a day.</a:t>
            </a:r>
          </a:p>
          <a:p>
            <a:pPr>
              <a:buNone/>
            </a:pPr>
            <a:endParaRPr lang="en-US" dirty="0"/>
          </a:p>
        </p:txBody>
      </p:sp>
      <p:pic>
        <p:nvPicPr>
          <p:cNvPr id="2050" name="Picture 2" descr="C:\Users\ys\OneDrive\Desktop\Descriptive graph.PNG"/>
          <p:cNvPicPr>
            <a:picLocks noChangeAspect="1" noChangeArrowheads="1"/>
          </p:cNvPicPr>
          <p:nvPr/>
        </p:nvPicPr>
        <p:blipFill>
          <a:blip r:embed="rId2"/>
          <a:srcRect/>
          <a:stretch>
            <a:fillRect/>
          </a:stretch>
        </p:blipFill>
        <p:spPr bwMode="auto">
          <a:xfrm>
            <a:off x="2963917" y="599090"/>
            <a:ext cx="6180083" cy="454441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04193"/>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Vendor Id</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2060"/>
            <a:ext cx="9144000" cy="4411439"/>
          </a:xfrm>
        </p:spPr>
        <p:txBody>
          <a:bodyPr/>
          <a:lstStyle/>
          <a:p>
            <a:endParaRPr lang="en-US" dirty="0"/>
          </a:p>
        </p:txBody>
      </p:sp>
      <p:pic>
        <p:nvPicPr>
          <p:cNvPr id="3074" name="Picture 2" descr="C:\Users\ys\OneDrive\Desktop\Vendor Id.PNG"/>
          <p:cNvPicPr>
            <a:picLocks noChangeAspect="1" noChangeArrowheads="1"/>
          </p:cNvPicPr>
          <p:nvPr/>
        </p:nvPicPr>
        <p:blipFill>
          <a:blip r:embed="rId2"/>
          <a:srcRect/>
          <a:stretch>
            <a:fillRect/>
          </a:stretch>
        </p:blipFill>
        <p:spPr bwMode="auto">
          <a:xfrm>
            <a:off x="-1" y="723080"/>
            <a:ext cx="4309241" cy="2692782"/>
          </a:xfrm>
          <a:prstGeom prst="rect">
            <a:avLst/>
          </a:prstGeom>
          <a:noFill/>
        </p:spPr>
      </p:pic>
      <p:pic>
        <p:nvPicPr>
          <p:cNvPr id="3075" name="Picture 3" descr="C:\Users\ys\OneDrive\Desktop\Vendor Id 2.PNG"/>
          <p:cNvPicPr>
            <a:picLocks noChangeAspect="1" noChangeArrowheads="1"/>
          </p:cNvPicPr>
          <p:nvPr/>
        </p:nvPicPr>
        <p:blipFill>
          <a:blip r:embed="rId3"/>
          <a:srcRect/>
          <a:stretch>
            <a:fillRect/>
          </a:stretch>
        </p:blipFill>
        <p:spPr bwMode="auto">
          <a:xfrm>
            <a:off x="5381297" y="2219325"/>
            <a:ext cx="3762703" cy="2924175"/>
          </a:xfrm>
          <a:prstGeom prst="rect">
            <a:avLst/>
          </a:prstGeom>
          <a:noFill/>
        </p:spPr>
      </p:pic>
      <p:sp>
        <p:nvSpPr>
          <p:cNvPr id="7" name="Up Arrow Callout 6"/>
          <p:cNvSpPr/>
          <p:nvPr/>
        </p:nvSpPr>
        <p:spPr>
          <a:xfrm>
            <a:off x="228600" y="3436884"/>
            <a:ext cx="4248808" cy="1509190"/>
          </a:xfrm>
          <a:prstGeom prst="upArrowCallou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prst="angle"/>
            </a:sp3d>
          </a:bodyPr>
          <a:lstStyle/>
          <a:p>
            <a:endParaRPr lang="en-US" b="1" dirty="0" smtClean="0">
              <a:latin typeface="Ebrima" pitchFamily="2" charset="0"/>
              <a:ea typeface="Ebrima" pitchFamily="2" charset="0"/>
              <a:cs typeface="Ebrima" pitchFamily="2" charset="0"/>
            </a:endParaRPr>
          </a:p>
          <a:p>
            <a:r>
              <a:rPr lang="en-US" b="1" dirty="0" smtClean="0">
                <a:latin typeface="Ebrima" pitchFamily="2" charset="0"/>
                <a:ea typeface="Ebrima" pitchFamily="2" charset="0"/>
                <a:cs typeface="Ebrima" pitchFamily="2" charset="0"/>
              </a:rPr>
              <a:t>From Above Visualization, we can say that there are 2 vendors (Service Providers).</a:t>
            </a:r>
          </a:p>
          <a:p>
            <a:r>
              <a:rPr lang="en-US" b="1" dirty="0" smtClean="0">
                <a:latin typeface="Ebrima" pitchFamily="2" charset="0"/>
                <a:ea typeface="Ebrima" pitchFamily="2" charset="0"/>
                <a:cs typeface="Ebrima" pitchFamily="2" charset="0"/>
              </a:rPr>
              <a:t>2nd Service provider is the most opted one by New Yorkers.</a:t>
            </a:r>
          </a:p>
          <a:p>
            <a:pPr algn="ctr"/>
            <a:endParaRPr lang="en-US" dirty="0"/>
          </a:p>
        </p:txBody>
      </p:sp>
      <p:sp>
        <p:nvSpPr>
          <p:cNvPr id="9" name="Down Arrow Callout 8"/>
          <p:cNvSpPr/>
          <p:nvPr/>
        </p:nvSpPr>
        <p:spPr>
          <a:xfrm>
            <a:off x="5798127" y="798309"/>
            <a:ext cx="3096492" cy="1555531"/>
          </a:xfrm>
          <a:prstGeom prst="downArrowCallou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Ebrima" pitchFamily="2" charset="0"/>
                <a:ea typeface="Ebrima" pitchFamily="2" charset="0"/>
                <a:cs typeface="Ebrima" pitchFamily="2" charset="0"/>
              </a:rPr>
              <a:t>Vendor id 2 takes longer trips as compared to vendor 1</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72662"/>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Store and Forward Flag</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79508"/>
            <a:ext cx="9144000" cy="4463991"/>
          </a:xfrm>
        </p:spPr>
        <p:txBody>
          <a:bodyPr/>
          <a:lstStyle/>
          <a:p>
            <a:endParaRPr lang="en-US" dirty="0"/>
          </a:p>
        </p:txBody>
      </p:sp>
      <p:pic>
        <p:nvPicPr>
          <p:cNvPr id="4098" name="Picture 2" descr="C:\Users\ys\OneDrive\Desktop\Forward Flag.PNG"/>
          <p:cNvPicPr>
            <a:picLocks noChangeAspect="1" noChangeArrowheads="1"/>
          </p:cNvPicPr>
          <p:nvPr/>
        </p:nvPicPr>
        <p:blipFill>
          <a:blip r:embed="rId2"/>
          <a:srcRect/>
          <a:stretch>
            <a:fillRect/>
          </a:stretch>
        </p:blipFill>
        <p:spPr bwMode="auto">
          <a:xfrm>
            <a:off x="346842" y="699923"/>
            <a:ext cx="3815255" cy="2411139"/>
          </a:xfrm>
          <a:prstGeom prst="rect">
            <a:avLst/>
          </a:prstGeom>
          <a:noFill/>
        </p:spPr>
      </p:pic>
      <p:pic>
        <p:nvPicPr>
          <p:cNvPr id="4100" name="Picture 4" descr="C:\Users\ys\OneDrive\Desktop\Store and forward flag.PNG"/>
          <p:cNvPicPr>
            <a:picLocks noChangeAspect="1" noChangeArrowheads="1"/>
          </p:cNvPicPr>
          <p:nvPr/>
        </p:nvPicPr>
        <p:blipFill>
          <a:blip r:embed="rId3"/>
          <a:srcRect/>
          <a:stretch>
            <a:fillRect/>
          </a:stretch>
        </p:blipFill>
        <p:spPr bwMode="auto">
          <a:xfrm>
            <a:off x="5223641" y="2324100"/>
            <a:ext cx="3920359" cy="2819400"/>
          </a:xfrm>
          <a:prstGeom prst="rect">
            <a:avLst/>
          </a:prstGeom>
          <a:noFill/>
        </p:spPr>
      </p:pic>
      <p:sp>
        <p:nvSpPr>
          <p:cNvPr id="8" name="Down Arrow Callout 7"/>
          <p:cNvSpPr/>
          <p:nvPr/>
        </p:nvSpPr>
        <p:spPr>
          <a:xfrm>
            <a:off x="5762655" y="630859"/>
            <a:ext cx="3121572" cy="1608083"/>
          </a:xfrm>
          <a:prstGeom prst="downArrowCallou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Ebrima" pitchFamily="2" charset="0"/>
                <a:ea typeface="Ebrima" pitchFamily="2" charset="0"/>
                <a:cs typeface="Ebrima" pitchFamily="2" charset="0"/>
              </a:rPr>
              <a:t>Trip duration is generally longer for trips whose flag was not stored.</a:t>
            </a:r>
            <a:endParaRPr lang="en-US" sz="1800" b="1" dirty="0">
              <a:latin typeface="Ebrima" pitchFamily="2" charset="0"/>
              <a:ea typeface="Ebrima" pitchFamily="2" charset="0"/>
              <a:cs typeface="Ebrima" pitchFamily="2" charset="0"/>
            </a:endParaRPr>
          </a:p>
        </p:txBody>
      </p:sp>
      <p:sp>
        <p:nvSpPr>
          <p:cNvPr id="9" name="Up Arrow Callout 8"/>
          <p:cNvSpPr/>
          <p:nvPr/>
        </p:nvSpPr>
        <p:spPr>
          <a:xfrm>
            <a:off x="420415" y="2806263"/>
            <a:ext cx="4288220" cy="2007476"/>
          </a:xfrm>
          <a:prstGeom prst="upArrowCallou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endParaRPr lang="en-US" b="1" dirty="0" smtClean="0">
              <a:latin typeface="Ebrima" pitchFamily="2" charset="0"/>
              <a:ea typeface="Ebrima" pitchFamily="2" charset="0"/>
              <a:cs typeface="Ebrima" pitchFamily="2" charset="0"/>
            </a:endParaRPr>
          </a:p>
          <a:p>
            <a:pPr>
              <a:buFont typeface="Wingdings" pitchFamily="2" charset="2"/>
              <a:buChar char="v"/>
            </a:pPr>
            <a:endParaRPr lang="en-US" sz="1600" b="1" dirty="0" smtClean="0">
              <a:latin typeface="Ebrima" pitchFamily="2" charset="0"/>
              <a:ea typeface="Ebrima" pitchFamily="2" charset="0"/>
              <a:cs typeface="Ebrima" pitchFamily="2" charset="0"/>
            </a:endParaRPr>
          </a:p>
          <a:p>
            <a:pPr>
              <a:buFont typeface="Wingdings" pitchFamily="2" charset="2"/>
              <a:buChar char="v"/>
            </a:pPr>
            <a:r>
              <a:rPr lang="en-US" sz="1600" b="1" dirty="0" smtClean="0">
                <a:latin typeface="Ebrima" pitchFamily="2" charset="0"/>
                <a:ea typeface="Ebrima" pitchFamily="2" charset="0"/>
                <a:cs typeface="Ebrima" pitchFamily="2" charset="0"/>
              </a:rPr>
              <a:t>We see there are less than 1% of trips that were stored before forwarding</a:t>
            </a:r>
          </a:p>
          <a:p>
            <a:pPr>
              <a:buFont typeface="Wingdings" pitchFamily="2" charset="2"/>
              <a:buChar char="v"/>
            </a:pPr>
            <a:r>
              <a:rPr lang="en-US" sz="1600" b="1" dirty="0" smtClean="0">
                <a:latin typeface="Ebrima" pitchFamily="2" charset="0"/>
                <a:ea typeface="Ebrima" pitchFamily="2" charset="0"/>
                <a:cs typeface="Ebrima" pitchFamily="2" charset="0"/>
              </a:rPr>
              <a:t>The number of N flag is much larger. We can later see whether they have any relation with the duration of the trip.</a:t>
            </a:r>
          </a:p>
          <a:p>
            <a:endParaRPr lang="en-US" sz="1600" dirty="0" smtClean="0"/>
          </a:p>
          <a:p>
            <a:pPr algn="ct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62152"/>
          </a:xfrm>
        </p:spPr>
        <p:txBody>
          <a:bodyPr/>
          <a:lstStyle/>
          <a:p>
            <a:r>
              <a:rPr lang="en-US" b="1" dirty="0" smtClean="0">
                <a:solidFill>
                  <a:srgbClr val="FF0000"/>
                </a:solidFill>
                <a:latin typeface="Ebrima" pitchFamily="2" charset="0"/>
                <a:ea typeface="Ebrima" pitchFamily="2" charset="0"/>
                <a:cs typeface="Ebrima" pitchFamily="2" charset="0"/>
              </a:rPr>
              <a:t>Analysis on : </a:t>
            </a:r>
            <a:r>
              <a:rPr lang="en-US" b="1" dirty="0" smtClean="0">
                <a:solidFill>
                  <a:srgbClr val="002060"/>
                </a:solidFill>
                <a:latin typeface="Ebrima" pitchFamily="2" charset="0"/>
                <a:ea typeface="Ebrima" pitchFamily="2" charset="0"/>
                <a:cs typeface="Ebrima" pitchFamily="2" charset="0"/>
              </a:rPr>
              <a:t>Target Variable – Trip Duration</a:t>
            </a:r>
            <a:endParaRPr lang="en-US"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68998"/>
            <a:ext cx="9144000" cy="4474501"/>
          </a:xfrm>
        </p:spPr>
        <p:txBody>
          <a:bodyPr/>
          <a:lstStyle/>
          <a:p>
            <a:endParaRPr lang="en-US" dirty="0"/>
          </a:p>
        </p:txBody>
      </p:sp>
      <p:pic>
        <p:nvPicPr>
          <p:cNvPr id="5122" name="Picture 2" descr="C:\Users\ys\OneDrive\Desktop\target variable.PNG"/>
          <p:cNvPicPr>
            <a:picLocks noChangeAspect="1" noChangeArrowheads="1"/>
          </p:cNvPicPr>
          <p:nvPr/>
        </p:nvPicPr>
        <p:blipFill>
          <a:blip r:embed="rId2"/>
          <a:srcRect/>
          <a:stretch>
            <a:fillRect/>
          </a:stretch>
        </p:blipFill>
        <p:spPr bwMode="auto">
          <a:xfrm>
            <a:off x="388883" y="691055"/>
            <a:ext cx="8166538" cy="2472559"/>
          </a:xfrm>
          <a:prstGeom prst="rect">
            <a:avLst/>
          </a:prstGeom>
          <a:noFill/>
        </p:spPr>
      </p:pic>
      <p:sp>
        <p:nvSpPr>
          <p:cNvPr id="6" name="Up Arrow Callout 5"/>
          <p:cNvSpPr/>
          <p:nvPr/>
        </p:nvSpPr>
        <p:spPr>
          <a:xfrm>
            <a:off x="451945" y="3216166"/>
            <a:ext cx="8198069" cy="1786759"/>
          </a:xfrm>
          <a:prstGeom prst="upArrowCallout">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path path="circle">
              <a:fillToRect l="100000" b="100000"/>
            </a:path>
            <a:tileRect t="-100000" r="-100000"/>
          </a:gradFill>
          <a:ln>
            <a:solidFill>
              <a:schemeClr val="accent4">
                <a:lumMod val="60000"/>
                <a:lumOff val="4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smtClean="0"/>
          </a:p>
          <a:p>
            <a:r>
              <a:rPr lang="en-US" sz="1600" b="1" dirty="0" smtClean="0">
                <a:solidFill>
                  <a:schemeClr val="accent5">
                    <a:lumMod val="50000"/>
                  </a:schemeClr>
                </a:solidFill>
                <a:latin typeface="Ebrima" pitchFamily="2" charset="0"/>
                <a:ea typeface="Ebrima" pitchFamily="2" charset="0"/>
                <a:cs typeface="Ebrima" pitchFamily="2" charset="0"/>
              </a:rPr>
              <a:t>Probably in this visualization we can clearly see some outliers , their trips are lasting between 1900000 seconds (528 Hours) to somewhere around 3500000 (972 hours) seconds which is impossible in case of taxi trips , How can a taxi trip be that long ?It’s Quite suspicious. We’ll have to get rid of those Outliers.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41131"/>
          </a:xfrm>
        </p:spPr>
        <p:txBody>
          <a:bodyPr/>
          <a:lstStyle/>
          <a:p>
            <a:r>
              <a:rPr lang="en-US" sz="2600" b="1" dirty="0" smtClean="0">
                <a:solidFill>
                  <a:srgbClr val="FF0000"/>
                </a:solidFill>
                <a:latin typeface="Ebrima" pitchFamily="2" charset="0"/>
                <a:ea typeface="Ebrima" pitchFamily="2" charset="0"/>
                <a:cs typeface="Ebrima" pitchFamily="2" charset="0"/>
              </a:rPr>
              <a:t>Analysis on : </a:t>
            </a:r>
            <a:r>
              <a:rPr lang="en-US" sz="2600" b="1" dirty="0" smtClean="0">
                <a:solidFill>
                  <a:srgbClr val="002060"/>
                </a:solidFill>
                <a:latin typeface="Ebrima" pitchFamily="2" charset="0"/>
                <a:ea typeface="Ebrima" pitchFamily="2" charset="0"/>
                <a:cs typeface="Ebrima" pitchFamily="2" charset="0"/>
              </a:rPr>
              <a:t>Target Variable – Trip Duration (Contd.)</a:t>
            </a:r>
            <a:endParaRPr lang="en-US" sz="2600" dirty="0">
              <a:solidFill>
                <a:srgbClr val="002060"/>
              </a:solidFill>
            </a:endParaRPr>
          </a:p>
        </p:txBody>
      </p:sp>
      <p:sp>
        <p:nvSpPr>
          <p:cNvPr id="3" name="Text Placeholder 2"/>
          <p:cNvSpPr>
            <a:spLocks noGrp="1"/>
          </p:cNvSpPr>
          <p:nvPr>
            <p:ph type="body" idx="1"/>
          </p:nvPr>
        </p:nvSpPr>
        <p:spPr>
          <a:xfrm>
            <a:off x="0" y="658488"/>
            <a:ext cx="9144000" cy="4485011"/>
          </a:xfrm>
        </p:spPr>
        <p:txBody>
          <a:bodyPr/>
          <a:lstStyle/>
          <a:p>
            <a:endParaRPr lang="en-US" dirty="0"/>
          </a:p>
        </p:txBody>
      </p:sp>
      <p:pic>
        <p:nvPicPr>
          <p:cNvPr id="6146" name="Picture 2" descr="C:\Users\ys\OneDrive\Desktop\Target variable 2.PNG"/>
          <p:cNvPicPr>
            <a:picLocks noChangeAspect="1" noChangeArrowheads="1"/>
          </p:cNvPicPr>
          <p:nvPr/>
        </p:nvPicPr>
        <p:blipFill>
          <a:blip r:embed="rId2"/>
          <a:srcRect/>
          <a:stretch>
            <a:fillRect/>
          </a:stretch>
        </p:blipFill>
        <p:spPr bwMode="auto">
          <a:xfrm>
            <a:off x="256189" y="691987"/>
            <a:ext cx="8551480" cy="2555710"/>
          </a:xfrm>
          <a:prstGeom prst="rect">
            <a:avLst/>
          </a:prstGeom>
          <a:noFill/>
        </p:spPr>
      </p:pic>
      <p:sp>
        <p:nvSpPr>
          <p:cNvPr id="5" name="Up Arrow Callout 4"/>
          <p:cNvSpPr/>
          <p:nvPr/>
        </p:nvSpPr>
        <p:spPr>
          <a:xfrm>
            <a:off x="2081048" y="3132082"/>
            <a:ext cx="5234152" cy="1660635"/>
          </a:xfrm>
          <a:prstGeom prst="upArrowCallout">
            <a:avLst/>
          </a:prstGeom>
          <a:gradFill flip="none" rotWithShape="1">
            <a:gsLst>
              <a:gs pos="0">
                <a:schemeClr val="tx1">
                  <a:lumMod val="20000"/>
                  <a:lumOff val="80000"/>
                  <a:shade val="30000"/>
                  <a:satMod val="115000"/>
                </a:schemeClr>
              </a:gs>
              <a:gs pos="50000">
                <a:schemeClr val="tx1">
                  <a:lumMod val="20000"/>
                  <a:lumOff val="80000"/>
                  <a:shade val="67500"/>
                  <a:satMod val="115000"/>
                </a:schemeClr>
              </a:gs>
              <a:gs pos="100000">
                <a:schemeClr val="tx1">
                  <a:lumMod val="20000"/>
                  <a:lumOff val="80000"/>
                  <a:shade val="100000"/>
                  <a:satMod val="115000"/>
                </a:schemeClr>
              </a:gs>
            </a:gsLst>
            <a:path path="circle">
              <a:fillToRect l="100000" b="100000"/>
            </a:path>
            <a:tileRect t="-100000" r="-100000"/>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Ebrima" pitchFamily="2" charset="0"/>
                <a:ea typeface="Ebrima" pitchFamily="2" charset="0"/>
                <a:cs typeface="Ebrima" pitchFamily="2" charset="0"/>
              </a:rPr>
              <a:t>We can see that there is some entries which is significantly different from others. As there is this 4 rows only, we drop these rows.</a:t>
            </a:r>
            <a:endParaRPr lang="en-US" sz="1600" b="1"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14703"/>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Passenger Count</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2060"/>
            <a:ext cx="9144000" cy="4411439"/>
          </a:xfrm>
        </p:spPr>
        <p:txBody>
          <a:bodyPr/>
          <a:lstStyle/>
          <a:p>
            <a:endParaRPr lang="en-US" dirty="0">
              <a:solidFill>
                <a:srgbClr val="FF0000"/>
              </a:solidFill>
            </a:endParaRPr>
          </a:p>
        </p:txBody>
      </p:sp>
      <p:pic>
        <p:nvPicPr>
          <p:cNvPr id="7170" name="Picture 2" descr="C:\Users\ys\OneDrive\Desktop\Passenger Count.PNG"/>
          <p:cNvPicPr>
            <a:picLocks noChangeAspect="1" noChangeArrowheads="1"/>
          </p:cNvPicPr>
          <p:nvPr/>
        </p:nvPicPr>
        <p:blipFill>
          <a:blip r:embed="rId2"/>
          <a:srcRect/>
          <a:stretch>
            <a:fillRect/>
          </a:stretch>
        </p:blipFill>
        <p:spPr bwMode="auto">
          <a:xfrm>
            <a:off x="525518" y="735726"/>
            <a:ext cx="8145517" cy="2375338"/>
          </a:xfrm>
          <a:prstGeom prst="rect">
            <a:avLst/>
          </a:prstGeom>
          <a:noFill/>
        </p:spPr>
      </p:pic>
      <p:sp>
        <p:nvSpPr>
          <p:cNvPr id="5" name="Up Arrow Callout 4"/>
          <p:cNvSpPr/>
          <p:nvPr/>
        </p:nvSpPr>
        <p:spPr>
          <a:xfrm>
            <a:off x="1366345" y="3037490"/>
            <a:ext cx="6831724" cy="1849820"/>
          </a:xfrm>
          <a:prstGeom prst="upArrowCallou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path path="circle">
              <a:fillToRect l="50000" t="50000" r="50000" b="50000"/>
            </a:path>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pPr>
              <a:buFont typeface="Wingdings" pitchFamily="2" charset="2"/>
              <a:buChar char="v"/>
            </a:pPr>
            <a:endParaRPr lang="en-US" b="1" dirty="0" smtClean="0">
              <a:solidFill>
                <a:schemeClr val="accent5">
                  <a:lumMod val="50000"/>
                </a:schemeClr>
              </a:solidFill>
              <a:latin typeface="Ebrima" pitchFamily="2" charset="0"/>
              <a:ea typeface="Ebrima" pitchFamily="2" charset="0"/>
              <a:cs typeface="Ebrima" pitchFamily="2" charset="0"/>
            </a:endParaRP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There are some trips with even 0 passenger count. And 3 trips with 7 passengers. And there is only 1 trip each for 8 and 9 passengers.</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Above visualization tells us that there were most number of trips are done by 1-2 passenger(s).</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5 - 9 passengers trip states us that cab must be a Large vehicle.</a:t>
            </a:r>
          </a:p>
          <a:p>
            <a:r>
              <a:rPr lang="en-US" dirty="0" smtClean="0">
                <a:latin typeface="Ebrima" pitchFamily="2" charset="0"/>
                <a:ea typeface="Ebrima" pitchFamily="2" charset="0"/>
                <a:cs typeface="Ebrima" pitchFamily="2" charset="0"/>
              </a:rPr>
              <a:t/>
            </a:r>
            <a:br>
              <a:rPr lang="en-US" dirty="0" smtClean="0">
                <a:latin typeface="Ebrima" pitchFamily="2" charset="0"/>
                <a:ea typeface="Ebrima" pitchFamily="2" charset="0"/>
                <a:cs typeface="Ebrima" pitchFamily="2" charset="0"/>
              </a:rPr>
            </a:br>
            <a:endParaRPr lang="en-US" dirty="0">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93683"/>
          </a:xfrm>
        </p:spPr>
        <p:txBody>
          <a:bodyPr/>
          <a:lstStyle/>
          <a:p>
            <a:r>
              <a:rPr lang="en-US" sz="3600" b="1" dirty="0" smtClean="0">
                <a:solidFill>
                  <a:srgbClr val="FF0000"/>
                </a:solidFill>
                <a:latin typeface="Ebrima" pitchFamily="2" charset="0"/>
                <a:ea typeface="Ebrima" pitchFamily="2" charset="0"/>
                <a:cs typeface="Ebrima" pitchFamily="2" charset="0"/>
              </a:rPr>
              <a:t>Presentation Outline:</a:t>
            </a:r>
            <a:endParaRPr lang="en-US" sz="36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4702"/>
            <a:ext cx="9144000" cy="4428797"/>
          </a:xfrm>
        </p:spPr>
        <p:txBody>
          <a:bodyPr/>
          <a:lstStyle/>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Problem Statement</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Introduction</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Exploring the dataset</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Methodology</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EDA and Data Processing</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Decomposition of </a:t>
            </a:r>
            <a:r>
              <a:rPr lang="en-US" sz="2400" b="1" dirty="0" err="1" smtClean="0">
                <a:solidFill>
                  <a:schemeClr val="accent5">
                    <a:lumMod val="50000"/>
                  </a:schemeClr>
                </a:solidFill>
                <a:latin typeface="Ebrima" pitchFamily="2" charset="0"/>
                <a:ea typeface="Ebrima" pitchFamily="2" charset="0"/>
                <a:cs typeface="Ebrima" pitchFamily="2" charset="0"/>
              </a:rPr>
              <a:t>Data:PCA</a:t>
            </a:r>
            <a:endParaRPr lang="en-US" sz="2400" b="1" dirty="0" smtClean="0">
              <a:solidFill>
                <a:schemeClr val="accent5">
                  <a:lumMod val="50000"/>
                </a:schemeClr>
              </a:solidFill>
              <a:latin typeface="Ebrima" pitchFamily="2" charset="0"/>
              <a:ea typeface="Ebrima" pitchFamily="2" charset="0"/>
              <a:cs typeface="Ebrima" pitchFamily="2" charset="0"/>
            </a:endParaRP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ML Model – Regression</a:t>
            </a:r>
          </a:p>
          <a:p>
            <a:pPr>
              <a:buClr>
                <a:schemeClr val="accent5">
                  <a:lumMod val="50000"/>
                </a:schemeClr>
              </a:buClr>
              <a:buFont typeface="Wingdings" pitchFamily="2" charset="2"/>
              <a:buChar char="v"/>
            </a:pPr>
            <a:r>
              <a:rPr lang="en-US" sz="2400" b="1" dirty="0" smtClean="0">
                <a:solidFill>
                  <a:schemeClr val="accent5">
                    <a:lumMod val="50000"/>
                  </a:schemeClr>
                </a:solidFill>
                <a:latin typeface="Ebrima" pitchFamily="2" charset="0"/>
                <a:ea typeface="Ebrima" pitchFamily="2" charset="0"/>
                <a:cs typeface="Ebrima" pitchFamily="2" charset="0"/>
              </a:rPr>
              <a:t>Conclusion</a:t>
            </a:r>
          </a:p>
          <a:p>
            <a:pPr>
              <a:buClr>
                <a:schemeClr val="accent5">
                  <a:lumMod val="50000"/>
                </a:schemeClr>
              </a:buClr>
              <a:buFont typeface="Wingdings" pitchFamily="2" charset="2"/>
              <a:buChar char="v"/>
            </a:pPr>
            <a:endParaRPr lang="en-US" b="1" dirty="0" smtClean="0">
              <a:solidFill>
                <a:schemeClr val="accent5">
                  <a:lumMod val="50000"/>
                </a:schemeClr>
              </a:solidFill>
              <a:latin typeface="Ebrima" pitchFamily="2" charset="0"/>
              <a:ea typeface="Ebrima" pitchFamily="2" charset="0"/>
              <a:cs typeface="Ebrima" pitchFamily="2" charset="0"/>
            </a:endParaRPr>
          </a:p>
        </p:txBody>
      </p:sp>
      <p:pic>
        <p:nvPicPr>
          <p:cNvPr id="2050" name="Picture 2" descr="C:\Users\ys\OneDrive\Desktop\DS word cloud.jpg"/>
          <p:cNvPicPr>
            <a:picLocks noChangeAspect="1" noChangeArrowheads="1"/>
          </p:cNvPicPr>
          <p:nvPr/>
        </p:nvPicPr>
        <p:blipFill>
          <a:blip r:embed="rId2"/>
          <a:srcRect/>
          <a:stretch>
            <a:fillRect/>
          </a:stretch>
        </p:blipFill>
        <p:spPr bwMode="auto">
          <a:xfrm>
            <a:off x="5185064" y="840828"/>
            <a:ext cx="3958936" cy="430267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Passenger Count (Contd.)</a:t>
            </a:r>
            <a:endParaRPr lang="en-US" sz="3200" dirty="0">
              <a:solidFill>
                <a:srgbClr val="002060"/>
              </a:solidFill>
            </a:endParaRPr>
          </a:p>
        </p:txBody>
      </p:sp>
      <p:sp>
        <p:nvSpPr>
          <p:cNvPr id="3" name="Text Placeholder 2"/>
          <p:cNvSpPr>
            <a:spLocks noGrp="1"/>
          </p:cNvSpPr>
          <p:nvPr>
            <p:ph type="body" idx="1"/>
          </p:nvPr>
        </p:nvSpPr>
        <p:spPr>
          <a:xfrm>
            <a:off x="0" y="626956"/>
            <a:ext cx="9144000" cy="4516543"/>
          </a:xfrm>
        </p:spPr>
        <p:txBody>
          <a:bodyPr/>
          <a:lstStyle/>
          <a:p>
            <a:endParaRPr lang="en-US" dirty="0"/>
          </a:p>
        </p:txBody>
      </p:sp>
      <p:pic>
        <p:nvPicPr>
          <p:cNvPr id="8194" name="Picture 2" descr="C:\Users\ys\OneDrive\Desktop\Passenger Count 2.PNG"/>
          <p:cNvPicPr>
            <a:picLocks noChangeAspect="1" noChangeArrowheads="1"/>
          </p:cNvPicPr>
          <p:nvPr/>
        </p:nvPicPr>
        <p:blipFill>
          <a:blip r:embed="rId2"/>
          <a:srcRect/>
          <a:stretch>
            <a:fillRect/>
          </a:stretch>
        </p:blipFill>
        <p:spPr bwMode="auto">
          <a:xfrm>
            <a:off x="5312228" y="630917"/>
            <a:ext cx="3548743" cy="2602140"/>
          </a:xfrm>
          <a:prstGeom prst="rect">
            <a:avLst/>
          </a:prstGeom>
          <a:noFill/>
        </p:spPr>
      </p:pic>
      <p:pic>
        <p:nvPicPr>
          <p:cNvPr id="8195" name="Picture 3" descr="C:\Users\ys\OneDrive\Desktop\passenger count 3.PNG"/>
          <p:cNvPicPr>
            <a:picLocks noChangeAspect="1" noChangeArrowheads="1"/>
          </p:cNvPicPr>
          <p:nvPr/>
        </p:nvPicPr>
        <p:blipFill>
          <a:blip r:embed="rId3"/>
          <a:srcRect/>
          <a:stretch>
            <a:fillRect/>
          </a:stretch>
        </p:blipFill>
        <p:spPr bwMode="auto">
          <a:xfrm>
            <a:off x="0" y="600530"/>
            <a:ext cx="4916261" cy="2686956"/>
          </a:xfrm>
          <a:prstGeom prst="rect">
            <a:avLst/>
          </a:prstGeom>
          <a:noFill/>
        </p:spPr>
      </p:pic>
      <p:sp>
        <p:nvSpPr>
          <p:cNvPr id="6" name="Up Arrow Callout 5"/>
          <p:cNvSpPr/>
          <p:nvPr/>
        </p:nvSpPr>
        <p:spPr>
          <a:xfrm>
            <a:off x="5475514" y="3265716"/>
            <a:ext cx="3429495" cy="1556655"/>
          </a:xfrm>
          <a:prstGeom prst="upArrowCallou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Ebrima" pitchFamily="2" charset="0"/>
                <a:ea typeface="Ebrima" pitchFamily="2" charset="0"/>
                <a:cs typeface="Ebrima" pitchFamily="2" charset="0"/>
              </a:rPr>
              <a:t>There is no visible relation between trip duration and passenger count</a:t>
            </a:r>
            <a:endParaRPr lang="en-US" sz="1600" b="1" dirty="0">
              <a:latin typeface="Ebrima" pitchFamily="2" charset="0"/>
              <a:ea typeface="Ebrima" pitchFamily="2" charset="0"/>
              <a:cs typeface="Ebrima" pitchFamily="2" charset="0"/>
            </a:endParaRPr>
          </a:p>
        </p:txBody>
      </p:sp>
      <p:sp>
        <p:nvSpPr>
          <p:cNvPr id="7" name="Up Arrow Callout 6"/>
          <p:cNvSpPr/>
          <p:nvPr/>
        </p:nvSpPr>
        <p:spPr>
          <a:xfrm>
            <a:off x="270164" y="3243943"/>
            <a:ext cx="4617522" cy="1632857"/>
          </a:xfrm>
          <a:prstGeom prst="upArrowCallou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accent5">
                    <a:lumMod val="50000"/>
                  </a:schemeClr>
                </a:solidFill>
                <a:latin typeface="Ebrima" pitchFamily="2" charset="0"/>
                <a:ea typeface="Ebrima" pitchFamily="2" charset="0"/>
                <a:cs typeface="Ebrima" pitchFamily="2" charset="0"/>
              </a:rPr>
              <a:t>Now, that seems like a fair distribution. We see the highest amount of trips are with 1 passenger.</a:t>
            </a:r>
          </a:p>
          <a:p>
            <a:pPr algn="ct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30621"/>
          </a:xfrm>
        </p:spPr>
        <p:txBody>
          <a:bodyPr/>
          <a:lstStyle/>
          <a:p>
            <a:r>
              <a:rPr lang="en-US" sz="3200" b="1" dirty="0" smtClean="0">
                <a:solidFill>
                  <a:schemeClr val="tx2">
                    <a:lumMod val="50000"/>
                  </a:schemeClr>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Distance</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26956"/>
            <a:ext cx="9144000" cy="4516543"/>
          </a:xfrm>
        </p:spPr>
        <p:txBody>
          <a:bodyPr/>
          <a:lstStyle/>
          <a:p>
            <a:endParaRPr lang="en-US" dirty="0"/>
          </a:p>
        </p:txBody>
      </p:sp>
      <p:pic>
        <p:nvPicPr>
          <p:cNvPr id="9218" name="Picture 2" descr="C:\Users\ys\OneDrive\Desktop\distance.PNG"/>
          <p:cNvPicPr>
            <a:picLocks noChangeAspect="1" noChangeArrowheads="1"/>
          </p:cNvPicPr>
          <p:nvPr/>
        </p:nvPicPr>
        <p:blipFill>
          <a:blip r:embed="rId2"/>
          <a:srcRect/>
          <a:stretch>
            <a:fillRect/>
          </a:stretch>
        </p:blipFill>
        <p:spPr bwMode="auto">
          <a:xfrm>
            <a:off x="0" y="634016"/>
            <a:ext cx="4960883" cy="2844908"/>
          </a:xfrm>
          <a:prstGeom prst="rect">
            <a:avLst/>
          </a:prstGeom>
          <a:noFill/>
        </p:spPr>
      </p:pic>
      <p:sp>
        <p:nvSpPr>
          <p:cNvPr id="6" name="Rounded Rectangle 5"/>
          <p:cNvSpPr/>
          <p:nvPr/>
        </p:nvSpPr>
        <p:spPr>
          <a:xfrm>
            <a:off x="283780" y="3447394"/>
            <a:ext cx="8544910" cy="1566040"/>
          </a:xfrm>
          <a:prstGeom prst="roundRect">
            <a:avLst/>
          </a:prstGeom>
          <a:gradFill flip="none" rotWithShape="1">
            <a:gsLst>
              <a:gs pos="0">
                <a:srgbClr val="7AC47E">
                  <a:tint val="66000"/>
                  <a:satMod val="160000"/>
                </a:srgbClr>
              </a:gs>
              <a:gs pos="50000">
                <a:srgbClr val="7AC47E">
                  <a:tint val="44500"/>
                  <a:satMod val="160000"/>
                </a:srgbClr>
              </a:gs>
              <a:gs pos="100000">
                <a:srgbClr val="7AC47E">
                  <a:tint val="23500"/>
                  <a:satMod val="160000"/>
                </a:srgbClr>
              </a:gs>
            </a:gsLst>
            <a:lin ang="2700000" scaled="1"/>
            <a:tileRect/>
          </a:gra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We can see there are trips which trip duration is as short as 0 seconds and yet covering a large distance. And, trips with 0 km distance and long trip durations.</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The reasons for 0 km distance can be:</a:t>
            </a:r>
          </a:p>
          <a:p>
            <a:pPr marL="400050" indent="-400050"/>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i</a:t>
            </a:r>
            <a:r>
              <a:rPr lang="en-US" b="1" dirty="0" smtClean="0">
                <a:solidFill>
                  <a:schemeClr val="accent5">
                    <a:lumMod val="50000"/>
                  </a:schemeClr>
                </a:solidFill>
                <a:latin typeface="Ebrima" pitchFamily="2" charset="0"/>
                <a:ea typeface="Ebrima" pitchFamily="2" charset="0"/>
                <a:cs typeface="Ebrima" pitchFamily="2" charset="0"/>
              </a:rPr>
              <a:t>. The drop off location couldn’t be tracked.</a:t>
            </a:r>
          </a:p>
          <a:p>
            <a:pPr marL="400050" indent="-400050"/>
            <a:r>
              <a:rPr lang="en-US" b="1" dirty="0" smtClean="0">
                <a:solidFill>
                  <a:schemeClr val="accent5">
                    <a:lumMod val="50000"/>
                  </a:schemeClr>
                </a:solidFill>
                <a:latin typeface="Ebrima" pitchFamily="2" charset="0"/>
                <a:ea typeface="Ebrima" pitchFamily="2" charset="0"/>
                <a:cs typeface="Ebrima" pitchFamily="2" charset="0"/>
              </a:rPr>
              <a:t>    ii. The driver deliberately took this ride to complete a target ride number.</a:t>
            </a:r>
          </a:p>
          <a:p>
            <a:pPr marL="400050" indent="-400050"/>
            <a:r>
              <a:rPr lang="en-US" b="1" dirty="0" smtClean="0">
                <a:solidFill>
                  <a:schemeClr val="accent5">
                    <a:lumMod val="50000"/>
                  </a:schemeClr>
                </a:solidFill>
                <a:latin typeface="Ebrima" pitchFamily="2" charset="0"/>
                <a:ea typeface="Ebrima" pitchFamily="2" charset="0"/>
                <a:cs typeface="Ebrima" pitchFamily="2" charset="0"/>
              </a:rPr>
              <a:t>    iii. The passengers canceled the trip</a:t>
            </a:r>
            <a:r>
              <a:rPr lang="en-US" b="1" dirty="0" smtClean="0">
                <a:solidFill>
                  <a:schemeClr val="accent5">
                    <a:lumMod val="50000"/>
                  </a:schemeClr>
                </a:solidFill>
              </a:rPr>
              <a:t>.</a:t>
            </a:r>
          </a:p>
        </p:txBody>
      </p:sp>
      <p:pic>
        <p:nvPicPr>
          <p:cNvPr id="9219" name="Picture 3" descr="C:\Users\ys\OneDrive\Desktop\distance 2.PNG"/>
          <p:cNvPicPr>
            <a:picLocks noChangeAspect="1" noChangeArrowheads="1"/>
          </p:cNvPicPr>
          <p:nvPr/>
        </p:nvPicPr>
        <p:blipFill>
          <a:blip r:embed="rId3"/>
          <a:srcRect/>
          <a:stretch>
            <a:fillRect/>
          </a:stretch>
        </p:blipFill>
        <p:spPr bwMode="auto">
          <a:xfrm>
            <a:off x="5421750" y="686676"/>
            <a:ext cx="3114675" cy="265561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Trip Duration on a weekday</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00530"/>
            <a:ext cx="9144000" cy="4442970"/>
          </a:xfrm>
        </p:spPr>
        <p:txBody>
          <a:bodyPr/>
          <a:lstStyle/>
          <a:p>
            <a:endParaRPr lang="en-US" dirty="0"/>
          </a:p>
        </p:txBody>
      </p:sp>
      <p:pic>
        <p:nvPicPr>
          <p:cNvPr id="10242" name="Picture 2" descr="C:\Users\ys\OneDrive\Desktop\weekday trips.PNG"/>
          <p:cNvPicPr>
            <a:picLocks noChangeAspect="1" noChangeArrowheads="1"/>
          </p:cNvPicPr>
          <p:nvPr/>
        </p:nvPicPr>
        <p:blipFill>
          <a:blip r:embed="rId2"/>
          <a:srcRect/>
          <a:stretch>
            <a:fillRect/>
          </a:stretch>
        </p:blipFill>
        <p:spPr bwMode="auto">
          <a:xfrm>
            <a:off x="-1" y="679277"/>
            <a:ext cx="5822731" cy="2427606"/>
          </a:xfrm>
          <a:prstGeom prst="rect">
            <a:avLst/>
          </a:prstGeom>
          <a:noFill/>
        </p:spPr>
      </p:pic>
      <p:pic>
        <p:nvPicPr>
          <p:cNvPr id="10243" name="Picture 3" descr="C:\Users\ys\OneDrive\Desktop\weekday 2.PNG"/>
          <p:cNvPicPr>
            <a:picLocks noChangeAspect="1" noChangeArrowheads="1"/>
          </p:cNvPicPr>
          <p:nvPr/>
        </p:nvPicPr>
        <p:blipFill>
          <a:blip r:embed="rId3"/>
          <a:srcRect/>
          <a:stretch>
            <a:fillRect/>
          </a:stretch>
        </p:blipFill>
        <p:spPr bwMode="auto">
          <a:xfrm>
            <a:off x="5822731" y="753736"/>
            <a:ext cx="3321269" cy="2207673"/>
          </a:xfrm>
          <a:prstGeom prst="rect">
            <a:avLst/>
          </a:prstGeom>
          <a:noFill/>
        </p:spPr>
      </p:pic>
      <p:sp>
        <p:nvSpPr>
          <p:cNvPr id="6" name="Up Arrow Callout 5"/>
          <p:cNvSpPr/>
          <p:nvPr/>
        </p:nvSpPr>
        <p:spPr>
          <a:xfrm>
            <a:off x="525636" y="3154773"/>
            <a:ext cx="5087007" cy="1681655"/>
          </a:xfrm>
          <a:prstGeom prst="upArrowCallout">
            <a:avLst/>
          </a:prstGeom>
          <a:gradFill flip="none" rotWithShape="1">
            <a:gsLst>
              <a:gs pos="0">
                <a:schemeClr val="tx2">
                  <a:lumMod val="75000"/>
                  <a:tint val="66000"/>
                  <a:satMod val="160000"/>
                </a:schemeClr>
              </a:gs>
              <a:gs pos="50000">
                <a:schemeClr val="tx2">
                  <a:lumMod val="75000"/>
                  <a:tint val="44500"/>
                  <a:satMod val="160000"/>
                </a:schemeClr>
              </a:gs>
              <a:gs pos="100000">
                <a:schemeClr val="tx2">
                  <a:lumMod val="75000"/>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5">
                    <a:lumMod val="50000"/>
                  </a:schemeClr>
                </a:solidFill>
                <a:latin typeface="Ebrima" pitchFamily="2" charset="0"/>
                <a:ea typeface="Ebrima" pitchFamily="2" charset="0"/>
                <a:cs typeface="Ebrima" pitchFamily="2" charset="0"/>
              </a:rPr>
              <a:t>Observations tells us that Fridays and Saturdays are those days in a week when New Yorkers prefer to roam in the city. </a:t>
            </a:r>
          </a:p>
          <a:p>
            <a:pPr algn="ctr"/>
            <a:endParaRPr lang="en-US" dirty="0"/>
          </a:p>
        </p:txBody>
      </p:sp>
      <p:sp>
        <p:nvSpPr>
          <p:cNvPr id="8" name="Up Arrow Callout 7"/>
          <p:cNvSpPr/>
          <p:nvPr/>
        </p:nvSpPr>
        <p:spPr>
          <a:xfrm>
            <a:off x="6337738" y="2997240"/>
            <a:ext cx="2525707" cy="1855315"/>
          </a:xfrm>
          <a:prstGeom prst="upArrowCallout">
            <a:avLst/>
          </a:prstGeom>
          <a:gradFill flip="none" rotWithShape="1">
            <a:gsLst>
              <a:gs pos="0">
                <a:schemeClr val="tx2">
                  <a:lumMod val="75000"/>
                  <a:tint val="66000"/>
                  <a:satMod val="160000"/>
                </a:schemeClr>
              </a:gs>
              <a:gs pos="50000">
                <a:schemeClr val="tx2">
                  <a:lumMod val="75000"/>
                  <a:tint val="44500"/>
                  <a:satMod val="160000"/>
                </a:schemeClr>
              </a:gs>
              <a:gs pos="100000">
                <a:schemeClr val="tx2">
                  <a:lumMod val="75000"/>
                  <a:tint val="23500"/>
                  <a:satMod val="160000"/>
                </a:schemeClr>
              </a:gs>
            </a:gsLst>
            <a:lin ang="2700000" scaled="1"/>
            <a:tileRect/>
          </a:gra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Trip duration is the longest on Thursdays closely followed by Fridays.</a:t>
            </a:r>
            <a:endParaRPr lang="en-US" b="1" dirty="0">
              <a:solidFill>
                <a:schemeClr val="accent5">
                  <a:lumMod val="50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r>
              <a:rPr lang="en-US" sz="3200" b="1" dirty="0" smtClean="0">
                <a:solidFill>
                  <a:schemeClr val="tx2">
                    <a:lumMod val="50000"/>
                  </a:schemeClr>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Trip Duration per hour</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90018"/>
            <a:ext cx="9144000" cy="4453481"/>
          </a:xfrm>
        </p:spPr>
        <p:txBody>
          <a:bodyPr/>
          <a:lstStyle/>
          <a:p>
            <a:endParaRPr lang="en-US" dirty="0"/>
          </a:p>
        </p:txBody>
      </p:sp>
      <p:pic>
        <p:nvPicPr>
          <p:cNvPr id="11266" name="Picture 2" descr="C:\Users\ys\OneDrive\Desktop\trip duration per hour.PNG"/>
          <p:cNvPicPr>
            <a:picLocks noChangeAspect="1" noChangeArrowheads="1"/>
          </p:cNvPicPr>
          <p:nvPr/>
        </p:nvPicPr>
        <p:blipFill>
          <a:blip r:embed="rId2"/>
          <a:srcRect/>
          <a:stretch>
            <a:fillRect/>
          </a:stretch>
        </p:blipFill>
        <p:spPr bwMode="auto">
          <a:xfrm>
            <a:off x="-1" y="710435"/>
            <a:ext cx="5801711" cy="2694918"/>
          </a:xfrm>
          <a:prstGeom prst="rect">
            <a:avLst/>
          </a:prstGeom>
          <a:noFill/>
        </p:spPr>
      </p:pic>
      <p:pic>
        <p:nvPicPr>
          <p:cNvPr id="11267" name="Picture 3" descr="C:\Users\ys\OneDrive\Desktop\trip duration per hour 2.PNG"/>
          <p:cNvPicPr>
            <a:picLocks noChangeAspect="1" noChangeArrowheads="1"/>
          </p:cNvPicPr>
          <p:nvPr/>
        </p:nvPicPr>
        <p:blipFill>
          <a:blip r:embed="rId3"/>
          <a:srcRect/>
          <a:stretch>
            <a:fillRect/>
          </a:stretch>
        </p:blipFill>
        <p:spPr bwMode="auto">
          <a:xfrm>
            <a:off x="5948855" y="797582"/>
            <a:ext cx="3195145" cy="2639301"/>
          </a:xfrm>
          <a:prstGeom prst="rect">
            <a:avLst/>
          </a:prstGeom>
          <a:noFill/>
        </p:spPr>
      </p:pic>
      <p:sp>
        <p:nvSpPr>
          <p:cNvPr id="6" name="Up Arrow Callout 5"/>
          <p:cNvSpPr/>
          <p:nvPr/>
        </p:nvSpPr>
        <p:spPr>
          <a:xfrm>
            <a:off x="5906814" y="3331780"/>
            <a:ext cx="3058510" cy="1671144"/>
          </a:xfrm>
          <a:prstGeom prst="upArrowCallou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Ebrima" pitchFamily="2" charset="0"/>
                <a:ea typeface="Ebrima" pitchFamily="2" charset="0"/>
                <a:cs typeface="Ebrima" pitchFamily="2" charset="0"/>
              </a:rPr>
              <a:t>We see the trip duration is the maximum around 3 pm which may be because of traffic on the roads. Trip duration is the lowest around 6 am as streets may not be busy</a:t>
            </a:r>
            <a:r>
              <a:rPr lang="en-US" dirty="0" smtClean="0"/>
              <a:t>.</a:t>
            </a:r>
            <a:endParaRPr lang="en-US" dirty="0"/>
          </a:p>
        </p:txBody>
      </p:sp>
      <p:sp>
        <p:nvSpPr>
          <p:cNvPr id="7" name="Up Arrow Callout 6"/>
          <p:cNvSpPr/>
          <p:nvPr/>
        </p:nvSpPr>
        <p:spPr>
          <a:xfrm>
            <a:off x="157654" y="3363311"/>
            <a:ext cx="5486400" cy="1608082"/>
          </a:xfrm>
          <a:prstGeom prst="upArrowCallou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8900000" scaled="1"/>
            <a:tileRect/>
          </a:gra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b="1" dirty="0" smtClean="0">
                <a:solidFill>
                  <a:schemeClr val="accent5">
                    <a:lumMod val="50000"/>
                  </a:schemeClr>
                </a:solidFill>
                <a:latin typeface="Ebrima" pitchFamily="2" charset="0"/>
                <a:ea typeface="Ebrima" pitchFamily="2" charset="0"/>
                <a:cs typeface="Ebrima" pitchFamily="2" charset="0"/>
              </a:rPr>
              <a:t>In which hour we get to see maximum pickups ? - Rush hours (5 pm to 10 pm), probably office leaving time.</a:t>
            </a:r>
          </a:p>
          <a:p>
            <a:r>
              <a:rPr lang="en-US" b="1" dirty="0" smtClean="0">
                <a:solidFill>
                  <a:schemeClr val="accent5">
                    <a:lumMod val="50000"/>
                  </a:schemeClr>
                </a:solidFill>
                <a:latin typeface="Ebrima" pitchFamily="2" charset="0"/>
                <a:ea typeface="Ebrima" pitchFamily="2" charset="0"/>
                <a:cs typeface="Ebrima" pitchFamily="2" charset="0"/>
              </a:rPr>
              <a:t>Thus we observe that most pickups and drops occur in the evening. While the least drops and pickups occur during midday</a:t>
            </a:r>
            <a:r>
              <a:rPr lang="en-US" dirty="0" smtClean="0">
                <a:latin typeface="Ebrima" pitchFamily="2" charset="0"/>
                <a:ea typeface="Ebrima" pitchFamily="2" charset="0"/>
                <a:cs typeface="Ebrima" pitchFamily="2" charset="0"/>
              </a:rPr>
              <a:t>.</a:t>
            </a:r>
          </a:p>
          <a:p>
            <a:pPr algn="ct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09600"/>
          </a:xfrm>
        </p:spPr>
        <p:txBody>
          <a:bodyPr/>
          <a:lstStyle/>
          <a:p>
            <a:r>
              <a:rPr lang="en-US" sz="3200" b="1" dirty="0" smtClean="0">
                <a:solidFill>
                  <a:schemeClr val="tx2">
                    <a:lumMod val="50000"/>
                  </a:schemeClr>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Trip Duration in a month</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37468"/>
            <a:ext cx="9144000" cy="4506032"/>
          </a:xfrm>
        </p:spPr>
        <p:txBody>
          <a:bodyPr/>
          <a:lstStyle/>
          <a:p>
            <a:endParaRPr lang="en-US" dirty="0"/>
          </a:p>
        </p:txBody>
      </p:sp>
      <p:pic>
        <p:nvPicPr>
          <p:cNvPr id="12290" name="Picture 2" descr="C:\Users\ys\OneDrive\Desktop\trip duration in a month.PNG"/>
          <p:cNvPicPr>
            <a:picLocks noChangeAspect="1" noChangeArrowheads="1"/>
          </p:cNvPicPr>
          <p:nvPr/>
        </p:nvPicPr>
        <p:blipFill>
          <a:blip r:embed="rId2"/>
          <a:srcRect/>
          <a:stretch>
            <a:fillRect/>
          </a:stretch>
        </p:blipFill>
        <p:spPr bwMode="auto">
          <a:xfrm>
            <a:off x="767256" y="632263"/>
            <a:ext cx="7252138" cy="3157749"/>
          </a:xfrm>
          <a:prstGeom prst="rect">
            <a:avLst/>
          </a:prstGeom>
          <a:noFill/>
        </p:spPr>
      </p:pic>
      <p:sp>
        <p:nvSpPr>
          <p:cNvPr id="5" name="Round Diagonal Corner Rectangle 4"/>
          <p:cNvSpPr/>
          <p:nvPr/>
        </p:nvSpPr>
        <p:spPr>
          <a:xfrm>
            <a:off x="1324303" y="4046483"/>
            <a:ext cx="6568966" cy="872358"/>
          </a:xfrm>
          <a:prstGeom prst="round2Diag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latin typeface="Ebrima" pitchFamily="2" charset="0"/>
              <a:ea typeface="Ebrima" pitchFamily="2" charset="0"/>
              <a:cs typeface="Ebrima" pitchFamily="2" charset="0"/>
            </a:endParaRPr>
          </a:p>
          <a:p>
            <a:pPr algn="ctr"/>
            <a:r>
              <a:rPr lang="en-US" sz="1600" b="1" dirty="0" smtClean="0">
                <a:solidFill>
                  <a:schemeClr val="accent5">
                    <a:lumMod val="50000"/>
                  </a:schemeClr>
                </a:solidFill>
                <a:latin typeface="Ebrima" pitchFamily="2" charset="0"/>
                <a:ea typeface="Ebrima" pitchFamily="2" charset="0"/>
                <a:cs typeface="Ebrima" pitchFamily="2" charset="0"/>
              </a:rPr>
              <a:t>Seem like New Yorker’s do not prefer to get a Taxi on Month end’s , there is a significant drop in the Taxi trip count as month end’s approach.</a:t>
            </a:r>
          </a:p>
          <a:p>
            <a:pPr algn="ct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Trip Duration in 6 months</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62152"/>
            <a:ext cx="9144000" cy="4481348"/>
          </a:xfrm>
        </p:spPr>
        <p:txBody>
          <a:bodyPr/>
          <a:lstStyle/>
          <a:p>
            <a:endParaRPr lang="en-US" dirty="0"/>
          </a:p>
        </p:txBody>
      </p:sp>
      <p:pic>
        <p:nvPicPr>
          <p:cNvPr id="13314" name="Picture 2" descr="C:\Users\ys\OneDrive\Desktop\duration in 6 months 2.PNG"/>
          <p:cNvPicPr>
            <a:picLocks noChangeAspect="1" noChangeArrowheads="1"/>
          </p:cNvPicPr>
          <p:nvPr/>
        </p:nvPicPr>
        <p:blipFill>
          <a:blip r:embed="rId2"/>
          <a:srcRect/>
          <a:stretch>
            <a:fillRect/>
          </a:stretch>
        </p:blipFill>
        <p:spPr bwMode="auto">
          <a:xfrm>
            <a:off x="0" y="620228"/>
            <a:ext cx="5118538" cy="2785123"/>
          </a:xfrm>
          <a:prstGeom prst="rect">
            <a:avLst/>
          </a:prstGeom>
          <a:noFill/>
        </p:spPr>
      </p:pic>
      <p:pic>
        <p:nvPicPr>
          <p:cNvPr id="13315" name="Picture 3" descr="C:\Users\ys\OneDrive\Desktop\duration in 6 months.PNG"/>
          <p:cNvPicPr>
            <a:picLocks noChangeAspect="1" noChangeArrowheads="1"/>
          </p:cNvPicPr>
          <p:nvPr/>
        </p:nvPicPr>
        <p:blipFill>
          <a:blip r:embed="rId3"/>
          <a:srcRect/>
          <a:stretch>
            <a:fillRect/>
          </a:stretch>
        </p:blipFill>
        <p:spPr bwMode="auto">
          <a:xfrm>
            <a:off x="5665076" y="791944"/>
            <a:ext cx="3478924" cy="2514600"/>
          </a:xfrm>
          <a:prstGeom prst="rect">
            <a:avLst/>
          </a:prstGeom>
          <a:noFill/>
        </p:spPr>
      </p:pic>
      <p:sp>
        <p:nvSpPr>
          <p:cNvPr id="6" name="Up Arrow Callout 5"/>
          <p:cNvSpPr/>
          <p:nvPr/>
        </p:nvSpPr>
        <p:spPr>
          <a:xfrm>
            <a:off x="168166" y="3447394"/>
            <a:ext cx="5496909" cy="1517431"/>
          </a:xfrm>
          <a:prstGeom prst="upArrowCallou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We've data of 6 months.</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Number of trips in a particular month - March and April marking the highest.</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January being lowest probably due to extreme </a:t>
            </a:r>
            <a:r>
              <a:rPr lang="en-US" b="1" dirty="0" err="1" smtClean="0">
                <a:solidFill>
                  <a:schemeClr val="accent5">
                    <a:lumMod val="50000"/>
                  </a:schemeClr>
                </a:solidFill>
                <a:latin typeface="Ebrima" pitchFamily="2" charset="0"/>
                <a:ea typeface="Ebrima" pitchFamily="2" charset="0"/>
                <a:cs typeface="Ebrima" pitchFamily="2" charset="0"/>
              </a:rPr>
              <a:t>SnowFall</a:t>
            </a:r>
            <a:r>
              <a:rPr lang="en-US" b="1" dirty="0" smtClean="0">
                <a:solidFill>
                  <a:schemeClr val="accent5">
                    <a:lumMod val="50000"/>
                  </a:schemeClr>
                </a:solidFill>
                <a:latin typeface="Ebrima" pitchFamily="2" charset="0"/>
                <a:ea typeface="Ebrima" pitchFamily="2" charset="0"/>
                <a:cs typeface="Ebrima" pitchFamily="2" charset="0"/>
              </a:rPr>
              <a:t> NYC.</a:t>
            </a:r>
          </a:p>
          <a:p>
            <a:pPr algn="ctr"/>
            <a:endParaRPr lang="en-US" dirty="0"/>
          </a:p>
        </p:txBody>
      </p:sp>
      <p:sp>
        <p:nvSpPr>
          <p:cNvPr id="7" name="Up Arrow Callout 6"/>
          <p:cNvSpPr/>
          <p:nvPr/>
        </p:nvSpPr>
        <p:spPr>
          <a:xfrm>
            <a:off x="6253655" y="3405352"/>
            <a:ext cx="2680138" cy="1545020"/>
          </a:xfrm>
          <a:prstGeom prst="upArrowCallou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From February, we can see trip duration rising every month</a:t>
            </a:r>
            <a:r>
              <a:rPr lang="en-US"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41131"/>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Correlation Heat map</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16446"/>
            <a:ext cx="9144000" cy="4527053"/>
          </a:xfrm>
        </p:spPr>
        <p:txBody>
          <a:bodyPr/>
          <a:lstStyle/>
          <a:p>
            <a:endParaRPr lang="en-US" dirty="0"/>
          </a:p>
        </p:txBody>
      </p:sp>
      <p:pic>
        <p:nvPicPr>
          <p:cNvPr id="14338" name="Picture 2" descr="C:\Users\ys\OneDrive\Desktop\correlation heatmap.PNG"/>
          <p:cNvPicPr>
            <a:picLocks noChangeAspect="1" noChangeArrowheads="1"/>
          </p:cNvPicPr>
          <p:nvPr/>
        </p:nvPicPr>
        <p:blipFill>
          <a:blip r:embed="rId2"/>
          <a:srcRect/>
          <a:stretch>
            <a:fillRect/>
          </a:stretch>
        </p:blipFill>
        <p:spPr bwMode="auto">
          <a:xfrm>
            <a:off x="767256" y="662152"/>
            <a:ext cx="7483366" cy="448134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pPr algn="ctr"/>
            <a:r>
              <a:rPr lang="en-US" sz="4800" b="1" dirty="0" smtClean="0">
                <a:solidFill>
                  <a:schemeClr val="accent5">
                    <a:lumMod val="50000"/>
                  </a:schemeClr>
                </a:solidFill>
                <a:latin typeface="Ebrima" pitchFamily="2" charset="0"/>
                <a:ea typeface="Ebrima" pitchFamily="2" charset="0"/>
                <a:cs typeface="Ebrima" pitchFamily="2" charset="0"/>
              </a:rPr>
              <a:t>Decomposition of Data: PCA</a:t>
            </a:r>
            <a:endParaRPr lang="en-US" sz="48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60"/>
          </a:xfrm>
        </p:spPr>
        <p:txBody>
          <a:bodyPr/>
          <a:lstStyle/>
          <a:p>
            <a:endParaRPr lang="en-US" dirty="0"/>
          </a:p>
        </p:txBody>
      </p:sp>
      <p:pic>
        <p:nvPicPr>
          <p:cNvPr id="1026" name="Picture 2" descr="C:\Users\ys\OneDrive\Desktop\decomposition.jpg"/>
          <p:cNvPicPr>
            <a:picLocks noChangeAspect="1" noChangeArrowheads="1"/>
          </p:cNvPicPr>
          <p:nvPr/>
        </p:nvPicPr>
        <p:blipFill>
          <a:blip r:embed="rId2"/>
          <a:srcRect/>
          <a:stretch>
            <a:fillRect/>
          </a:stretch>
        </p:blipFill>
        <p:spPr bwMode="auto">
          <a:xfrm>
            <a:off x="641132" y="945491"/>
            <a:ext cx="7651530" cy="38472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72662"/>
          </a:xfrm>
        </p:spPr>
        <p:txBody>
          <a:bodyPr/>
          <a:lstStyle/>
          <a:p>
            <a:r>
              <a:rPr lang="en-US" sz="3200" b="1" dirty="0" smtClean="0">
                <a:solidFill>
                  <a:srgbClr val="FF0000"/>
                </a:solidFill>
                <a:latin typeface="Ebrima" pitchFamily="2" charset="0"/>
                <a:ea typeface="Ebrima" pitchFamily="2" charset="0"/>
                <a:cs typeface="Ebrima" pitchFamily="2" charset="0"/>
              </a:rPr>
              <a:t>Analysis on : </a:t>
            </a:r>
            <a:r>
              <a:rPr lang="en-US" sz="3200" b="1" dirty="0" smtClean="0">
                <a:solidFill>
                  <a:srgbClr val="002060"/>
                </a:solidFill>
                <a:latin typeface="Ebrima" pitchFamily="2" charset="0"/>
                <a:ea typeface="Ebrima" pitchFamily="2" charset="0"/>
                <a:cs typeface="Ebrima" pitchFamily="2" charset="0"/>
              </a:rPr>
              <a:t>Principal Component Analysis</a:t>
            </a:r>
            <a:endParaRPr lang="en-US" sz="3200" b="1" dirty="0">
              <a:solidFill>
                <a:srgbClr val="00206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690018"/>
            <a:ext cx="9144000" cy="4453481"/>
          </a:xfrm>
        </p:spPr>
        <p:txBody>
          <a:bodyPr/>
          <a:lstStyle/>
          <a:p>
            <a:endParaRPr lang="en-US" dirty="0"/>
          </a:p>
        </p:txBody>
      </p:sp>
      <p:pic>
        <p:nvPicPr>
          <p:cNvPr id="2050" name="Picture 2" descr="C:\Users\ys\OneDrive\Desktop\PCA.PNG"/>
          <p:cNvPicPr>
            <a:picLocks noChangeAspect="1" noChangeArrowheads="1"/>
          </p:cNvPicPr>
          <p:nvPr/>
        </p:nvPicPr>
        <p:blipFill>
          <a:blip r:embed="rId2"/>
          <a:srcRect/>
          <a:stretch>
            <a:fillRect/>
          </a:stretch>
        </p:blipFill>
        <p:spPr bwMode="auto">
          <a:xfrm>
            <a:off x="0" y="679224"/>
            <a:ext cx="5812971" cy="2452859"/>
          </a:xfrm>
          <a:prstGeom prst="rect">
            <a:avLst/>
          </a:prstGeom>
          <a:noFill/>
        </p:spPr>
      </p:pic>
      <p:pic>
        <p:nvPicPr>
          <p:cNvPr id="2051" name="Picture 3" descr="C:\Users\ys\OneDrive\Desktop\PCA 2.PNG"/>
          <p:cNvPicPr>
            <a:picLocks noChangeAspect="1" noChangeArrowheads="1"/>
          </p:cNvPicPr>
          <p:nvPr/>
        </p:nvPicPr>
        <p:blipFill>
          <a:blip r:embed="rId3"/>
          <a:srcRect/>
          <a:stretch>
            <a:fillRect/>
          </a:stretch>
        </p:blipFill>
        <p:spPr bwMode="auto">
          <a:xfrm>
            <a:off x="5717628" y="664483"/>
            <a:ext cx="3426373" cy="2530662"/>
          </a:xfrm>
          <a:prstGeom prst="rect">
            <a:avLst/>
          </a:prstGeom>
          <a:noFill/>
        </p:spPr>
      </p:pic>
      <p:sp>
        <p:nvSpPr>
          <p:cNvPr id="6" name="Snip Diagonal Corner Rectangle 5"/>
          <p:cNvSpPr/>
          <p:nvPr/>
        </p:nvSpPr>
        <p:spPr>
          <a:xfrm>
            <a:off x="620110" y="3394841"/>
            <a:ext cx="7693573" cy="1513490"/>
          </a:xfrm>
          <a:prstGeom prst="snip2Diag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100000" b="100000"/>
            </a:path>
            <a:tileRect t="-100000" r="-100000"/>
          </a:gradFill>
          <a:effectLst>
            <a:outerShdw blurRad="50800" dist="38100" dir="18900000" algn="b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accent5">
                    <a:lumMod val="50000"/>
                  </a:schemeClr>
                </a:solidFill>
                <a:latin typeface="Ebrima" pitchFamily="2" charset="0"/>
                <a:ea typeface="Ebrima" pitchFamily="2" charset="0"/>
                <a:cs typeface="Ebrima" pitchFamily="2" charset="0"/>
              </a:rPr>
              <a:t>Now that we’re done, we have to pass our Scaled </a:t>
            </a:r>
            <a:r>
              <a:rPr lang="en-US" sz="1800" b="1" dirty="0" err="1" smtClean="0">
                <a:solidFill>
                  <a:schemeClr val="accent5">
                    <a:lumMod val="50000"/>
                  </a:schemeClr>
                </a:solidFill>
                <a:latin typeface="Ebrima" pitchFamily="2" charset="0"/>
                <a:ea typeface="Ebrima" pitchFamily="2" charset="0"/>
                <a:cs typeface="Ebrima" pitchFamily="2" charset="0"/>
              </a:rPr>
              <a:t>Dataframe</a:t>
            </a:r>
            <a:r>
              <a:rPr lang="en-US" sz="1800" b="1" dirty="0" smtClean="0">
                <a:solidFill>
                  <a:schemeClr val="accent5">
                    <a:lumMod val="50000"/>
                  </a:schemeClr>
                </a:solidFill>
                <a:latin typeface="Ebrima" pitchFamily="2" charset="0"/>
                <a:ea typeface="Ebrima" pitchFamily="2" charset="0"/>
                <a:cs typeface="Ebrima" pitchFamily="2" charset="0"/>
              </a:rPr>
              <a:t> in PCA model and observe the elbow plot to get better idea of explained variance. </a:t>
            </a:r>
            <a:r>
              <a:rPr lang="en-US" sz="1800" b="1" smtClean="0">
                <a:solidFill>
                  <a:schemeClr val="accent5">
                    <a:lumMod val="50000"/>
                  </a:schemeClr>
                </a:solidFill>
                <a:latin typeface="Ebrima" pitchFamily="2" charset="0"/>
                <a:ea typeface="Ebrima" pitchFamily="2" charset="0"/>
                <a:cs typeface="Ebrima" pitchFamily="2" charset="0"/>
              </a:rPr>
              <a:t>At 12</a:t>
            </a:r>
            <a:r>
              <a:rPr lang="en-US" sz="1800" b="1" baseline="30000" smtClean="0">
                <a:solidFill>
                  <a:schemeClr val="accent5">
                    <a:lumMod val="50000"/>
                  </a:schemeClr>
                </a:solidFill>
                <a:latin typeface="Ebrima" pitchFamily="2" charset="0"/>
                <a:ea typeface="Ebrima" pitchFamily="2" charset="0"/>
                <a:cs typeface="Ebrima" pitchFamily="2" charset="0"/>
              </a:rPr>
              <a:t>th</a:t>
            </a:r>
            <a:r>
              <a:rPr lang="en-US" sz="1800" b="1" smtClean="0">
                <a:solidFill>
                  <a:schemeClr val="accent5">
                    <a:lumMod val="50000"/>
                  </a:schemeClr>
                </a:solidFill>
                <a:latin typeface="Ebrima" pitchFamily="2" charset="0"/>
                <a:ea typeface="Ebrima" pitchFamily="2" charset="0"/>
                <a:cs typeface="Ebrima" pitchFamily="2" charset="0"/>
              </a:rPr>
              <a:t> </a:t>
            </a:r>
            <a:r>
              <a:rPr lang="en-US" sz="1800" b="1" dirty="0" smtClean="0">
                <a:solidFill>
                  <a:schemeClr val="accent5">
                    <a:lumMod val="50000"/>
                  </a:schemeClr>
                </a:solidFill>
                <a:latin typeface="Ebrima" pitchFamily="2" charset="0"/>
                <a:ea typeface="Ebrima" pitchFamily="2" charset="0"/>
                <a:cs typeface="Ebrima" pitchFamily="2" charset="0"/>
              </a:rPr>
              <a:t>component our PCA model seems to go flat without explaining much of a variance.</a:t>
            </a:r>
          </a:p>
          <a:p>
            <a:pPr algn="ctr"/>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756745"/>
          </a:xfrm>
        </p:spPr>
        <p:txBody>
          <a:bodyPr/>
          <a:lstStyle/>
          <a:p>
            <a:r>
              <a:rPr lang="en-US" sz="4000" b="1" dirty="0" smtClean="0">
                <a:solidFill>
                  <a:srgbClr val="FF0000"/>
                </a:solidFill>
                <a:latin typeface="Ebrima" pitchFamily="2" charset="0"/>
                <a:ea typeface="Ebrima" pitchFamily="2" charset="0"/>
                <a:cs typeface="Ebrima" pitchFamily="2" charset="0"/>
              </a:rPr>
              <a:t>Analysis on: </a:t>
            </a:r>
            <a:r>
              <a:rPr lang="en-US" sz="4000" b="1" dirty="0" smtClean="0">
                <a:solidFill>
                  <a:schemeClr val="accent5">
                    <a:lumMod val="50000"/>
                  </a:schemeClr>
                </a:solidFill>
                <a:latin typeface="Ebrima" pitchFamily="2" charset="0"/>
                <a:ea typeface="Ebrima" pitchFamily="2" charset="0"/>
                <a:cs typeface="Ebrima" pitchFamily="2" charset="0"/>
              </a:rPr>
              <a:t>Feature Contribution</a:t>
            </a:r>
            <a:endParaRPr lang="en-US" sz="40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95122"/>
            <a:ext cx="9144000" cy="4348377"/>
          </a:xfrm>
        </p:spPr>
        <p:txBody>
          <a:bodyPr/>
          <a:lstStyle/>
          <a:p>
            <a:endParaRPr lang="en-US" dirty="0"/>
          </a:p>
        </p:txBody>
      </p:sp>
      <p:pic>
        <p:nvPicPr>
          <p:cNvPr id="3074" name="Picture 2" descr="C:\Users\ys\OneDrive\Desktop\Feature contribution.PNG"/>
          <p:cNvPicPr>
            <a:picLocks noChangeAspect="1" noChangeArrowheads="1"/>
          </p:cNvPicPr>
          <p:nvPr/>
        </p:nvPicPr>
        <p:blipFill>
          <a:blip r:embed="rId2"/>
          <a:srcRect/>
          <a:stretch>
            <a:fillRect/>
          </a:stretch>
        </p:blipFill>
        <p:spPr bwMode="auto">
          <a:xfrm>
            <a:off x="325821" y="741746"/>
            <a:ext cx="8534400" cy="2894833"/>
          </a:xfrm>
          <a:prstGeom prst="rect">
            <a:avLst/>
          </a:prstGeom>
          <a:noFill/>
        </p:spPr>
      </p:pic>
      <p:sp>
        <p:nvSpPr>
          <p:cNvPr id="7" name="Rounded Rectangle 6"/>
          <p:cNvSpPr/>
          <p:nvPr/>
        </p:nvSpPr>
        <p:spPr>
          <a:xfrm>
            <a:off x="441434" y="3626068"/>
            <a:ext cx="8324194" cy="1376855"/>
          </a:xfrm>
          <a:prstGeom prst="roundRect">
            <a:avLst/>
          </a:prstGeom>
          <a:gradFill flip="none" rotWithShape="1">
            <a:gsLst>
              <a:gs pos="0">
                <a:schemeClr val="tx2">
                  <a:lumMod val="75000"/>
                  <a:tint val="66000"/>
                  <a:satMod val="160000"/>
                </a:schemeClr>
              </a:gs>
              <a:gs pos="50000">
                <a:schemeClr val="tx2">
                  <a:lumMod val="75000"/>
                  <a:tint val="44500"/>
                  <a:satMod val="160000"/>
                </a:schemeClr>
              </a:gs>
              <a:gs pos="100000">
                <a:schemeClr val="tx2">
                  <a:lumMod val="75000"/>
                  <a:tint val="23500"/>
                  <a:satMod val="160000"/>
                </a:schemeClr>
              </a:gs>
            </a:gsLst>
            <a:lin ang="10800000" scaled="1"/>
            <a:tileRect/>
          </a:gradFill>
          <a:effectLst>
            <a:softEdge rad="3175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Above plot gives us detailed ideology of which feature has contributed more or less to our each Principal Component.</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Principal Components are our new features which consists of Information from every other original Feature we have.</a:t>
            </a:r>
          </a:p>
          <a:p>
            <a:pP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We reduce the Dimensions using PCA by retaining as much as Information possible.</a:t>
            </a:r>
          </a:p>
          <a:p>
            <a:pPr algn="ctr"/>
            <a:endParaRPr lang="en-US" b="1" dirty="0">
              <a:solidFill>
                <a:schemeClr val="accent5">
                  <a:lumMod val="50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14703"/>
          </a:xfrm>
        </p:spPr>
        <p:txBody>
          <a:bodyPr/>
          <a:lstStyle/>
          <a:p>
            <a:r>
              <a:rPr lang="en-US" sz="3600" b="1" dirty="0" smtClean="0">
                <a:solidFill>
                  <a:srgbClr val="FF0000"/>
                </a:solidFill>
                <a:latin typeface="Ebrima" pitchFamily="2" charset="0"/>
                <a:ea typeface="Ebrima" pitchFamily="2" charset="0"/>
                <a:cs typeface="Ebrima" pitchFamily="2" charset="0"/>
              </a:rPr>
              <a:t>Problem Statement:</a:t>
            </a:r>
            <a:endParaRPr lang="en-US" sz="36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32060"/>
            <a:ext cx="9144000" cy="4411440"/>
          </a:xfrm>
        </p:spPr>
        <p:txBody>
          <a:bodyPr/>
          <a:lstStyle/>
          <a:p>
            <a:pPr>
              <a:buNone/>
            </a:pPr>
            <a:endParaRPr lang="en-US" sz="2000" b="1" dirty="0" smtClean="0">
              <a:solidFill>
                <a:schemeClr val="accent5">
                  <a:lumMod val="50000"/>
                </a:schemeClr>
              </a:solidFill>
            </a:endParaRPr>
          </a:p>
          <a:p>
            <a:pPr>
              <a:buNone/>
            </a:pPr>
            <a:r>
              <a:rPr lang="en-US" sz="2000" b="1" dirty="0" smtClean="0">
                <a:solidFill>
                  <a:schemeClr val="accent5">
                    <a:lumMod val="50000"/>
                  </a:schemeClr>
                </a:solidFill>
                <a:latin typeface="Ebrima" pitchFamily="2" charset="0"/>
                <a:ea typeface="Ebrima" pitchFamily="2" charset="0"/>
                <a:cs typeface="Ebrima" pitchFamily="2" charset="0"/>
              </a:rPr>
              <a:t>Our task is to build a model that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predicts the total ride duration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of taxi trips in New York City.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Our primary dataset</a:t>
            </a:r>
          </a:p>
          <a:p>
            <a:pPr>
              <a:buNone/>
            </a:pPr>
            <a:r>
              <a:rPr lang="en-US" sz="2000" b="1" dirty="0" smtClean="0">
                <a:solidFill>
                  <a:schemeClr val="accent5">
                    <a:lumMod val="50000"/>
                  </a:schemeClr>
                </a:solidFill>
                <a:latin typeface="Ebrima" pitchFamily="2" charset="0"/>
                <a:ea typeface="Ebrima" pitchFamily="2" charset="0"/>
                <a:cs typeface="Ebrima" pitchFamily="2" charset="0"/>
              </a:rPr>
              <a:t>is one released by the NYC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Taxi and Limousine \Commission,</a:t>
            </a:r>
          </a:p>
          <a:p>
            <a:pPr>
              <a:buNone/>
            </a:pPr>
            <a:r>
              <a:rPr lang="en-US" sz="2000" b="1" dirty="0" smtClean="0">
                <a:solidFill>
                  <a:schemeClr val="accent5">
                    <a:lumMod val="50000"/>
                  </a:schemeClr>
                </a:solidFill>
                <a:latin typeface="Ebrima" pitchFamily="2" charset="0"/>
                <a:ea typeface="Ebrima" pitchFamily="2" charset="0"/>
                <a:cs typeface="Ebrima" pitchFamily="2" charset="0"/>
              </a:rPr>
              <a:t> which includes pickup time,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geo-coordinates, Number of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passengers, and several </a:t>
            </a:r>
          </a:p>
          <a:p>
            <a:pPr>
              <a:buNone/>
            </a:pPr>
            <a:r>
              <a:rPr lang="en-US" sz="2000" b="1" dirty="0" smtClean="0">
                <a:solidFill>
                  <a:schemeClr val="accent5">
                    <a:lumMod val="50000"/>
                  </a:schemeClr>
                </a:solidFill>
                <a:latin typeface="Ebrima" pitchFamily="2" charset="0"/>
                <a:ea typeface="Ebrima" pitchFamily="2" charset="0"/>
                <a:cs typeface="Ebrima" pitchFamily="2" charset="0"/>
              </a:rPr>
              <a:t>other variables.</a:t>
            </a:r>
          </a:p>
          <a:p>
            <a:pPr>
              <a:buNone/>
            </a:pPr>
            <a:endParaRPr lang="en-US" sz="2400" dirty="0"/>
          </a:p>
        </p:txBody>
      </p:sp>
      <p:pic>
        <p:nvPicPr>
          <p:cNvPr id="1026" name="Picture 2" descr="C:\Users\ys\OneDrive\Desktop\NYC taxi.jpg"/>
          <p:cNvPicPr>
            <a:picLocks noChangeAspect="1" noChangeArrowheads="1"/>
          </p:cNvPicPr>
          <p:nvPr/>
        </p:nvPicPr>
        <p:blipFill>
          <a:blip r:embed="rId2"/>
          <a:srcRect/>
          <a:stretch>
            <a:fillRect/>
          </a:stretch>
        </p:blipFill>
        <p:spPr bwMode="auto">
          <a:xfrm>
            <a:off x="4561114" y="805543"/>
            <a:ext cx="4582886" cy="4337957"/>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5143500"/>
          </a:xfrm>
        </p:spPr>
        <p:txBody>
          <a:bodyPr/>
          <a:lstStyle/>
          <a:p>
            <a:r>
              <a:rPr lang="en-US" sz="6000" b="1" dirty="0" smtClean="0">
                <a:solidFill>
                  <a:schemeClr val="accent5">
                    <a:lumMod val="50000"/>
                  </a:schemeClr>
                </a:solidFill>
                <a:latin typeface="Ebrima" pitchFamily="2" charset="0"/>
                <a:ea typeface="Ebrima" pitchFamily="2" charset="0"/>
                <a:cs typeface="Ebrima" pitchFamily="2" charset="0"/>
              </a:rPr>
              <a:t>Machine </a:t>
            </a:r>
          </a:p>
          <a:p>
            <a:r>
              <a:rPr lang="en-US" sz="6000" b="1" dirty="0" smtClean="0">
                <a:solidFill>
                  <a:schemeClr val="accent5">
                    <a:lumMod val="50000"/>
                  </a:schemeClr>
                </a:solidFill>
                <a:latin typeface="Ebrima" pitchFamily="2" charset="0"/>
                <a:ea typeface="Ebrima" pitchFamily="2" charset="0"/>
                <a:cs typeface="Ebrima" pitchFamily="2" charset="0"/>
              </a:rPr>
              <a:t>Learning </a:t>
            </a:r>
          </a:p>
          <a:p>
            <a:r>
              <a:rPr lang="en-US" sz="6000" b="1" dirty="0" smtClean="0">
                <a:solidFill>
                  <a:schemeClr val="accent5">
                    <a:lumMod val="50000"/>
                  </a:schemeClr>
                </a:solidFill>
                <a:latin typeface="Ebrima" pitchFamily="2" charset="0"/>
                <a:ea typeface="Ebrima" pitchFamily="2" charset="0"/>
                <a:cs typeface="Ebrima" pitchFamily="2" charset="0"/>
              </a:rPr>
              <a:t>Model – </a:t>
            </a:r>
          </a:p>
          <a:p>
            <a:r>
              <a:rPr lang="en-US" sz="6000" b="1" dirty="0" smtClean="0">
                <a:solidFill>
                  <a:schemeClr val="accent5">
                    <a:lumMod val="50000"/>
                  </a:schemeClr>
                </a:solidFill>
                <a:latin typeface="Ebrima" pitchFamily="2" charset="0"/>
                <a:ea typeface="Ebrima" pitchFamily="2" charset="0"/>
                <a:cs typeface="Ebrima" pitchFamily="2" charset="0"/>
              </a:rPr>
              <a:t>Regression</a:t>
            </a:r>
            <a:endParaRPr lang="en-US" sz="6000" b="1" dirty="0">
              <a:solidFill>
                <a:schemeClr val="accent5">
                  <a:lumMod val="50000"/>
                </a:schemeClr>
              </a:solidFill>
              <a:latin typeface="Ebrima" pitchFamily="2" charset="0"/>
              <a:ea typeface="Ebrima" pitchFamily="2" charset="0"/>
              <a:cs typeface="Ebrima" pitchFamily="2" charset="0"/>
            </a:endParaRPr>
          </a:p>
        </p:txBody>
      </p:sp>
      <p:pic>
        <p:nvPicPr>
          <p:cNvPr id="4098" name="Picture 2" descr="C:\Users\ys\OneDrive\Desktop\machine learning.jpg"/>
          <p:cNvPicPr>
            <a:picLocks noChangeAspect="1" noChangeArrowheads="1"/>
          </p:cNvPicPr>
          <p:nvPr/>
        </p:nvPicPr>
        <p:blipFill>
          <a:blip r:embed="rId2"/>
          <a:srcRect/>
          <a:stretch>
            <a:fillRect/>
          </a:stretch>
        </p:blipFill>
        <p:spPr bwMode="auto">
          <a:xfrm>
            <a:off x="4288221" y="525517"/>
            <a:ext cx="4593020" cy="437230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93683"/>
          </a:xfrm>
        </p:spPr>
        <p:txBody>
          <a:bodyPr/>
          <a:lstStyle/>
          <a:p>
            <a:r>
              <a:rPr lang="en-US" sz="3200" b="1" dirty="0" smtClean="0">
                <a:solidFill>
                  <a:srgbClr val="FF0000"/>
                </a:solidFill>
                <a:latin typeface="Ebrima" pitchFamily="2" charset="0"/>
                <a:ea typeface="Ebrima" pitchFamily="2" charset="0"/>
                <a:cs typeface="Ebrima" pitchFamily="2" charset="0"/>
              </a:rPr>
              <a:t>Analysis on: </a:t>
            </a:r>
            <a:r>
              <a:rPr lang="en-US" sz="3200" b="1" dirty="0" smtClean="0">
                <a:solidFill>
                  <a:schemeClr val="accent5">
                    <a:lumMod val="50000"/>
                  </a:schemeClr>
                </a:solidFill>
                <a:latin typeface="Ebrima" pitchFamily="2" charset="0"/>
                <a:ea typeface="Ebrima" pitchFamily="2" charset="0"/>
                <a:cs typeface="Ebrima" pitchFamily="2" charset="0"/>
              </a:rPr>
              <a:t>ML Model Prediction with PCA</a:t>
            </a:r>
            <a:endParaRPr lang="en-US" sz="3200" b="1" dirty="0">
              <a:solidFill>
                <a:schemeClr val="accent5">
                  <a:lumMod val="50000"/>
                </a:schemeClr>
              </a:solidFill>
              <a:latin typeface="Ebrima" pitchFamily="2" charset="0"/>
              <a:ea typeface="Ebrima" pitchFamily="2" charset="0"/>
              <a:cs typeface="Ebrima" pitchFamily="2" charset="0"/>
            </a:endParaRPr>
          </a:p>
        </p:txBody>
      </p:sp>
      <p:pic>
        <p:nvPicPr>
          <p:cNvPr id="5122" name="Picture 2" descr="C:\Users\ys\OneDrive\Desktop\ML 1.PNG"/>
          <p:cNvPicPr>
            <a:picLocks noChangeAspect="1" noChangeArrowheads="1"/>
          </p:cNvPicPr>
          <p:nvPr/>
        </p:nvPicPr>
        <p:blipFill>
          <a:blip r:embed="rId2"/>
          <a:srcRect/>
          <a:stretch>
            <a:fillRect/>
          </a:stretch>
        </p:blipFill>
        <p:spPr bwMode="auto">
          <a:xfrm>
            <a:off x="0" y="600618"/>
            <a:ext cx="4463144" cy="1830855"/>
          </a:xfrm>
          <a:prstGeom prst="rect">
            <a:avLst/>
          </a:prstGeom>
          <a:noFill/>
        </p:spPr>
      </p:pic>
      <p:pic>
        <p:nvPicPr>
          <p:cNvPr id="5123" name="Picture 3" descr="C:\Users\ys\OneDrive\Desktop\ML 2.PNG"/>
          <p:cNvPicPr>
            <a:picLocks noChangeAspect="1" noChangeArrowheads="1"/>
          </p:cNvPicPr>
          <p:nvPr/>
        </p:nvPicPr>
        <p:blipFill>
          <a:blip r:embed="rId3"/>
          <a:srcRect/>
          <a:stretch>
            <a:fillRect/>
          </a:stretch>
        </p:blipFill>
        <p:spPr bwMode="auto">
          <a:xfrm>
            <a:off x="0" y="2784763"/>
            <a:ext cx="4495801" cy="1984664"/>
          </a:xfrm>
          <a:prstGeom prst="rect">
            <a:avLst/>
          </a:prstGeom>
          <a:noFill/>
        </p:spPr>
      </p:pic>
      <p:pic>
        <p:nvPicPr>
          <p:cNvPr id="5124" name="Picture 4" descr="C:\Users\ys\OneDrive\Desktop\ML 3.PNG"/>
          <p:cNvPicPr>
            <a:picLocks noChangeAspect="1" noChangeArrowheads="1"/>
          </p:cNvPicPr>
          <p:nvPr/>
        </p:nvPicPr>
        <p:blipFill>
          <a:blip r:embed="rId4"/>
          <a:srcRect/>
          <a:stretch>
            <a:fillRect/>
          </a:stretch>
        </p:blipFill>
        <p:spPr bwMode="auto">
          <a:xfrm>
            <a:off x="4506686" y="567508"/>
            <a:ext cx="4637314" cy="1874355"/>
          </a:xfrm>
          <a:prstGeom prst="rect">
            <a:avLst/>
          </a:prstGeom>
          <a:noFill/>
        </p:spPr>
      </p:pic>
      <p:sp>
        <p:nvSpPr>
          <p:cNvPr id="7" name="Rounded Rectangle 6"/>
          <p:cNvSpPr/>
          <p:nvPr/>
        </p:nvSpPr>
        <p:spPr>
          <a:xfrm>
            <a:off x="4833257" y="3091543"/>
            <a:ext cx="4005943" cy="1807028"/>
          </a:xfrm>
          <a:prstGeom prst="round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l="100000" t="100000"/>
            </a:path>
            <a:tileRect r="-100000" b="-100000"/>
          </a:gradFill>
          <a:effectLst>
            <a:softEdge rad="31750"/>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Ebrima" pitchFamily="2" charset="0"/>
                <a:ea typeface="Ebrima" pitchFamily="2" charset="0"/>
                <a:cs typeface="Ebrima" pitchFamily="2" charset="0"/>
              </a:rPr>
              <a:t>Visualizations show us how our model’s predictions are close to Test Data. It is evident that decision tree and Random forest are performing well.</a:t>
            </a:r>
            <a:endParaRPr lang="en-US" sz="1600" b="1" dirty="0">
              <a:latin typeface="Ebrima" pitchFamily="2" charset="0"/>
              <a:ea typeface="Ebrima" pitchFamily="2" charset="0"/>
              <a:cs typeface="Ebrima" pitchFamily="2" charset="0"/>
            </a:endParaRPr>
          </a:p>
        </p:txBody>
      </p:sp>
      <p:sp>
        <p:nvSpPr>
          <p:cNvPr id="9" name="Text Placeholder 8"/>
          <p:cNvSpPr>
            <a:spLocks noGrp="1"/>
          </p:cNvSpPr>
          <p:nvPr>
            <p:ph type="body" idx="1"/>
          </p:nvPr>
        </p:nvSpPr>
        <p:spPr>
          <a:xfrm>
            <a:off x="1631373" y="2519074"/>
            <a:ext cx="1849582" cy="255298"/>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1400" b="1" dirty="0" smtClean="0">
                <a:solidFill>
                  <a:schemeClr val="accent5">
                    <a:lumMod val="50000"/>
                  </a:schemeClr>
                </a:solidFill>
                <a:latin typeface="Ebrima" pitchFamily="2" charset="0"/>
                <a:ea typeface="Ebrima" pitchFamily="2" charset="0"/>
                <a:cs typeface="Ebrima" pitchFamily="2" charset="0"/>
              </a:rPr>
              <a:t>Linear Regression</a:t>
            </a:r>
            <a:endParaRPr lang="en-US" sz="1400" b="1" dirty="0">
              <a:solidFill>
                <a:schemeClr val="accent5">
                  <a:lumMod val="50000"/>
                </a:schemeClr>
              </a:solidFill>
              <a:latin typeface="Ebrima" pitchFamily="2" charset="0"/>
              <a:ea typeface="Ebrima" pitchFamily="2" charset="0"/>
              <a:cs typeface="Ebrima" pitchFamily="2" charset="0"/>
            </a:endParaRPr>
          </a:p>
        </p:txBody>
      </p:sp>
      <p:sp>
        <p:nvSpPr>
          <p:cNvPr id="10" name="Rectangle 9"/>
          <p:cNvSpPr/>
          <p:nvPr/>
        </p:nvSpPr>
        <p:spPr>
          <a:xfrm>
            <a:off x="6169453" y="2490353"/>
            <a:ext cx="2017985" cy="252250"/>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Decision Tree</a:t>
            </a:r>
            <a:endParaRPr lang="en-US" b="1" dirty="0">
              <a:solidFill>
                <a:schemeClr val="accent5">
                  <a:lumMod val="50000"/>
                </a:schemeClr>
              </a:solidFill>
              <a:latin typeface="Ebrima" pitchFamily="2" charset="0"/>
              <a:ea typeface="Ebrima" pitchFamily="2" charset="0"/>
              <a:cs typeface="Ebrima" pitchFamily="2" charset="0"/>
            </a:endParaRPr>
          </a:p>
        </p:txBody>
      </p:sp>
      <p:sp>
        <p:nvSpPr>
          <p:cNvPr id="11" name="Rectangle 10"/>
          <p:cNvSpPr/>
          <p:nvPr/>
        </p:nvSpPr>
        <p:spPr>
          <a:xfrm>
            <a:off x="1307464" y="4756050"/>
            <a:ext cx="2070538" cy="262759"/>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Random Forest</a:t>
            </a:r>
            <a:endParaRPr lang="en-US" b="1" dirty="0">
              <a:solidFill>
                <a:schemeClr val="accent5">
                  <a:lumMod val="50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520600" cy="641131"/>
          </a:xfrm>
        </p:spPr>
        <p:txBody>
          <a:bodyPr/>
          <a:lstStyle/>
          <a:p>
            <a:r>
              <a:rPr lang="en-US" b="1" dirty="0" smtClean="0">
                <a:solidFill>
                  <a:srgbClr val="FF0000"/>
                </a:solidFill>
                <a:latin typeface="Ebrima" pitchFamily="2" charset="0"/>
                <a:ea typeface="Ebrima" pitchFamily="2" charset="0"/>
                <a:cs typeface="Ebrima" pitchFamily="2" charset="0"/>
              </a:rPr>
              <a:t>Analysis on : </a:t>
            </a:r>
            <a:r>
              <a:rPr lang="en-US" b="1" dirty="0" smtClean="0">
                <a:solidFill>
                  <a:schemeClr val="accent5">
                    <a:lumMod val="50000"/>
                  </a:schemeClr>
                </a:solidFill>
                <a:latin typeface="Ebrima" pitchFamily="2" charset="0"/>
                <a:ea typeface="Ebrima" pitchFamily="2" charset="0"/>
                <a:cs typeface="Ebrima" pitchFamily="2" charset="0"/>
              </a:rPr>
              <a:t>Model Evaluation Result with PCA</a:t>
            </a:r>
            <a:endParaRPr lang="en-US"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4204138"/>
            <a:ext cx="9144000" cy="939362"/>
          </a:xfrm>
        </p:spPr>
        <p:txBody>
          <a:bodyPr/>
          <a:lstStyle/>
          <a:p>
            <a:pPr>
              <a:buClr>
                <a:schemeClr val="accent5">
                  <a:lumMod val="50000"/>
                </a:schemeClr>
              </a:buClr>
              <a:buFont typeface="Wingdings" pitchFamily="2" charset="2"/>
              <a:buChar char="v"/>
            </a:pPr>
            <a:r>
              <a:rPr lang="en-US" sz="1400" b="1" dirty="0" smtClean="0">
                <a:solidFill>
                  <a:schemeClr val="accent5">
                    <a:lumMod val="50000"/>
                  </a:schemeClr>
                </a:solidFill>
                <a:latin typeface="Ebrima" pitchFamily="2" charset="0"/>
                <a:ea typeface="Ebrima" pitchFamily="2" charset="0"/>
                <a:cs typeface="Ebrima" pitchFamily="2" charset="0"/>
              </a:rPr>
              <a:t>R2-score: Usually must be between 0 and 1, towards 1 considered as good fit. </a:t>
            </a:r>
          </a:p>
          <a:p>
            <a:pPr>
              <a:buClr>
                <a:schemeClr val="accent5">
                  <a:lumMod val="50000"/>
                </a:schemeClr>
              </a:buClr>
              <a:buFont typeface="Wingdings" pitchFamily="2" charset="2"/>
              <a:buChar char="v"/>
            </a:pPr>
            <a:r>
              <a:rPr lang="en-US" sz="1400" b="1" dirty="0" smtClean="0">
                <a:solidFill>
                  <a:schemeClr val="accent5">
                    <a:lumMod val="50000"/>
                  </a:schemeClr>
                </a:solidFill>
                <a:latin typeface="Ebrima" pitchFamily="2" charset="0"/>
                <a:ea typeface="Ebrima" pitchFamily="2" charset="0"/>
                <a:cs typeface="Ebrima" pitchFamily="2" charset="0"/>
              </a:rPr>
              <a:t>RMSE: Lesser is Better</a:t>
            </a:r>
            <a:endParaRPr lang="en-US" sz="1400" b="1" dirty="0">
              <a:solidFill>
                <a:schemeClr val="accent5">
                  <a:lumMod val="50000"/>
                </a:schemeClr>
              </a:solidFill>
              <a:latin typeface="Ebrima" pitchFamily="2" charset="0"/>
              <a:ea typeface="Ebrima" pitchFamily="2" charset="0"/>
              <a:cs typeface="Ebrima" pitchFamily="2" charset="0"/>
            </a:endParaRPr>
          </a:p>
        </p:txBody>
      </p:sp>
      <p:sp>
        <p:nvSpPr>
          <p:cNvPr id="4" name="Rectangle 3"/>
          <p:cNvSpPr/>
          <p:nvPr/>
        </p:nvSpPr>
        <p:spPr>
          <a:xfrm>
            <a:off x="210207" y="630621"/>
            <a:ext cx="8671034" cy="111409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b="1" dirty="0" smtClean="0">
                <a:latin typeface="Ebrima" pitchFamily="2" charset="0"/>
                <a:ea typeface="Ebrima" pitchFamily="2" charset="0"/>
                <a:cs typeface="Ebrima" pitchFamily="2" charset="0"/>
              </a:rPr>
              <a:t>We can clearly observe that our Decision Tree model and Random Forest model are  </a:t>
            </a:r>
          </a:p>
          <a:p>
            <a:r>
              <a:rPr lang="en-US" b="1" dirty="0" smtClean="0">
                <a:latin typeface="Ebrima" pitchFamily="2" charset="0"/>
                <a:ea typeface="Ebrima" pitchFamily="2" charset="0"/>
                <a:cs typeface="Ebrima" pitchFamily="2" charset="0"/>
              </a:rPr>
              <a:t>    good  performers. </a:t>
            </a:r>
          </a:p>
          <a:p>
            <a:pPr>
              <a:buFont typeface="Wingdings" pitchFamily="2" charset="2"/>
              <a:buChar char="v"/>
            </a:pPr>
            <a:r>
              <a:rPr lang="en-US" b="1" dirty="0" smtClean="0">
                <a:latin typeface="Ebrima" pitchFamily="2" charset="0"/>
                <a:ea typeface="Ebrima" pitchFamily="2" charset="0"/>
                <a:cs typeface="Ebrima" pitchFamily="2" charset="0"/>
              </a:rPr>
              <a:t> As, Random Forest is providing us reduced RMSE, we can say that it's a model to Opted for. </a:t>
            </a:r>
          </a:p>
          <a:p>
            <a:pPr>
              <a:buFont typeface="Wingdings" pitchFamily="2" charset="2"/>
              <a:buChar char="v"/>
            </a:pPr>
            <a:r>
              <a:rPr lang="en-US" b="1" dirty="0" smtClean="0">
                <a:latin typeface="Ebrima" pitchFamily="2" charset="0"/>
                <a:ea typeface="Ebrima" pitchFamily="2" charset="0"/>
                <a:cs typeface="Ebrima" pitchFamily="2" charset="0"/>
              </a:rPr>
              <a:t> We're getting good fit score for Decision Tree and Random Forest , i.e., close to 1.0</a:t>
            </a:r>
            <a:endParaRPr lang="en-US" b="1" dirty="0">
              <a:latin typeface="Ebrima" pitchFamily="2" charset="0"/>
              <a:ea typeface="Ebrima" pitchFamily="2" charset="0"/>
              <a:cs typeface="Ebrima" pitchFamily="2" charset="0"/>
            </a:endParaRPr>
          </a:p>
        </p:txBody>
      </p:sp>
      <p:graphicFrame>
        <p:nvGraphicFramePr>
          <p:cNvPr id="5" name="Table 4"/>
          <p:cNvGraphicFramePr>
            <a:graphicFrameLocks noGrp="1"/>
          </p:cNvGraphicFramePr>
          <p:nvPr/>
        </p:nvGraphicFramePr>
        <p:xfrm>
          <a:off x="241736" y="1885074"/>
          <a:ext cx="8618484" cy="2220842"/>
        </p:xfrm>
        <a:graphic>
          <a:graphicData uri="http://schemas.openxmlformats.org/drawingml/2006/table">
            <a:tbl>
              <a:tblPr firstRow="1" bandRow="1">
                <a:tableStyleId>{93296810-A885-4BE3-A3E7-6D5BEEA58F35}</a:tableStyleId>
              </a:tblPr>
              <a:tblGrid>
                <a:gridCol w="1436414">
                  <a:extLst>
                    <a:ext uri="{9D8B030D-6E8A-4147-A177-3AD203B41FA5}">
                      <a16:colId xmlns:a16="http://schemas.microsoft.com/office/drawing/2014/main" val="20000"/>
                    </a:ext>
                  </a:extLst>
                </a:gridCol>
                <a:gridCol w="1436414">
                  <a:extLst>
                    <a:ext uri="{9D8B030D-6E8A-4147-A177-3AD203B41FA5}">
                      <a16:colId xmlns:a16="http://schemas.microsoft.com/office/drawing/2014/main" val="20001"/>
                    </a:ext>
                  </a:extLst>
                </a:gridCol>
                <a:gridCol w="1436414">
                  <a:extLst>
                    <a:ext uri="{9D8B030D-6E8A-4147-A177-3AD203B41FA5}">
                      <a16:colId xmlns:a16="http://schemas.microsoft.com/office/drawing/2014/main" val="20002"/>
                    </a:ext>
                  </a:extLst>
                </a:gridCol>
                <a:gridCol w="1436414">
                  <a:extLst>
                    <a:ext uri="{9D8B030D-6E8A-4147-A177-3AD203B41FA5}">
                      <a16:colId xmlns:a16="http://schemas.microsoft.com/office/drawing/2014/main" val="20003"/>
                    </a:ext>
                  </a:extLst>
                </a:gridCol>
                <a:gridCol w="1436414">
                  <a:extLst>
                    <a:ext uri="{9D8B030D-6E8A-4147-A177-3AD203B41FA5}">
                      <a16:colId xmlns:a16="http://schemas.microsoft.com/office/drawing/2014/main" val="20004"/>
                    </a:ext>
                  </a:extLst>
                </a:gridCol>
                <a:gridCol w="1436414">
                  <a:extLst>
                    <a:ext uri="{9D8B030D-6E8A-4147-A177-3AD203B41FA5}">
                      <a16:colId xmlns:a16="http://schemas.microsoft.com/office/drawing/2014/main" val="20005"/>
                    </a:ext>
                  </a:extLst>
                </a:gridCol>
              </a:tblGrid>
              <a:tr h="685181">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Algorithms</a:t>
                      </a:r>
                      <a:endParaRPr lang="en-US" dirty="0">
                        <a:solidFill>
                          <a:schemeClr val="tx1">
                            <a:lumMod val="60000"/>
                            <a:lumOff val="40000"/>
                          </a:schemeClr>
                        </a:solidFill>
                        <a:latin typeface="Ebrima" pitchFamily="2" charset="0"/>
                        <a:ea typeface="Ebrima" pitchFamily="2" charset="0"/>
                        <a:cs typeface="Ebrima" pitchFamily="2" charset="0"/>
                      </a:endParaRPr>
                    </a:p>
                  </a:txBody>
                  <a:tcPr/>
                </a:tc>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Training Score</a:t>
                      </a:r>
                      <a:endParaRPr lang="en-US" dirty="0">
                        <a:solidFill>
                          <a:schemeClr val="tx1">
                            <a:lumMod val="60000"/>
                            <a:lumOff val="40000"/>
                          </a:schemeClr>
                        </a:solidFill>
                        <a:latin typeface="Ebrima" pitchFamily="2" charset="0"/>
                        <a:ea typeface="Ebrima" pitchFamily="2" charset="0"/>
                        <a:cs typeface="Ebrima" pitchFamily="2" charset="0"/>
                      </a:endParaRPr>
                    </a:p>
                  </a:txBody>
                  <a:tcPr/>
                </a:tc>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Validation Score</a:t>
                      </a:r>
                      <a:endParaRPr lang="en-US" dirty="0">
                        <a:solidFill>
                          <a:schemeClr val="tx1">
                            <a:lumMod val="60000"/>
                            <a:lumOff val="40000"/>
                          </a:schemeClr>
                        </a:solidFill>
                        <a:latin typeface="Ebrima" pitchFamily="2" charset="0"/>
                        <a:ea typeface="Ebrima" pitchFamily="2" charset="0"/>
                        <a:cs typeface="Ebrima" pitchFamily="2" charset="0"/>
                      </a:endParaRPr>
                    </a:p>
                  </a:txBody>
                  <a:tcPr/>
                </a:tc>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Cross Validation Score</a:t>
                      </a:r>
                      <a:endParaRPr lang="en-US" dirty="0">
                        <a:solidFill>
                          <a:schemeClr val="tx1">
                            <a:lumMod val="60000"/>
                            <a:lumOff val="40000"/>
                          </a:schemeClr>
                        </a:solidFill>
                        <a:latin typeface="Ebrima" pitchFamily="2" charset="0"/>
                        <a:ea typeface="Ebrima" pitchFamily="2" charset="0"/>
                        <a:cs typeface="Ebrima" pitchFamily="2" charset="0"/>
                      </a:endParaRPr>
                    </a:p>
                  </a:txBody>
                  <a:tcPr/>
                </a:tc>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R2-Score</a:t>
                      </a:r>
                      <a:endParaRPr lang="en-US" dirty="0">
                        <a:solidFill>
                          <a:schemeClr val="tx1">
                            <a:lumMod val="60000"/>
                            <a:lumOff val="40000"/>
                          </a:schemeClr>
                        </a:solidFill>
                        <a:latin typeface="Ebrima" pitchFamily="2" charset="0"/>
                        <a:ea typeface="Ebrima" pitchFamily="2" charset="0"/>
                        <a:cs typeface="Ebrima" pitchFamily="2" charset="0"/>
                      </a:endParaRPr>
                    </a:p>
                  </a:txBody>
                  <a:tcPr/>
                </a:tc>
                <a:tc>
                  <a:txBody>
                    <a:bodyPr/>
                    <a:lstStyle/>
                    <a:p>
                      <a:r>
                        <a:rPr lang="en-US" dirty="0" smtClean="0">
                          <a:solidFill>
                            <a:schemeClr val="tx1">
                              <a:lumMod val="60000"/>
                              <a:lumOff val="40000"/>
                            </a:schemeClr>
                          </a:solidFill>
                          <a:latin typeface="Ebrima" pitchFamily="2" charset="0"/>
                          <a:ea typeface="Ebrima" pitchFamily="2" charset="0"/>
                          <a:cs typeface="Ebrima" pitchFamily="2" charset="0"/>
                        </a:rPr>
                        <a:t>RMSE</a:t>
                      </a:r>
                      <a:endParaRPr lang="en-US" dirty="0">
                        <a:solidFill>
                          <a:schemeClr val="tx1">
                            <a:lumMod val="60000"/>
                            <a:lumOff val="40000"/>
                          </a:schemeClr>
                        </a:solidFill>
                        <a:latin typeface="Ebrima" pitchFamily="2" charset="0"/>
                        <a:ea typeface="Ebrima" pitchFamily="2" charset="0"/>
                        <a:cs typeface="Ebrima" pitchFamily="2" charset="0"/>
                      </a:endParaRPr>
                    </a:p>
                  </a:txBody>
                  <a:tcPr/>
                </a:tc>
                <a:extLst>
                  <a:ext uri="{0D108BD9-81ED-4DB2-BD59-A6C34878D82A}">
                    <a16:rowId xmlns:a16="http://schemas.microsoft.com/office/drawing/2014/main" val="10000"/>
                  </a:ext>
                </a:extLst>
              </a:tr>
              <a:tr h="485337">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Linear Regression</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0.0389 </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0.0509</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0.0329</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-34.90</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tx1">
                              <a:lumMod val="60000"/>
                              <a:lumOff val="40000"/>
                            </a:schemeClr>
                          </a:solidFill>
                          <a:latin typeface="Ebrima" pitchFamily="2" charset="0"/>
                          <a:ea typeface="Ebrima" pitchFamily="2" charset="0"/>
                          <a:cs typeface="Ebrima" pitchFamily="2" charset="0"/>
                        </a:rPr>
                        <a:t>--</a:t>
                      </a:r>
                      <a:endParaRPr lang="en-US" b="1" dirty="0">
                        <a:solidFill>
                          <a:schemeClr val="tx1">
                            <a:lumMod val="60000"/>
                            <a:lumOff val="40000"/>
                          </a:schemeClr>
                        </a:solidFill>
                        <a:latin typeface="Ebrima" pitchFamily="2" charset="0"/>
                        <a:ea typeface="Ebrima" pitchFamily="2" charset="0"/>
                        <a:cs typeface="Ebrima" pitchFamily="2" charset="0"/>
                      </a:endParaRPr>
                    </a:p>
                  </a:txBody>
                  <a:tcPr/>
                </a:tc>
                <a:extLst>
                  <a:ext uri="{0D108BD9-81ED-4DB2-BD59-A6C34878D82A}">
                    <a16:rowId xmlns:a16="http://schemas.microsoft.com/office/drawing/2014/main" val="10001"/>
                  </a:ext>
                </a:extLst>
              </a:tr>
              <a:tr h="453002">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Decision Tree</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0.9238</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0.9149</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0.9161</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0.9076</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tx1">
                              <a:lumMod val="60000"/>
                              <a:lumOff val="40000"/>
                            </a:schemeClr>
                          </a:solidFill>
                          <a:latin typeface="Ebrima" pitchFamily="2" charset="0"/>
                          <a:ea typeface="Ebrima" pitchFamily="2" charset="0"/>
                          <a:cs typeface="Ebrima" pitchFamily="2" charset="0"/>
                        </a:rPr>
                        <a:t>0.038</a:t>
                      </a:r>
                      <a:endParaRPr lang="en-US" b="1" dirty="0">
                        <a:solidFill>
                          <a:schemeClr val="tx1">
                            <a:lumMod val="60000"/>
                            <a:lumOff val="40000"/>
                          </a:schemeClr>
                        </a:solidFill>
                        <a:latin typeface="Ebrima" pitchFamily="2" charset="0"/>
                        <a:ea typeface="Ebrima" pitchFamily="2" charset="0"/>
                        <a:cs typeface="Ebrima" pitchFamily="2" charset="0"/>
                      </a:endParaRPr>
                    </a:p>
                  </a:txBody>
                  <a:tcPr/>
                </a:tc>
                <a:extLst>
                  <a:ext uri="{0D108BD9-81ED-4DB2-BD59-A6C34878D82A}">
                    <a16:rowId xmlns:a16="http://schemas.microsoft.com/office/drawing/2014/main" val="10002"/>
                  </a:ext>
                </a:extLst>
              </a:tr>
              <a:tr h="485337">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Random Forest</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0.9329</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0.9260</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0.9241</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accent5">
                              <a:lumMod val="50000"/>
                            </a:schemeClr>
                          </a:solidFill>
                          <a:latin typeface="Ebrima" pitchFamily="2" charset="0"/>
                          <a:ea typeface="Ebrima" pitchFamily="2" charset="0"/>
                          <a:cs typeface="Ebrima" pitchFamily="2" charset="0"/>
                        </a:rPr>
                        <a:t>0.9191</a:t>
                      </a:r>
                      <a:endParaRPr lang="en-US" b="1" dirty="0">
                        <a:solidFill>
                          <a:schemeClr val="accent5">
                            <a:lumMod val="50000"/>
                          </a:schemeClr>
                        </a:solidFill>
                        <a:latin typeface="Ebrima" pitchFamily="2" charset="0"/>
                        <a:ea typeface="Ebrima" pitchFamily="2" charset="0"/>
                        <a:cs typeface="Ebrima" pitchFamily="2" charset="0"/>
                      </a:endParaRPr>
                    </a:p>
                  </a:txBody>
                  <a:tcPr/>
                </a:tc>
                <a:tc>
                  <a:txBody>
                    <a:bodyPr/>
                    <a:lstStyle/>
                    <a:p>
                      <a:pPr algn="ctr"/>
                      <a:r>
                        <a:rPr lang="en-US" b="1" dirty="0" smtClean="0">
                          <a:solidFill>
                            <a:schemeClr val="tx1">
                              <a:lumMod val="60000"/>
                              <a:lumOff val="40000"/>
                            </a:schemeClr>
                          </a:solidFill>
                          <a:latin typeface="Ebrima" pitchFamily="2" charset="0"/>
                          <a:ea typeface="Ebrima" pitchFamily="2" charset="0"/>
                          <a:cs typeface="Ebrima" pitchFamily="2" charset="0"/>
                        </a:rPr>
                        <a:t>0.036</a:t>
                      </a:r>
                      <a:endParaRPr lang="en-US" b="1" dirty="0">
                        <a:solidFill>
                          <a:schemeClr val="tx1">
                            <a:lumMod val="60000"/>
                            <a:lumOff val="40000"/>
                          </a:schemeClr>
                        </a:solidFill>
                        <a:latin typeface="Ebrima" pitchFamily="2" charset="0"/>
                        <a:ea typeface="Ebrima" pitchFamily="2" charset="0"/>
                        <a:cs typeface="Ebrima" pitchFamily="2" charset="0"/>
                      </a:endParaRPr>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83172"/>
          </a:xfrm>
        </p:spPr>
        <p:txBody>
          <a:bodyPr/>
          <a:lstStyle/>
          <a:p>
            <a:r>
              <a:rPr lang="en-US" sz="2600" b="1" dirty="0" smtClean="0">
                <a:solidFill>
                  <a:srgbClr val="FF0000"/>
                </a:solidFill>
                <a:latin typeface="Ebrima" pitchFamily="2" charset="0"/>
                <a:ea typeface="Ebrima" pitchFamily="2" charset="0"/>
                <a:cs typeface="Ebrima" pitchFamily="2" charset="0"/>
              </a:rPr>
              <a:t>Analysis on : </a:t>
            </a:r>
            <a:r>
              <a:rPr lang="en-US" sz="2600" b="1" dirty="0" smtClean="0">
                <a:solidFill>
                  <a:schemeClr val="accent5">
                    <a:lumMod val="50000"/>
                  </a:schemeClr>
                </a:solidFill>
                <a:latin typeface="Ebrima" pitchFamily="2" charset="0"/>
                <a:ea typeface="Ebrima" pitchFamily="2" charset="0"/>
                <a:cs typeface="Ebrima" pitchFamily="2" charset="0"/>
              </a:rPr>
              <a:t>ML Model Prediction without PCA </a:t>
            </a:r>
            <a:endParaRPr lang="en-US" sz="26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11040"/>
            <a:ext cx="9144000" cy="4432460"/>
          </a:xfrm>
        </p:spPr>
        <p:txBody>
          <a:bodyPr/>
          <a:lstStyle/>
          <a:p>
            <a:endParaRPr lang="en-US" dirty="0"/>
          </a:p>
        </p:txBody>
      </p:sp>
      <p:pic>
        <p:nvPicPr>
          <p:cNvPr id="1026" name="Picture 2" descr="C:\Users\ys\OneDrive\Desktop\Linear Regression.PNG"/>
          <p:cNvPicPr>
            <a:picLocks noChangeAspect="1" noChangeArrowheads="1"/>
          </p:cNvPicPr>
          <p:nvPr/>
        </p:nvPicPr>
        <p:blipFill>
          <a:blip r:embed="rId2"/>
          <a:srcRect/>
          <a:stretch>
            <a:fillRect/>
          </a:stretch>
        </p:blipFill>
        <p:spPr bwMode="auto">
          <a:xfrm>
            <a:off x="0" y="530351"/>
            <a:ext cx="4004442" cy="1962478"/>
          </a:xfrm>
          <a:prstGeom prst="rect">
            <a:avLst/>
          </a:prstGeom>
          <a:noFill/>
        </p:spPr>
      </p:pic>
      <p:pic>
        <p:nvPicPr>
          <p:cNvPr id="1027" name="Picture 3" descr="C:\Users\ys\OneDrive\Desktop\Decision Tree.PNG"/>
          <p:cNvPicPr>
            <a:picLocks noChangeAspect="1" noChangeArrowheads="1"/>
          </p:cNvPicPr>
          <p:nvPr/>
        </p:nvPicPr>
        <p:blipFill>
          <a:blip r:embed="rId3"/>
          <a:srcRect/>
          <a:stretch>
            <a:fillRect/>
          </a:stretch>
        </p:blipFill>
        <p:spPr bwMode="auto">
          <a:xfrm>
            <a:off x="4922888" y="538483"/>
            <a:ext cx="4033428" cy="1823717"/>
          </a:xfrm>
          <a:prstGeom prst="rect">
            <a:avLst/>
          </a:prstGeom>
          <a:noFill/>
        </p:spPr>
      </p:pic>
      <p:pic>
        <p:nvPicPr>
          <p:cNvPr id="1028" name="Picture 4" descr="C:\Users\ys\OneDrive\Desktop\Decision Tree with grid cv search.PNG"/>
          <p:cNvPicPr>
            <a:picLocks noChangeAspect="1" noChangeArrowheads="1"/>
          </p:cNvPicPr>
          <p:nvPr/>
        </p:nvPicPr>
        <p:blipFill>
          <a:blip r:embed="rId4"/>
          <a:srcRect/>
          <a:stretch>
            <a:fillRect/>
          </a:stretch>
        </p:blipFill>
        <p:spPr bwMode="auto">
          <a:xfrm>
            <a:off x="199697" y="2852135"/>
            <a:ext cx="3873454" cy="1782926"/>
          </a:xfrm>
          <a:prstGeom prst="rect">
            <a:avLst/>
          </a:prstGeom>
          <a:noFill/>
        </p:spPr>
      </p:pic>
      <p:pic>
        <p:nvPicPr>
          <p:cNvPr id="1029" name="Picture 5" descr="C:\Users\ys\OneDrive\Desktop\Random forest.PNG"/>
          <p:cNvPicPr>
            <a:picLocks noChangeAspect="1" noChangeArrowheads="1"/>
          </p:cNvPicPr>
          <p:nvPr/>
        </p:nvPicPr>
        <p:blipFill>
          <a:blip r:embed="rId5"/>
          <a:srcRect/>
          <a:stretch>
            <a:fillRect/>
          </a:stretch>
        </p:blipFill>
        <p:spPr bwMode="auto">
          <a:xfrm>
            <a:off x="4984297" y="2753428"/>
            <a:ext cx="3920217" cy="1839593"/>
          </a:xfrm>
          <a:prstGeom prst="rect">
            <a:avLst/>
          </a:prstGeom>
          <a:noFill/>
        </p:spPr>
      </p:pic>
      <p:sp>
        <p:nvSpPr>
          <p:cNvPr id="8" name="Rectangle 7"/>
          <p:cNvSpPr/>
          <p:nvPr/>
        </p:nvSpPr>
        <p:spPr>
          <a:xfrm>
            <a:off x="1091950" y="2494329"/>
            <a:ext cx="1924519" cy="259381"/>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Linear Regression</a:t>
            </a:r>
            <a:endParaRPr lang="en-US" b="1" dirty="0">
              <a:solidFill>
                <a:schemeClr val="accent5">
                  <a:lumMod val="50000"/>
                </a:schemeClr>
              </a:solidFill>
              <a:latin typeface="Ebrima" pitchFamily="2" charset="0"/>
              <a:ea typeface="Ebrima" pitchFamily="2" charset="0"/>
              <a:cs typeface="Ebrima" pitchFamily="2" charset="0"/>
            </a:endParaRPr>
          </a:p>
        </p:txBody>
      </p:sp>
      <p:sp>
        <p:nvSpPr>
          <p:cNvPr id="9" name="Rectangle 8"/>
          <p:cNvSpPr/>
          <p:nvPr/>
        </p:nvSpPr>
        <p:spPr>
          <a:xfrm>
            <a:off x="6159062" y="2438398"/>
            <a:ext cx="2017985" cy="252250"/>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Decision Tree</a:t>
            </a:r>
            <a:endParaRPr lang="en-US" b="1" dirty="0">
              <a:solidFill>
                <a:schemeClr val="accent5">
                  <a:lumMod val="50000"/>
                </a:schemeClr>
              </a:solidFill>
              <a:latin typeface="Ebrima" pitchFamily="2" charset="0"/>
              <a:ea typeface="Ebrima" pitchFamily="2" charset="0"/>
              <a:cs typeface="Ebrima" pitchFamily="2" charset="0"/>
            </a:endParaRPr>
          </a:p>
        </p:txBody>
      </p:sp>
      <p:sp>
        <p:nvSpPr>
          <p:cNvPr id="10" name="Rectangle 9"/>
          <p:cNvSpPr/>
          <p:nvPr/>
        </p:nvSpPr>
        <p:spPr>
          <a:xfrm>
            <a:off x="735724" y="4761186"/>
            <a:ext cx="3058510" cy="252248"/>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Ebrima" pitchFamily="2" charset="0"/>
                <a:ea typeface="Ebrima" pitchFamily="2" charset="0"/>
                <a:cs typeface="Ebrima" pitchFamily="2" charset="0"/>
              </a:rPr>
              <a:t>Decision Tree with </a:t>
            </a:r>
            <a:r>
              <a:rPr lang="en-US" b="1" dirty="0" err="1" smtClean="0">
                <a:latin typeface="Ebrima" pitchFamily="2" charset="0"/>
                <a:ea typeface="Ebrima" pitchFamily="2" charset="0"/>
                <a:cs typeface="Ebrima" pitchFamily="2" charset="0"/>
              </a:rPr>
              <a:t>GridsearchCV</a:t>
            </a:r>
            <a:r>
              <a:rPr lang="en-US" b="1" dirty="0" smtClean="0">
                <a:latin typeface="Ebrima" pitchFamily="2" charset="0"/>
                <a:ea typeface="Ebrima" pitchFamily="2" charset="0"/>
                <a:cs typeface="Ebrima" pitchFamily="2" charset="0"/>
              </a:rPr>
              <a:t> </a:t>
            </a:r>
            <a:endParaRPr lang="en-US" b="1" dirty="0">
              <a:latin typeface="Ebrima" pitchFamily="2" charset="0"/>
              <a:ea typeface="Ebrima" pitchFamily="2" charset="0"/>
              <a:cs typeface="Ebrima" pitchFamily="2" charset="0"/>
            </a:endParaRPr>
          </a:p>
        </p:txBody>
      </p:sp>
      <p:sp>
        <p:nvSpPr>
          <p:cNvPr id="11" name="Rectangle 10"/>
          <p:cNvSpPr/>
          <p:nvPr/>
        </p:nvSpPr>
        <p:spPr>
          <a:xfrm>
            <a:off x="6243145" y="4729654"/>
            <a:ext cx="2070538" cy="262759"/>
          </a:xfrm>
          <a:prstGeom prst="rect">
            <a:avLst/>
          </a:prstGeom>
          <a:solidFill>
            <a:schemeClr val="accent6">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5">
                    <a:lumMod val="50000"/>
                  </a:schemeClr>
                </a:solidFill>
                <a:latin typeface="Ebrima" pitchFamily="2" charset="0"/>
                <a:ea typeface="Ebrima" pitchFamily="2" charset="0"/>
                <a:cs typeface="Ebrima" pitchFamily="2" charset="0"/>
              </a:rPr>
              <a:t>Random Forest</a:t>
            </a:r>
            <a:endParaRPr lang="en-US" b="1" dirty="0">
              <a:solidFill>
                <a:schemeClr val="accent5">
                  <a:lumMod val="50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2600" b="1" dirty="0" smtClean="0">
                <a:solidFill>
                  <a:srgbClr val="FF0000"/>
                </a:solidFill>
                <a:latin typeface="Ebrima" pitchFamily="2" charset="0"/>
                <a:ea typeface="Ebrima" pitchFamily="2" charset="0"/>
                <a:cs typeface="Ebrima" pitchFamily="2" charset="0"/>
              </a:rPr>
              <a:t>Analysis on : </a:t>
            </a:r>
            <a:r>
              <a:rPr lang="en-US" sz="2600" b="1" dirty="0" smtClean="0">
                <a:solidFill>
                  <a:schemeClr val="accent5">
                    <a:lumMod val="50000"/>
                  </a:schemeClr>
                </a:solidFill>
                <a:latin typeface="Ebrima" pitchFamily="2" charset="0"/>
                <a:ea typeface="Ebrima" pitchFamily="2" charset="0"/>
                <a:cs typeface="Ebrima" pitchFamily="2" charset="0"/>
              </a:rPr>
              <a:t>Model Evaluation Result without PCA</a:t>
            </a:r>
            <a:endParaRPr lang="en-US" sz="26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4445877"/>
            <a:ext cx="9144000" cy="697624"/>
          </a:xfrm>
        </p:spPr>
        <p:txBody>
          <a:bodyPr/>
          <a:lstStyle/>
          <a:p>
            <a:pPr>
              <a:buClr>
                <a:schemeClr val="accent5">
                  <a:lumMod val="50000"/>
                </a:schemeClr>
              </a:buClr>
              <a:buFont typeface="Wingdings" pitchFamily="2" charset="2"/>
              <a:buChar char="v"/>
            </a:pPr>
            <a:r>
              <a:rPr lang="en-US" sz="1400" b="1" dirty="0" smtClean="0">
                <a:solidFill>
                  <a:schemeClr val="accent5">
                    <a:lumMod val="50000"/>
                  </a:schemeClr>
                </a:solidFill>
                <a:latin typeface="Ebrima" pitchFamily="2" charset="0"/>
                <a:ea typeface="Ebrima" pitchFamily="2" charset="0"/>
                <a:cs typeface="Ebrima" pitchFamily="2" charset="0"/>
              </a:rPr>
              <a:t>R2-score: Usually must be between 0 and 1, towards 1 considered as good fit. </a:t>
            </a:r>
          </a:p>
          <a:p>
            <a:pPr>
              <a:buClr>
                <a:schemeClr val="accent5">
                  <a:lumMod val="50000"/>
                </a:schemeClr>
              </a:buClr>
              <a:buFont typeface="Wingdings" pitchFamily="2" charset="2"/>
              <a:buChar char="v"/>
            </a:pPr>
            <a:r>
              <a:rPr lang="en-US" sz="1400" b="1" dirty="0" smtClean="0">
                <a:solidFill>
                  <a:schemeClr val="accent5">
                    <a:lumMod val="50000"/>
                  </a:schemeClr>
                </a:solidFill>
                <a:latin typeface="Ebrima" pitchFamily="2" charset="0"/>
                <a:ea typeface="Ebrima" pitchFamily="2" charset="0"/>
                <a:cs typeface="Ebrima" pitchFamily="2" charset="0"/>
              </a:rPr>
              <a:t>RMSE: Lesser is Better</a:t>
            </a:r>
            <a:endParaRPr lang="en-US" sz="1400" b="1" dirty="0">
              <a:solidFill>
                <a:schemeClr val="accent5">
                  <a:lumMod val="50000"/>
                </a:schemeClr>
              </a:solidFill>
              <a:latin typeface="Ebrima" pitchFamily="2" charset="0"/>
              <a:ea typeface="Ebrima" pitchFamily="2" charset="0"/>
              <a:cs typeface="Ebrima" pitchFamily="2" charset="0"/>
            </a:endParaRPr>
          </a:p>
        </p:txBody>
      </p:sp>
      <p:sp>
        <p:nvSpPr>
          <p:cNvPr id="4" name="Rounded Rectangle 3"/>
          <p:cNvSpPr/>
          <p:nvPr/>
        </p:nvSpPr>
        <p:spPr>
          <a:xfrm>
            <a:off x="304800" y="546537"/>
            <a:ext cx="8313684" cy="1051035"/>
          </a:xfrm>
          <a:prstGeom prst="roundRect">
            <a:avLst/>
          </a:prstGeom>
          <a:gradFill flip="none" rotWithShape="1">
            <a:gsLst>
              <a:gs pos="0">
                <a:srgbClr val="FC8CFF">
                  <a:tint val="66000"/>
                  <a:satMod val="160000"/>
                </a:srgbClr>
              </a:gs>
              <a:gs pos="50000">
                <a:srgbClr val="FC8CFF">
                  <a:tint val="44500"/>
                  <a:satMod val="160000"/>
                </a:srgbClr>
              </a:gs>
              <a:gs pos="100000">
                <a:srgbClr val="FC8CFF">
                  <a:tint val="23500"/>
                  <a:satMod val="160000"/>
                </a:srgbClr>
              </a:gs>
            </a:gsLst>
            <a:path path="circle">
              <a:fillToRect l="100000" t="100000"/>
            </a:path>
            <a:tileRect r="-100000" b="-100000"/>
          </a:gradFill>
          <a:ln>
            <a:noFill/>
          </a:ln>
          <a:effectLst>
            <a:outerShdw blurRad="190500" dist="228600" dir="2700000" algn="ctr">
              <a:srgbClr val="000000">
                <a:alpha val="30000"/>
              </a:srgbClr>
            </a:outerShdw>
            <a:softEdge rad="3175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v"/>
            </a:pPr>
            <a:r>
              <a:rPr lang="en-US" b="1" dirty="0" smtClean="0">
                <a:latin typeface="Ebrima" pitchFamily="2" charset="0"/>
                <a:ea typeface="Ebrima" pitchFamily="2" charset="0"/>
                <a:cs typeface="Ebrima" pitchFamily="2" charset="0"/>
              </a:rPr>
              <a:t>We can clearly observe that our Decision Tree with </a:t>
            </a:r>
            <a:r>
              <a:rPr lang="en-US" b="1" dirty="0" err="1" smtClean="0">
                <a:latin typeface="Ebrima" pitchFamily="2" charset="0"/>
                <a:ea typeface="Ebrima" pitchFamily="2" charset="0"/>
                <a:cs typeface="Ebrima" pitchFamily="2" charset="0"/>
              </a:rPr>
              <a:t>GridsearchCV</a:t>
            </a:r>
            <a:r>
              <a:rPr lang="en-US" b="1" dirty="0" smtClean="0">
                <a:latin typeface="Ebrima" pitchFamily="2" charset="0"/>
                <a:ea typeface="Ebrima" pitchFamily="2" charset="0"/>
                <a:cs typeface="Ebrima" pitchFamily="2" charset="0"/>
              </a:rPr>
              <a:t> model are good performers.       </a:t>
            </a:r>
          </a:p>
          <a:p>
            <a:r>
              <a:rPr lang="en-US" b="1" dirty="0" smtClean="0">
                <a:latin typeface="Ebrima" pitchFamily="2" charset="0"/>
                <a:ea typeface="Ebrima" pitchFamily="2" charset="0"/>
                <a:cs typeface="Ebrima" pitchFamily="2" charset="0"/>
              </a:rPr>
              <a:t>    As, It is providing us reduced RMSE, we can say that it's a model to Opt for.</a:t>
            </a:r>
          </a:p>
          <a:p>
            <a:pPr>
              <a:buFont typeface="Wingdings" pitchFamily="2" charset="2"/>
              <a:buChar char="v"/>
            </a:pPr>
            <a:r>
              <a:rPr lang="en-US" b="1" dirty="0" smtClean="0">
                <a:latin typeface="Ebrima" pitchFamily="2" charset="0"/>
                <a:ea typeface="Ebrima" pitchFamily="2" charset="0"/>
                <a:cs typeface="Ebrima" pitchFamily="2" charset="0"/>
              </a:rPr>
              <a:t> We're getting good fit score for Decision Tree with </a:t>
            </a:r>
            <a:r>
              <a:rPr lang="en-US" b="1" dirty="0" err="1" smtClean="0">
                <a:latin typeface="Ebrima" pitchFamily="2" charset="0"/>
                <a:ea typeface="Ebrima" pitchFamily="2" charset="0"/>
                <a:cs typeface="Ebrima" pitchFamily="2" charset="0"/>
              </a:rPr>
              <a:t>GridsearchCV</a:t>
            </a:r>
            <a:r>
              <a:rPr lang="en-US" b="1" dirty="0" smtClean="0">
                <a:latin typeface="Ebrima" pitchFamily="2" charset="0"/>
                <a:ea typeface="Ebrima" pitchFamily="2" charset="0"/>
                <a:cs typeface="Ebrima" pitchFamily="2" charset="0"/>
              </a:rPr>
              <a:t> , </a:t>
            </a:r>
            <a:r>
              <a:rPr lang="en-US" b="1" dirty="0" err="1" smtClean="0">
                <a:latin typeface="Ebrima" pitchFamily="2" charset="0"/>
                <a:ea typeface="Ebrima" pitchFamily="2" charset="0"/>
                <a:cs typeface="Ebrima" pitchFamily="2" charset="0"/>
              </a:rPr>
              <a:t>i.e</a:t>
            </a:r>
            <a:r>
              <a:rPr lang="en-US" b="1" dirty="0" smtClean="0">
                <a:latin typeface="Ebrima" pitchFamily="2" charset="0"/>
                <a:ea typeface="Ebrima" pitchFamily="2" charset="0"/>
                <a:cs typeface="Ebrima" pitchFamily="2" charset="0"/>
              </a:rPr>
              <a:t>, close to 1.0 </a:t>
            </a:r>
            <a:endParaRPr lang="en-US" b="1" dirty="0">
              <a:latin typeface="Ebrima" pitchFamily="2" charset="0"/>
              <a:ea typeface="Ebrima" pitchFamily="2" charset="0"/>
              <a:cs typeface="Ebrima" pitchFamily="2" charset="0"/>
            </a:endParaRPr>
          </a:p>
        </p:txBody>
      </p:sp>
      <p:graphicFrame>
        <p:nvGraphicFramePr>
          <p:cNvPr id="6" name="Table 5"/>
          <p:cNvGraphicFramePr>
            <a:graphicFrameLocks noGrp="1"/>
          </p:cNvGraphicFramePr>
          <p:nvPr/>
        </p:nvGraphicFramePr>
        <p:xfrm>
          <a:off x="315311" y="1643338"/>
          <a:ext cx="8240112" cy="2781519"/>
        </p:xfrm>
        <a:graphic>
          <a:graphicData uri="http://schemas.openxmlformats.org/drawingml/2006/table">
            <a:tbl>
              <a:tblPr firstRow="1" bandRow="1">
                <a:tableStyleId>{5C22544A-7EE6-4342-B048-85BDC9FD1C3A}</a:tableStyleId>
              </a:tblPr>
              <a:tblGrid>
                <a:gridCol w="1373352">
                  <a:extLst>
                    <a:ext uri="{9D8B030D-6E8A-4147-A177-3AD203B41FA5}">
                      <a16:colId xmlns:a16="http://schemas.microsoft.com/office/drawing/2014/main" val="20000"/>
                    </a:ext>
                  </a:extLst>
                </a:gridCol>
                <a:gridCol w="1373352">
                  <a:extLst>
                    <a:ext uri="{9D8B030D-6E8A-4147-A177-3AD203B41FA5}">
                      <a16:colId xmlns:a16="http://schemas.microsoft.com/office/drawing/2014/main" val="20001"/>
                    </a:ext>
                  </a:extLst>
                </a:gridCol>
                <a:gridCol w="1373352">
                  <a:extLst>
                    <a:ext uri="{9D8B030D-6E8A-4147-A177-3AD203B41FA5}">
                      <a16:colId xmlns:a16="http://schemas.microsoft.com/office/drawing/2014/main" val="20002"/>
                    </a:ext>
                  </a:extLst>
                </a:gridCol>
                <a:gridCol w="1373352">
                  <a:extLst>
                    <a:ext uri="{9D8B030D-6E8A-4147-A177-3AD203B41FA5}">
                      <a16:colId xmlns:a16="http://schemas.microsoft.com/office/drawing/2014/main" val="20003"/>
                    </a:ext>
                  </a:extLst>
                </a:gridCol>
                <a:gridCol w="1373352">
                  <a:extLst>
                    <a:ext uri="{9D8B030D-6E8A-4147-A177-3AD203B41FA5}">
                      <a16:colId xmlns:a16="http://schemas.microsoft.com/office/drawing/2014/main" val="20004"/>
                    </a:ext>
                  </a:extLst>
                </a:gridCol>
                <a:gridCol w="1373352">
                  <a:extLst>
                    <a:ext uri="{9D8B030D-6E8A-4147-A177-3AD203B41FA5}">
                      <a16:colId xmlns:a16="http://schemas.microsoft.com/office/drawing/2014/main" val="20005"/>
                    </a:ext>
                  </a:extLst>
                </a:gridCol>
              </a:tblGrid>
              <a:tr h="747977">
                <a:tc>
                  <a:txBody>
                    <a:bodyPr/>
                    <a:lstStyle/>
                    <a:p>
                      <a:r>
                        <a:rPr lang="en-US" sz="1400" dirty="0" smtClean="0">
                          <a:latin typeface="Ebrima" pitchFamily="2" charset="0"/>
                          <a:ea typeface="Ebrima" pitchFamily="2" charset="0"/>
                          <a:cs typeface="Ebrima" pitchFamily="2" charset="0"/>
                        </a:rPr>
                        <a:t>Algorithms</a:t>
                      </a:r>
                      <a:endParaRPr lang="en-US" sz="1400" dirty="0">
                        <a:latin typeface="Ebrima" pitchFamily="2" charset="0"/>
                        <a:ea typeface="Ebrima" pitchFamily="2" charset="0"/>
                        <a:cs typeface="Ebrima" pitchFamily="2" charset="0"/>
                      </a:endParaRPr>
                    </a:p>
                  </a:txBody>
                  <a:tcPr/>
                </a:tc>
                <a:tc>
                  <a:txBody>
                    <a:bodyPr/>
                    <a:lstStyle/>
                    <a:p>
                      <a:r>
                        <a:rPr lang="en-US" sz="1400" dirty="0" smtClean="0">
                          <a:latin typeface="Ebrima" pitchFamily="2" charset="0"/>
                          <a:ea typeface="Ebrima" pitchFamily="2" charset="0"/>
                          <a:cs typeface="Ebrima" pitchFamily="2" charset="0"/>
                        </a:rPr>
                        <a:t>Training Score</a:t>
                      </a:r>
                      <a:endParaRPr lang="en-US" sz="1400" dirty="0">
                        <a:latin typeface="Ebrima" pitchFamily="2" charset="0"/>
                        <a:ea typeface="Ebrima" pitchFamily="2" charset="0"/>
                        <a:cs typeface="Ebrima" pitchFamily="2" charset="0"/>
                      </a:endParaRPr>
                    </a:p>
                  </a:txBody>
                  <a:tcPr/>
                </a:tc>
                <a:tc>
                  <a:txBody>
                    <a:bodyPr/>
                    <a:lstStyle/>
                    <a:p>
                      <a:r>
                        <a:rPr lang="en-US" sz="1400" dirty="0" smtClean="0">
                          <a:latin typeface="Ebrima" pitchFamily="2" charset="0"/>
                          <a:ea typeface="Ebrima" pitchFamily="2" charset="0"/>
                          <a:cs typeface="Ebrima" pitchFamily="2" charset="0"/>
                        </a:rPr>
                        <a:t>Validation Score</a:t>
                      </a:r>
                      <a:endParaRPr lang="en-US" sz="1400" dirty="0">
                        <a:latin typeface="Ebrima" pitchFamily="2" charset="0"/>
                        <a:ea typeface="Ebrima" pitchFamily="2" charset="0"/>
                        <a:cs typeface="Ebrima" pitchFamily="2" charset="0"/>
                      </a:endParaRPr>
                    </a:p>
                  </a:txBody>
                  <a:tcPr/>
                </a:tc>
                <a:tc>
                  <a:txBody>
                    <a:bodyPr/>
                    <a:lstStyle/>
                    <a:p>
                      <a:r>
                        <a:rPr lang="en-US" sz="1400" dirty="0" smtClean="0">
                          <a:latin typeface="Ebrima" pitchFamily="2" charset="0"/>
                          <a:ea typeface="Ebrima" pitchFamily="2" charset="0"/>
                          <a:cs typeface="Ebrima" pitchFamily="2" charset="0"/>
                        </a:rPr>
                        <a:t>Cross Validation Score</a:t>
                      </a:r>
                      <a:endParaRPr lang="en-US" sz="1400" dirty="0">
                        <a:latin typeface="Ebrima" pitchFamily="2" charset="0"/>
                        <a:ea typeface="Ebrima" pitchFamily="2" charset="0"/>
                        <a:cs typeface="Ebrima" pitchFamily="2" charset="0"/>
                      </a:endParaRPr>
                    </a:p>
                  </a:txBody>
                  <a:tcPr/>
                </a:tc>
                <a:tc>
                  <a:txBody>
                    <a:bodyPr/>
                    <a:lstStyle/>
                    <a:p>
                      <a:r>
                        <a:rPr lang="en-US" sz="1400" dirty="0" smtClean="0">
                          <a:latin typeface="Ebrima" pitchFamily="2" charset="0"/>
                          <a:ea typeface="Ebrima" pitchFamily="2" charset="0"/>
                          <a:cs typeface="Ebrima" pitchFamily="2" charset="0"/>
                        </a:rPr>
                        <a:t>R2-Score</a:t>
                      </a:r>
                      <a:endParaRPr lang="en-US" sz="1400" dirty="0">
                        <a:latin typeface="Ebrima" pitchFamily="2" charset="0"/>
                        <a:ea typeface="Ebrima" pitchFamily="2" charset="0"/>
                        <a:cs typeface="Ebrima" pitchFamily="2" charset="0"/>
                      </a:endParaRPr>
                    </a:p>
                  </a:txBody>
                  <a:tcPr/>
                </a:tc>
                <a:tc>
                  <a:txBody>
                    <a:bodyPr/>
                    <a:lstStyle/>
                    <a:p>
                      <a:r>
                        <a:rPr lang="en-US" sz="1400" dirty="0" smtClean="0">
                          <a:latin typeface="Ebrima" pitchFamily="2" charset="0"/>
                          <a:ea typeface="Ebrima" pitchFamily="2" charset="0"/>
                          <a:cs typeface="Ebrima" pitchFamily="2" charset="0"/>
                        </a:rPr>
                        <a:t>RMSE</a:t>
                      </a:r>
                      <a:endParaRPr lang="en-US" sz="1400" dirty="0">
                        <a:latin typeface="Ebrima" pitchFamily="2" charset="0"/>
                        <a:ea typeface="Ebrima" pitchFamily="2" charset="0"/>
                        <a:cs typeface="Ebrima" pitchFamily="2" charset="0"/>
                      </a:endParaRPr>
                    </a:p>
                  </a:txBody>
                  <a:tcPr/>
                </a:tc>
                <a:extLst>
                  <a:ext uri="{0D108BD9-81ED-4DB2-BD59-A6C34878D82A}">
                    <a16:rowId xmlns:a16="http://schemas.microsoft.com/office/drawing/2014/main" val="10000"/>
                  </a:ext>
                </a:extLst>
              </a:tr>
              <a:tr h="467486">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Linear Regression</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0.0401</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0.0517</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0.0342</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-32.90</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t>--</a:t>
                      </a:r>
                      <a:endParaRPr lang="en-US" sz="1200" b="1" dirty="0"/>
                    </a:p>
                  </a:txBody>
                  <a:tcPr/>
                </a:tc>
                <a:extLst>
                  <a:ext uri="{0D108BD9-81ED-4DB2-BD59-A6C34878D82A}">
                    <a16:rowId xmlns:a16="http://schemas.microsoft.com/office/drawing/2014/main" val="10001"/>
                  </a:ext>
                </a:extLst>
              </a:tr>
              <a:tr h="467486">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Decision Tree</a:t>
                      </a:r>
                    </a:p>
                    <a:p>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0.4649</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0.4555</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0.4550</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-0.177</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t>0.0885</a:t>
                      </a:r>
                      <a:endParaRPr lang="en-US" sz="1200" b="1" dirty="0"/>
                    </a:p>
                  </a:txBody>
                  <a:tcPr/>
                </a:tc>
                <a:extLst>
                  <a:ext uri="{0D108BD9-81ED-4DB2-BD59-A6C34878D82A}">
                    <a16:rowId xmlns:a16="http://schemas.microsoft.com/office/drawing/2014/main" val="10002"/>
                  </a:ext>
                </a:extLst>
              </a:tr>
              <a:tr h="654480">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Decision Tree with</a:t>
                      </a:r>
                      <a:r>
                        <a:rPr lang="en-US" sz="1200" b="1" baseline="0" dirty="0" smtClean="0">
                          <a:solidFill>
                            <a:schemeClr val="accent5">
                              <a:lumMod val="50000"/>
                            </a:schemeClr>
                          </a:solidFill>
                          <a:latin typeface="Ebrima" pitchFamily="2" charset="0"/>
                          <a:ea typeface="Ebrima" pitchFamily="2" charset="0"/>
                          <a:cs typeface="Ebrima" pitchFamily="2" charset="0"/>
                        </a:rPr>
                        <a:t> </a:t>
                      </a:r>
                      <a:r>
                        <a:rPr lang="en-US" sz="1200" b="1" baseline="0" dirty="0" err="1" smtClean="0">
                          <a:solidFill>
                            <a:schemeClr val="accent5">
                              <a:lumMod val="50000"/>
                            </a:schemeClr>
                          </a:solidFill>
                          <a:latin typeface="Ebrima" pitchFamily="2" charset="0"/>
                          <a:ea typeface="Ebrima" pitchFamily="2" charset="0"/>
                          <a:cs typeface="Ebrima" pitchFamily="2" charset="0"/>
                        </a:rPr>
                        <a:t>GridCV</a:t>
                      </a:r>
                      <a:r>
                        <a:rPr lang="en-US" sz="1200" b="1" baseline="0" dirty="0" smtClean="0">
                          <a:solidFill>
                            <a:schemeClr val="accent5">
                              <a:lumMod val="50000"/>
                            </a:schemeClr>
                          </a:solidFill>
                          <a:latin typeface="Ebrima" pitchFamily="2" charset="0"/>
                          <a:ea typeface="Ebrima" pitchFamily="2" charset="0"/>
                          <a:cs typeface="Ebrima" pitchFamily="2" charset="0"/>
                        </a:rPr>
                        <a:t> search</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0.5135</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0.4952</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-0.0149</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t>0.0857</a:t>
                      </a:r>
                      <a:endParaRPr lang="en-US" sz="1200" b="1" dirty="0"/>
                    </a:p>
                  </a:txBody>
                  <a:tcPr/>
                </a:tc>
                <a:extLst>
                  <a:ext uri="{0D108BD9-81ED-4DB2-BD59-A6C34878D82A}">
                    <a16:rowId xmlns:a16="http://schemas.microsoft.com/office/drawing/2014/main" val="10003"/>
                  </a:ext>
                </a:extLst>
              </a:tr>
              <a:tr h="444090">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Random Forest</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0.4803</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0.4720</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0.4692</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solidFill>
                            <a:schemeClr val="accent5">
                              <a:lumMod val="50000"/>
                            </a:schemeClr>
                          </a:solidFill>
                          <a:latin typeface="Ebrima" pitchFamily="2" charset="0"/>
                          <a:ea typeface="Ebrima" pitchFamily="2" charset="0"/>
                          <a:cs typeface="Ebrima" pitchFamily="2" charset="0"/>
                        </a:rPr>
                        <a:t>-0.231</a:t>
                      </a:r>
                      <a:endParaRPr lang="en-US" sz="1200" b="1" dirty="0">
                        <a:solidFill>
                          <a:schemeClr val="accent5">
                            <a:lumMod val="50000"/>
                          </a:schemeClr>
                        </a:solidFill>
                        <a:latin typeface="Ebrima" pitchFamily="2" charset="0"/>
                        <a:ea typeface="Ebrima" pitchFamily="2" charset="0"/>
                        <a:cs typeface="Ebrima" pitchFamily="2" charset="0"/>
                      </a:endParaRPr>
                    </a:p>
                  </a:txBody>
                  <a:tcPr/>
                </a:tc>
                <a:tc>
                  <a:txBody>
                    <a:bodyPr/>
                    <a:lstStyle/>
                    <a:p>
                      <a:r>
                        <a:rPr lang="en-US" sz="1200" b="1" dirty="0" smtClean="0"/>
                        <a:t>0.0874</a:t>
                      </a:r>
                      <a:endParaRPr lang="en-US" sz="1200" b="1"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88579"/>
          </a:xfrm>
        </p:spPr>
        <p:txBody>
          <a:bodyPr/>
          <a:lstStyle/>
          <a:p>
            <a:r>
              <a:rPr lang="en-US" sz="3600" b="1" dirty="0" smtClean="0">
                <a:solidFill>
                  <a:srgbClr val="FF0000"/>
                </a:solidFill>
                <a:latin typeface="Ebrima" pitchFamily="2" charset="0"/>
                <a:ea typeface="Ebrima" pitchFamily="2" charset="0"/>
                <a:cs typeface="Ebrima" pitchFamily="2" charset="0"/>
              </a:rPr>
              <a:t>Conclusion</a:t>
            </a:r>
            <a:endParaRPr lang="en-US" sz="36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599090"/>
            <a:ext cx="9144000" cy="4544410"/>
          </a:xfrm>
        </p:spPr>
        <p:txBody>
          <a:bodyPr/>
          <a:lstStyle/>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Observed which taxi service provider is most Frequently used by New Yorkers.</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Found out few trips which were of duration 528 Hours to 972 Hours, possibly Outliers.</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Passenger count Analysis showed us that there were few trips with Zero Passengers and One trip with 7,8 and 9 passengers.</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Monthly trip analysis gives us a insight of Month – March and April marking the highest number of Trips while January marking lowest, possibly due to Snowfall.</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Taxi giants such as UBER and OLA can use the same data for analyzing the trends that vary throughout the day in the city. This not only helps in better transport analysis but also helps the concerned authorities in planning traffic control and monitoring.</a:t>
            </a:r>
          </a:p>
          <a:p>
            <a:endParaRPr lang="en-US"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9144000" cy="5143500"/>
          </a:xfrm>
        </p:spPr>
        <p:txBody>
          <a:bodyPr/>
          <a:lstStyle/>
          <a:p>
            <a:endParaRPr lang="en-US" dirty="0"/>
          </a:p>
        </p:txBody>
      </p:sp>
      <p:sp>
        <p:nvSpPr>
          <p:cNvPr id="4" name="Oval 3"/>
          <p:cNvSpPr/>
          <p:nvPr/>
        </p:nvSpPr>
        <p:spPr>
          <a:xfrm>
            <a:off x="2554014" y="315311"/>
            <a:ext cx="4004441" cy="1881352"/>
          </a:xfrm>
          <a:prstGeom prst="ellipse">
            <a:avLst/>
          </a:prstGeom>
          <a:solidFill>
            <a:schemeClr val="accent6">
              <a:lumMod val="75000"/>
            </a:schemeClr>
          </a:solidFill>
          <a:ln>
            <a:noFill/>
          </a:ln>
          <a:effectLst>
            <a:glow rad="101600">
              <a:schemeClr val="accent6">
                <a:lumMod val="75000"/>
                <a:alpha val="6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Ebrima" pitchFamily="2" charset="0"/>
                <a:ea typeface="Ebrima" pitchFamily="2" charset="0"/>
                <a:cs typeface="Ebrima" pitchFamily="2" charset="0"/>
              </a:rPr>
              <a:t>THANK </a:t>
            </a:r>
          </a:p>
          <a:p>
            <a:pPr algn="ctr"/>
            <a:r>
              <a:rPr lang="en-US" sz="4800" b="1" dirty="0" smtClean="0">
                <a:latin typeface="Ebrima" pitchFamily="2" charset="0"/>
                <a:ea typeface="Ebrima" pitchFamily="2" charset="0"/>
                <a:cs typeface="Ebrima" pitchFamily="2" charset="0"/>
              </a:rPr>
              <a:t>YOU</a:t>
            </a:r>
            <a:endParaRPr lang="en-US" sz="4800" b="1" dirty="0">
              <a:latin typeface="Ebrima" pitchFamily="2" charset="0"/>
              <a:ea typeface="Ebrima" pitchFamily="2" charset="0"/>
              <a:cs typeface="Ebrima" pitchFamily="2" charset="0"/>
            </a:endParaRPr>
          </a:p>
        </p:txBody>
      </p:sp>
      <p:sp>
        <p:nvSpPr>
          <p:cNvPr id="5" name="Oval 4"/>
          <p:cNvSpPr/>
          <p:nvPr/>
        </p:nvSpPr>
        <p:spPr>
          <a:xfrm>
            <a:off x="2680137" y="2869323"/>
            <a:ext cx="3731173" cy="1874783"/>
          </a:xfrm>
          <a:prstGeom prst="ellipse">
            <a:avLst/>
          </a:prstGeom>
          <a:gradFill flip="none" rotWithShape="1">
            <a:gsLst>
              <a:gs pos="0">
                <a:schemeClr val="accent5">
                  <a:lumMod val="40000"/>
                  <a:lumOff val="60000"/>
                  <a:tint val="66000"/>
                  <a:satMod val="160000"/>
                </a:schemeClr>
              </a:gs>
              <a:gs pos="50000">
                <a:schemeClr val="accent5">
                  <a:lumMod val="40000"/>
                  <a:lumOff val="60000"/>
                  <a:tint val="44500"/>
                  <a:satMod val="160000"/>
                </a:schemeClr>
              </a:gs>
              <a:gs pos="100000">
                <a:schemeClr val="accent5">
                  <a:lumMod val="40000"/>
                  <a:lumOff val="60000"/>
                  <a:tint val="23500"/>
                  <a:satMod val="160000"/>
                </a:schemeClr>
              </a:gs>
            </a:gsLst>
            <a:lin ang="18900000" scaled="1"/>
            <a:tileRect/>
          </a:gradFill>
          <a:ln>
            <a:noFill/>
          </a:ln>
          <a:effectLst>
            <a:glow rad="228600">
              <a:schemeClr val="accent5">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Ebrima" pitchFamily="2" charset="0"/>
                <a:ea typeface="Ebrima" pitchFamily="2" charset="0"/>
                <a:cs typeface="Ebrima" pitchFamily="2" charset="0"/>
              </a:rPr>
              <a:t>Q &amp; A</a:t>
            </a:r>
            <a:endParaRPr lang="en-US" sz="6600" b="1" dirty="0">
              <a:latin typeface="Ebrima" pitchFamily="2" charset="0"/>
              <a:ea typeface="Ebrima" pitchFamily="2" charset="0"/>
              <a:cs typeface="Ebrima" pitchFamily="2" charset="0"/>
            </a:endParaRPr>
          </a:p>
        </p:txBody>
      </p:sp>
      <p:sp>
        <p:nvSpPr>
          <p:cNvPr id="6" name="Rectangle 5"/>
          <p:cNvSpPr/>
          <p:nvPr/>
        </p:nvSpPr>
        <p:spPr>
          <a:xfrm>
            <a:off x="0" y="2480442"/>
            <a:ext cx="9144000" cy="84083"/>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14703"/>
          </a:xfrm>
        </p:spPr>
        <p:txBody>
          <a:bodyPr/>
          <a:lstStyle/>
          <a:p>
            <a:r>
              <a:rPr lang="en-US" sz="3600" b="1" dirty="0" smtClean="0">
                <a:solidFill>
                  <a:srgbClr val="FF0000"/>
                </a:solidFill>
                <a:latin typeface="Ebrima" pitchFamily="2" charset="0"/>
                <a:ea typeface="Ebrima" pitchFamily="2" charset="0"/>
                <a:cs typeface="Ebrima" pitchFamily="2" charset="0"/>
              </a:rPr>
              <a:t>Introduction:</a:t>
            </a:r>
            <a:endParaRPr lang="en-US" sz="36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21550"/>
            <a:ext cx="9144000" cy="4421949"/>
          </a:xfrm>
        </p:spPr>
        <p:txBody>
          <a:bodyPr/>
          <a:lstStyle/>
          <a:p>
            <a:pPr>
              <a:buNone/>
            </a:pPr>
            <a:r>
              <a:rPr lang="en-US" b="1" dirty="0" smtClean="0">
                <a:solidFill>
                  <a:schemeClr val="accent5">
                    <a:lumMod val="50000"/>
                  </a:schemeClr>
                </a:solidFill>
                <a:latin typeface="Ebrima" pitchFamily="2" charset="0"/>
                <a:ea typeface="Ebrima" pitchFamily="2" charset="0"/>
                <a:cs typeface="Ebrima" pitchFamily="2" charset="0"/>
              </a:rPr>
              <a:t>The data is the travel information for the New York taxi. The prediction is using</a:t>
            </a:r>
          </a:p>
          <a:p>
            <a:pPr>
              <a:buNone/>
            </a:pPr>
            <a:r>
              <a:rPr lang="en-US" b="1" dirty="0" smtClean="0">
                <a:solidFill>
                  <a:schemeClr val="accent5">
                    <a:lumMod val="50000"/>
                  </a:schemeClr>
                </a:solidFill>
                <a:latin typeface="Ebrima" pitchFamily="2" charset="0"/>
                <a:ea typeface="Ebrima" pitchFamily="2" charset="0"/>
                <a:cs typeface="Ebrima" pitchFamily="2" charset="0"/>
              </a:rPr>
              <a:t>the regression method to predict the trip duration depending on the given</a:t>
            </a:r>
          </a:p>
          <a:p>
            <a:pPr>
              <a:buNone/>
            </a:pPr>
            <a:r>
              <a:rPr lang="en-US" b="1" dirty="0" smtClean="0">
                <a:solidFill>
                  <a:schemeClr val="accent5">
                    <a:lumMod val="50000"/>
                  </a:schemeClr>
                </a:solidFill>
                <a:latin typeface="Ebrima" pitchFamily="2" charset="0"/>
                <a:ea typeface="Ebrima" pitchFamily="2" charset="0"/>
                <a:cs typeface="Ebrima" pitchFamily="2" charset="0"/>
              </a:rPr>
              <a:t>variables. The variables contains the locations of pickup and drop-off presenting</a:t>
            </a:r>
          </a:p>
          <a:p>
            <a:pPr>
              <a:buNone/>
            </a:pPr>
            <a:r>
              <a:rPr lang="en-US" b="1" dirty="0" smtClean="0">
                <a:solidFill>
                  <a:schemeClr val="accent5">
                    <a:lumMod val="50000"/>
                  </a:schemeClr>
                </a:solidFill>
                <a:latin typeface="Ebrima" pitchFamily="2" charset="0"/>
                <a:ea typeface="Ebrima" pitchFamily="2" charset="0"/>
                <a:cs typeface="Ebrima" pitchFamily="2" charset="0"/>
              </a:rPr>
              <a:t>with latitude and longitude, pickup date/time, number of passenger etc. The</a:t>
            </a:r>
          </a:p>
          <a:p>
            <a:pPr>
              <a:buNone/>
            </a:pPr>
            <a:r>
              <a:rPr lang="en-US" b="1" dirty="0" smtClean="0">
                <a:solidFill>
                  <a:schemeClr val="accent5">
                    <a:lumMod val="50000"/>
                  </a:schemeClr>
                </a:solidFill>
                <a:latin typeface="Ebrima" pitchFamily="2" charset="0"/>
                <a:ea typeface="Ebrima" pitchFamily="2" charset="0"/>
                <a:cs typeface="Ebrima" pitchFamily="2" charset="0"/>
              </a:rPr>
              <a:t>design of the learning algorithm includes the preprocess of feature explanation</a:t>
            </a:r>
          </a:p>
          <a:p>
            <a:pPr>
              <a:buNone/>
            </a:pPr>
            <a:r>
              <a:rPr lang="en-US" b="1" dirty="0" smtClean="0">
                <a:solidFill>
                  <a:schemeClr val="accent5">
                    <a:lumMod val="50000"/>
                  </a:schemeClr>
                </a:solidFill>
                <a:latin typeface="Ebrima" pitchFamily="2" charset="0"/>
                <a:ea typeface="Ebrima" pitchFamily="2" charset="0"/>
                <a:cs typeface="Ebrima" pitchFamily="2" charset="0"/>
              </a:rPr>
              <a:t>and data selection, modeling and validation. To improve the prediction, we have</a:t>
            </a:r>
          </a:p>
          <a:p>
            <a:pPr>
              <a:buNone/>
            </a:pPr>
            <a:r>
              <a:rPr lang="en-US" b="1" dirty="0" smtClean="0">
                <a:solidFill>
                  <a:schemeClr val="accent5">
                    <a:lumMod val="50000"/>
                  </a:schemeClr>
                </a:solidFill>
                <a:latin typeface="Ebrima" pitchFamily="2" charset="0"/>
                <a:ea typeface="Ebrima" pitchFamily="2" charset="0"/>
                <a:cs typeface="Ebrima" pitchFamily="2" charset="0"/>
              </a:rPr>
              <a:t>done several test for modeling and feature extraction.</a:t>
            </a:r>
            <a:endParaRPr lang="en-US" b="1" dirty="0">
              <a:solidFill>
                <a:schemeClr val="accent5">
                  <a:lumMod val="50000"/>
                </a:schemeClr>
              </a:solidFill>
              <a:latin typeface="Ebrima" pitchFamily="2" charset="0"/>
              <a:ea typeface="Ebrima" pitchFamily="2" charset="0"/>
              <a:cs typeface="Ebrima" pitchFamily="2" charset="0"/>
            </a:endParaRPr>
          </a:p>
        </p:txBody>
      </p:sp>
      <p:pic>
        <p:nvPicPr>
          <p:cNvPr id="3075" name="Picture 3" descr="C:\Users\ys\OneDrive\Desktop\12nytaxi1-videoSixteenByNineJumbo1600.jpg"/>
          <p:cNvPicPr>
            <a:picLocks noChangeAspect="1" noChangeArrowheads="1"/>
          </p:cNvPicPr>
          <p:nvPr/>
        </p:nvPicPr>
        <p:blipFill>
          <a:blip r:embed="rId2"/>
          <a:srcRect/>
          <a:stretch>
            <a:fillRect/>
          </a:stretch>
        </p:blipFill>
        <p:spPr bwMode="auto">
          <a:xfrm>
            <a:off x="1639614" y="3016469"/>
            <a:ext cx="5444358" cy="212703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5143500"/>
          </a:xfrm>
        </p:spPr>
        <p:txBody>
          <a:bodyPr/>
          <a:lstStyle/>
          <a:p>
            <a:r>
              <a:rPr lang="en-US" sz="6000" b="1" dirty="0" smtClean="0">
                <a:solidFill>
                  <a:schemeClr val="accent5">
                    <a:lumMod val="50000"/>
                  </a:schemeClr>
                </a:solidFill>
                <a:latin typeface="Ebrima" pitchFamily="2" charset="0"/>
                <a:ea typeface="Ebrima" pitchFamily="2" charset="0"/>
                <a:cs typeface="Ebrima" pitchFamily="2" charset="0"/>
              </a:rPr>
              <a:t>Exploring </a:t>
            </a:r>
          </a:p>
          <a:p>
            <a:r>
              <a:rPr lang="en-US" sz="6000" b="1" dirty="0" smtClean="0">
                <a:solidFill>
                  <a:schemeClr val="accent5">
                    <a:lumMod val="50000"/>
                  </a:schemeClr>
                </a:solidFill>
                <a:latin typeface="Ebrima" pitchFamily="2" charset="0"/>
                <a:ea typeface="Ebrima" pitchFamily="2" charset="0"/>
                <a:cs typeface="Ebrima" pitchFamily="2" charset="0"/>
              </a:rPr>
              <a:t>the </a:t>
            </a:r>
          </a:p>
          <a:p>
            <a:r>
              <a:rPr lang="en-US" sz="6000" b="1" dirty="0" smtClean="0">
                <a:solidFill>
                  <a:schemeClr val="accent5">
                    <a:lumMod val="50000"/>
                  </a:schemeClr>
                </a:solidFill>
                <a:latin typeface="Ebrima" pitchFamily="2" charset="0"/>
                <a:ea typeface="Ebrima" pitchFamily="2" charset="0"/>
                <a:cs typeface="Ebrima" pitchFamily="2" charset="0"/>
              </a:rPr>
              <a:t>Dataset</a:t>
            </a:r>
          </a:p>
          <a:p>
            <a:endParaRPr lang="en-US" sz="6000" b="1" dirty="0">
              <a:solidFill>
                <a:schemeClr val="accent5">
                  <a:lumMod val="50000"/>
                </a:schemeClr>
              </a:solidFill>
              <a:latin typeface="Ebrima" pitchFamily="2" charset="0"/>
              <a:ea typeface="Ebrima" pitchFamily="2" charset="0"/>
              <a:cs typeface="Ebrima" pitchFamily="2" charset="0"/>
            </a:endParaRPr>
          </a:p>
        </p:txBody>
      </p:sp>
      <p:pic>
        <p:nvPicPr>
          <p:cNvPr id="4098" name="Picture 2" descr="C:\Users\ys\OneDrive\Desktop\Explore.jpg"/>
          <p:cNvPicPr>
            <a:picLocks noChangeAspect="1" noChangeArrowheads="1"/>
          </p:cNvPicPr>
          <p:nvPr/>
        </p:nvPicPr>
        <p:blipFill>
          <a:blip r:embed="rId2"/>
          <a:srcRect/>
          <a:stretch>
            <a:fillRect/>
          </a:stretch>
        </p:blipFill>
        <p:spPr bwMode="auto">
          <a:xfrm>
            <a:off x="4813738" y="472967"/>
            <a:ext cx="4330262" cy="467053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693683"/>
          </a:xfrm>
        </p:spPr>
        <p:txBody>
          <a:bodyPr/>
          <a:lstStyle/>
          <a:p>
            <a:r>
              <a:rPr lang="en-US" sz="4000" b="1" dirty="0" smtClean="0">
                <a:solidFill>
                  <a:srgbClr val="FF0000"/>
                </a:solidFill>
                <a:latin typeface="Ebrima" pitchFamily="2" charset="0"/>
                <a:ea typeface="Ebrima" pitchFamily="2" charset="0"/>
                <a:cs typeface="Ebrima" pitchFamily="2" charset="0"/>
              </a:rPr>
              <a:t>Data Summary:</a:t>
            </a:r>
            <a:endParaRPr lang="en-US" sz="40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53082"/>
            <a:ext cx="9144000" cy="4390418"/>
          </a:xfrm>
        </p:spPr>
        <p:txBody>
          <a:bodyPr/>
          <a:lstStyle/>
          <a:p>
            <a:pPr>
              <a:buClr>
                <a:schemeClr val="accent5">
                  <a:lumMod val="50000"/>
                </a:schemeClr>
              </a:buClr>
              <a:buNone/>
            </a:pPr>
            <a:r>
              <a:rPr lang="en-US" b="1" dirty="0" smtClean="0">
                <a:solidFill>
                  <a:srgbClr val="FF0000"/>
                </a:solidFill>
                <a:latin typeface="Ebrima" pitchFamily="2" charset="0"/>
                <a:ea typeface="Ebrima" pitchFamily="2" charset="0"/>
                <a:cs typeface="Ebrima" pitchFamily="2" charset="0"/>
              </a:rPr>
              <a:t>Data Set Name </a:t>
            </a:r>
            <a:r>
              <a:rPr lang="en-US" b="1" dirty="0" smtClean="0">
                <a:solidFill>
                  <a:schemeClr val="accent5">
                    <a:lumMod val="50000"/>
                  </a:schemeClr>
                </a:solidFill>
                <a:latin typeface="Ebrima" pitchFamily="2" charset="0"/>
                <a:ea typeface="Ebrima" pitchFamily="2" charset="0"/>
                <a:cs typeface="Ebrima" pitchFamily="2" charset="0"/>
              </a:rPr>
              <a:t>-- NYC Taxi Data.csv - the training set </a:t>
            </a:r>
          </a:p>
          <a:p>
            <a:pPr>
              <a:buClr>
                <a:schemeClr val="accent5">
                  <a:lumMod val="50000"/>
                </a:schemeClr>
              </a:buClr>
              <a:buNone/>
            </a:pPr>
            <a:endParaRPr lang="en-US" b="1" dirty="0" smtClean="0">
              <a:solidFill>
                <a:schemeClr val="accent5">
                  <a:lumMod val="50000"/>
                </a:schemeClr>
              </a:solidFill>
              <a:latin typeface="Ebrima" pitchFamily="2" charset="0"/>
              <a:ea typeface="Ebrima" pitchFamily="2" charset="0"/>
              <a:cs typeface="Ebrima" pitchFamily="2" charset="0"/>
            </a:endParaRPr>
          </a:p>
          <a:p>
            <a:pPr>
              <a:buNone/>
            </a:pPr>
            <a:r>
              <a:rPr lang="en-US" b="1" dirty="0" smtClean="0">
                <a:solidFill>
                  <a:srgbClr val="FF0000"/>
                </a:solidFill>
                <a:latin typeface="Ebrima" pitchFamily="2" charset="0"/>
                <a:ea typeface="Ebrima" pitchFamily="2" charset="0"/>
                <a:cs typeface="Ebrima" pitchFamily="2" charset="0"/>
              </a:rPr>
              <a:t>Statistics – </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Rows - 1458644 </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Features - 11 (Including Target) </a:t>
            </a:r>
          </a:p>
          <a:p>
            <a:pPr>
              <a:buClr>
                <a:schemeClr val="accent5">
                  <a:lumMod val="50000"/>
                </a:schemeClr>
              </a:buClr>
              <a:buFont typeface="Wingdings" pitchFamily="2" charset="2"/>
              <a:buChar char="v"/>
            </a:pPr>
            <a:r>
              <a:rPr lang="en-US" b="1" dirty="0" smtClean="0">
                <a:solidFill>
                  <a:schemeClr val="accent5">
                    <a:lumMod val="50000"/>
                  </a:schemeClr>
                </a:solidFill>
                <a:latin typeface="Ebrima" pitchFamily="2" charset="0"/>
                <a:ea typeface="Ebrima" pitchFamily="2" charset="0"/>
                <a:cs typeface="Ebrima" pitchFamily="2" charset="0"/>
              </a:rPr>
              <a:t>Target – Trip Duration Important </a:t>
            </a:r>
          </a:p>
          <a:p>
            <a:pPr>
              <a:buNone/>
            </a:pPr>
            <a:endParaRPr lang="en-US" b="1" dirty="0" smtClean="0">
              <a:solidFill>
                <a:schemeClr val="accent5">
                  <a:lumMod val="50000"/>
                </a:schemeClr>
              </a:solidFill>
              <a:latin typeface="Ebrima" pitchFamily="2" charset="0"/>
              <a:ea typeface="Ebrima" pitchFamily="2" charset="0"/>
              <a:cs typeface="Ebrima" pitchFamily="2" charset="0"/>
            </a:endParaRPr>
          </a:p>
          <a:p>
            <a:pPr>
              <a:buNone/>
            </a:pPr>
            <a:r>
              <a:rPr lang="en-US" b="1" dirty="0" smtClean="0">
                <a:solidFill>
                  <a:srgbClr val="FF0000"/>
                </a:solidFill>
                <a:latin typeface="Ebrima" pitchFamily="2" charset="0"/>
                <a:ea typeface="Ebrima" pitchFamily="2" charset="0"/>
                <a:cs typeface="Ebrima" pitchFamily="2" charset="0"/>
              </a:rPr>
              <a:t>Column -- </a:t>
            </a:r>
            <a:r>
              <a:rPr lang="en-US" b="1" dirty="0" smtClean="0">
                <a:solidFill>
                  <a:schemeClr val="accent5">
                    <a:lumMod val="50000"/>
                  </a:schemeClr>
                </a:solidFill>
                <a:latin typeface="Ebrima" pitchFamily="2" charset="0"/>
                <a:ea typeface="Ebrima" pitchFamily="2" charset="0"/>
                <a:cs typeface="Ebrima" pitchFamily="2" charset="0"/>
              </a:rPr>
              <a:t>‘id’, '</a:t>
            </a:r>
            <a:r>
              <a:rPr lang="en-US" b="1" dirty="0" err="1" smtClean="0">
                <a:solidFill>
                  <a:schemeClr val="accent5">
                    <a:lumMod val="50000"/>
                  </a:schemeClr>
                </a:solidFill>
                <a:latin typeface="Ebrima" pitchFamily="2" charset="0"/>
                <a:ea typeface="Ebrima" pitchFamily="2" charset="0"/>
                <a:cs typeface="Ebrima" pitchFamily="2" charset="0"/>
              </a:rPr>
              <a:t>vendor_id</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pickup_datetime</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dropoff_datetime</a:t>
            </a:r>
            <a:r>
              <a:rPr lang="en-US" b="1" dirty="0" smtClean="0">
                <a:solidFill>
                  <a:schemeClr val="accent5">
                    <a:lumMod val="50000"/>
                  </a:schemeClr>
                </a:solidFill>
                <a:latin typeface="Ebrima" pitchFamily="2" charset="0"/>
                <a:ea typeface="Ebrima" pitchFamily="2" charset="0"/>
                <a:cs typeface="Ebrima" pitchFamily="2" charset="0"/>
              </a:rPr>
              <a:t>',</a:t>
            </a:r>
          </a:p>
          <a:p>
            <a:pPr>
              <a:buNone/>
            </a:pPr>
            <a:r>
              <a:rPr lang="en-US" b="1" dirty="0" smtClean="0">
                <a:solidFill>
                  <a:schemeClr val="accent5">
                    <a:lumMod val="50000"/>
                  </a:schemeClr>
                </a:solidFill>
                <a:latin typeface="Ebrima" pitchFamily="2" charset="0"/>
                <a:ea typeface="Ebrima" pitchFamily="2" charset="0"/>
                <a:cs typeface="Ebrima" pitchFamily="2" charset="0"/>
              </a:rPr>
              <a:t>'</a:t>
            </a:r>
            <a:r>
              <a:rPr lang="en-US" b="1" dirty="0" err="1" smtClean="0">
                <a:solidFill>
                  <a:schemeClr val="accent5">
                    <a:lumMod val="50000"/>
                  </a:schemeClr>
                </a:solidFill>
                <a:latin typeface="Ebrima" pitchFamily="2" charset="0"/>
                <a:ea typeface="Ebrima" pitchFamily="2" charset="0"/>
                <a:cs typeface="Ebrima" pitchFamily="2" charset="0"/>
              </a:rPr>
              <a:t>passenger_count</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pickup_longitude</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pickup_latitude</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dropoff_longitude</a:t>
            </a:r>
            <a:r>
              <a:rPr lang="en-US" b="1" dirty="0" smtClean="0">
                <a:solidFill>
                  <a:schemeClr val="accent5">
                    <a:lumMod val="50000"/>
                  </a:schemeClr>
                </a:solidFill>
                <a:latin typeface="Ebrima" pitchFamily="2" charset="0"/>
                <a:ea typeface="Ebrima" pitchFamily="2" charset="0"/>
                <a:cs typeface="Ebrima" pitchFamily="2" charset="0"/>
              </a:rPr>
              <a:t>',</a:t>
            </a:r>
          </a:p>
          <a:p>
            <a:pPr>
              <a:buNone/>
            </a:pPr>
            <a:r>
              <a:rPr lang="en-US" b="1" dirty="0" smtClean="0">
                <a:solidFill>
                  <a:schemeClr val="accent5">
                    <a:lumMod val="50000"/>
                  </a:schemeClr>
                </a:solidFill>
                <a:latin typeface="Ebrima" pitchFamily="2" charset="0"/>
                <a:ea typeface="Ebrima" pitchFamily="2" charset="0"/>
                <a:cs typeface="Ebrima" pitchFamily="2" charset="0"/>
              </a:rPr>
              <a:t>'</a:t>
            </a:r>
            <a:r>
              <a:rPr lang="en-US" b="1" dirty="0" err="1" smtClean="0">
                <a:solidFill>
                  <a:schemeClr val="accent5">
                    <a:lumMod val="50000"/>
                  </a:schemeClr>
                </a:solidFill>
                <a:latin typeface="Ebrima" pitchFamily="2" charset="0"/>
                <a:ea typeface="Ebrima" pitchFamily="2" charset="0"/>
                <a:cs typeface="Ebrima" pitchFamily="2" charset="0"/>
              </a:rPr>
              <a:t>dropoff_latitude</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store_and_fwd_flag</a:t>
            </a:r>
            <a:r>
              <a:rPr lang="en-US" b="1" dirty="0" smtClean="0">
                <a:solidFill>
                  <a:schemeClr val="accent5">
                    <a:lumMod val="50000"/>
                  </a:schemeClr>
                </a:solidFill>
                <a:latin typeface="Ebrima" pitchFamily="2" charset="0"/>
                <a:ea typeface="Ebrima" pitchFamily="2" charset="0"/>
                <a:cs typeface="Ebrima" pitchFamily="2" charset="0"/>
              </a:rPr>
              <a:t>', '</a:t>
            </a:r>
            <a:r>
              <a:rPr lang="en-US" b="1" dirty="0" err="1" smtClean="0">
                <a:solidFill>
                  <a:schemeClr val="accent5">
                    <a:lumMod val="50000"/>
                  </a:schemeClr>
                </a:solidFill>
                <a:latin typeface="Ebrima" pitchFamily="2" charset="0"/>
                <a:ea typeface="Ebrima" pitchFamily="2" charset="0"/>
                <a:cs typeface="Ebrima" pitchFamily="2" charset="0"/>
              </a:rPr>
              <a:t>trip_duration</a:t>
            </a:r>
            <a:r>
              <a:rPr lang="en-US" b="1" dirty="0" smtClean="0">
                <a:solidFill>
                  <a:schemeClr val="accent5">
                    <a:lumMod val="50000"/>
                  </a:schemeClr>
                </a:solidFill>
              </a:rPr>
              <a:t>’.</a:t>
            </a:r>
            <a:endParaRPr lang="en-US" b="1"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sz="3600" b="1" dirty="0" smtClean="0">
                <a:solidFill>
                  <a:srgbClr val="FF0000"/>
                </a:solidFill>
                <a:latin typeface="Ebrima" pitchFamily="2" charset="0"/>
                <a:ea typeface="Ebrima" pitchFamily="2" charset="0"/>
                <a:cs typeface="Ebrima" pitchFamily="2" charset="0"/>
              </a:rPr>
              <a:t>Data Menu:</a:t>
            </a:r>
            <a:endParaRPr lang="en-US" sz="3600" b="1" dirty="0">
              <a:solidFill>
                <a:srgbClr val="FF0000"/>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584916"/>
            <a:ext cx="9144000" cy="4558584"/>
          </a:xfrm>
        </p:spPr>
        <p:txBody>
          <a:bodyPr/>
          <a:lstStyle/>
          <a:p>
            <a:pPr>
              <a:buNone/>
            </a:pPr>
            <a:r>
              <a:rPr lang="en-US" sz="1600" b="1" dirty="0" smtClean="0">
                <a:solidFill>
                  <a:srgbClr val="FF0000"/>
                </a:solidFill>
                <a:latin typeface="Ebrima" pitchFamily="2" charset="0"/>
                <a:ea typeface="Ebrima" pitchFamily="2" charset="0"/>
                <a:cs typeface="Ebrima" pitchFamily="2" charset="0"/>
              </a:rPr>
              <a:t>Independent Variables – </a:t>
            </a:r>
          </a:p>
          <a:p>
            <a:pPr>
              <a:buClr>
                <a:schemeClr val="accent5">
                  <a:lumMod val="50000"/>
                </a:schemeClr>
              </a:buClr>
              <a:buFont typeface="Wingdings" pitchFamily="2" charset="2"/>
              <a:buChar char="v"/>
            </a:pPr>
            <a:r>
              <a:rPr lang="en-US" sz="1600" b="1" dirty="0" smtClean="0">
                <a:solidFill>
                  <a:schemeClr val="accent5">
                    <a:lumMod val="50000"/>
                  </a:schemeClr>
                </a:solidFill>
                <a:latin typeface="Ebrima" pitchFamily="2" charset="0"/>
                <a:ea typeface="Ebrima" pitchFamily="2" charset="0"/>
                <a:cs typeface="Ebrima" pitchFamily="2" charset="0"/>
              </a:rPr>
              <a:t>id — a unique identifier for each trip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vendor_id</a:t>
            </a:r>
            <a:r>
              <a:rPr lang="en-US" sz="1600" b="1" dirty="0" smtClean="0">
                <a:solidFill>
                  <a:schemeClr val="accent5">
                    <a:lumMod val="50000"/>
                  </a:schemeClr>
                </a:solidFill>
                <a:latin typeface="Ebrima" pitchFamily="2" charset="0"/>
                <a:ea typeface="Ebrima" pitchFamily="2" charset="0"/>
                <a:cs typeface="Ebrima" pitchFamily="2" charset="0"/>
              </a:rPr>
              <a:t> — a code indicating the provider associated with the trip record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pickup_datetime</a:t>
            </a:r>
            <a:r>
              <a:rPr lang="en-US" sz="1600" b="1" dirty="0" smtClean="0">
                <a:solidFill>
                  <a:schemeClr val="accent5">
                    <a:lumMod val="50000"/>
                  </a:schemeClr>
                </a:solidFill>
                <a:latin typeface="Ebrima" pitchFamily="2" charset="0"/>
                <a:ea typeface="Ebrima" pitchFamily="2" charset="0"/>
                <a:cs typeface="Ebrima" pitchFamily="2" charset="0"/>
              </a:rPr>
              <a:t> — date and time when the meter was 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dropoff_datetime</a:t>
            </a:r>
            <a:r>
              <a:rPr lang="en-US" sz="1600" b="1" dirty="0" smtClean="0">
                <a:solidFill>
                  <a:schemeClr val="accent5">
                    <a:lumMod val="50000"/>
                  </a:schemeClr>
                </a:solidFill>
                <a:latin typeface="Ebrima" pitchFamily="2" charset="0"/>
                <a:ea typeface="Ebrima" pitchFamily="2" charset="0"/>
                <a:cs typeface="Ebrima" pitchFamily="2" charset="0"/>
              </a:rPr>
              <a:t> — date and time when the meter was disengaged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passenger_count</a:t>
            </a:r>
            <a:r>
              <a:rPr lang="en-US" sz="1600" b="1" dirty="0" smtClean="0">
                <a:solidFill>
                  <a:schemeClr val="accent5">
                    <a:lumMod val="50000"/>
                  </a:schemeClr>
                </a:solidFill>
                <a:latin typeface="Ebrima" pitchFamily="2" charset="0"/>
                <a:ea typeface="Ebrima" pitchFamily="2" charset="0"/>
                <a:cs typeface="Ebrima" pitchFamily="2" charset="0"/>
              </a:rPr>
              <a:t> — the number of passengers in the vehicle (driver entered value)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pickup_longitude</a:t>
            </a:r>
            <a:r>
              <a:rPr lang="en-US" sz="1600" b="1" dirty="0" smtClean="0">
                <a:solidFill>
                  <a:schemeClr val="accent5">
                    <a:lumMod val="50000"/>
                  </a:schemeClr>
                </a:solidFill>
                <a:latin typeface="Ebrima" pitchFamily="2" charset="0"/>
                <a:ea typeface="Ebrima" pitchFamily="2" charset="0"/>
                <a:cs typeface="Ebrima" pitchFamily="2" charset="0"/>
              </a:rPr>
              <a:t> — the longitude where the meter was 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pickup_latitude</a:t>
            </a:r>
            <a:r>
              <a:rPr lang="en-US" sz="1600" b="1" dirty="0" smtClean="0">
                <a:solidFill>
                  <a:schemeClr val="accent5">
                    <a:lumMod val="50000"/>
                  </a:schemeClr>
                </a:solidFill>
                <a:latin typeface="Ebrima" pitchFamily="2" charset="0"/>
                <a:ea typeface="Ebrima" pitchFamily="2" charset="0"/>
                <a:cs typeface="Ebrima" pitchFamily="2" charset="0"/>
              </a:rPr>
              <a:t> — the latitude where the meter was 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dropoff_longitude</a:t>
            </a:r>
            <a:r>
              <a:rPr lang="en-US" sz="1600" b="1" dirty="0" smtClean="0">
                <a:solidFill>
                  <a:schemeClr val="accent5">
                    <a:lumMod val="50000"/>
                  </a:schemeClr>
                </a:solidFill>
                <a:latin typeface="Ebrima" pitchFamily="2" charset="0"/>
                <a:ea typeface="Ebrima" pitchFamily="2" charset="0"/>
                <a:cs typeface="Ebrima" pitchFamily="2" charset="0"/>
              </a:rPr>
              <a:t> — the longitude where the meter was disengaged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dropoff_latitude</a:t>
            </a:r>
            <a:r>
              <a:rPr lang="en-US" sz="1600" b="1" dirty="0" smtClean="0">
                <a:solidFill>
                  <a:schemeClr val="accent5">
                    <a:lumMod val="50000"/>
                  </a:schemeClr>
                </a:solidFill>
                <a:latin typeface="Ebrima" pitchFamily="2" charset="0"/>
                <a:ea typeface="Ebrima" pitchFamily="2" charset="0"/>
                <a:cs typeface="Ebrima" pitchFamily="2" charset="0"/>
              </a:rPr>
              <a:t> — the latitude where the meter was disengaged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store_and_fwd_flag</a:t>
            </a:r>
            <a:r>
              <a:rPr lang="en-US" sz="1600" b="1" dirty="0" smtClean="0">
                <a:solidFill>
                  <a:schemeClr val="accent5">
                    <a:lumMod val="50000"/>
                  </a:schemeClr>
                </a:solidFill>
                <a:latin typeface="Ebrima" pitchFamily="2" charset="0"/>
                <a:ea typeface="Ebrima" pitchFamily="2" charset="0"/>
                <a:cs typeface="Ebrima" pitchFamily="2" charset="0"/>
              </a:rPr>
              <a:t> — This flag indicates whether the trip record was held in vehicle memory before sending to the vendor because the vehicle did not have a connection to the server — Y=store and forward; N=not a store and forward trip. </a:t>
            </a:r>
          </a:p>
          <a:p>
            <a:pPr>
              <a:buNone/>
            </a:pPr>
            <a:r>
              <a:rPr lang="en-US" sz="1600" b="1" dirty="0" smtClean="0">
                <a:solidFill>
                  <a:srgbClr val="FF0000"/>
                </a:solidFill>
                <a:latin typeface="Ebrima" pitchFamily="2" charset="0"/>
                <a:ea typeface="Ebrima" pitchFamily="2" charset="0"/>
                <a:cs typeface="Ebrima" pitchFamily="2" charset="0"/>
              </a:rPr>
              <a:t>Target Variable – </a:t>
            </a:r>
          </a:p>
          <a:p>
            <a:pPr>
              <a:buClr>
                <a:schemeClr val="accent5">
                  <a:lumMod val="50000"/>
                </a:schemeClr>
              </a:buClr>
              <a:buFont typeface="Wingdings" pitchFamily="2" charset="2"/>
              <a:buChar char="v"/>
            </a:pPr>
            <a:r>
              <a:rPr lang="en-US" sz="1600" b="1" dirty="0" err="1" smtClean="0">
                <a:solidFill>
                  <a:schemeClr val="accent5">
                    <a:lumMod val="50000"/>
                  </a:schemeClr>
                </a:solidFill>
                <a:latin typeface="Ebrima" pitchFamily="2" charset="0"/>
                <a:ea typeface="Ebrima" pitchFamily="2" charset="0"/>
                <a:cs typeface="Ebrima" pitchFamily="2" charset="0"/>
              </a:rPr>
              <a:t>trip_duration</a:t>
            </a:r>
            <a:r>
              <a:rPr lang="en-US" sz="1600" b="1" dirty="0" smtClean="0">
                <a:solidFill>
                  <a:schemeClr val="accent5">
                    <a:lumMod val="50000"/>
                  </a:schemeClr>
                </a:solidFill>
                <a:latin typeface="Ebrima" pitchFamily="2" charset="0"/>
                <a:ea typeface="Ebrima" pitchFamily="2" charset="0"/>
                <a:cs typeface="Ebrima" pitchFamily="2" charset="0"/>
              </a:rPr>
              <a:t> — duration of the trip in seconds</a:t>
            </a:r>
            <a:endParaRPr lang="en-US" sz="1600" b="1" dirty="0">
              <a:solidFill>
                <a:schemeClr val="accent5">
                  <a:lumMod val="50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46234"/>
          </a:xfrm>
        </p:spPr>
        <p:txBody>
          <a:bodyPr/>
          <a:lstStyle/>
          <a:p>
            <a:r>
              <a:rPr lang="en-US" sz="3000" b="1" dirty="0" smtClean="0">
                <a:solidFill>
                  <a:srgbClr val="FF0000"/>
                </a:solidFill>
                <a:latin typeface="Ebrima" pitchFamily="2" charset="0"/>
                <a:ea typeface="Ebrima" pitchFamily="2" charset="0"/>
                <a:cs typeface="Ebrima" pitchFamily="2" charset="0"/>
              </a:rPr>
              <a:t>Attribute Information : </a:t>
            </a:r>
            <a:r>
              <a:rPr lang="en-US" sz="3000" b="1" dirty="0" err="1" smtClean="0">
                <a:solidFill>
                  <a:schemeClr val="accent5">
                    <a:lumMod val="50000"/>
                  </a:schemeClr>
                </a:solidFill>
                <a:latin typeface="Ebrima" pitchFamily="2" charset="0"/>
                <a:ea typeface="Ebrima" pitchFamily="2" charset="0"/>
                <a:cs typeface="Ebrima" pitchFamily="2" charset="0"/>
              </a:rPr>
              <a:t>Dtype</a:t>
            </a:r>
            <a:r>
              <a:rPr lang="en-US" sz="3000" b="1" dirty="0" smtClean="0">
                <a:solidFill>
                  <a:schemeClr val="accent5">
                    <a:lumMod val="50000"/>
                  </a:schemeClr>
                </a:solidFill>
                <a:latin typeface="Ebrima" pitchFamily="2" charset="0"/>
                <a:ea typeface="Ebrima" pitchFamily="2" charset="0"/>
                <a:cs typeface="Ebrima" pitchFamily="2" charset="0"/>
              </a:rPr>
              <a:t> and Null Values</a:t>
            </a:r>
            <a:endParaRPr lang="en-US" sz="30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53082"/>
            <a:ext cx="9144000" cy="4390418"/>
          </a:xfrm>
        </p:spPr>
        <p:txBody>
          <a:bodyPr/>
          <a:lstStyle/>
          <a:p>
            <a:endParaRPr lang="en-US" dirty="0"/>
          </a:p>
        </p:txBody>
      </p:sp>
      <p:pic>
        <p:nvPicPr>
          <p:cNvPr id="5122" name="Picture 2" descr="C:\Users\ys\OneDrive\Desktop\dtype and null values.PNG"/>
          <p:cNvPicPr>
            <a:picLocks noChangeAspect="1" noChangeArrowheads="1"/>
          </p:cNvPicPr>
          <p:nvPr/>
        </p:nvPicPr>
        <p:blipFill>
          <a:blip r:embed="rId2"/>
          <a:srcRect/>
          <a:stretch>
            <a:fillRect/>
          </a:stretch>
        </p:blipFill>
        <p:spPr bwMode="auto">
          <a:xfrm>
            <a:off x="262760" y="780504"/>
            <a:ext cx="8660524" cy="415936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746234"/>
          </a:xfrm>
        </p:spPr>
        <p:txBody>
          <a:bodyPr/>
          <a:lstStyle/>
          <a:p>
            <a:r>
              <a:rPr lang="en-US" sz="3600" b="1" dirty="0" smtClean="0">
                <a:solidFill>
                  <a:srgbClr val="FF0000"/>
                </a:solidFill>
                <a:latin typeface="Ebrima" pitchFamily="2" charset="0"/>
                <a:ea typeface="Ebrima" pitchFamily="2" charset="0"/>
                <a:cs typeface="Ebrima" pitchFamily="2" charset="0"/>
              </a:rPr>
              <a:t>Attribute Information : </a:t>
            </a:r>
            <a:r>
              <a:rPr lang="en-US" sz="3600" b="1" dirty="0" smtClean="0">
                <a:solidFill>
                  <a:schemeClr val="accent5">
                    <a:lumMod val="50000"/>
                  </a:schemeClr>
                </a:solidFill>
                <a:latin typeface="Ebrima" pitchFamily="2" charset="0"/>
                <a:ea typeface="Ebrima" pitchFamily="2" charset="0"/>
                <a:cs typeface="Ebrima" pitchFamily="2" charset="0"/>
              </a:rPr>
              <a:t>Unique Values</a:t>
            </a:r>
            <a:endParaRPr lang="en-US" sz="3600" b="1" dirty="0">
              <a:solidFill>
                <a:schemeClr val="accent5">
                  <a:lumMod val="50000"/>
                </a:schemeClr>
              </a:solidFill>
              <a:latin typeface="Ebrima" pitchFamily="2" charset="0"/>
              <a:ea typeface="Ebrima" pitchFamily="2" charset="0"/>
              <a:cs typeface="Ebrima" pitchFamily="2" charset="0"/>
            </a:endParaRPr>
          </a:p>
        </p:txBody>
      </p:sp>
      <p:sp>
        <p:nvSpPr>
          <p:cNvPr id="3" name="Text Placeholder 2"/>
          <p:cNvSpPr>
            <a:spLocks noGrp="1"/>
          </p:cNvSpPr>
          <p:nvPr>
            <p:ph type="body" idx="1"/>
          </p:nvPr>
        </p:nvSpPr>
        <p:spPr>
          <a:xfrm>
            <a:off x="0" y="763592"/>
            <a:ext cx="9144000" cy="4379908"/>
          </a:xfrm>
        </p:spPr>
        <p:txBody>
          <a:bodyPr/>
          <a:lstStyle/>
          <a:p>
            <a:endParaRPr lang="en-US" dirty="0"/>
          </a:p>
        </p:txBody>
      </p:sp>
      <p:pic>
        <p:nvPicPr>
          <p:cNvPr id="6146" name="Picture 2" descr="C:\Users\ys\OneDrive\Desktop\Unique values.PNG"/>
          <p:cNvPicPr>
            <a:picLocks noChangeAspect="1" noChangeArrowheads="1"/>
          </p:cNvPicPr>
          <p:nvPr/>
        </p:nvPicPr>
        <p:blipFill>
          <a:blip r:embed="rId2"/>
          <a:srcRect/>
          <a:stretch>
            <a:fillRect/>
          </a:stretch>
        </p:blipFill>
        <p:spPr bwMode="auto">
          <a:xfrm>
            <a:off x="1754298" y="788277"/>
            <a:ext cx="5764212" cy="412399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2035</TotalTime>
  <Words>1825</Words>
  <Application>Microsoft Office PowerPoint</Application>
  <PresentationFormat>On-screen Show (16:9)</PresentationFormat>
  <Paragraphs>237</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Ebrima</vt:lpstr>
      <vt:lpstr>Montserrat</vt:lpstr>
      <vt:lpstr>Wingdings</vt:lpstr>
      <vt:lpstr>Arial</vt:lpstr>
      <vt:lpstr>Simple Light</vt:lpstr>
      <vt:lpstr>Capstone Project – 2 Supervised ML - Regression NYC Taxi Trip Time Prediction  By- Vikrant Hada Vijay Jangid   </vt:lpstr>
      <vt:lpstr>Presentation Outline:</vt:lpstr>
      <vt:lpstr>Problem Statement:</vt:lpstr>
      <vt:lpstr>Introduction:</vt:lpstr>
      <vt:lpstr>PowerPoint Presentation</vt:lpstr>
      <vt:lpstr>Data Summary:</vt:lpstr>
      <vt:lpstr>Data Menu:</vt:lpstr>
      <vt:lpstr>Attribute Information : Dtype and Null Values</vt:lpstr>
      <vt:lpstr>Attribute Information : Unique Values</vt:lpstr>
      <vt:lpstr>PowerPoint Presentation</vt:lpstr>
      <vt:lpstr>Approach</vt:lpstr>
      <vt:lpstr>Machine Learning Algorithm:</vt:lpstr>
      <vt:lpstr>EDA AND DATA PROCESSING</vt:lpstr>
      <vt:lpstr>Descriptive Stats in Visual Form</vt:lpstr>
      <vt:lpstr>Analysis on : Vendor Id</vt:lpstr>
      <vt:lpstr>Analysis on : Store and Forward Flag</vt:lpstr>
      <vt:lpstr>Analysis on : Target Variable – Trip Duration</vt:lpstr>
      <vt:lpstr>Analysis on : Target Variable – Trip Duration (Contd.)</vt:lpstr>
      <vt:lpstr>Analysis on : Passenger Count</vt:lpstr>
      <vt:lpstr>Analysis on : Passenger Count (Contd.)</vt:lpstr>
      <vt:lpstr>Analysis on : Distance</vt:lpstr>
      <vt:lpstr>Analysis on : Trip Duration on a weekday</vt:lpstr>
      <vt:lpstr>Analysis on : Trip Duration per hour</vt:lpstr>
      <vt:lpstr>Analysis on : Trip Duration in a month</vt:lpstr>
      <vt:lpstr>Analysis on : Trip Duration in 6 months</vt:lpstr>
      <vt:lpstr>Analysis on : Correlation Heat map</vt:lpstr>
      <vt:lpstr>Decomposition of Data: PCA</vt:lpstr>
      <vt:lpstr>Analysis on : Principal Component Analysis</vt:lpstr>
      <vt:lpstr>Analysis on: Feature Contribution</vt:lpstr>
      <vt:lpstr>PowerPoint Presentation</vt:lpstr>
      <vt:lpstr>Analysis on: ML Model Prediction with PCA</vt:lpstr>
      <vt:lpstr>Analysis on : Model Evaluation Result with PCA</vt:lpstr>
      <vt:lpstr>Analysis on : ML Model Prediction without PCA </vt:lpstr>
      <vt:lpstr>Analysis on : Model Evaluation Result without PCA</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Supervised ML - Regression NYC Taxi Trip Time Prediction  Team Members - Avinash Yadav Deepika Yadav  </dc:title>
  <cp:lastModifiedBy>Abhi</cp:lastModifiedBy>
  <cp:revision>98</cp:revision>
  <dcterms:modified xsi:type="dcterms:W3CDTF">2022-07-27T06:58:46Z</dcterms:modified>
</cp:coreProperties>
</file>