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1" autoAdjust="0"/>
  </p:normalViewPr>
  <p:slideViewPr>
    <p:cSldViewPr>
      <p:cViewPr varScale="1">
        <p:scale>
          <a:sx n="132" d="100"/>
          <a:sy n="132" d="100"/>
        </p:scale>
        <p:origin x="-1014" y="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574ECB9-D2FE-4149-A6E7-ACC0C6959C1F}" type="datetimeFigureOut">
              <a:rPr lang="de-AT" smtClean="0"/>
              <a:t>17.01.2013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EDF091-99BF-4F69-A168-BAF76FE4D0D0}" type="slidenum">
              <a:rPr lang="de-AT" smtClean="0"/>
              <a:t>‹#›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5445224"/>
            <a:ext cx="6307088" cy="962569"/>
          </a:xfrm>
          <a:effectLst/>
        </p:spPr>
        <p:txBody>
          <a:bodyPr>
            <a:noAutofit/>
          </a:bodyPr>
          <a:lstStyle/>
          <a:p>
            <a:r>
              <a:rPr lang="de-DE" sz="5400" dirty="0" smtClean="0">
                <a:ln w="15875">
                  <a:noFill/>
                </a:ln>
                <a:effectLst>
                  <a:reflection blurRad="6350" stA="55000" endA="300" endPos="45500" dir="5400000" sy="-100000" algn="bl" rotWithShape="0"/>
                </a:effectLst>
                <a:latin typeface="Calibri Light" pitchFamily="34" charset="0"/>
              </a:rPr>
              <a:t>The </a:t>
            </a:r>
            <a:r>
              <a:rPr lang="de-DE" sz="5400" dirty="0" err="1" smtClean="0">
                <a:ln w="15875">
                  <a:noFill/>
                </a:ln>
                <a:effectLst>
                  <a:reflection blurRad="6350" stA="55000" endA="300" endPos="45500" dir="5400000" sy="-100000" algn="bl" rotWithShape="0"/>
                </a:effectLst>
                <a:latin typeface="Calibri Light" pitchFamily="34" charset="0"/>
              </a:rPr>
              <a:t>SoundVisualizer</a:t>
            </a:r>
            <a:endParaRPr lang="de-AT" sz="5400" dirty="0">
              <a:ln w="15875">
                <a:noFill/>
              </a:ln>
              <a:effectLst>
                <a:reflection blurRad="6350" stA="55000" endA="300" endPos="45500" dir="5400000" sy="-100000" algn="bl" rotWithShape="0"/>
              </a:effectLst>
              <a:latin typeface="Calibri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52" y="692696"/>
            <a:ext cx="5083656" cy="3683665"/>
          </a:xfrm>
          <a:prstGeom prst="rect">
            <a:avLst/>
          </a:prstGeom>
          <a:ln w="15875">
            <a:solidFill>
              <a:schemeClr val="tx2"/>
            </a:solidFill>
          </a:ln>
          <a:effectLst>
            <a:glow>
              <a:schemeClr val="accent1">
                <a:alpha val="40000"/>
              </a:schemeClr>
            </a:glow>
            <a:outerShdw blurRad="152400" dist="50800" dir="5400000" sx="79000" sy="79000" algn="ctr" rotWithShape="0">
              <a:srgbClr val="000000"/>
            </a:outerShdw>
            <a:reflection blurRad="38100" stA="50000" endPos="29000" dist="25400" dir="5400000" sy="-100000" algn="bl" rotWithShape="0"/>
          </a:effectLst>
          <a:scene3d>
            <a:camera prst="orthographicFront"/>
            <a:lightRig rig="glow" dir="t">
              <a:rot lat="0" lon="0" rev="0"/>
            </a:lightRig>
          </a:scene3d>
        </p:spPr>
      </p:pic>
    </p:spTree>
    <p:extLst>
      <p:ext uri="{BB962C8B-B14F-4D97-AF65-F5344CB8AC3E}">
        <p14:creationId xmlns:p14="http://schemas.microsoft.com/office/powerpoint/2010/main" val="16769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Animated</a:t>
            </a:r>
            <a:r>
              <a:rPr lang="de-DE" dirty="0" smtClean="0"/>
              <a:t> </a:t>
            </a:r>
            <a:r>
              <a:rPr lang="de-DE" dirty="0" err="1" smtClean="0"/>
              <a:t>Textures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611495"/>
          </a:xfrm>
          <a:solidFill>
            <a:schemeClr val="bg1"/>
          </a:solidFill>
          <a:ln w="1270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Linear Interpolation:</a:t>
            </a:r>
          </a:p>
          <a:p>
            <a:pPr marL="320040" lvl="1" indent="0"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tex1Coords =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IN.texCoord.x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time /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1000,</a:t>
            </a:r>
          </a:p>
          <a:p>
            <a:pPr marL="32004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IN.texCoord.y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20040" lvl="1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tex2Coords =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IN.texCoord.x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IN.texCoord.y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 time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 1000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20040" lvl="1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tex3Coords =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IN.texCoord.x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time /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1000,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IN.texCoord.y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time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 1000);</a:t>
            </a:r>
          </a:p>
          <a:p>
            <a:pPr marL="320040" lvl="1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float4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pureTexture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lerp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tex2D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(tex1, tex1Coords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320040" lvl="1" indent="0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                     tex2D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(tex2, tex2Coords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soundInput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pureTexture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lerp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pureTexture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tex2D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(tex3, tex3Coords), 0.1);</a:t>
            </a:r>
            <a:endParaRPr lang="de-AT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6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/>
              <a:t>D</a:t>
            </a:r>
            <a:r>
              <a:rPr lang="de-DE" dirty="0" smtClean="0"/>
              <a:t>iscoball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611495"/>
          </a:xfrm>
          <a:solidFill>
            <a:schemeClr val="bg1"/>
          </a:solidFill>
          <a:ln w="1270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Vertex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Shader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b="1" dirty="0" smtClean="0">
                <a:latin typeface="Consolas" pitchFamily="49" charset="0"/>
                <a:cs typeface="Consolas" pitchFamily="49" charset="0"/>
              </a:rPr>
            </a:b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de-AT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AT" dirty="0">
                <a:latin typeface="Consolas" pitchFamily="49" charset="0"/>
                <a:cs typeface="Consolas" pitchFamily="49" charset="0"/>
              </a:rPr>
              <a:t>I = </a:t>
            </a:r>
            <a:r>
              <a:rPr lang="de-AT" dirty="0" err="1">
                <a:latin typeface="Consolas" pitchFamily="49" charset="0"/>
                <a:cs typeface="Consolas" pitchFamily="49" charset="0"/>
              </a:rPr>
              <a:t>positionW</a:t>
            </a:r>
            <a:r>
              <a:rPr lang="de-AT" dirty="0">
                <a:latin typeface="Consolas" pitchFamily="49" charset="0"/>
                <a:cs typeface="Consolas" pitchFamily="49" charset="0"/>
              </a:rPr>
              <a:t> - </a:t>
            </a:r>
            <a:r>
              <a:rPr lang="de-AT" dirty="0" err="1">
                <a:latin typeface="Consolas" pitchFamily="49" charset="0"/>
                <a:cs typeface="Consolas" pitchFamily="49" charset="0"/>
              </a:rPr>
              <a:t>viewPos</a:t>
            </a:r>
            <a:r>
              <a:rPr lang="de-AT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20040" lvl="1" indent="0">
              <a:buNone/>
            </a:pP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OUT.R 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reflect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(I, N</a:t>
            </a: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normalize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lvl="1"/>
            <a:endParaRPr lang="de-AT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.TRed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  = </a:t>
            </a: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refract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(I, N,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etaRatio.x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.TGreen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refract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(I, N,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etaRatio.y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.TBlue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refract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(I, N,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etaRatio.z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/>
            <a:endParaRPr lang="de-AT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.reflectionFactor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fresnelBias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fresnelScale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* </a:t>
            </a:r>
            <a:endParaRPr lang="de-AT" sz="1400" dirty="0" smtClean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400" b="1" dirty="0" smtClean="0"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de-AT" sz="1400" b="1" dirty="0" err="1" smtClean="0">
                <a:latin typeface="Consolas" pitchFamily="49" charset="0"/>
                <a:cs typeface="Consolas" pitchFamily="49" charset="0"/>
              </a:rPr>
              <a:t>pow</a:t>
            </a: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(1+ </a:t>
            </a: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dot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(I, N),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fresnelPower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141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/>
              <a:t>D</a:t>
            </a:r>
            <a:r>
              <a:rPr lang="de-DE" dirty="0" smtClean="0"/>
              <a:t>iscoball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611495"/>
          </a:xfrm>
          <a:solidFill>
            <a:schemeClr val="bg1"/>
          </a:solidFill>
          <a:ln w="1270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Fragement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Shader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 Lighting: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1" dirty="0" smtClean="0">
                <a:latin typeface="Consolas" pitchFamily="49" charset="0"/>
                <a:cs typeface="Consolas" pitchFamily="49" charset="0"/>
              </a:rPr>
            </a:br>
            <a:endParaRPr lang="de-AT" sz="13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3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Ln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300" b="1" dirty="0" err="1">
                <a:latin typeface="Consolas" pitchFamily="49" charset="0"/>
                <a:cs typeface="Consolas" pitchFamily="49" charset="0"/>
              </a:rPr>
              <a:t>normalize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IN.lightDir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de-AT" sz="13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Nn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300" b="1" dirty="0" err="1">
                <a:latin typeface="Consolas" pitchFamily="49" charset="0"/>
                <a:cs typeface="Consolas" pitchFamily="49" charset="0"/>
              </a:rPr>
              <a:t>normalize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IN.normal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de-AT" sz="13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diffuseLight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300" b="1" dirty="0" err="1">
                <a:latin typeface="Consolas" pitchFamily="49" charset="0"/>
                <a:cs typeface="Consolas" pitchFamily="49" charset="0"/>
              </a:rPr>
              <a:t>max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300" b="1" dirty="0" err="1">
                <a:latin typeface="Consolas" pitchFamily="49" charset="0"/>
                <a:cs typeface="Consolas" pitchFamily="49" charset="0"/>
              </a:rPr>
              <a:t>dot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Nn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Ln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), 0);</a:t>
            </a:r>
          </a:p>
          <a:p>
            <a:pPr lvl="1"/>
            <a:endParaRPr lang="de-AT" sz="13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3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diffuse =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pureTexture.rgb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* 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diffuseLight.xxx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300" dirty="0" smtClean="0">
                <a:latin typeface="Consolas" pitchFamily="49" charset="0"/>
                <a:cs typeface="Consolas" pitchFamily="49" charset="0"/>
              </a:rPr>
              <a:t>*</a:t>
            </a:r>
          </a:p>
          <a:p>
            <a:pPr marL="320040" lvl="1" indent="0">
              <a:buNone/>
            </a:pPr>
            <a:r>
              <a:rPr lang="de-AT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3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de-AT" sz="1300" dirty="0" err="1" smtClean="0">
                <a:latin typeface="Consolas" pitchFamily="49" charset="0"/>
                <a:cs typeface="Consolas" pitchFamily="49" charset="0"/>
              </a:rPr>
              <a:t>IN.lightcolor.xyz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endParaRPr lang="de-AT" sz="13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3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Vn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300" b="1" dirty="0" err="1">
                <a:latin typeface="Consolas" pitchFamily="49" charset="0"/>
                <a:cs typeface="Consolas" pitchFamily="49" charset="0"/>
              </a:rPr>
              <a:t>normalize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IN.viewDir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de-AT" sz="13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Hn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300" b="1" dirty="0" err="1">
                <a:latin typeface="Consolas" pitchFamily="49" charset="0"/>
                <a:cs typeface="Consolas" pitchFamily="49" charset="0"/>
              </a:rPr>
              <a:t>normalize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Ln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Vn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en-US" sz="13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specularLight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b="1" dirty="0" err="1">
                <a:latin typeface="Consolas" pitchFamily="49" charset="0"/>
                <a:cs typeface="Consolas" pitchFamily="49" charset="0"/>
              </a:rPr>
              <a:t>pow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max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dot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Nn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), 0),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shiniess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en-US" sz="13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diffuseLight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&lt;= 0)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specularLight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  <a:endParaRPr lang="de-AT" sz="13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specular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specularLight.xxx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de-AT" sz="1300" dirty="0" err="1">
                <a:latin typeface="Consolas" pitchFamily="49" charset="0"/>
                <a:cs typeface="Consolas" pitchFamily="49" charset="0"/>
              </a:rPr>
              <a:t>IN.lightcolor.xyz</a:t>
            </a:r>
            <a:r>
              <a:rPr lang="de-AT" sz="13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921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/>
              <a:t>D</a:t>
            </a:r>
            <a:r>
              <a:rPr lang="de-DE" dirty="0" smtClean="0"/>
              <a:t>iscoball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611495"/>
          </a:xfrm>
          <a:solidFill>
            <a:schemeClr val="bg1"/>
          </a:solidFill>
          <a:ln w="1270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Fragement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Shader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–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Enviroment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Mapping: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1" dirty="0" smtClean="0">
                <a:latin typeface="Consolas" pitchFamily="49" charset="0"/>
                <a:cs typeface="Consolas" pitchFamily="49" charset="0"/>
              </a:rPr>
            </a:br>
            <a:endParaRPr lang="de-AT" sz="13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float4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reflectedColor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texCUBE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environmentMap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, IN.R);</a:t>
            </a:r>
          </a:p>
          <a:p>
            <a:pPr marL="320040" lvl="1" indent="0">
              <a:buNone/>
            </a:pPr>
            <a:r>
              <a:rPr lang="de-AT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float4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refractedColor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endParaRPr lang="de-AT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400" dirty="0" err="1">
                <a:latin typeface="Consolas" pitchFamily="49" charset="0"/>
                <a:cs typeface="Consolas" pitchFamily="49" charset="0"/>
              </a:rPr>
              <a:t>refractedColor.r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texCUBE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environmentMap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IN.TRed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).r;</a:t>
            </a:r>
          </a:p>
          <a:p>
            <a:pPr marL="320040" lvl="1" indent="0">
              <a:buNone/>
            </a:pPr>
            <a:r>
              <a:rPr lang="de-AT" sz="1400" dirty="0" err="1">
                <a:latin typeface="Consolas" pitchFamily="49" charset="0"/>
                <a:cs typeface="Consolas" pitchFamily="49" charset="0"/>
              </a:rPr>
              <a:t>refractedColor.g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texCUBE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environmentMap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IN.TGreen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).g;</a:t>
            </a:r>
          </a:p>
          <a:p>
            <a:pPr marL="320040" lvl="1" indent="0">
              <a:buNone/>
            </a:pPr>
            <a:r>
              <a:rPr lang="de-AT" sz="1400" dirty="0" err="1">
                <a:latin typeface="Consolas" pitchFamily="49" charset="0"/>
                <a:cs typeface="Consolas" pitchFamily="49" charset="0"/>
              </a:rPr>
              <a:t>refractedColor.b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texCUBE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environmentMap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IN.TBlue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).b;</a:t>
            </a:r>
          </a:p>
          <a:p>
            <a:pPr marL="320040" lvl="1" indent="0">
              <a:buNone/>
            </a:pPr>
            <a:r>
              <a:rPr lang="de-AT" sz="1400" dirty="0" err="1">
                <a:latin typeface="Consolas" pitchFamily="49" charset="0"/>
                <a:cs typeface="Consolas" pitchFamily="49" charset="0"/>
              </a:rPr>
              <a:t>refractedColor.a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1;</a:t>
            </a:r>
          </a:p>
          <a:p>
            <a:pPr lvl="1"/>
            <a:endParaRPr lang="de-AT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float4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environment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400" b="1" dirty="0" err="1">
                <a:latin typeface="Consolas" pitchFamily="49" charset="0"/>
                <a:cs typeface="Consolas" pitchFamily="49" charset="0"/>
              </a:rPr>
              <a:t>lerp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400" dirty="0" err="1">
                <a:latin typeface="Consolas" pitchFamily="49" charset="0"/>
                <a:cs typeface="Consolas" pitchFamily="49" charset="0"/>
              </a:rPr>
              <a:t>refractedColor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AT" sz="1400" dirty="0" err="1" smtClean="0">
                <a:latin typeface="Consolas" pitchFamily="49" charset="0"/>
                <a:cs typeface="Consolas" pitchFamily="49" charset="0"/>
              </a:rPr>
              <a:t>reflectedColor</a:t>
            </a: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320040" lvl="1" indent="0">
              <a:buNone/>
            </a:pPr>
            <a:r>
              <a:rPr lang="de-A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de-AT" sz="1400" dirty="0" err="1" smtClean="0">
                <a:latin typeface="Consolas" pitchFamily="49" charset="0"/>
                <a:cs typeface="Consolas" pitchFamily="49" charset="0"/>
              </a:rPr>
              <a:t>IN.reflectionFactor</a:t>
            </a:r>
            <a:r>
              <a:rPr lang="de-AT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444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/>
              <a:t>D</a:t>
            </a:r>
            <a:r>
              <a:rPr lang="de-DE" dirty="0" smtClean="0"/>
              <a:t>iscoball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611495"/>
          </a:xfrm>
          <a:solidFill>
            <a:schemeClr val="bg1"/>
          </a:solidFill>
          <a:ln w="1270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Fragement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Shader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– Tiling: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1" dirty="0" smtClean="0">
                <a:latin typeface="Consolas" pitchFamily="49" charset="0"/>
                <a:cs typeface="Consolas" pitchFamily="49" charset="0"/>
              </a:rPr>
            </a:br>
            <a:endParaRPr lang="de-AT" sz="13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0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float4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patternCheck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AT" sz="1050" b="1" dirty="0">
                <a:latin typeface="Consolas" pitchFamily="49" charset="0"/>
                <a:cs typeface="Consolas" pitchFamily="49" charset="0"/>
              </a:rPr>
              <a:t>tex2D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pattern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IN.texCoord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de-AT" sz="105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glow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lvl="1"/>
            <a:endParaRPr lang="de-AT" sz="105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050" b="1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patternCheck.r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glow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patternCheck.g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glow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patternCheck.b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glow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20040" lvl="1" indent="0">
              <a:buNone/>
            </a:pPr>
            <a:r>
              <a:rPr lang="de-AT" sz="105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de-AT" sz="105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AT" sz="105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de-AT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a = </a:t>
            </a:r>
            <a:r>
              <a:rPr lang="de-AT" sz="1050" b="1" dirty="0" err="1">
                <a:latin typeface="Consolas" pitchFamily="49" charset="0"/>
                <a:cs typeface="Consolas" pitchFamily="49" charset="0"/>
              </a:rPr>
              <a:t>lerp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diffuse.rgb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* (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soundInput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* 50 + 1) +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specular.rgb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* (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soundInput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* 50 + 1) </a:t>
            </a:r>
            <a:r>
              <a:rPr lang="de-AT" sz="1050" dirty="0" smtClean="0">
                <a:latin typeface="Consolas" pitchFamily="49" charset="0"/>
                <a:cs typeface="Consolas" pitchFamily="49" charset="0"/>
              </a:rPr>
              <a:t>+</a:t>
            </a:r>
          </a:p>
          <a:p>
            <a:pPr marL="320040" lvl="1" indent="0">
              <a:buNone/>
            </a:pPr>
            <a:r>
              <a:rPr lang="de-AT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AT" sz="105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AT" sz="1050" dirty="0" err="1" smtClean="0">
                <a:latin typeface="Consolas" pitchFamily="49" charset="0"/>
                <a:cs typeface="Consolas" pitchFamily="49" charset="0"/>
              </a:rPr>
              <a:t>materialEmissive.rgb,environment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, 0.6);</a:t>
            </a:r>
          </a:p>
          <a:p>
            <a:pPr marL="320040" lvl="1" indent="0">
              <a:buNone/>
            </a:pPr>
            <a:r>
              <a:rPr lang="de-AT" sz="105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float3 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b = </a:t>
            </a:r>
            <a:r>
              <a:rPr lang="de-AT" sz="1050" b="1" dirty="0" err="1">
                <a:latin typeface="Consolas" pitchFamily="49" charset="0"/>
                <a:cs typeface="Consolas" pitchFamily="49" charset="0"/>
              </a:rPr>
              <a:t>lerp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diffuse.rgb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+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specular.rgb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 +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materialEmissive.rgb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environment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, 0.5);</a:t>
            </a:r>
          </a:p>
          <a:p>
            <a:pPr marL="320040" lvl="1" indent="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fragmentOut.rgb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050" b="1" dirty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(a) </a:t>
            </a:r>
            <a:r>
              <a:rPr lang="en-US" sz="10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(b) </a:t>
            </a:r>
            <a:r>
              <a:rPr lang="en-US" sz="10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10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320040" lvl="1" indent="0">
              <a:buNone/>
            </a:pPr>
            <a:r>
              <a:rPr lang="de-AT" sz="1050" dirty="0">
                <a:latin typeface="Consolas" pitchFamily="49" charset="0"/>
                <a:cs typeface="Consolas" pitchFamily="49" charset="0"/>
              </a:rPr>
              <a:t>}</a:t>
            </a:r>
            <a:r>
              <a:rPr lang="de-AT" sz="105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AT" sz="1050" dirty="0" smtClean="0">
                <a:latin typeface="Consolas" pitchFamily="49" charset="0"/>
                <a:cs typeface="Consolas" pitchFamily="49" charset="0"/>
              </a:rPr>
              <a:t>{</a:t>
            </a:r>
            <a:endParaRPr lang="de-AT" sz="105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de-AT" sz="105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AT" sz="1050" dirty="0" err="1" smtClean="0">
                <a:latin typeface="Consolas" pitchFamily="49" charset="0"/>
                <a:cs typeface="Consolas" pitchFamily="49" charset="0"/>
              </a:rPr>
              <a:t>fragmentOut.rgb</a:t>
            </a:r>
            <a:r>
              <a:rPr lang="de-AT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diffuse.rgb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+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specular.rgb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 +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materialEmissive.rgb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+ </a:t>
            </a:r>
            <a:r>
              <a:rPr lang="de-AT" sz="1050" dirty="0" err="1">
                <a:latin typeface="Consolas" pitchFamily="49" charset="0"/>
                <a:cs typeface="Consolas" pitchFamily="49" charset="0"/>
              </a:rPr>
              <a:t>environment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* 0.1;</a:t>
            </a:r>
          </a:p>
          <a:p>
            <a:pPr marL="320040" lvl="1" indent="0">
              <a:buNone/>
            </a:pPr>
            <a:r>
              <a:rPr lang="de-AT" sz="10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20040" lvl="1" indent="0">
              <a:buNone/>
            </a:pPr>
            <a:r>
              <a:rPr lang="de-AT" sz="1050" dirty="0" err="1">
                <a:latin typeface="Consolas" pitchFamily="49" charset="0"/>
                <a:cs typeface="Consolas" pitchFamily="49" charset="0"/>
              </a:rPr>
              <a:t>fragmentOut.a</a:t>
            </a:r>
            <a:r>
              <a:rPr lang="de-AT" sz="1050" dirty="0">
                <a:latin typeface="Consolas" pitchFamily="49" charset="0"/>
                <a:cs typeface="Consolas" pitchFamily="49" charset="0"/>
              </a:rPr>
              <a:t> = 1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0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idea</a:t>
            </a:r>
            <a:r>
              <a:rPr lang="de-DE" dirty="0" smtClean="0"/>
              <a:t>…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Shader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interacts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song</a:t>
            </a:r>
            <a:endParaRPr lang="de-DE" dirty="0" smtClean="0"/>
          </a:p>
          <a:p>
            <a:r>
              <a:rPr lang="de-DE" dirty="0" smtClean="0"/>
              <a:t>The bass –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fragment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endParaRPr lang="de-DE" dirty="0" smtClean="0"/>
          </a:p>
          <a:p>
            <a:r>
              <a:rPr lang="de-DE" dirty="0" smtClean="0"/>
              <a:t>Value </a:t>
            </a:r>
            <a:r>
              <a:rPr lang="de-DE" dirty="0" err="1" smtClean="0"/>
              <a:t>influences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lighting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disco</a:t>
            </a:r>
            <a:r>
              <a:rPr lang="de-DE" dirty="0"/>
              <a:t>-</a:t>
            </a:r>
            <a:r>
              <a:rPr lang="de-DE" dirty="0" err="1" smtClean="0"/>
              <a:t>room</a:t>
            </a:r>
            <a:r>
              <a:rPr lang="de-DE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16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OpenGL - </a:t>
            </a:r>
            <a:r>
              <a:rPr lang="de-DE" dirty="0" err="1" smtClean="0"/>
              <a:t>Application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0" y="2770188"/>
            <a:ext cx="6772319" cy="3538537"/>
          </a:xfrm>
          <a:ln w="15875">
            <a:solidFill>
              <a:schemeClr val="tx2"/>
            </a:solidFill>
          </a:ln>
          <a:effectLst>
            <a:innerShdw blurRad="63500" dist="25400" dir="1284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21" y="5013176"/>
            <a:ext cx="1935051" cy="1588475"/>
          </a:xfrm>
          <a:prstGeom prst="rect">
            <a:avLst/>
          </a:prstGeom>
          <a:ln w="15875">
            <a:solidFill>
              <a:schemeClr val="tx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21" y="5008877"/>
            <a:ext cx="1935051" cy="1588475"/>
          </a:xfrm>
          <a:prstGeom prst="rect">
            <a:avLst/>
          </a:prstGeom>
          <a:ln w="15875">
            <a:solidFill>
              <a:schemeClr val="tx2"/>
            </a:solidFill>
          </a:ln>
          <a:effectLst>
            <a:innerShdw blurRad="635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854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OpenGL - </a:t>
            </a:r>
            <a:r>
              <a:rPr lang="de-DE" dirty="0" err="1" smtClean="0"/>
              <a:t>Application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0" y="3083269"/>
            <a:ext cx="6772319" cy="2912375"/>
          </a:xfrm>
          <a:ln w="15875">
            <a:solidFill>
              <a:schemeClr val="tx2"/>
            </a:solidFill>
          </a:ln>
          <a:effectLst>
            <a:innerShdw blurRad="63500" dist="25400" dir="1284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48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OpenGL - </a:t>
            </a:r>
            <a:r>
              <a:rPr lang="de-DE" dirty="0" err="1" smtClean="0"/>
              <a:t>Application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0" y="3689967"/>
            <a:ext cx="6772319" cy="1698979"/>
          </a:xfrm>
          <a:ln w="15875">
            <a:solidFill>
              <a:schemeClr val="tx2"/>
            </a:solidFill>
          </a:ln>
          <a:effectLst>
            <a:innerShdw blurRad="63500" dist="25400" dir="1284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207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Floor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270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SHADER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 smtClean="0">
                <a:latin typeface="Consolas" pitchFamily="49" charset="0"/>
                <a:cs typeface="Consolas" pitchFamily="49" charset="0"/>
              </a:rPr>
            </a:b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</a:t>
            </a:r>
            <a:endParaRPr lang="de-AT" sz="21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.color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constantColor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.texCoord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texCoord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.lightDir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lightPos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.viewDir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viewPos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.position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mul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mvp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float4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(position,1));	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.positionW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mul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(m2w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float4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(position,1));	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cross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(normal,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(1.0,0.0,0.0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normalize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.tangentW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normalize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(m2wIT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float4(T,0))).xyz;	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.normalW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mul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(m2wIT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float4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(normal,0)).xyz;		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.binormalW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cross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OUT.normalW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OUT.tangentW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xyz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endParaRPr lang="de-AT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8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Floor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611495"/>
          </a:xfrm>
          <a:solidFill>
            <a:schemeClr val="bg1"/>
          </a:solidFill>
          <a:ln w="1270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NORMAL MAPPING: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float3x3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tangentMatrix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float3x3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normalize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IN.tangentW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),	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normalize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IN.binormalW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),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normalize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IN.normalW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32004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normalTex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tex2D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normTex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IN.texCoord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).xyz;	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normal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normalize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(expand(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normalTex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));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normal 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mul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normal,tangentMatrix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	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normLight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normalize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IN.lightDir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IN.positionW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).xyz;	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normLight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expand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normLight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	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normView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normalize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IN.viewDir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IN.positionW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).xyz;	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normView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expand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normView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			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normHalfangle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normalize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normLight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normView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	</a:t>
            </a:r>
            <a:endParaRPr lang="de-AT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83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Floor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611495"/>
          </a:xfrm>
          <a:solidFill>
            <a:schemeClr val="bg1"/>
          </a:solidFill>
          <a:ln w="1270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COLOR-TILING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   for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= 0; x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tiles; x++)				</a:t>
            </a:r>
            <a:endParaRPr lang="de-AT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 = 0; y 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2*tiles; y++)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IN.texCoord.x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x*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xFactor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IN.texCoord.x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(x+1)*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xFactor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&amp;&amp;</a:t>
            </a:r>
          </a:p>
          <a:p>
            <a:pPr marL="32004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IN.texCoord.y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y*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yFactor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IN.texCoord.y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(y+1)*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yFactor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{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outColor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mixColor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arrCount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]; 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(counter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% 2 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rdm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% 2) glow = 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} 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counter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++;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arrCount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++;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arrCount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arrCount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0;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AT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8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Floor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611495"/>
          </a:xfrm>
          <a:solidFill>
            <a:schemeClr val="bg1"/>
          </a:solidFill>
          <a:ln w="12700"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SOUND-INTERACTION:</a:t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endParaRPr lang="de-AT" sz="16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Fcolor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= ((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outColor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coloredTex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0.8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coloredTex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*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 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soundInput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endParaRPr lang="de-AT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float3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Fcolor2 = ((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outColor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coloredTex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0.8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coloredTex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 	   ((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materialEmissive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emissiveBoost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+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	  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materialAmbient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globalAmbient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+</a:t>
            </a:r>
            <a:endParaRPr lang="de-AT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diffuseColor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specularColor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de-AT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Fcolor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(Fcolor2)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Fcolor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4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&amp;&amp;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32004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glow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Fcolor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Fcolor2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  <a:endParaRPr lang="de-AT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1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91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The SoundVisualizer</vt:lpstr>
      <vt:lpstr>The idea…</vt:lpstr>
      <vt:lpstr>OpenGL - Application</vt:lpstr>
      <vt:lpstr>OpenGL - Application</vt:lpstr>
      <vt:lpstr>OpenGL - Application</vt:lpstr>
      <vt:lpstr>The Floor Shader</vt:lpstr>
      <vt:lpstr>The Floor Shader</vt:lpstr>
      <vt:lpstr>The Floor Shader</vt:lpstr>
      <vt:lpstr>The Floor Shader</vt:lpstr>
      <vt:lpstr>Animated Textures</vt:lpstr>
      <vt:lpstr>The Discoball</vt:lpstr>
      <vt:lpstr>The Discoball</vt:lpstr>
      <vt:lpstr>The Discoball</vt:lpstr>
      <vt:lpstr>The Discoball</vt:lpstr>
    </vt:vector>
  </TitlesOfParts>
  <Company>FH-Hagenberg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Busch Gunnar - S1200238084</dc:creator>
  <cp:lastModifiedBy>Busch Gunnar - S1200238084</cp:lastModifiedBy>
  <cp:revision>27</cp:revision>
  <dcterms:created xsi:type="dcterms:W3CDTF">2013-01-17T19:15:16Z</dcterms:created>
  <dcterms:modified xsi:type="dcterms:W3CDTF">2013-01-17T21:58:02Z</dcterms:modified>
</cp:coreProperties>
</file>