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0" r:id="rId2"/>
  </p:sldMasterIdLst>
  <p:notesMasterIdLst>
    <p:notesMasterId r:id="rId18"/>
  </p:notesMasterIdLst>
  <p:sldIdLst>
    <p:sldId id="266" r:id="rId3"/>
    <p:sldId id="265" r:id="rId4"/>
    <p:sldId id="270" r:id="rId5"/>
    <p:sldId id="276" r:id="rId6"/>
    <p:sldId id="267" r:id="rId7"/>
    <p:sldId id="275" r:id="rId8"/>
    <p:sldId id="277" r:id="rId9"/>
    <p:sldId id="278" r:id="rId10"/>
    <p:sldId id="279" r:id="rId11"/>
    <p:sldId id="280" r:id="rId12"/>
    <p:sldId id="334" r:id="rId13"/>
    <p:sldId id="335" r:id="rId14"/>
    <p:sldId id="336" r:id="rId15"/>
    <p:sldId id="337" r:id="rId16"/>
    <p:sldId id="333" r:id="rId17"/>
  </p:sldIdLst>
  <p:sldSz cx="7256463" cy="10387013"/>
  <p:notesSz cx="6858000" cy="9144000"/>
  <p:defaultTextStyle>
    <a:defPPr>
      <a:defRPr lang="ar-SA"/>
    </a:defPPr>
    <a:lvl1pPr marL="0" algn="l" defTabSz="454694" rtl="0" eaLnBrk="1" latinLnBrk="0" hangingPunct="1">
      <a:defRPr sz="896" kern="1200">
        <a:solidFill>
          <a:schemeClr val="tx1"/>
        </a:solidFill>
        <a:latin typeface="+mn-lt"/>
        <a:ea typeface="+mn-ea"/>
        <a:cs typeface="+mn-cs"/>
      </a:defRPr>
    </a:lvl1pPr>
    <a:lvl2pPr marL="227347" algn="l" defTabSz="454694" rtl="0" eaLnBrk="1" latinLnBrk="0" hangingPunct="1">
      <a:defRPr sz="896" kern="1200">
        <a:solidFill>
          <a:schemeClr val="tx1"/>
        </a:solidFill>
        <a:latin typeface="+mn-lt"/>
        <a:ea typeface="+mn-ea"/>
        <a:cs typeface="+mn-cs"/>
      </a:defRPr>
    </a:lvl2pPr>
    <a:lvl3pPr marL="454694" algn="l" defTabSz="454694" rtl="0" eaLnBrk="1" latinLnBrk="0" hangingPunct="1">
      <a:defRPr sz="896" kern="1200">
        <a:solidFill>
          <a:schemeClr val="tx1"/>
        </a:solidFill>
        <a:latin typeface="+mn-lt"/>
        <a:ea typeface="+mn-ea"/>
        <a:cs typeface="+mn-cs"/>
      </a:defRPr>
    </a:lvl3pPr>
    <a:lvl4pPr marL="682040" algn="l" defTabSz="454694" rtl="0" eaLnBrk="1" latinLnBrk="0" hangingPunct="1">
      <a:defRPr sz="896" kern="1200">
        <a:solidFill>
          <a:schemeClr val="tx1"/>
        </a:solidFill>
        <a:latin typeface="+mn-lt"/>
        <a:ea typeface="+mn-ea"/>
        <a:cs typeface="+mn-cs"/>
      </a:defRPr>
    </a:lvl4pPr>
    <a:lvl5pPr marL="909387" algn="l" defTabSz="454694" rtl="0" eaLnBrk="1" latinLnBrk="0" hangingPunct="1">
      <a:defRPr sz="896" kern="1200">
        <a:solidFill>
          <a:schemeClr val="tx1"/>
        </a:solidFill>
        <a:latin typeface="+mn-lt"/>
        <a:ea typeface="+mn-ea"/>
        <a:cs typeface="+mn-cs"/>
      </a:defRPr>
    </a:lvl5pPr>
    <a:lvl6pPr marL="1136734" algn="l" defTabSz="454694" rtl="0" eaLnBrk="1" latinLnBrk="0" hangingPunct="1">
      <a:defRPr sz="896" kern="1200">
        <a:solidFill>
          <a:schemeClr val="tx1"/>
        </a:solidFill>
        <a:latin typeface="+mn-lt"/>
        <a:ea typeface="+mn-ea"/>
        <a:cs typeface="+mn-cs"/>
      </a:defRPr>
    </a:lvl6pPr>
    <a:lvl7pPr marL="1364081" algn="l" defTabSz="454694" rtl="0" eaLnBrk="1" latinLnBrk="0" hangingPunct="1">
      <a:defRPr sz="896" kern="1200">
        <a:solidFill>
          <a:schemeClr val="tx1"/>
        </a:solidFill>
        <a:latin typeface="+mn-lt"/>
        <a:ea typeface="+mn-ea"/>
        <a:cs typeface="+mn-cs"/>
      </a:defRPr>
    </a:lvl7pPr>
    <a:lvl8pPr marL="1591428" algn="l" defTabSz="454694" rtl="0" eaLnBrk="1" latinLnBrk="0" hangingPunct="1">
      <a:defRPr sz="896" kern="1200">
        <a:solidFill>
          <a:schemeClr val="tx1"/>
        </a:solidFill>
        <a:latin typeface="+mn-lt"/>
        <a:ea typeface="+mn-ea"/>
        <a:cs typeface="+mn-cs"/>
      </a:defRPr>
    </a:lvl8pPr>
    <a:lvl9pPr marL="1818775" algn="l" defTabSz="454694" rtl="0" eaLnBrk="1" latinLnBrk="0" hangingPunct="1">
      <a:defRPr sz="8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6600"/>
    <a:srgbClr val="FF9933"/>
    <a:srgbClr val="FF3300"/>
    <a:srgbClr val="F896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23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l">
              <a:defRPr sz="1200"/>
            </a:lvl1pPr>
          </a:lstStyle>
          <a:p>
            <a:fld id="{CBED65B8-1F34-431D-8B7C-90DC37394B9A}" type="datetimeFigureOut">
              <a:rPr lang="ar-SA" smtClean="0"/>
              <a:t>27/12/1442</a:t>
            </a:fld>
            <a:endParaRPr lang="ar-SA"/>
          </a:p>
        </p:txBody>
      </p:sp>
      <p:sp>
        <p:nvSpPr>
          <p:cNvPr id="4" name="Slide Image Placeholder 3"/>
          <p:cNvSpPr>
            <a:spLocks noGrp="1" noRot="1" noChangeAspect="1"/>
          </p:cNvSpPr>
          <p:nvPr>
            <p:ph type="sldImg" idx="2"/>
          </p:nvPr>
        </p:nvSpPr>
        <p:spPr>
          <a:xfrm>
            <a:off x="2352675" y="1143000"/>
            <a:ext cx="2154238"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35DB938-FB5E-4A7B-AD16-70B27329F21F}" type="slidenum">
              <a:rPr lang="ar-SA" smtClean="0"/>
              <a:t>‹#›</a:t>
            </a:fld>
            <a:endParaRPr lang="ar-SA"/>
          </a:p>
        </p:txBody>
      </p:sp>
    </p:spTree>
    <p:extLst>
      <p:ext uri="{BB962C8B-B14F-4D97-AF65-F5344CB8AC3E}">
        <p14:creationId xmlns:p14="http://schemas.microsoft.com/office/powerpoint/2010/main" val="1415945867"/>
      </p:ext>
    </p:extLst>
  </p:cSld>
  <p:clrMap bg1="lt1" tx1="dk1" bg2="lt2" tx2="dk2" accent1="accent1" accent2="accent2" accent3="accent3" accent4="accent4" accent5="accent5" accent6="accent6" hlink="hlink" folHlink="folHlink"/>
  <p:notesStyle>
    <a:lvl1pPr marL="0" algn="l" defTabSz="454694" rtl="0" eaLnBrk="1" latinLnBrk="0" hangingPunct="1">
      <a:defRPr sz="597" kern="1200">
        <a:solidFill>
          <a:schemeClr val="tx1"/>
        </a:solidFill>
        <a:latin typeface="+mn-lt"/>
        <a:ea typeface="+mn-ea"/>
        <a:cs typeface="+mn-cs"/>
      </a:defRPr>
    </a:lvl1pPr>
    <a:lvl2pPr marL="227347" algn="l" defTabSz="454694" rtl="0" eaLnBrk="1" latinLnBrk="0" hangingPunct="1">
      <a:defRPr sz="597" kern="1200">
        <a:solidFill>
          <a:schemeClr val="tx1"/>
        </a:solidFill>
        <a:latin typeface="+mn-lt"/>
        <a:ea typeface="+mn-ea"/>
        <a:cs typeface="+mn-cs"/>
      </a:defRPr>
    </a:lvl2pPr>
    <a:lvl3pPr marL="454694" algn="l" defTabSz="454694" rtl="0" eaLnBrk="1" latinLnBrk="0" hangingPunct="1">
      <a:defRPr sz="597" kern="1200">
        <a:solidFill>
          <a:schemeClr val="tx1"/>
        </a:solidFill>
        <a:latin typeface="+mn-lt"/>
        <a:ea typeface="+mn-ea"/>
        <a:cs typeface="+mn-cs"/>
      </a:defRPr>
    </a:lvl3pPr>
    <a:lvl4pPr marL="682040" algn="l" defTabSz="454694" rtl="0" eaLnBrk="1" latinLnBrk="0" hangingPunct="1">
      <a:defRPr sz="597" kern="1200">
        <a:solidFill>
          <a:schemeClr val="tx1"/>
        </a:solidFill>
        <a:latin typeface="+mn-lt"/>
        <a:ea typeface="+mn-ea"/>
        <a:cs typeface="+mn-cs"/>
      </a:defRPr>
    </a:lvl4pPr>
    <a:lvl5pPr marL="909387" algn="l" defTabSz="454694" rtl="0" eaLnBrk="1" latinLnBrk="0" hangingPunct="1">
      <a:defRPr sz="597" kern="1200">
        <a:solidFill>
          <a:schemeClr val="tx1"/>
        </a:solidFill>
        <a:latin typeface="+mn-lt"/>
        <a:ea typeface="+mn-ea"/>
        <a:cs typeface="+mn-cs"/>
      </a:defRPr>
    </a:lvl5pPr>
    <a:lvl6pPr marL="1136734" algn="l" defTabSz="454694" rtl="0" eaLnBrk="1" latinLnBrk="0" hangingPunct="1">
      <a:defRPr sz="597" kern="1200">
        <a:solidFill>
          <a:schemeClr val="tx1"/>
        </a:solidFill>
        <a:latin typeface="+mn-lt"/>
        <a:ea typeface="+mn-ea"/>
        <a:cs typeface="+mn-cs"/>
      </a:defRPr>
    </a:lvl6pPr>
    <a:lvl7pPr marL="1364081" algn="l" defTabSz="454694" rtl="0" eaLnBrk="1" latinLnBrk="0" hangingPunct="1">
      <a:defRPr sz="597" kern="1200">
        <a:solidFill>
          <a:schemeClr val="tx1"/>
        </a:solidFill>
        <a:latin typeface="+mn-lt"/>
        <a:ea typeface="+mn-ea"/>
        <a:cs typeface="+mn-cs"/>
      </a:defRPr>
    </a:lvl7pPr>
    <a:lvl8pPr marL="1591428" algn="l" defTabSz="454694" rtl="0" eaLnBrk="1" latinLnBrk="0" hangingPunct="1">
      <a:defRPr sz="597" kern="1200">
        <a:solidFill>
          <a:schemeClr val="tx1"/>
        </a:solidFill>
        <a:latin typeface="+mn-lt"/>
        <a:ea typeface="+mn-ea"/>
        <a:cs typeface="+mn-cs"/>
      </a:defRPr>
    </a:lvl8pPr>
    <a:lvl9pPr marL="1818775" algn="l" defTabSz="454694" rtl="0" eaLnBrk="1" latinLnBrk="0" hangingPunct="1">
      <a:defRPr sz="59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4692" y="3219974"/>
            <a:ext cx="6173176"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89385" y="5816728"/>
            <a:ext cx="5083792"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9311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2204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64400" y="1119724"/>
            <a:ext cx="5041717" cy="358720"/>
          </a:xfrm>
        </p:spPr>
        <p:txBody>
          <a:bodyPr lIns="0" tIns="0" rIns="0" bIns="0"/>
          <a:lstStyle>
            <a:lvl1pPr>
              <a:defRPr sz="2331"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734186" y="2386681"/>
            <a:ext cx="5703335" cy="209261"/>
          </a:xfrm>
        </p:spPr>
        <p:txBody>
          <a:bodyPr lIns="0" tIns="0" rIns="0" bIns="0"/>
          <a:lstStyle>
            <a:lvl1pPr>
              <a:defRPr sz="1360" b="0" i="0">
                <a:solidFill>
                  <a:srgbClr val="231F2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187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64400" y="1119724"/>
            <a:ext cx="5041717" cy="358720"/>
          </a:xfrm>
        </p:spPr>
        <p:txBody>
          <a:bodyPr lIns="0" tIns="0" rIns="0" bIns="0"/>
          <a:lstStyle>
            <a:lvl1pPr>
              <a:defRPr sz="2331"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363128" y="2389013"/>
            <a:ext cx="3159213"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40219" y="2389013"/>
            <a:ext cx="3159213"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176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64400" y="1119724"/>
            <a:ext cx="5041717" cy="358720"/>
          </a:xfrm>
        </p:spPr>
        <p:txBody>
          <a:bodyPr lIns="0" tIns="0" rIns="0" bIns="0"/>
          <a:lstStyle>
            <a:lvl1pPr>
              <a:defRPr sz="2331"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0116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059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4691" y="3219974"/>
            <a:ext cx="6173176"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89384" y="5816727"/>
            <a:ext cx="5083793"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99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64398" y="1119724"/>
            <a:ext cx="5041717" cy="354712"/>
          </a:xfrm>
        </p:spPr>
        <p:txBody>
          <a:bodyPr lIns="0" tIns="0" rIns="0" bIns="0"/>
          <a:lstStyle>
            <a:lvl1pPr>
              <a:defRPr sz="2305"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734184" y="2386681"/>
            <a:ext cx="5703336" cy="206851"/>
          </a:xfrm>
        </p:spPr>
        <p:txBody>
          <a:bodyPr lIns="0" tIns="0" rIns="0" bIns="0"/>
          <a:lstStyle>
            <a:lvl1pPr>
              <a:defRPr sz="1344" b="0" i="0">
                <a:solidFill>
                  <a:srgbClr val="231F2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0243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64398" y="1119724"/>
            <a:ext cx="5041717" cy="354712"/>
          </a:xfrm>
        </p:spPr>
        <p:txBody>
          <a:bodyPr lIns="0" tIns="0" rIns="0" bIns="0"/>
          <a:lstStyle>
            <a:lvl1pPr>
              <a:defRPr sz="2305"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363128" y="2389013"/>
            <a:ext cx="3159213"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40219" y="2389013"/>
            <a:ext cx="3159213"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2210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64398" y="1119724"/>
            <a:ext cx="5041717" cy="354712"/>
          </a:xfrm>
        </p:spPr>
        <p:txBody>
          <a:bodyPr lIns="0" tIns="0" rIns="0" bIns="0"/>
          <a:lstStyle>
            <a:lvl1pPr>
              <a:defRPr sz="2305"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870908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64400" y="1119724"/>
            <a:ext cx="5041717" cy="369332"/>
          </a:xfrm>
          <a:prstGeom prst="rect">
            <a:avLst/>
          </a:prstGeom>
        </p:spPr>
        <p:txBody>
          <a:bodyPr wrap="square" lIns="0" tIns="0" rIns="0" bIns="0">
            <a:spAutoFit/>
          </a:bodyPr>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734186" y="2386681"/>
            <a:ext cx="5703335" cy="215444"/>
          </a:xfrm>
          <a:prstGeom prst="rect">
            <a:avLst/>
          </a:prstGeom>
        </p:spPr>
        <p:txBody>
          <a:bodyPr wrap="square" lIns="0" tIns="0" rIns="0" bIns="0">
            <a:spAutoFit/>
          </a:bodyPr>
          <a:lstStyle>
            <a:lvl1pPr>
              <a:defRPr sz="1400" b="0" i="0">
                <a:solidFill>
                  <a:srgbClr val="231F20"/>
                </a:solidFill>
                <a:latin typeface="Times New Roman"/>
                <a:cs typeface="Times New Roman"/>
              </a:defRPr>
            </a:lvl1pPr>
          </a:lstStyle>
          <a:p>
            <a:endParaRPr/>
          </a:p>
        </p:txBody>
      </p:sp>
      <p:sp>
        <p:nvSpPr>
          <p:cNvPr id="4" name="Holder 4"/>
          <p:cNvSpPr>
            <a:spLocks noGrp="1"/>
          </p:cNvSpPr>
          <p:nvPr>
            <p:ph type="ftr" sz="quarter" idx="5"/>
          </p:nvPr>
        </p:nvSpPr>
        <p:spPr>
          <a:xfrm>
            <a:off x="2469271" y="9659924"/>
            <a:ext cx="2324019" cy="137291"/>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63130" y="9659924"/>
            <a:ext cx="1670388" cy="137291"/>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a:xfrm>
            <a:off x="5229046" y="9659924"/>
            <a:ext cx="1670388" cy="137291"/>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274894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xStyles>
    <p:titleStyle>
      <a:lvl1pPr>
        <a:defRPr>
          <a:latin typeface="+mj-lt"/>
          <a:ea typeface="+mj-ea"/>
          <a:cs typeface="+mj-cs"/>
        </a:defRPr>
      </a:lvl1pPr>
    </p:titleStyle>
    <p:bodyStyle>
      <a:lvl1pPr marL="0">
        <a:defRPr>
          <a:latin typeface="+mn-lt"/>
          <a:ea typeface="+mn-ea"/>
          <a:cs typeface="+mn-cs"/>
        </a:defRPr>
      </a:lvl1pPr>
      <a:lvl2pPr marL="444101">
        <a:defRPr>
          <a:latin typeface="+mn-lt"/>
          <a:ea typeface="+mn-ea"/>
          <a:cs typeface="+mn-cs"/>
        </a:defRPr>
      </a:lvl2pPr>
      <a:lvl3pPr marL="888202">
        <a:defRPr>
          <a:latin typeface="+mn-lt"/>
          <a:ea typeface="+mn-ea"/>
          <a:cs typeface="+mn-cs"/>
        </a:defRPr>
      </a:lvl3pPr>
      <a:lvl4pPr marL="1332303">
        <a:defRPr>
          <a:latin typeface="+mn-lt"/>
          <a:ea typeface="+mn-ea"/>
          <a:cs typeface="+mn-cs"/>
        </a:defRPr>
      </a:lvl4pPr>
      <a:lvl5pPr marL="1776404">
        <a:defRPr>
          <a:latin typeface="+mn-lt"/>
          <a:ea typeface="+mn-ea"/>
          <a:cs typeface="+mn-cs"/>
        </a:defRPr>
      </a:lvl5pPr>
      <a:lvl6pPr marL="2220505">
        <a:defRPr>
          <a:latin typeface="+mn-lt"/>
          <a:ea typeface="+mn-ea"/>
          <a:cs typeface="+mn-cs"/>
        </a:defRPr>
      </a:lvl6pPr>
      <a:lvl7pPr marL="2664606">
        <a:defRPr>
          <a:latin typeface="+mn-lt"/>
          <a:ea typeface="+mn-ea"/>
          <a:cs typeface="+mn-cs"/>
        </a:defRPr>
      </a:lvl7pPr>
      <a:lvl8pPr marL="3108707">
        <a:defRPr>
          <a:latin typeface="+mn-lt"/>
          <a:ea typeface="+mn-ea"/>
          <a:cs typeface="+mn-cs"/>
        </a:defRPr>
      </a:lvl8pPr>
      <a:lvl9pPr marL="3552808">
        <a:defRPr>
          <a:latin typeface="+mn-lt"/>
          <a:ea typeface="+mn-ea"/>
          <a:cs typeface="+mn-cs"/>
        </a:defRPr>
      </a:lvl9pPr>
    </p:bodyStyle>
    <p:otherStyle>
      <a:lvl1pPr marL="0">
        <a:defRPr>
          <a:latin typeface="+mn-lt"/>
          <a:ea typeface="+mn-ea"/>
          <a:cs typeface="+mn-cs"/>
        </a:defRPr>
      </a:lvl1pPr>
      <a:lvl2pPr marL="444101">
        <a:defRPr>
          <a:latin typeface="+mn-lt"/>
          <a:ea typeface="+mn-ea"/>
          <a:cs typeface="+mn-cs"/>
        </a:defRPr>
      </a:lvl2pPr>
      <a:lvl3pPr marL="888202">
        <a:defRPr>
          <a:latin typeface="+mn-lt"/>
          <a:ea typeface="+mn-ea"/>
          <a:cs typeface="+mn-cs"/>
        </a:defRPr>
      </a:lvl3pPr>
      <a:lvl4pPr marL="1332303">
        <a:defRPr>
          <a:latin typeface="+mn-lt"/>
          <a:ea typeface="+mn-ea"/>
          <a:cs typeface="+mn-cs"/>
        </a:defRPr>
      </a:lvl4pPr>
      <a:lvl5pPr marL="1776404">
        <a:defRPr>
          <a:latin typeface="+mn-lt"/>
          <a:ea typeface="+mn-ea"/>
          <a:cs typeface="+mn-cs"/>
        </a:defRPr>
      </a:lvl5pPr>
      <a:lvl6pPr marL="2220505">
        <a:defRPr>
          <a:latin typeface="+mn-lt"/>
          <a:ea typeface="+mn-ea"/>
          <a:cs typeface="+mn-cs"/>
        </a:defRPr>
      </a:lvl6pPr>
      <a:lvl7pPr marL="2664606">
        <a:defRPr>
          <a:latin typeface="+mn-lt"/>
          <a:ea typeface="+mn-ea"/>
          <a:cs typeface="+mn-cs"/>
        </a:defRPr>
      </a:lvl7pPr>
      <a:lvl8pPr marL="3108707">
        <a:defRPr>
          <a:latin typeface="+mn-lt"/>
          <a:ea typeface="+mn-ea"/>
          <a:cs typeface="+mn-cs"/>
        </a:defRPr>
      </a:lvl8pPr>
      <a:lvl9pPr marL="3552808">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64398" y="1119724"/>
            <a:ext cx="5041717" cy="369332"/>
          </a:xfrm>
          <a:prstGeom prst="rect">
            <a:avLst/>
          </a:prstGeom>
        </p:spPr>
        <p:txBody>
          <a:bodyPr wrap="square" lIns="0" tIns="0" rIns="0" bIns="0">
            <a:spAutoFit/>
          </a:bodyPr>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734184" y="2386681"/>
            <a:ext cx="5703336" cy="215444"/>
          </a:xfrm>
          <a:prstGeom prst="rect">
            <a:avLst/>
          </a:prstGeom>
        </p:spPr>
        <p:txBody>
          <a:bodyPr wrap="square" lIns="0" tIns="0" rIns="0" bIns="0">
            <a:spAutoFit/>
          </a:bodyPr>
          <a:lstStyle>
            <a:lvl1pPr>
              <a:defRPr sz="1400" b="0" i="0">
                <a:solidFill>
                  <a:srgbClr val="231F20"/>
                </a:solidFill>
                <a:latin typeface="Times New Roman"/>
                <a:cs typeface="Times New Roman"/>
              </a:defRPr>
            </a:lvl1pPr>
          </a:lstStyle>
          <a:p>
            <a:endParaRPr/>
          </a:p>
        </p:txBody>
      </p:sp>
      <p:sp>
        <p:nvSpPr>
          <p:cNvPr id="4" name="Holder 4"/>
          <p:cNvSpPr>
            <a:spLocks noGrp="1"/>
          </p:cNvSpPr>
          <p:nvPr>
            <p:ph type="ftr" sz="quarter" idx="5"/>
          </p:nvPr>
        </p:nvSpPr>
        <p:spPr>
          <a:xfrm>
            <a:off x="2469271" y="9659922"/>
            <a:ext cx="2324019" cy="137858"/>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63128" y="9659922"/>
            <a:ext cx="1670389" cy="137858"/>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a:xfrm>
            <a:off x="5229044" y="9659922"/>
            <a:ext cx="1670389" cy="137858"/>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753537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defRPr>
          <a:latin typeface="+mj-lt"/>
          <a:ea typeface="+mj-ea"/>
          <a:cs typeface="+mj-cs"/>
        </a:defRPr>
      </a:lvl1pPr>
    </p:titleStyle>
    <p:bodyStyle>
      <a:lvl1pPr marL="0">
        <a:defRPr>
          <a:latin typeface="+mn-lt"/>
          <a:ea typeface="+mn-ea"/>
          <a:cs typeface="+mn-cs"/>
        </a:defRPr>
      </a:lvl1pPr>
      <a:lvl2pPr marL="439049">
        <a:defRPr>
          <a:latin typeface="+mn-lt"/>
          <a:ea typeface="+mn-ea"/>
          <a:cs typeface="+mn-cs"/>
        </a:defRPr>
      </a:lvl2pPr>
      <a:lvl3pPr marL="878098">
        <a:defRPr>
          <a:latin typeface="+mn-lt"/>
          <a:ea typeface="+mn-ea"/>
          <a:cs typeface="+mn-cs"/>
        </a:defRPr>
      </a:lvl3pPr>
      <a:lvl4pPr marL="1317147">
        <a:defRPr>
          <a:latin typeface="+mn-lt"/>
          <a:ea typeface="+mn-ea"/>
          <a:cs typeface="+mn-cs"/>
        </a:defRPr>
      </a:lvl4pPr>
      <a:lvl5pPr marL="1756197">
        <a:defRPr>
          <a:latin typeface="+mn-lt"/>
          <a:ea typeface="+mn-ea"/>
          <a:cs typeface="+mn-cs"/>
        </a:defRPr>
      </a:lvl5pPr>
      <a:lvl6pPr marL="2195246">
        <a:defRPr>
          <a:latin typeface="+mn-lt"/>
          <a:ea typeface="+mn-ea"/>
          <a:cs typeface="+mn-cs"/>
        </a:defRPr>
      </a:lvl6pPr>
      <a:lvl7pPr marL="2634295">
        <a:defRPr>
          <a:latin typeface="+mn-lt"/>
          <a:ea typeface="+mn-ea"/>
          <a:cs typeface="+mn-cs"/>
        </a:defRPr>
      </a:lvl7pPr>
      <a:lvl8pPr marL="3073344">
        <a:defRPr>
          <a:latin typeface="+mn-lt"/>
          <a:ea typeface="+mn-ea"/>
          <a:cs typeface="+mn-cs"/>
        </a:defRPr>
      </a:lvl8pPr>
      <a:lvl9pPr marL="3512393">
        <a:defRPr>
          <a:latin typeface="+mn-lt"/>
          <a:ea typeface="+mn-ea"/>
          <a:cs typeface="+mn-cs"/>
        </a:defRPr>
      </a:lvl9pPr>
    </p:bodyStyle>
    <p:otherStyle>
      <a:lvl1pPr marL="0">
        <a:defRPr>
          <a:latin typeface="+mn-lt"/>
          <a:ea typeface="+mn-ea"/>
          <a:cs typeface="+mn-cs"/>
        </a:defRPr>
      </a:lvl1pPr>
      <a:lvl2pPr marL="439049">
        <a:defRPr>
          <a:latin typeface="+mn-lt"/>
          <a:ea typeface="+mn-ea"/>
          <a:cs typeface="+mn-cs"/>
        </a:defRPr>
      </a:lvl2pPr>
      <a:lvl3pPr marL="878098">
        <a:defRPr>
          <a:latin typeface="+mn-lt"/>
          <a:ea typeface="+mn-ea"/>
          <a:cs typeface="+mn-cs"/>
        </a:defRPr>
      </a:lvl3pPr>
      <a:lvl4pPr marL="1317147">
        <a:defRPr>
          <a:latin typeface="+mn-lt"/>
          <a:ea typeface="+mn-ea"/>
          <a:cs typeface="+mn-cs"/>
        </a:defRPr>
      </a:lvl4pPr>
      <a:lvl5pPr marL="1756197">
        <a:defRPr>
          <a:latin typeface="+mn-lt"/>
          <a:ea typeface="+mn-ea"/>
          <a:cs typeface="+mn-cs"/>
        </a:defRPr>
      </a:lvl5pPr>
      <a:lvl6pPr marL="2195246">
        <a:defRPr>
          <a:latin typeface="+mn-lt"/>
          <a:ea typeface="+mn-ea"/>
          <a:cs typeface="+mn-cs"/>
        </a:defRPr>
      </a:lvl6pPr>
      <a:lvl7pPr marL="2634295">
        <a:defRPr>
          <a:latin typeface="+mn-lt"/>
          <a:ea typeface="+mn-ea"/>
          <a:cs typeface="+mn-cs"/>
        </a:defRPr>
      </a:lvl7pPr>
      <a:lvl8pPr marL="3073344">
        <a:defRPr>
          <a:latin typeface="+mn-lt"/>
          <a:ea typeface="+mn-ea"/>
          <a:cs typeface="+mn-cs"/>
        </a:defRPr>
      </a:lvl8pPr>
      <a:lvl9pPr marL="351239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mailto:a.hamod@QUANISAFETY.COM" TargetMode="Externa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www.quanisafety.com/" TargetMode="External"/><Relationship Id="rId7" Type="http://schemas.openxmlformats.org/officeDocument/2006/relationships/hyperlink" Target="mailto:a.hamod@QUANISAFETY.COM" TargetMode="Externa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mailto:a.hamod@QUANISAFETY.CO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mailto:a.hamod@QUANISAFETY.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mailto:a.hamod@QUANISAFET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mailto:a.hamod@QUANISAFETY.COM" TargetMode="External"/><Relationship Id="rId3" Type="http://schemas.openxmlformats.org/officeDocument/2006/relationships/image" Target="../media/image14.jpg"/><Relationship Id="rId7"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hyperlink" Target="mailto:a.hamod@QUANISAFETY.COM"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2933" y="5523293"/>
            <a:ext cx="7343395" cy="5005994"/>
          </a:xfrm>
          <a:prstGeom prst="rect">
            <a:avLst/>
          </a:prstGeom>
        </p:spPr>
      </p:pic>
      <p:sp>
        <p:nvSpPr>
          <p:cNvPr id="5" name="object 5"/>
          <p:cNvSpPr/>
          <p:nvPr/>
        </p:nvSpPr>
        <p:spPr>
          <a:xfrm>
            <a:off x="-87537" y="4856341"/>
            <a:ext cx="3376396" cy="4354649"/>
          </a:xfrm>
          <a:custGeom>
            <a:avLst/>
            <a:gdLst/>
            <a:ahLst/>
            <a:cxnLst/>
            <a:rect l="l" t="t" r="r" b="b"/>
            <a:pathLst>
              <a:path w="3475990" h="4483100">
                <a:moveTo>
                  <a:pt x="0" y="0"/>
                </a:moveTo>
                <a:lnTo>
                  <a:pt x="3475469" y="2241331"/>
                </a:lnTo>
                <a:lnTo>
                  <a:pt x="0" y="4482662"/>
                </a:lnTo>
              </a:path>
            </a:pathLst>
          </a:custGeom>
          <a:ln w="33274">
            <a:solidFill>
              <a:srgbClr val="FFFFFF"/>
            </a:solidFill>
          </a:ln>
        </p:spPr>
        <p:txBody>
          <a:bodyPr wrap="square" lIns="0" tIns="0" rIns="0" bIns="0" rtlCol="0"/>
          <a:lstStyle/>
          <a:p>
            <a:pPr defTabSz="888202"/>
            <a:endParaRPr sz="1748">
              <a:solidFill>
                <a:prstClr val="black"/>
              </a:solidFill>
              <a:latin typeface="Calibri"/>
            </a:endParaRPr>
          </a:p>
        </p:txBody>
      </p:sp>
      <p:sp>
        <p:nvSpPr>
          <p:cNvPr id="8" name="object 8"/>
          <p:cNvSpPr/>
          <p:nvPr/>
        </p:nvSpPr>
        <p:spPr>
          <a:xfrm>
            <a:off x="566104" y="1158066"/>
            <a:ext cx="6731820" cy="0"/>
          </a:xfrm>
          <a:custGeom>
            <a:avLst/>
            <a:gdLst/>
            <a:ahLst/>
            <a:cxnLst/>
            <a:rect l="l" t="t" r="r" b="b"/>
            <a:pathLst>
              <a:path w="6930390">
                <a:moveTo>
                  <a:pt x="0" y="0"/>
                </a:moveTo>
                <a:lnTo>
                  <a:pt x="6930364" y="0"/>
                </a:lnTo>
              </a:path>
            </a:pathLst>
          </a:custGeom>
          <a:ln w="50800">
            <a:solidFill>
              <a:srgbClr val="F8962C"/>
            </a:solidFill>
            <a:prstDash val="sysDot"/>
          </a:ln>
        </p:spPr>
        <p:txBody>
          <a:bodyPr wrap="square" lIns="0" tIns="0" rIns="0" bIns="0" rtlCol="0"/>
          <a:lstStyle/>
          <a:p>
            <a:pPr defTabSz="888202"/>
            <a:endParaRPr sz="1748">
              <a:solidFill>
                <a:prstClr val="black"/>
              </a:solidFill>
              <a:latin typeface="Calibri"/>
            </a:endParaRPr>
          </a:p>
        </p:txBody>
      </p:sp>
      <p:sp>
        <p:nvSpPr>
          <p:cNvPr id="15" name="TextBox 14">
            <a:extLst>
              <a:ext uri="{FF2B5EF4-FFF2-40B4-BE49-F238E27FC236}">
                <a16:creationId xmlns:a16="http://schemas.microsoft.com/office/drawing/2014/main" id="{360C7A40-E47A-4B55-B5CB-B11F42C48BEC}"/>
              </a:ext>
            </a:extLst>
          </p:cNvPr>
          <p:cNvSpPr txBox="1"/>
          <p:nvPr/>
        </p:nvSpPr>
        <p:spPr>
          <a:xfrm>
            <a:off x="-398294" y="8743925"/>
            <a:ext cx="6643418" cy="1077218"/>
          </a:xfrm>
          <a:prstGeom prst="rect">
            <a:avLst/>
          </a:prstGeom>
          <a:noFill/>
        </p:spPr>
        <p:txBody>
          <a:bodyPr wrap="square">
            <a:spAutoFit/>
          </a:bodyPr>
          <a:lstStyle/>
          <a:p>
            <a:pPr algn="ctr"/>
            <a:r>
              <a:rPr lang="ar-SA" sz="3200" b="1" spc="110" dirty="0">
                <a:solidFill>
                  <a:srgbClr val="FF6600"/>
                </a:solidFill>
                <a:latin typeface="Tahoma" panose="020B0604030504040204" pitchFamily="34" charset="0"/>
                <a:ea typeface="Tahoma" panose="020B0604030504040204" pitchFamily="34" charset="0"/>
                <a:cs typeface="Tahoma" panose="020B0604030504040204" pitchFamily="34" charset="0"/>
              </a:rPr>
              <a:t>شركة قاني</a:t>
            </a:r>
          </a:p>
          <a:p>
            <a:pPr algn="ctr"/>
            <a:r>
              <a:rPr lang="ar-SA" sz="2800" b="1" i="0" u="none" strike="noStrike" dirty="0">
                <a:solidFill>
                  <a:srgbClr val="FF6600"/>
                </a:solidFill>
                <a:effectLst/>
                <a:latin typeface="Tahoma" panose="020B0604030504040204" pitchFamily="34" charset="0"/>
                <a:ea typeface="Tahoma" panose="020B0604030504040204" pitchFamily="34" charset="0"/>
                <a:cs typeface="Tahoma" panose="020B0604030504040204" pitchFamily="34" charset="0"/>
              </a:rPr>
              <a:t> </a:t>
            </a:r>
            <a:r>
              <a:rPr lang="ar-SA" sz="3200" b="1" spc="110" dirty="0">
                <a:solidFill>
                  <a:srgbClr val="FF6600"/>
                </a:solidFill>
                <a:latin typeface="Tahoma" panose="020B0604030504040204" pitchFamily="34" charset="0"/>
                <a:ea typeface="Tahoma" panose="020B0604030504040204" pitchFamily="34" charset="0"/>
                <a:cs typeface="Tahoma" panose="020B0604030504040204" pitchFamily="34" charset="0"/>
              </a:rPr>
              <a:t>للسلامة ومكافحة الحريق</a:t>
            </a:r>
            <a:r>
              <a:rPr lang="ar-SA" sz="2800" b="1" i="0" u="none" strike="noStrike" dirty="0">
                <a:solidFill>
                  <a:srgbClr val="FF6600"/>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20" name="object 4">
            <a:extLst>
              <a:ext uri="{FF2B5EF4-FFF2-40B4-BE49-F238E27FC236}">
                <a16:creationId xmlns:a16="http://schemas.microsoft.com/office/drawing/2014/main" id="{BE36D090-5FC5-4844-AA8D-6A9F7F7B495C}"/>
              </a:ext>
            </a:extLst>
          </p:cNvPr>
          <p:cNvSpPr/>
          <p:nvPr/>
        </p:nvSpPr>
        <p:spPr>
          <a:xfrm>
            <a:off x="2914125" y="5588538"/>
            <a:ext cx="4383799" cy="4407755"/>
          </a:xfrm>
          <a:custGeom>
            <a:avLst/>
            <a:gdLst/>
            <a:ahLst/>
            <a:cxnLst/>
            <a:rect l="l" t="t" r="r" b="b"/>
            <a:pathLst>
              <a:path w="5544185" h="5407660">
                <a:moveTo>
                  <a:pt x="5543829" y="0"/>
                </a:moveTo>
                <a:lnTo>
                  <a:pt x="2861564" y="0"/>
                </a:lnTo>
                <a:lnTo>
                  <a:pt x="0" y="1840979"/>
                </a:lnTo>
                <a:lnTo>
                  <a:pt x="5543829" y="5407609"/>
                </a:lnTo>
                <a:lnTo>
                  <a:pt x="5543829" y="0"/>
                </a:lnTo>
                <a:close/>
              </a:path>
            </a:pathLst>
          </a:custGeom>
          <a:solidFill>
            <a:srgbClr val="F8BB84"/>
          </a:solidFill>
        </p:spPr>
        <p:txBody>
          <a:bodyPr wrap="square" lIns="0" tIns="0" rIns="0" bIns="0" rtlCol="0"/>
          <a:lstStyle/>
          <a:p>
            <a:endParaRPr/>
          </a:p>
        </p:txBody>
      </p:sp>
      <p:pic>
        <p:nvPicPr>
          <p:cNvPr id="22" name="Picture 21" descr="A picture containing text, clipart&#10;&#10;Description automatically generated">
            <a:extLst>
              <a:ext uri="{FF2B5EF4-FFF2-40B4-BE49-F238E27FC236}">
                <a16:creationId xmlns:a16="http://schemas.microsoft.com/office/drawing/2014/main" id="{72228C23-A9D0-47AB-B6D0-8ED37DB14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55" y="74480"/>
            <a:ext cx="1558440" cy="764001"/>
          </a:xfrm>
          <a:prstGeom prst="rect">
            <a:avLst/>
          </a:prstGeom>
        </p:spPr>
      </p:pic>
      <p:pic>
        <p:nvPicPr>
          <p:cNvPr id="6" name="Picture 5" descr="A picture containing red, engine&#10;&#10;Description automatically generated">
            <a:extLst>
              <a:ext uri="{FF2B5EF4-FFF2-40B4-BE49-F238E27FC236}">
                <a16:creationId xmlns:a16="http://schemas.microsoft.com/office/drawing/2014/main" id="{93BDBB55-4BB1-4E78-93AB-1F040CFB7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7387999" cy="5706759"/>
          </a:xfrm>
          <a:prstGeom prst="rect">
            <a:avLst/>
          </a:prstGeom>
        </p:spPr>
      </p:pic>
      <p:sp>
        <p:nvSpPr>
          <p:cNvPr id="4" name="object 4"/>
          <p:cNvSpPr/>
          <p:nvPr/>
        </p:nvSpPr>
        <p:spPr>
          <a:xfrm>
            <a:off x="0" y="3050392"/>
            <a:ext cx="4205383" cy="5411238"/>
          </a:xfrm>
          <a:custGeom>
            <a:avLst/>
            <a:gdLst/>
            <a:ahLst/>
            <a:cxnLst/>
            <a:rect l="l" t="t" r="r" b="b"/>
            <a:pathLst>
              <a:path w="4329430" h="5570855">
                <a:moveTo>
                  <a:pt x="0" y="0"/>
                </a:moveTo>
                <a:lnTo>
                  <a:pt x="0" y="5570291"/>
                </a:lnTo>
                <a:lnTo>
                  <a:pt x="4329125" y="2785141"/>
                </a:lnTo>
                <a:lnTo>
                  <a:pt x="0" y="0"/>
                </a:lnTo>
                <a:close/>
              </a:path>
            </a:pathLst>
          </a:custGeom>
          <a:solidFill>
            <a:srgbClr val="F6AA53">
              <a:alpha val="88000"/>
            </a:srgbClr>
          </a:solidFill>
        </p:spPr>
        <p:txBody>
          <a:bodyPr wrap="square" lIns="0" tIns="0" rIns="0" bIns="0" rtlCol="0"/>
          <a:lstStyle/>
          <a:p>
            <a:pPr defTabSz="888202"/>
            <a:endParaRPr sz="1748" dirty="0">
              <a:solidFill>
                <a:prstClr val="black"/>
              </a:solidFill>
              <a:latin typeface="Calibri"/>
            </a:endParaRPr>
          </a:p>
        </p:txBody>
      </p:sp>
      <p:pic>
        <p:nvPicPr>
          <p:cNvPr id="23" name="Picture 22" descr="A picture containing text, clipart&#10;&#10;Description automatically generated">
            <a:extLst>
              <a:ext uri="{FF2B5EF4-FFF2-40B4-BE49-F238E27FC236}">
                <a16:creationId xmlns:a16="http://schemas.microsoft.com/office/drawing/2014/main" id="{657AAB8B-B1F0-49E9-A31B-0E52E1EB4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541" y="5917360"/>
            <a:ext cx="1558440" cy="764001"/>
          </a:xfrm>
          <a:prstGeom prst="rect">
            <a:avLst/>
          </a:prstGeom>
        </p:spPr>
      </p:pic>
      <p:grpSp>
        <p:nvGrpSpPr>
          <p:cNvPr id="38" name="Group 37">
            <a:extLst>
              <a:ext uri="{FF2B5EF4-FFF2-40B4-BE49-F238E27FC236}">
                <a16:creationId xmlns:a16="http://schemas.microsoft.com/office/drawing/2014/main" id="{2D4F50ED-3756-4BDF-82C8-BDCE864C01AA}"/>
              </a:ext>
            </a:extLst>
          </p:cNvPr>
          <p:cNvGrpSpPr/>
          <p:nvPr/>
        </p:nvGrpSpPr>
        <p:grpSpPr>
          <a:xfrm>
            <a:off x="4833938" y="7477632"/>
            <a:ext cx="917715" cy="623557"/>
            <a:chOff x="10395327" y="2840978"/>
            <a:chExt cx="1283399" cy="632162"/>
          </a:xfrm>
        </p:grpSpPr>
        <p:pic>
          <p:nvPicPr>
            <p:cNvPr id="32" name="Picture 8" descr="تحميل اجمل مجموعة شعارات مواقع التواصل الاجتماعي لوجو سوشل ميديا PNG">
              <a:extLst>
                <a:ext uri="{FF2B5EF4-FFF2-40B4-BE49-F238E27FC236}">
                  <a16:creationId xmlns:a16="http://schemas.microsoft.com/office/drawing/2014/main" id="{85A51BE6-3B26-4A76-93BC-2A81941936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رموز شبكات التواصل الاجتماعي وأهم المصطلحات - إيجي برس">
              <a:extLst>
                <a:ext uri="{FF2B5EF4-FFF2-40B4-BE49-F238E27FC236}">
                  <a16:creationId xmlns:a16="http://schemas.microsoft.com/office/drawing/2014/main" id="{BAFBBC28-487C-4CA2-97E6-0D67026133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a:extLst>
              <a:ext uri="{FF2B5EF4-FFF2-40B4-BE49-F238E27FC236}">
                <a16:creationId xmlns:a16="http://schemas.microsoft.com/office/drawing/2014/main" id="{646EEB64-62B4-47FC-8537-A373EB6BAA5B}"/>
              </a:ext>
            </a:extLst>
          </p:cNvPr>
          <p:cNvPicPr>
            <a:picLocks noChangeAspect="1"/>
          </p:cNvPicPr>
          <p:nvPr/>
        </p:nvPicPr>
        <p:blipFill>
          <a:blip r:embed="rId7"/>
          <a:stretch>
            <a:fillRect/>
          </a:stretch>
        </p:blipFill>
        <p:spPr>
          <a:xfrm>
            <a:off x="3156744" y="5098256"/>
            <a:ext cx="942975" cy="190500"/>
          </a:xfrm>
          <a:prstGeom prst="rect">
            <a:avLst/>
          </a:prstGeom>
        </p:spPr>
      </p:pic>
      <p:grpSp>
        <p:nvGrpSpPr>
          <p:cNvPr id="43" name="object 7">
            <a:extLst>
              <a:ext uri="{FF2B5EF4-FFF2-40B4-BE49-F238E27FC236}">
                <a16:creationId xmlns:a16="http://schemas.microsoft.com/office/drawing/2014/main" id="{9AB60A0B-A322-4209-A980-26BD13E80D2F}"/>
              </a:ext>
            </a:extLst>
          </p:cNvPr>
          <p:cNvGrpSpPr/>
          <p:nvPr/>
        </p:nvGrpSpPr>
        <p:grpSpPr>
          <a:xfrm>
            <a:off x="4205383" y="6983674"/>
            <a:ext cx="1558440" cy="364639"/>
            <a:chOff x="1707845" y="10037140"/>
            <a:chExt cx="975360" cy="198755"/>
          </a:xfrm>
        </p:grpSpPr>
        <p:pic>
          <p:nvPicPr>
            <p:cNvPr id="44" name="object 8">
              <a:extLst>
                <a:ext uri="{FF2B5EF4-FFF2-40B4-BE49-F238E27FC236}">
                  <a16:creationId xmlns:a16="http://schemas.microsoft.com/office/drawing/2014/main" id="{F2D57D81-69CA-46F3-B119-27924C78E5D1}"/>
                </a:ext>
              </a:extLst>
            </p:cNvPr>
            <p:cNvPicPr/>
            <p:nvPr/>
          </p:nvPicPr>
          <p:blipFill>
            <a:blip r:embed="rId8" cstate="print"/>
            <a:stretch>
              <a:fillRect/>
            </a:stretch>
          </p:blipFill>
          <p:spPr>
            <a:xfrm>
              <a:off x="1707845" y="10065317"/>
              <a:ext cx="175145" cy="142341"/>
            </a:xfrm>
            <a:prstGeom prst="rect">
              <a:avLst/>
            </a:prstGeom>
          </p:spPr>
        </p:pic>
        <p:pic>
          <p:nvPicPr>
            <p:cNvPr id="45" name="object 9">
              <a:extLst>
                <a:ext uri="{FF2B5EF4-FFF2-40B4-BE49-F238E27FC236}">
                  <a16:creationId xmlns:a16="http://schemas.microsoft.com/office/drawing/2014/main" id="{4C0DFA66-88A2-4669-A383-981E1CBA539B}"/>
                </a:ext>
              </a:extLst>
            </p:cNvPr>
            <p:cNvPicPr/>
            <p:nvPr/>
          </p:nvPicPr>
          <p:blipFill>
            <a:blip r:embed="rId9" cstate="print"/>
            <a:stretch>
              <a:fillRect/>
            </a:stretch>
          </p:blipFill>
          <p:spPr>
            <a:xfrm>
              <a:off x="1968512" y="10037140"/>
              <a:ext cx="91719" cy="198704"/>
            </a:xfrm>
            <a:prstGeom prst="rect">
              <a:avLst/>
            </a:prstGeom>
          </p:spPr>
        </p:pic>
        <p:pic>
          <p:nvPicPr>
            <p:cNvPr id="46" name="object 10">
              <a:extLst>
                <a:ext uri="{FF2B5EF4-FFF2-40B4-BE49-F238E27FC236}">
                  <a16:creationId xmlns:a16="http://schemas.microsoft.com/office/drawing/2014/main" id="{837791F4-077E-41A1-93B2-D3BD43897E68}"/>
                </a:ext>
              </a:extLst>
            </p:cNvPr>
            <p:cNvPicPr/>
            <p:nvPr/>
          </p:nvPicPr>
          <p:blipFill>
            <a:blip r:embed="rId10" cstate="print"/>
            <a:stretch>
              <a:fillRect/>
            </a:stretch>
          </p:blipFill>
          <p:spPr>
            <a:xfrm>
              <a:off x="2145872" y="10046364"/>
              <a:ext cx="180027" cy="180251"/>
            </a:xfrm>
            <a:prstGeom prst="rect">
              <a:avLst/>
            </a:prstGeom>
          </p:spPr>
        </p:pic>
        <p:sp>
          <p:nvSpPr>
            <p:cNvPr id="47" name="object 11">
              <a:extLst>
                <a:ext uri="{FF2B5EF4-FFF2-40B4-BE49-F238E27FC236}">
                  <a16:creationId xmlns:a16="http://schemas.microsoft.com/office/drawing/2014/main" id="{A26B5C02-0405-4ABD-9C7D-50780FB61FE2}"/>
                </a:ext>
              </a:extLst>
            </p:cNvPr>
            <p:cNvSpPr/>
            <p:nvPr/>
          </p:nvSpPr>
          <p:spPr>
            <a:xfrm>
              <a:off x="2402255" y="10037614"/>
              <a:ext cx="281305" cy="198120"/>
            </a:xfrm>
            <a:custGeom>
              <a:avLst/>
              <a:gdLst/>
              <a:ahLst/>
              <a:cxnLst/>
              <a:rect l="l" t="t" r="r" b="b"/>
              <a:pathLst>
                <a:path w="281305" h="198120">
                  <a:moveTo>
                    <a:pt x="154542" y="0"/>
                  </a:moveTo>
                  <a:lnTo>
                    <a:pt x="89339" y="0"/>
                  </a:lnTo>
                  <a:lnTo>
                    <a:pt x="44746" y="2404"/>
                  </a:lnTo>
                  <a:lnTo>
                    <a:pt x="9414" y="22238"/>
                  </a:lnTo>
                  <a:lnTo>
                    <a:pt x="733" y="73116"/>
                  </a:lnTo>
                  <a:lnTo>
                    <a:pt x="0" y="98878"/>
                  </a:lnTo>
                  <a:lnTo>
                    <a:pt x="91" y="125823"/>
                  </a:lnTo>
                  <a:lnTo>
                    <a:pt x="5867" y="166937"/>
                  </a:lnTo>
                  <a:lnTo>
                    <a:pt x="57101" y="195352"/>
                  </a:lnTo>
                  <a:lnTo>
                    <a:pt x="126404" y="197757"/>
                  </a:lnTo>
                  <a:lnTo>
                    <a:pt x="191602" y="197757"/>
                  </a:lnTo>
                  <a:lnTo>
                    <a:pt x="236190" y="195352"/>
                  </a:lnTo>
                  <a:lnTo>
                    <a:pt x="271527" y="175518"/>
                  </a:lnTo>
                  <a:lnTo>
                    <a:pt x="280203" y="124640"/>
                  </a:lnTo>
                  <a:lnTo>
                    <a:pt x="280936" y="98878"/>
                  </a:lnTo>
                  <a:lnTo>
                    <a:pt x="280845" y="71933"/>
                  </a:lnTo>
                  <a:lnTo>
                    <a:pt x="275069" y="30819"/>
                  </a:lnTo>
                  <a:lnTo>
                    <a:pt x="223836" y="2404"/>
                  </a:lnTo>
                  <a:lnTo>
                    <a:pt x="154542" y="0"/>
                  </a:lnTo>
                  <a:close/>
                </a:path>
              </a:pathLst>
            </a:custGeom>
            <a:solidFill>
              <a:srgbClr val="F8982F"/>
            </a:solidFill>
          </p:spPr>
          <p:txBody>
            <a:bodyPr wrap="square" lIns="0" tIns="0" rIns="0" bIns="0" rtlCol="0"/>
            <a:lstStyle/>
            <a:p>
              <a:pPr defTabSz="878098"/>
              <a:endParaRPr sz="1729">
                <a:solidFill>
                  <a:schemeClr val="accent1"/>
                </a:solidFill>
                <a:latin typeface="Calibri"/>
              </a:endParaRPr>
            </a:p>
          </p:txBody>
        </p:sp>
        <p:sp>
          <p:nvSpPr>
            <p:cNvPr id="48" name="object 12">
              <a:extLst>
                <a:ext uri="{FF2B5EF4-FFF2-40B4-BE49-F238E27FC236}">
                  <a16:creationId xmlns:a16="http://schemas.microsoft.com/office/drawing/2014/main" id="{55DBCD2F-F3D2-4AA4-B23C-38664B342F7B}"/>
                </a:ext>
              </a:extLst>
            </p:cNvPr>
            <p:cNvSpPr/>
            <p:nvPr/>
          </p:nvSpPr>
          <p:spPr>
            <a:xfrm>
              <a:off x="2514003" y="10094724"/>
              <a:ext cx="73660" cy="83820"/>
            </a:xfrm>
            <a:custGeom>
              <a:avLst/>
              <a:gdLst/>
              <a:ahLst/>
              <a:cxnLst/>
              <a:rect l="l" t="t" r="r" b="b"/>
              <a:pathLst>
                <a:path w="73660" h="83820">
                  <a:moveTo>
                    <a:pt x="0" y="0"/>
                  </a:moveTo>
                  <a:lnTo>
                    <a:pt x="0" y="83540"/>
                  </a:lnTo>
                  <a:lnTo>
                    <a:pt x="73431" y="41770"/>
                  </a:lnTo>
                  <a:lnTo>
                    <a:pt x="0" y="0"/>
                  </a:lnTo>
                  <a:close/>
                </a:path>
              </a:pathLst>
            </a:custGeom>
            <a:solidFill>
              <a:srgbClr val="FFFFFF"/>
            </a:solidFill>
          </p:spPr>
          <p:txBody>
            <a:bodyPr wrap="square" lIns="0" tIns="0" rIns="0" bIns="0" rtlCol="0"/>
            <a:lstStyle/>
            <a:p>
              <a:pPr defTabSz="878098"/>
              <a:endParaRPr sz="1729">
                <a:solidFill>
                  <a:schemeClr val="accent1"/>
                </a:solidFill>
                <a:latin typeface="Calibri"/>
              </a:endParaRPr>
            </a:p>
          </p:txBody>
        </p:sp>
      </p:grpSp>
      <p:sp>
        <p:nvSpPr>
          <p:cNvPr id="49" name="object 13">
            <a:extLst>
              <a:ext uri="{FF2B5EF4-FFF2-40B4-BE49-F238E27FC236}">
                <a16:creationId xmlns:a16="http://schemas.microsoft.com/office/drawing/2014/main" id="{487ADBC6-02FA-4BAB-9920-A75496B619CE}"/>
              </a:ext>
            </a:extLst>
          </p:cNvPr>
          <p:cNvSpPr txBox="1"/>
          <p:nvPr/>
        </p:nvSpPr>
        <p:spPr>
          <a:xfrm>
            <a:off x="5942942" y="7014967"/>
            <a:ext cx="1609765" cy="278414"/>
          </a:xfrm>
          <a:prstGeom prst="rect">
            <a:avLst/>
          </a:prstGeom>
        </p:spPr>
        <p:txBody>
          <a:bodyPr vert="horz" wrap="square" lIns="0" tIns="12196" rIns="0" bIns="0" rtlCol="0">
            <a:spAutoFit/>
          </a:bodyPr>
          <a:lstStyle/>
          <a:p>
            <a:pPr marL="12196" defTabSz="878098">
              <a:spcBef>
                <a:spcPts val="96"/>
              </a:spcBef>
            </a:pPr>
            <a:r>
              <a:rPr lang="en-GB" sz="1729" b="1" spc="67" dirty="0" err="1">
                <a:solidFill>
                  <a:schemeClr val="accent1"/>
                </a:solidFill>
                <a:latin typeface="Arial"/>
                <a:cs typeface="Arial"/>
              </a:rPr>
              <a:t>quanisafety</a:t>
            </a:r>
            <a:endParaRPr sz="1729" dirty="0">
              <a:solidFill>
                <a:schemeClr val="accent1"/>
              </a:solidFill>
              <a:latin typeface="Arial"/>
              <a:cs typeface="Arial"/>
            </a:endParaRPr>
          </a:p>
        </p:txBody>
      </p:sp>
      <p:sp>
        <p:nvSpPr>
          <p:cNvPr id="50" name="object 16">
            <a:extLst>
              <a:ext uri="{FF2B5EF4-FFF2-40B4-BE49-F238E27FC236}">
                <a16:creationId xmlns:a16="http://schemas.microsoft.com/office/drawing/2014/main" id="{FDDFC96B-47E5-4985-8FA6-5B32E9B4A344}"/>
              </a:ext>
            </a:extLst>
          </p:cNvPr>
          <p:cNvSpPr txBox="1"/>
          <p:nvPr/>
        </p:nvSpPr>
        <p:spPr>
          <a:xfrm>
            <a:off x="5350741" y="7959147"/>
            <a:ext cx="3082497" cy="475221"/>
          </a:xfrm>
          <a:prstGeom prst="rect">
            <a:avLst/>
          </a:prstGeom>
        </p:spPr>
        <p:txBody>
          <a:bodyPr vert="horz" wrap="square" lIns="0" tIns="43905" rIns="0" bIns="0" rtlCol="0">
            <a:spAutoFit/>
          </a:bodyPr>
          <a:lstStyle/>
          <a:p>
            <a:pPr marL="12196" marR="1116526" defTabSz="878098">
              <a:lnSpc>
                <a:spcPct val="200000"/>
              </a:lnSpc>
            </a:pPr>
            <a:r>
              <a:rPr lang="en-GB" sz="1600" spc="-109" dirty="0">
                <a:solidFill>
                  <a:srgbClr val="1D1D1B"/>
                </a:solidFill>
                <a:latin typeface="Lucida Sans Unicode"/>
                <a:cs typeface="Lucida Sans Unicode"/>
              </a:rPr>
              <a:t>info</a:t>
            </a:r>
            <a:r>
              <a:rPr sz="1344" spc="-109" dirty="0">
                <a:solidFill>
                  <a:srgbClr val="1D1D1B"/>
                </a:solidFill>
                <a:latin typeface="Lucida Sans Unicode"/>
                <a:cs typeface="Lucida Sans Unicode"/>
                <a:hlinkClick r:id="rId11"/>
              </a:rPr>
              <a:t>@</a:t>
            </a:r>
            <a:r>
              <a:rPr lang="en-GB" sz="1344" spc="-109" dirty="0">
                <a:solidFill>
                  <a:srgbClr val="1D1D1B"/>
                </a:solidFill>
                <a:latin typeface="Lucida Sans Unicode"/>
                <a:cs typeface="Lucida Sans Unicode"/>
                <a:hlinkClick r:id="rId11"/>
              </a:rPr>
              <a:t>QUANISAFETY.COM</a:t>
            </a:r>
            <a:endParaRPr lang="ar-SA" sz="1344" spc="-109" dirty="0">
              <a:solidFill>
                <a:srgbClr val="1D1D1B"/>
              </a:solidFill>
              <a:latin typeface="Lucida Sans Unicode"/>
              <a:cs typeface="Lucida Sans Unicode"/>
            </a:endParaRPr>
          </a:p>
        </p:txBody>
      </p:sp>
      <p:sp>
        <p:nvSpPr>
          <p:cNvPr id="41" name="TextBox 40">
            <a:extLst>
              <a:ext uri="{FF2B5EF4-FFF2-40B4-BE49-F238E27FC236}">
                <a16:creationId xmlns:a16="http://schemas.microsoft.com/office/drawing/2014/main" id="{DDFD6DB0-5E49-47BB-942C-27EDAEC17B02}"/>
              </a:ext>
            </a:extLst>
          </p:cNvPr>
          <p:cNvSpPr txBox="1"/>
          <p:nvPr/>
        </p:nvSpPr>
        <p:spPr>
          <a:xfrm>
            <a:off x="5777400" y="7567040"/>
            <a:ext cx="1537600" cy="338554"/>
          </a:xfrm>
          <a:prstGeom prst="rect">
            <a:avLst/>
          </a:prstGeom>
          <a:noFill/>
        </p:spPr>
        <p:txBody>
          <a:bodyPr wrap="none" rtlCol="1">
            <a:spAutoFit/>
          </a:bodyPr>
          <a:lstStyle/>
          <a:p>
            <a:r>
              <a:rPr lang="en-GB" sz="1600" b="1" dirty="0">
                <a:solidFill>
                  <a:schemeClr val="accent1"/>
                </a:solidFill>
              </a:rPr>
              <a:t>+966504885966</a:t>
            </a:r>
            <a:endParaRPr lang="ar-SA" sz="1600" b="1"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351102" y="2316956"/>
            <a:ext cx="4130061" cy="749183"/>
          </a:xfrm>
          <a:prstGeom prst="rect">
            <a:avLst/>
          </a:prstGeom>
        </p:spPr>
        <p:txBody>
          <a:bodyPr vert="horz" wrap="square" lIns="0" tIns="12196" rIns="0" bIns="0" rtlCol="0">
            <a:spAutoFit/>
          </a:bodyPr>
          <a:lstStyle/>
          <a:p>
            <a:pPr marL="12196" marR="4878" algn="ctr" defTabSz="878098" rtl="1">
              <a:spcBef>
                <a:spcPts val="96"/>
              </a:spcBef>
            </a:pPr>
            <a:r>
              <a:rPr lang="ar-SA" sz="2305" b="1" spc="5" dirty="0">
                <a:solidFill>
                  <a:srgbClr val="F89731"/>
                </a:solidFill>
                <a:latin typeface="Times New Roman"/>
                <a:cs typeface="Times New Roman"/>
              </a:rPr>
              <a:t>توفير جميع عقود الصيانة للمنشآت</a:t>
            </a:r>
            <a:r>
              <a:rPr lang="en-US" sz="2305" b="1" spc="5" dirty="0">
                <a:solidFill>
                  <a:srgbClr val="F89731"/>
                </a:solidFill>
                <a:latin typeface="Times New Roman"/>
                <a:cs typeface="Times New Roman"/>
              </a:rPr>
              <a:t> </a:t>
            </a:r>
            <a:endParaRPr lang="ar-SA" sz="2305" b="1" spc="5" dirty="0">
              <a:solidFill>
                <a:srgbClr val="F89731"/>
              </a:solidFill>
              <a:latin typeface="Times New Roman"/>
              <a:cs typeface="Times New Roman"/>
            </a:endParaRPr>
          </a:p>
          <a:p>
            <a:pPr marL="12196" marR="4878" algn="ctr" defTabSz="878098" rtl="1">
              <a:spcBef>
                <a:spcPts val="96"/>
              </a:spcBef>
            </a:pPr>
            <a:endParaRPr lang="ar-SA" sz="2305" b="1" spc="5" dirty="0">
              <a:solidFill>
                <a:srgbClr val="F89731"/>
              </a:solidFill>
              <a:latin typeface="Times New Roman"/>
              <a:cs typeface="Times New Roman"/>
            </a:endParaRP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38087" y="3232973"/>
            <a:ext cx="4871331" cy="1200329"/>
          </a:xfrm>
          <a:prstGeom prst="rect">
            <a:avLst/>
          </a:prstGeom>
          <a:noFill/>
        </p:spPr>
        <p:txBody>
          <a:bodyPr wrap="square">
            <a:spAutoFit/>
          </a:bodyPr>
          <a:lstStyle/>
          <a:p>
            <a:pPr algn="ctr" defTabSz="914400" rtl="1"/>
            <a:r>
              <a:rPr lang="ar-SA" sz="2400" b="1" cap="all" dirty="0">
                <a:solidFill>
                  <a:srgbClr val="222329"/>
                </a:solidFill>
                <a:latin typeface="roboto" panose="02000000000000000000" pitchFamily="2" charset="0"/>
              </a:rPr>
              <a:t>لاننا احد شركات السلامة المعتمدة من الدفاع المدنى فى الرياض نقوم بتوفير جميع عقود الصيانة لانظمة الانذار والاطفاء للمنشآت.</a:t>
            </a:r>
          </a:p>
        </p:txBody>
      </p:sp>
      <p:sp>
        <p:nvSpPr>
          <p:cNvPr id="10" name="AutoShape 6" descr="غرفة مضخات الحريق. Fire Fighting Pumps Room - YouTube">
            <a:extLst>
              <a:ext uri="{FF2B5EF4-FFF2-40B4-BE49-F238E27FC236}">
                <a16:creationId xmlns:a16="http://schemas.microsoft.com/office/drawing/2014/main" id="{C76A8565-1B94-4943-B118-F33985D240D9}"/>
              </a:ext>
            </a:extLst>
          </p:cNvPr>
          <p:cNvSpPr>
            <a:spLocks noChangeAspect="1" noChangeArrowheads="1"/>
          </p:cNvSpPr>
          <p:nvPr/>
        </p:nvSpPr>
        <p:spPr bwMode="auto">
          <a:xfrm>
            <a:off x="-443706" y="6099285"/>
            <a:ext cx="2286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pic>
        <p:nvPicPr>
          <p:cNvPr id="4104" name="Picture 8" descr="طلمبات حريق ul fm حماية مدنية العبور - OLX Egypt">
            <a:extLst>
              <a:ext uri="{FF2B5EF4-FFF2-40B4-BE49-F238E27FC236}">
                <a16:creationId xmlns:a16="http://schemas.microsoft.com/office/drawing/2014/main" id="{36966AC4-4EF5-47ED-B27D-D9D28199C2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93"/>
          <a:stretch/>
        </p:blipFill>
        <p:spPr bwMode="auto">
          <a:xfrm>
            <a:off x="2092667" y="5874910"/>
            <a:ext cx="4646930" cy="29331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C724F2B2-561C-40E2-99D5-62D2BA58B530}"/>
              </a:ext>
            </a:extLst>
          </p:cNvPr>
          <p:cNvGrpSpPr/>
          <p:nvPr/>
        </p:nvGrpSpPr>
        <p:grpSpPr>
          <a:xfrm>
            <a:off x="3428767" y="9366837"/>
            <a:ext cx="5661998" cy="922694"/>
            <a:chOff x="8732429" y="7630032"/>
            <a:chExt cx="3599300" cy="872823"/>
          </a:xfrm>
        </p:grpSpPr>
        <p:grpSp>
          <p:nvGrpSpPr>
            <p:cNvPr id="17" name="Group 16">
              <a:extLst>
                <a:ext uri="{FF2B5EF4-FFF2-40B4-BE49-F238E27FC236}">
                  <a16:creationId xmlns:a16="http://schemas.microsoft.com/office/drawing/2014/main" id="{28C2E00D-AC61-4A30-85A6-077EA6DF1105}"/>
                </a:ext>
              </a:extLst>
            </p:cNvPr>
            <p:cNvGrpSpPr/>
            <p:nvPr/>
          </p:nvGrpSpPr>
          <p:grpSpPr>
            <a:xfrm>
              <a:off x="8732429" y="7630032"/>
              <a:ext cx="917715" cy="623557"/>
              <a:chOff x="10395327" y="2840978"/>
              <a:chExt cx="1283399" cy="632162"/>
            </a:xfrm>
          </p:grpSpPr>
          <p:pic>
            <p:nvPicPr>
              <p:cNvPr id="21" name="Picture 8" descr="تحميل اجمل مجموعة شعارات مواقع التواصل الاجتماعي لوجو سوشل ميديا PNG">
                <a:extLst>
                  <a:ext uri="{FF2B5EF4-FFF2-40B4-BE49-F238E27FC236}">
                    <a16:creationId xmlns:a16="http://schemas.microsoft.com/office/drawing/2014/main" id="{21DCC508-FEFC-40B3-8004-99679F6E13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رموز شبكات التواصل الاجتماعي وأهم المصطلحات - إيجي برس">
                <a:extLst>
                  <a:ext uri="{FF2B5EF4-FFF2-40B4-BE49-F238E27FC236}">
                    <a16:creationId xmlns:a16="http://schemas.microsoft.com/office/drawing/2014/main" id="{73C7305A-C648-4C2D-A16A-E98FE064F0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object 16">
              <a:extLst>
                <a:ext uri="{FF2B5EF4-FFF2-40B4-BE49-F238E27FC236}">
                  <a16:creationId xmlns:a16="http://schemas.microsoft.com/office/drawing/2014/main" id="{0DE708D7-443A-4DE9-A1EB-E6A86B39A8DC}"/>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20" name="TextBox 19">
              <a:extLst>
                <a:ext uri="{FF2B5EF4-FFF2-40B4-BE49-F238E27FC236}">
                  <a16:creationId xmlns:a16="http://schemas.microsoft.com/office/drawing/2014/main" id="{AE000A1B-DE98-4734-8E82-D14EEF8B0DDD}"/>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222205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351102" y="2316956"/>
            <a:ext cx="4130061" cy="749183"/>
          </a:xfrm>
          <a:prstGeom prst="rect">
            <a:avLst/>
          </a:prstGeom>
        </p:spPr>
        <p:txBody>
          <a:bodyPr vert="horz" wrap="square" lIns="0" tIns="12196" rIns="0" bIns="0" rtlCol="0">
            <a:spAutoFit/>
          </a:bodyPr>
          <a:lstStyle/>
          <a:p>
            <a:pPr marL="12196" marR="4878" algn="ctr" defTabSz="878098" rtl="1">
              <a:spcBef>
                <a:spcPts val="96"/>
              </a:spcBef>
            </a:pPr>
            <a:r>
              <a:rPr lang="ar-SA" sz="2305" b="1" spc="5" dirty="0">
                <a:solidFill>
                  <a:srgbClr val="F89731"/>
                </a:solidFill>
                <a:latin typeface="Times New Roman"/>
                <a:cs typeface="Times New Roman"/>
              </a:rPr>
              <a:t>مضخات الحريق</a:t>
            </a:r>
          </a:p>
          <a:p>
            <a:pPr marL="12196" marR="4878" algn="ctr" defTabSz="878098" rtl="1">
              <a:spcBef>
                <a:spcPts val="96"/>
              </a:spcBef>
            </a:pPr>
            <a:endParaRPr lang="ar-SA" sz="2305" b="1" spc="5" dirty="0">
              <a:solidFill>
                <a:srgbClr val="F89731"/>
              </a:solidFill>
              <a:latin typeface="Times New Roman"/>
              <a:cs typeface="Times New Roman"/>
            </a:endParaRP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07845" y="3780885"/>
            <a:ext cx="4871331" cy="1938992"/>
          </a:xfrm>
          <a:prstGeom prst="rect">
            <a:avLst/>
          </a:prstGeom>
          <a:noFill/>
        </p:spPr>
        <p:txBody>
          <a:bodyPr wrap="square">
            <a:spAutoFit/>
          </a:bodyPr>
          <a:lstStyle/>
          <a:p>
            <a:pPr algn="ctr" defTabSz="914400" rtl="1"/>
            <a:r>
              <a:rPr lang="ar-SA" sz="2400" b="1" cap="all" dirty="0">
                <a:solidFill>
                  <a:srgbClr val="222329"/>
                </a:solidFill>
                <a:latin typeface="roboto" panose="02000000000000000000" pitchFamily="2" charset="0"/>
              </a:rPr>
              <a:t>مضخات الحريق تعمل على دفع الماء إلى أنظمة مكافحة الحريق عند الحاجة طبقًا لكل نظام إطفاء, تعرف على أنواع مضخات الحريق, طرق تركيب مضخات الحريق وصيانة مضخات الحريق مع شركة قاني</a:t>
            </a:r>
          </a:p>
        </p:txBody>
      </p:sp>
      <p:pic>
        <p:nvPicPr>
          <p:cNvPr id="14" name="Picture 4" descr="عقود صيانة سنوية لأنظمة الإنذار والاطفاء">
            <a:extLst>
              <a:ext uri="{FF2B5EF4-FFF2-40B4-BE49-F238E27FC236}">
                <a16:creationId xmlns:a16="http://schemas.microsoft.com/office/drawing/2014/main" id="{F1D2E897-5BE2-41E1-BD1F-0B12CB0C8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668" y="6501707"/>
            <a:ext cx="4225643" cy="23785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F2A145E0-DC7B-414A-8E86-9E6C2EA04DA8}"/>
              </a:ext>
            </a:extLst>
          </p:cNvPr>
          <p:cNvGrpSpPr/>
          <p:nvPr/>
        </p:nvGrpSpPr>
        <p:grpSpPr>
          <a:xfrm>
            <a:off x="3428767" y="9366837"/>
            <a:ext cx="5661998" cy="922694"/>
            <a:chOff x="8732429" y="7630032"/>
            <a:chExt cx="3599300" cy="872823"/>
          </a:xfrm>
        </p:grpSpPr>
        <p:grpSp>
          <p:nvGrpSpPr>
            <p:cNvPr id="16" name="Group 15">
              <a:extLst>
                <a:ext uri="{FF2B5EF4-FFF2-40B4-BE49-F238E27FC236}">
                  <a16:creationId xmlns:a16="http://schemas.microsoft.com/office/drawing/2014/main" id="{1D487C9C-C3DE-4459-96B5-7D1676630947}"/>
                </a:ext>
              </a:extLst>
            </p:cNvPr>
            <p:cNvGrpSpPr/>
            <p:nvPr/>
          </p:nvGrpSpPr>
          <p:grpSpPr>
            <a:xfrm>
              <a:off x="8732429" y="7630032"/>
              <a:ext cx="917715" cy="623557"/>
              <a:chOff x="10395327" y="2840978"/>
              <a:chExt cx="1283399" cy="632162"/>
            </a:xfrm>
          </p:grpSpPr>
          <p:pic>
            <p:nvPicPr>
              <p:cNvPr id="20" name="Picture 8" descr="تحميل اجمل مجموعة شعارات مواقع التواصل الاجتماعي لوجو سوشل ميديا PNG">
                <a:extLst>
                  <a:ext uri="{FF2B5EF4-FFF2-40B4-BE49-F238E27FC236}">
                    <a16:creationId xmlns:a16="http://schemas.microsoft.com/office/drawing/2014/main" id="{9BD05CF4-8ECD-4899-B8AC-3BD5756763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رموز شبكات التواصل الاجتماعي وأهم المصطلحات - إيجي برس">
                <a:extLst>
                  <a:ext uri="{FF2B5EF4-FFF2-40B4-BE49-F238E27FC236}">
                    <a16:creationId xmlns:a16="http://schemas.microsoft.com/office/drawing/2014/main" id="{457BA925-457D-4039-B511-F08D20D3C2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object 16">
              <a:extLst>
                <a:ext uri="{FF2B5EF4-FFF2-40B4-BE49-F238E27FC236}">
                  <a16:creationId xmlns:a16="http://schemas.microsoft.com/office/drawing/2014/main" id="{1C8B9E26-5F4C-4B6F-ABC9-92BDEA3B52FD}"/>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18" name="TextBox 17">
              <a:extLst>
                <a:ext uri="{FF2B5EF4-FFF2-40B4-BE49-F238E27FC236}">
                  <a16:creationId xmlns:a16="http://schemas.microsoft.com/office/drawing/2014/main" id="{3D56561E-576A-4FAA-9C03-E43F059CE5A0}"/>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189919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351102" y="2316956"/>
            <a:ext cx="4130061" cy="749183"/>
          </a:xfrm>
          <a:prstGeom prst="rect">
            <a:avLst/>
          </a:prstGeom>
        </p:spPr>
        <p:txBody>
          <a:bodyPr vert="horz" wrap="square" lIns="0" tIns="12196" rIns="0" bIns="0" rtlCol="0">
            <a:spAutoFit/>
          </a:bodyPr>
          <a:lstStyle/>
          <a:p>
            <a:pPr marL="12196" marR="4878" algn="ctr" defTabSz="878098" rtl="1">
              <a:spcBef>
                <a:spcPts val="96"/>
              </a:spcBef>
            </a:pPr>
            <a:r>
              <a:rPr lang="ar-SA" sz="2305" b="1" spc="5" dirty="0">
                <a:solidFill>
                  <a:srgbClr val="F89731"/>
                </a:solidFill>
                <a:latin typeface="Times New Roman"/>
                <a:cs typeface="Times New Roman"/>
              </a:rPr>
              <a:t>لوحات انذار الحريق</a:t>
            </a:r>
          </a:p>
          <a:p>
            <a:pPr marL="12196" marR="4878" algn="ctr" defTabSz="878098" rtl="1">
              <a:spcBef>
                <a:spcPts val="96"/>
              </a:spcBef>
            </a:pPr>
            <a:endParaRPr lang="ar-SA" sz="2305" b="1" spc="5" dirty="0">
              <a:solidFill>
                <a:srgbClr val="F89731"/>
              </a:solidFill>
              <a:latin typeface="Times New Roman"/>
              <a:cs typeface="Times New Roman"/>
            </a:endParaRP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07845" y="3780885"/>
            <a:ext cx="4871331" cy="2308324"/>
          </a:xfrm>
          <a:prstGeom prst="rect">
            <a:avLst/>
          </a:prstGeom>
          <a:noFill/>
        </p:spPr>
        <p:txBody>
          <a:bodyPr wrap="square">
            <a:spAutoFit/>
          </a:bodyPr>
          <a:lstStyle/>
          <a:p>
            <a:pPr algn="ctr" defTabSz="914400" rtl="1"/>
            <a:r>
              <a:rPr lang="ar-SA" sz="2400" b="1" cap="all" dirty="0">
                <a:solidFill>
                  <a:srgbClr val="222329"/>
                </a:solidFill>
                <a:latin typeface="roboto" panose="02000000000000000000" pitchFamily="2" charset="0"/>
              </a:rPr>
              <a:t>نظام الإخلاء، نظام الإخلاء الصوتى صمم لكى يصدر إشعاراً حتى يتم إخلاء منطقة المتكدسة بالأفراد مثل منطقة عمل على سبيل المثال، وذلك فى حالة وقوع حادث مثل الحرائق لكي يتم الحفاظ على الأرواح وعدم خسارتها وهو أمر رائج فى الكثير من المباني</a:t>
            </a:r>
          </a:p>
        </p:txBody>
      </p:sp>
      <p:pic>
        <p:nvPicPr>
          <p:cNvPr id="14" name="Picture 13">
            <a:extLst>
              <a:ext uri="{FF2B5EF4-FFF2-40B4-BE49-F238E27FC236}">
                <a16:creationId xmlns:a16="http://schemas.microsoft.com/office/drawing/2014/main" id="{3A4347C1-0A71-4FF6-94C2-878012B54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63" y="6803955"/>
            <a:ext cx="3723893" cy="2792920"/>
          </a:xfrm>
          <a:prstGeom prst="rect">
            <a:avLst/>
          </a:prstGeom>
          <a:ln>
            <a:noFill/>
          </a:ln>
          <a:effectLst>
            <a:softEdge rad="112500"/>
          </a:effectLst>
        </p:spPr>
      </p:pic>
      <p:grpSp>
        <p:nvGrpSpPr>
          <p:cNvPr id="16" name="Group 15">
            <a:extLst>
              <a:ext uri="{FF2B5EF4-FFF2-40B4-BE49-F238E27FC236}">
                <a16:creationId xmlns:a16="http://schemas.microsoft.com/office/drawing/2014/main" id="{3CC553A0-76C1-4F87-A81F-707A33D9CE3F}"/>
              </a:ext>
            </a:extLst>
          </p:cNvPr>
          <p:cNvGrpSpPr/>
          <p:nvPr/>
        </p:nvGrpSpPr>
        <p:grpSpPr>
          <a:xfrm>
            <a:off x="3428767" y="9366837"/>
            <a:ext cx="5661998" cy="922694"/>
            <a:chOff x="8732429" y="7630032"/>
            <a:chExt cx="3599300" cy="872823"/>
          </a:xfrm>
        </p:grpSpPr>
        <p:grpSp>
          <p:nvGrpSpPr>
            <p:cNvPr id="17" name="Group 16">
              <a:extLst>
                <a:ext uri="{FF2B5EF4-FFF2-40B4-BE49-F238E27FC236}">
                  <a16:creationId xmlns:a16="http://schemas.microsoft.com/office/drawing/2014/main" id="{F236A8ED-45A9-420B-8CEC-3A9EED005BE1}"/>
                </a:ext>
              </a:extLst>
            </p:cNvPr>
            <p:cNvGrpSpPr/>
            <p:nvPr/>
          </p:nvGrpSpPr>
          <p:grpSpPr>
            <a:xfrm>
              <a:off x="8732429" y="7630032"/>
              <a:ext cx="917715" cy="623557"/>
              <a:chOff x="10395327" y="2840978"/>
              <a:chExt cx="1283399" cy="632162"/>
            </a:xfrm>
          </p:grpSpPr>
          <p:pic>
            <p:nvPicPr>
              <p:cNvPr id="21" name="Picture 8" descr="تحميل اجمل مجموعة شعارات مواقع التواصل الاجتماعي لوجو سوشل ميديا PNG">
                <a:extLst>
                  <a:ext uri="{FF2B5EF4-FFF2-40B4-BE49-F238E27FC236}">
                    <a16:creationId xmlns:a16="http://schemas.microsoft.com/office/drawing/2014/main" id="{0E78C99F-2E8E-4B98-9D86-97BBD6EC56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رموز شبكات التواصل الاجتماعي وأهم المصطلحات - إيجي برس">
                <a:extLst>
                  <a:ext uri="{FF2B5EF4-FFF2-40B4-BE49-F238E27FC236}">
                    <a16:creationId xmlns:a16="http://schemas.microsoft.com/office/drawing/2014/main" id="{6D3B378E-E1A7-4C4E-820D-5128D7BBD2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object 16">
              <a:extLst>
                <a:ext uri="{FF2B5EF4-FFF2-40B4-BE49-F238E27FC236}">
                  <a16:creationId xmlns:a16="http://schemas.microsoft.com/office/drawing/2014/main" id="{DA1C53BD-9C60-48B7-A3BE-1A92104C805F}"/>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20" name="TextBox 19">
              <a:extLst>
                <a:ext uri="{FF2B5EF4-FFF2-40B4-BE49-F238E27FC236}">
                  <a16:creationId xmlns:a16="http://schemas.microsoft.com/office/drawing/2014/main" id="{DE101215-661D-4B1F-9ADE-7DB6EE8E88B1}"/>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22670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351102" y="2316956"/>
            <a:ext cx="4130061" cy="749183"/>
          </a:xfrm>
          <a:prstGeom prst="rect">
            <a:avLst/>
          </a:prstGeom>
        </p:spPr>
        <p:txBody>
          <a:bodyPr vert="horz" wrap="square" lIns="0" tIns="12196" rIns="0" bIns="0" rtlCol="0">
            <a:spAutoFit/>
          </a:bodyPr>
          <a:lstStyle/>
          <a:p>
            <a:pPr marL="12196" marR="4878" algn="ctr" defTabSz="878098" rtl="1">
              <a:spcBef>
                <a:spcPts val="96"/>
              </a:spcBef>
            </a:pPr>
            <a:r>
              <a:rPr lang="ar-SA" sz="2305" b="1" spc="5" dirty="0">
                <a:solidFill>
                  <a:srgbClr val="F89731"/>
                </a:solidFill>
                <a:latin typeface="Times New Roman"/>
                <a:cs typeface="Times New Roman"/>
              </a:rPr>
              <a:t>أجهزة أنذار الحريق</a:t>
            </a:r>
          </a:p>
          <a:p>
            <a:pPr marL="12196" marR="4878" algn="ctr" defTabSz="878098" rtl="1">
              <a:spcBef>
                <a:spcPts val="96"/>
              </a:spcBef>
            </a:pPr>
            <a:endParaRPr lang="ar-SA" sz="2305" b="1" spc="5" dirty="0">
              <a:solidFill>
                <a:srgbClr val="F89731"/>
              </a:solidFill>
              <a:latin typeface="Times New Roman"/>
              <a:cs typeface="Times New Roman"/>
            </a:endParaRP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07845" y="3780885"/>
            <a:ext cx="4871331" cy="2308324"/>
          </a:xfrm>
          <a:prstGeom prst="rect">
            <a:avLst/>
          </a:prstGeom>
          <a:noFill/>
        </p:spPr>
        <p:txBody>
          <a:bodyPr wrap="square">
            <a:spAutoFit/>
          </a:bodyPr>
          <a:lstStyle/>
          <a:p>
            <a:pPr algn="ctr" defTabSz="914400" rtl="1"/>
            <a:r>
              <a:rPr lang="ar-SA" sz="2400" b="1" cap="all" dirty="0">
                <a:solidFill>
                  <a:srgbClr val="222329"/>
                </a:solidFill>
                <a:latin typeface="roboto" panose="02000000000000000000" pitchFamily="2" charset="0"/>
              </a:rPr>
              <a:t>أجهزة أنذار الحريق هى الأعتبار الأول لتجنب خسائر الحرائق، فإنقاذ الأرواح هو كل ما نهدف له فى حالة وقوع الحرائق فى المبنى حتى تتم سرعة مغادرته قبل تطور الامر وامتداد النيران. وتلك هى المهمة الأساسية لإجهزة أنذار الحريق.</a:t>
            </a:r>
          </a:p>
        </p:txBody>
      </p:sp>
      <p:pic>
        <p:nvPicPr>
          <p:cNvPr id="14" name="Picture 13" descr="A picture containing red, outdoor object&#10;&#10;Description automatically generated">
            <a:extLst>
              <a:ext uri="{FF2B5EF4-FFF2-40B4-BE49-F238E27FC236}">
                <a16:creationId xmlns:a16="http://schemas.microsoft.com/office/drawing/2014/main" id="{24BD03DB-938B-42A5-A946-55823F541F6E}"/>
              </a:ext>
            </a:extLst>
          </p:cNvPr>
          <p:cNvPicPr>
            <a:picLocks noChangeAspect="1"/>
          </p:cNvPicPr>
          <p:nvPr/>
        </p:nvPicPr>
        <p:blipFill rotWithShape="1">
          <a:blip r:embed="rId2">
            <a:extLst>
              <a:ext uri="{28A0092B-C50C-407E-A947-70E740481C1C}">
                <a14:useLocalDpi xmlns:a14="http://schemas.microsoft.com/office/drawing/2010/main" val="0"/>
              </a:ext>
            </a:extLst>
          </a:blip>
          <a:srcRect b="23382"/>
          <a:stretch/>
        </p:blipFill>
        <p:spPr>
          <a:xfrm>
            <a:off x="2695867" y="6858575"/>
            <a:ext cx="3634444" cy="1881388"/>
          </a:xfrm>
          <a:prstGeom prst="rect">
            <a:avLst/>
          </a:prstGeom>
        </p:spPr>
      </p:pic>
      <p:grpSp>
        <p:nvGrpSpPr>
          <p:cNvPr id="15" name="Group 14">
            <a:extLst>
              <a:ext uri="{FF2B5EF4-FFF2-40B4-BE49-F238E27FC236}">
                <a16:creationId xmlns:a16="http://schemas.microsoft.com/office/drawing/2014/main" id="{CE0BFFFB-ADB8-427A-B8F6-B25526F5392F}"/>
              </a:ext>
            </a:extLst>
          </p:cNvPr>
          <p:cNvGrpSpPr/>
          <p:nvPr/>
        </p:nvGrpSpPr>
        <p:grpSpPr>
          <a:xfrm>
            <a:off x="3428767" y="9366837"/>
            <a:ext cx="5661998" cy="922694"/>
            <a:chOff x="8732429" y="7630032"/>
            <a:chExt cx="3599300" cy="872823"/>
          </a:xfrm>
        </p:grpSpPr>
        <p:grpSp>
          <p:nvGrpSpPr>
            <p:cNvPr id="16" name="Group 15">
              <a:extLst>
                <a:ext uri="{FF2B5EF4-FFF2-40B4-BE49-F238E27FC236}">
                  <a16:creationId xmlns:a16="http://schemas.microsoft.com/office/drawing/2014/main" id="{556F3D2F-A977-4BEB-B364-C234CB170A2C}"/>
                </a:ext>
              </a:extLst>
            </p:cNvPr>
            <p:cNvGrpSpPr/>
            <p:nvPr/>
          </p:nvGrpSpPr>
          <p:grpSpPr>
            <a:xfrm>
              <a:off x="8732429" y="7630032"/>
              <a:ext cx="917715" cy="623557"/>
              <a:chOff x="10395327" y="2840978"/>
              <a:chExt cx="1283399" cy="632162"/>
            </a:xfrm>
          </p:grpSpPr>
          <p:pic>
            <p:nvPicPr>
              <p:cNvPr id="20" name="Picture 8" descr="تحميل اجمل مجموعة شعارات مواقع التواصل الاجتماعي لوجو سوشل ميديا PNG">
                <a:extLst>
                  <a:ext uri="{FF2B5EF4-FFF2-40B4-BE49-F238E27FC236}">
                    <a16:creationId xmlns:a16="http://schemas.microsoft.com/office/drawing/2014/main" id="{3AA34E54-79D9-4376-9801-09C1114756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رموز شبكات التواصل الاجتماعي وأهم المصطلحات - إيجي برس">
                <a:extLst>
                  <a:ext uri="{FF2B5EF4-FFF2-40B4-BE49-F238E27FC236}">
                    <a16:creationId xmlns:a16="http://schemas.microsoft.com/office/drawing/2014/main" id="{558327C5-8BE8-488D-8074-272201E4B3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object 16">
              <a:extLst>
                <a:ext uri="{FF2B5EF4-FFF2-40B4-BE49-F238E27FC236}">
                  <a16:creationId xmlns:a16="http://schemas.microsoft.com/office/drawing/2014/main" id="{8F5DCEC9-859C-4C9B-9716-007DB272EA65}"/>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18" name="TextBox 17">
              <a:extLst>
                <a:ext uri="{FF2B5EF4-FFF2-40B4-BE49-F238E27FC236}">
                  <a16:creationId xmlns:a16="http://schemas.microsoft.com/office/drawing/2014/main" id="{B23A117D-5AF3-490B-899A-CDD125C6E43F}"/>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271193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351102" y="2316956"/>
            <a:ext cx="4130061" cy="749183"/>
          </a:xfrm>
          <a:prstGeom prst="rect">
            <a:avLst/>
          </a:prstGeom>
        </p:spPr>
        <p:txBody>
          <a:bodyPr vert="horz" wrap="square" lIns="0" tIns="12196" rIns="0" bIns="0" rtlCol="0">
            <a:spAutoFit/>
          </a:bodyPr>
          <a:lstStyle/>
          <a:p>
            <a:pPr marL="12196" marR="4878" algn="ctr" defTabSz="878098" rtl="1">
              <a:spcBef>
                <a:spcPts val="96"/>
              </a:spcBef>
            </a:pPr>
            <a:r>
              <a:rPr lang="ar-SA" sz="2305" b="1" spc="5" dirty="0">
                <a:solidFill>
                  <a:srgbClr val="F89731"/>
                </a:solidFill>
                <a:latin typeface="Times New Roman"/>
                <a:cs typeface="Times New Roman"/>
              </a:rPr>
              <a:t>طفاية حريق</a:t>
            </a:r>
          </a:p>
          <a:p>
            <a:pPr marL="12196" marR="4878" algn="ctr" defTabSz="878098" rtl="1">
              <a:spcBef>
                <a:spcPts val="96"/>
              </a:spcBef>
            </a:pPr>
            <a:endParaRPr lang="ar-SA" sz="2305" b="1" spc="5" dirty="0">
              <a:solidFill>
                <a:srgbClr val="F89731"/>
              </a:solidFill>
              <a:latin typeface="Times New Roman"/>
              <a:cs typeface="Times New Roman"/>
            </a:endParaRP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07845" y="3419380"/>
            <a:ext cx="4871331" cy="1569660"/>
          </a:xfrm>
          <a:prstGeom prst="rect">
            <a:avLst/>
          </a:prstGeom>
          <a:noFill/>
        </p:spPr>
        <p:txBody>
          <a:bodyPr wrap="square">
            <a:spAutoFit/>
          </a:bodyPr>
          <a:lstStyle/>
          <a:p>
            <a:pPr algn="ctr" defTabSz="914400" rtl="1"/>
            <a:r>
              <a:rPr lang="ar-SA" sz="2400" b="1" dirty="0">
                <a:solidFill>
                  <a:srgbClr val="555555"/>
                </a:solidFill>
                <a:latin typeface="Tajawal"/>
              </a:rPr>
              <a:t>استخدام طفاية حريق أمر هام لإخماد الحرائق فى الكثير من الأماكن, ويجب ان تكون تواريخ الصلاحية والمتابعة كما هو منصوص علية في الكود ومتطلبات الادفاع المدني.</a:t>
            </a:r>
            <a:endParaRPr lang="ar-SA" sz="2400" b="1" cap="all" dirty="0">
              <a:solidFill>
                <a:srgbClr val="222329"/>
              </a:solidFill>
              <a:latin typeface="roboto" panose="02000000000000000000" pitchFamily="2" charset="0"/>
            </a:endParaRPr>
          </a:p>
        </p:txBody>
      </p:sp>
      <p:pic>
        <p:nvPicPr>
          <p:cNvPr id="10" name="Picture 9">
            <a:extLst>
              <a:ext uri="{FF2B5EF4-FFF2-40B4-BE49-F238E27FC236}">
                <a16:creationId xmlns:a16="http://schemas.microsoft.com/office/drawing/2014/main" id="{0B5A33C1-C7E6-43EA-8003-C52F8B8DC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556" y="5775131"/>
            <a:ext cx="4211907" cy="2807938"/>
          </a:xfrm>
          <a:prstGeom prst="rect">
            <a:avLst/>
          </a:prstGeom>
          <a:ln>
            <a:noFill/>
          </a:ln>
          <a:effectLst>
            <a:softEdge rad="112500"/>
          </a:effectLst>
        </p:spPr>
      </p:pic>
      <p:grpSp>
        <p:nvGrpSpPr>
          <p:cNvPr id="14" name="Group 13">
            <a:extLst>
              <a:ext uri="{FF2B5EF4-FFF2-40B4-BE49-F238E27FC236}">
                <a16:creationId xmlns:a16="http://schemas.microsoft.com/office/drawing/2014/main" id="{552B948A-B842-49D9-B0BE-3A6E634A39E7}"/>
              </a:ext>
            </a:extLst>
          </p:cNvPr>
          <p:cNvGrpSpPr/>
          <p:nvPr/>
        </p:nvGrpSpPr>
        <p:grpSpPr>
          <a:xfrm>
            <a:off x="3428767" y="9366837"/>
            <a:ext cx="5661998" cy="922694"/>
            <a:chOff x="8732429" y="7630032"/>
            <a:chExt cx="3599300" cy="872823"/>
          </a:xfrm>
        </p:grpSpPr>
        <p:grpSp>
          <p:nvGrpSpPr>
            <p:cNvPr id="15" name="Group 14">
              <a:extLst>
                <a:ext uri="{FF2B5EF4-FFF2-40B4-BE49-F238E27FC236}">
                  <a16:creationId xmlns:a16="http://schemas.microsoft.com/office/drawing/2014/main" id="{1FF7FEBC-3FD3-43AA-A5F8-83D844E32860}"/>
                </a:ext>
              </a:extLst>
            </p:cNvPr>
            <p:cNvGrpSpPr/>
            <p:nvPr/>
          </p:nvGrpSpPr>
          <p:grpSpPr>
            <a:xfrm>
              <a:off x="8732429" y="7630032"/>
              <a:ext cx="917715" cy="623557"/>
              <a:chOff x="10395327" y="2840978"/>
              <a:chExt cx="1283399" cy="632162"/>
            </a:xfrm>
          </p:grpSpPr>
          <p:pic>
            <p:nvPicPr>
              <p:cNvPr id="18" name="Picture 8" descr="تحميل اجمل مجموعة شعارات مواقع التواصل الاجتماعي لوجو سوشل ميديا PNG">
                <a:extLst>
                  <a:ext uri="{FF2B5EF4-FFF2-40B4-BE49-F238E27FC236}">
                    <a16:creationId xmlns:a16="http://schemas.microsoft.com/office/drawing/2014/main" id="{5FF00EC5-4683-4600-803A-8DDB45C7BC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رموز شبكات التواصل الاجتماعي وأهم المصطلحات - إيجي برس">
                <a:extLst>
                  <a:ext uri="{FF2B5EF4-FFF2-40B4-BE49-F238E27FC236}">
                    <a16:creationId xmlns:a16="http://schemas.microsoft.com/office/drawing/2014/main" id="{21959D51-D8C0-4086-99F0-46F33DE2BF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object 16">
              <a:extLst>
                <a:ext uri="{FF2B5EF4-FFF2-40B4-BE49-F238E27FC236}">
                  <a16:creationId xmlns:a16="http://schemas.microsoft.com/office/drawing/2014/main" id="{5C6E7B59-8DD9-4FF2-ACB3-83487173B4FE}"/>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17" name="TextBox 16">
              <a:extLst>
                <a:ext uri="{FF2B5EF4-FFF2-40B4-BE49-F238E27FC236}">
                  <a16:creationId xmlns:a16="http://schemas.microsoft.com/office/drawing/2014/main" id="{F82164F8-B991-4C68-B72D-7CC1D8164F21}"/>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20824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 y="59101"/>
            <a:ext cx="7260120" cy="10267590"/>
            <a:chOff x="-12" y="0"/>
            <a:chExt cx="7560309" cy="10692130"/>
          </a:xfrm>
        </p:grpSpPr>
        <p:pic>
          <p:nvPicPr>
            <p:cNvPr id="3" name="object 3"/>
            <p:cNvPicPr/>
            <p:nvPr/>
          </p:nvPicPr>
          <p:blipFill>
            <a:blip r:embed="rId2" cstate="print"/>
            <a:stretch>
              <a:fillRect/>
            </a:stretch>
          </p:blipFill>
          <p:spPr>
            <a:xfrm>
              <a:off x="-12" y="0"/>
              <a:ext cx="7560005" cy="10692003"/>
            </a:xfrm>
            <a:prstGeom prst="rect">
              <a:avLst/>
            </a:prstGeom>
          </p:spPr>
        </p:pic>
        <p:sp>
          <p:nvSpPr>
            <p:cNvPr id="4" name="object 4"/>
            <p:cNvSpPr/>
            <p:nvPr/>
          </p:nvSpPr>
          <p:spPr>
            <a:xfrm>
              <a:off x="0" y="0"/>
              <a:ext cx="6493510" cy="8355330"/>
            </a:xfrm>
            <a:custGeom>
              <a:avLst/>
              <a:gdLst/>
              <a:ahLst/>
              <a:cxnLst/>
              <a:rect l="l" t="t" r="r" b="b"/>
              <a:pathLst>
                <a:path w="6493510" h="8355330">
                  <a:moveTo>
                    <a:pt x="0" y="0"/>
                  </a:moveTo>
                  <a:lnTo>
                    <a:pt x="0" y="8354809"/>
                  </a:lnTo>
                  <a:lnTo>
                    <a:pt x="6493205" y="4177411"/>
                  </a:lnTo>
                  <a:lnTo>
                    <a:pt x="0" y="0"/>
                  </a:lnTo>
                  <a:close/>
                </a:path>
              </a:pathLst>
            </a:custGeom>
            <a:solidFill>
              <a:srgbClr val="0F100F">
                <a:alpha val="88000"/>
              </a:srgbClr>
            </a:solidFill>
          </p:spPr>
          <p:txBody>
            <a:bodyPr wrap="square" lIns="0" tIns="0" rIns="0" bIns="0" rtlCol="0"/>
            <a:lstStyle/>
            <a:p>
              <a:pPr defTabSz="878098"/>
              <a:endParaRPr sz="1729">
                <a:solidFill>
                  <a:prstClr val="black"/>
                </a:solidFill>
                <a:latin typeface="Calibri"/>
              </a:endParaRPr>
            </a:p>
          </p:txBody>
        </p:sp>
        <p:sp>
          <p:nvSpPr>
            <p:cNvPr id="5" name="object 5"/>
            <p:cNvSpPr/>
            <p:nvPr/>
          </p:nvSpPr>
          <p:spPr>
            <a:xfrm>
              <a:off x="1099637" y="226580"/>
              <a:ext cx="5363210" cy="6917055"/>
            </a:xfrm>
            <a:custGeom>
              <a:avLst/>
              <a:gdLst/>
              <a:ahLst/>
              <a:cxnLst/>
              <a:rect l="l" t="t" r="r" b="b"/>
              <a:pathLst>
                <a:path w="5363210" h="6917055">
                  <a:moveTo>
                    <a:pt x="0" y="6917029"/>
                  </a:moveTo>
                  <a:lnTo>
                    <a:pt x="5362867" y="3458514"/>
                  </a:lnTo>
                  <a:lnTo>
                    <a:pt x="0" y="0"/>
                  </a:lnTo>
                  <a:lnTo>
                    <a:pt x="0" y="6917029"/>
                  </a:lnTo>
                  <a:close/>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grpSp>
      <p:sp>
        <p:nvSpPr>
          <p:cNvPr id="6" name="object 6"/>
          <p:cNvSpPr txBox="1"/>
          <p:nvPr/>
        </p:nvSpPr>
        <p:spPr>
          <a:xfrm>
            <a:off x="1826015" y="10028787"/>
            <a:ext cx="2610251" cy="229620"/>
          </a:xfrm>
          <a:prstGeom prst="rect">
            <a:avLst/>
          </a:prstGeom>
        </p:spPr>
        <p:txBody>
          <a:bodyPr vert="horz" wrap="square" lIns="0" tIns="15245" rIns="0" bIns="0" rtlCol="0">
            <a:spAutoFit/>
          </a:bodyPr>
          <a:lstStyle/>
          <a:p>
            <a:pPr marL="12196" defTabSz="878098">
              <a:spcBef>
                <a:spcPts val="120"/>
              </a:spcBef>
            </a:pPr>
            <a:r>
              <a:rPr sz="1392" b="1" spc="-134" dirty="0">
                <a:solidFill>
                  <a:schemeClr val="accent1"/>
                </a:solidFill>
                <a:latin typeface="Tahoma"/>
                <a:cs typeface="Tahoma"/>
                <a:hlinkClick r:id="rId3">
                  <a:extLst>
                    <a:ext uri="{A12FA001-AC4F-418D-AE19-62706E023703}">
                      <ahyp:hlinkClr xmlns:ahyp="http://schemas.microsoft.com/office/drawing/2018/hyperlinkcolor" val="tx"/>
                    </a:ext>
                  </a:extLst>
                </a:hlinkClick>
              </a:rPr>
              <a:t>WWW.</a:t>
            </a:r>
            <a:r>
              <a:rPr lang="en-GB" sz="1392" b="1" spc="-134" dirty="0" err="1">
                <a:solidFill>
                  <a:schemeClr val="accent1"/>
                </a:solidFill>
                <a:latin typeface="Tahoma"/>
                <a:cs typeface="Tahoma"/>
                <a:hlinkClick r:id="rId3">
                  <a:extLst>
                    <a:ext uri="{A12FA001-AC4F-418D-AE19-62706E023703}">
                      <ahyp:hlinkClr xmlns:ahyp="http://schemas.microsoft.com/office/drawing/2018/hyperlinkcolor" val="tx"/>
                    </a:ext>
                  </a:extLst>
                </a:hlinkClick>
              </a:rPr>
              <a:t>QUANISAFETY</a:t>
            </a:r>
            <a:r>
              <a:rPr sz="1392" b="1" spc="-134" dirty="0">
                <a:solidFill>
                  <a:schemeClr val="accent1"/>
                </a:solidFill>
                <a:latin typeface="Tahoma"/>
                <a:cs typeface="Tahoma"/>
                <a:hlinkClick r:id="rId3">
                  <a:extLst>
                    <a:ext uri="{A12FA001-AC4F-418D-AE19-62706E023703}">
                      <ahyp:hlinkClr xmlns:ahyp="http://schemas.microsoft.com/office/drawing/2018/hyperlinkcolor" val="tx"/>
                    </a:ext>
                  </a:extLst>
                </a:hlinkClick>
              </a:rPr>
              <a:t>.COM</a:t>
            </a:r>
            <a:endParaRPr sz="1392" dirty="0">
              <a:solidFill>
                <a:schemeClr val="accent1"/>
              </a:solidFill>
              <a:latin typeface="Tahoma"/>
              <a:cs typeface="Tahoma"/>
            </a:endParaRPr>
          </a:p>
        </p:txBody>
      </p:sp>
      <p:grpSp>
        <p:nvGrpSpPr>
          <p:cNvPr id="7" name="object 7"/>
          <p:cNvGrpSpPr/>
          <p:nvPr/>
        </p:nvGrpSpPr>
        <p:grpSpPr>
          <a:xfrm>
            <a:off x="1640033" y="9697709"/>
            <a:ext cx="936632" cy="190863"/>
            <a:chOff x="1707845" y="10037140"/>
            <a:chExt cx="975360" cy="198755"/>
          </a:xfrm>
        </p:grpSpPr>
        <p:pic>
          <p:nvPicPr>
            <p:cNvPr id="8" name="object 8"/>
            <p:cNvPicPr/>
            <p:nvPr/>
          </p:nvPicPr>
          <p:blipFill>
            <a:blip r:embed="rId4" cstate="print"/>
            <a:stretch>
              <a:fillRect/>
            </a:stretch>
          </p:blipFill>
          <p:spPr>
            <a:xfrm>
              <a:off x="1707845" y="10065317"/>
              <a:ext cx="175145" cy="142341"/>
            </a:xfrm>
            <a:prstGeom prst="rect">
              <a:avLst/>
            </a:prstGeom>
          </p:spPr>
        </p:pic>
        <p:pic>
          <p:nvPicPr>
            <p:cNvPr id="9" name="object 9"/>
            <p:cNvPicPr/>
            <p:nvPr/>
          </p:nvPicPr>
          <p:blipFill>
            <a:blip r:embed="rId5" cstate="print"/>
            <a:stretch>
              <a:fillRect/>
            </a:stretch>
          </p:blipFill>
          <p:spPr>
            <a:xfrm>
              <a:off x="1968512" y="10037140"/>
              <a:ext cx="91719" cy="198704"/>
            </a:xfrm>
            <a:prstGeom prst="rect">
              <a:avLst/>
            </a:prstGeom>
          </p:spPr>
        </p:pic>
        <p:pic>
          <p:nvPicPr>
            <p:cNvPr id="10" name="object 10"/>
            <p:cNvPicPr/>
            <p:nvPr/>
          </p:nvPicPr>
          <p:blipFill>
            <a:blip r:embed="rId6" cstate="print"/>
            <a:stretch>
              <a:fillRect/>
            </a:stretch>
          </p:blipFill>
          <p:spPr>
            <a:xfrm>
              <a:off x="2145872" y="10046364"/>
              <a:ext cx="180027" cy="180251"/>
            </a:xfrm>
            <a:prstGeom prst="rect">
              <a:avLst/>
            </a:prstGeom>
          </p:spPr>
        </p:pic>
        <p:sp>
          <p:nvSpPr>
            <p:cNvPr id="11" name="object 11"/>
            <p:cNvSpPr/>
            <p:nvPr/>
          </p:nvSpPr>
          <p:spPr>
            <a:xfrm>
              <a:off x="2402255" y="10037614"/>
              <a:ext cx="281305" cy="198120"/>
            </a:xfrm>
            <a:custGeom>
              <a:avLst/>
              <a:gdLst/>
              <a:ahLst/>
              <a:cxnLst/>
              <a:rect l="l" t="t" r="r" b="b"/>
              <a:pathLst>
                <a:path w="281305" h="198120">
                  <a:moveTo>
                    <a:pt x="154542" y="0"/>
                  </a:moveTo>
                  <a:lnTo>
                    <a:pt x="89339" y="0"/>
                  </a:lnTo>
                  <a:lnTo>
                    <a:pt x="44746" y="2404"/>
                  </a:lnTo>
                  <a:lnTo>
                    <a:pt x="9414" y="22238"/>
                  </a:lnTo>
                  <a:lnTo>
                    <a:pt x="733" y="73116"/>
                  </a:lnTo>
                  <a:lnTo>
                    <a:pt x="0" y="98878"/>
                  </a:lnTo>
                  <a:lnTo>
                    <a:pt x="91" y="125823"/>
                  </a:lnTo>
                  <a:lnTo>
                    <a:pt x="5867" y="166937"/>
                  </a:lnTo>
                  <a:lnTo>
                    <a:pt x="57101" y="195352"/>
                  </a:lnTo>
                  <a:lnTo>
                    <a:pt x="126404" y="197757"/>
                  </a:lnTo>
                  <a:lnTo>
                    <a:pt x="191602" y="197757"/>
                  </a:lnTo>
                  <a:lnTo>
                    <a:pt x="236190" y="195352"/>
                  </a:lnTo>
                  <a:lnTo>
                    <a:pt x="271527" y="175518"/>
                  </a:lnTo>
                  <a:lnTo>
                    <a:pt x="280203" y="124640"/>
                  </a:lnTo>
                  <a:lnTo>
                    <a:pt x="280936" y="98878"/>
                  </a:lnTo>
                  <a:lnTo>
                    <a:pt x="280845" y="71933"/>
                  </a:lnTo>
                  <a:lnTo>
                    <a:pt x="275069" y="30819"/>
                  </a:lnTo>
                  <a:lnTo>
                    <a:pt x="223836" y="2404"/>
                  </a:lnTo>
                  <a:lnTo>
                    <a:pt x="154542" y="0"/>
                  </a:lnTo>
                  <a:close/>
                </a:path>
              </a:pathLst>
            </a:custGeom>
            <a:solidFill>
              <a:srgbClr val="F8982F"/>
            </a:solidFill>
          </p:spPr>
          <p:txBody>
            <a:bodyPr wrap="square" lIns="0" tIns="0" rIns="0" bIns="0" rtlCol="0"/>
            <a:lstStyle/>
            <a:p>
              <a:pPr defTabSz="878098"/>
              <a:endParaRPr sz="1729">
                <a:solidFill>
                  <a:prstClr val="black"/>
                </a:solidFill>
                <a:latin typeface="Calibri"/>
              </a:endParaRPr>
            </a:p>
          </p:txBody>
        </p:sp>
        <p:sp>
          <p:nvSpPr>
            <p:cNvPr id="12" name="object 12"/>
            <p:cNvSpPr/>
            <p:nvPr/>
          </p:nvSpPr>
          <p:spPr>
            <a:xfrm>
              <a:off x="2514003" y="10094724"/>
              <a:ext cx="73660" cy="83820"/>
            </a:xfrm>
            <a:custGeom>
              <a:avLst/>
              <a:gdLst/>
              <a:ahLst/>
              <a:cxnLst/>
              <a:rect l="l" t="t" r="r" b="b"/>
              <a:pathLst>
                <a:path w="73660" h="83820">
                  <a:moveTo>
                    <a:pt x="0" y="0"/>
                  </a:moveTo>
                  <a:lnTo>
                    <a:pt x="0" y="83540"/>
                  </a:lnTo>
                  <a:lnTo>
                    <a:pt x="73431" y="41770"/>
                  </a:lnTo>
                  <a:lnTo>
                    <a:pt x="0" y="0"/>
                  </a:lnTo>
                  <a:close/>
                </a:path>
              </a:pathLst>
            </a:custGeom>
            <a:solidFill>
              <a:srgbClr val="FFFFFF"/>
            </a:solidFill>
          </p:spPr>
          <p:txBody>
            <a:bodyPr wrap="square" lIns="0" tIns="0" rIns="0" bIns="0" rtlCol="0"/>
            <a:lstStyle/>
            <a:p>
              <a:pPr defTabSz="878098"/>
              <a:endParaRPr sz="1729">
                <a:solidFill>
                  <a:prstClr val="black"/>
                </a:solidFill>
                <a:latin typeface="Calibri"/>
              </a:endParaRPr>
            </a:p>
          </p:txBody>
        </p:sp>
      </p:grpSp>
      <p:sp>
        <p:nvSpPr>
          <p:cNvPr id="13" name="object 13"/>
          <p:cNvSpPr txBox="1"/>
          <p:nvPr/>
        </p:nvSpPr>
        <p:spPr>
          <a:xfrm>
            <a:off x="2725453" y="9634717"/>
            <a:ext cx="1609765" cy="278414"/>
          </a:xfrm>
          <a:prstGeom prst="rect">
            <a:avLst/>
          </a:prstGeom>
        </p:spPr>
        <p:txBody>
          <a:bodyPr vert="horz" wrap="square" lIns="0" tIns="12196" rIns="0" bIns="0" rtlCol="0">
            <a:spAutoFit/>
          </a:bodyPr>
          <a:lstStyle/>
          <a:p>
            <a:pPr marL="12196" defTabSz="878098">
              <a:spcBef>
                <a:spcPts val="96"/>
              </a:spcBef>
            </a:pPr>
            <a:r>
              <a:rPr lang="en-GB" sz="1729" b="1" spc="67" dirty="0" err="1">
                <a:solidFill>
                  <a:srgbClr val="404042"/>
                </a:solidFill>
                <a:latin typeface="Arial"/>
                <a:cs typeface="Arial"/>
              </a:rPr>
              <a:t>quanisafety</a:t>
            </a:r>
            <a:endParaRPr sz="1729" dirty="0">
              <a:solidFill>
                <a:prstClr val="black"/>
              </a:solidFill>
              <a:latin typeface="Arial"/>
              <a:cs typeface="Arial"/>
            </a:endParaRPr>
          </a:p>
        </p:txBody>
      </p:sp>
      <p:sp>
        <p:nvSpPr>
          <p:cNvPr id="15" name="object 15"/>
          <p:cNvSpPr txBox="1">
            <a:spLocks noGrp="1"/>
          </p:cNvSpPr>
          <p:nvPr>
            <p:ph type="title"/>
          </p:nvPr>
        </p:nvSpPr>
        <p:spPr>
          <a:xfrm>
            <a:off x="3956758" y="1235622"/>
            <a:ext cx="3106254" cy="627868"/>
          </a:xfrm>
          <a:prstGeom prst="rect">
            <a:avLst/>
          </a:prstGeom>
        </p:spPr>
        <p:txBody>
          <a:bodyPr vert="horz" wrap="square" lIns="0" tIns="12196" rIns="0" bIns="0" rtlCol="0">
            <a:spAutoFit/>
          </a:bodyPr>
          <a:lstStyle/>
          <a:p>
            <a:pPr marL="12196" algn="ctr" rtl="1">
              <a:spcBef>
                <a:spcPts val="96"/>
              </a:spcBef>
            </a:pPr>
            <a:r>
              <a:rPr lang="ar-SA" sz="4000" spc="67" dirty="0">
                <a:latin typeface="Arial"/>
                <a:cs typeface="Arial"/>
              </a:rPr>
              <a:t>التواصل</a:t>
            </a:r>
            <a:endParaRPr sz="4000" dirty="0">
              <a:latin typeface="Arial"/>
              <a:cs typeface="Arial"/>
            </a:endParaRPr>
          </a:p>
        </p:txBody>
      </p:sp>
      <p:sp>
        <p:nvSpPr>
          <p:cNvPr id="16" name="object 16"/>
          <p:cNvSpPr txBox="1"/>
          <p:nvPr/>
        </p:nvSpPr>
        <p:spPr>
          <a:xfrm>
            <a:off x="1724128" y="7521277"/>
            <a:ext cx="3458205" cy="1598349"/>
          </a:xfrm>
          <a:prstGeom prst="rect">
            <a:avLst/>
          </a:prstGeom>
        </p:spPr>
        <p:txBody>
          <a:bodyPr vert="horz" wrap="square" lIns="0" tIns="43905" rIns="0" bIns="0" rtlCol="0">
            <a:spAutoFit/>
          </a:bodyPr>
          <a:lstStyle/>
          <a:p>
            <a:pPr marL="12196" defTabSz="878098">
              <a:lnSpc>
                <a:spcPct val="200000"/>
              </a:lnSpc>
              <a:spcBef>
                <a:spcPts val="346"/>
              </a:spcBef>
            </a:pPr>
            <a:r>
              <a:rPr lang="ar-SA" sz="2305" b="1" spc="53" dirty="0">
                <a:solidFill>
                  <a:srgbClr val="1D1D1B"/>
                </a:solidFill>
                <a:latin typeface="Arial"/>
                <a:cs typeface="Arial"/>
              </a:rPr>
              <a:t>معلومات التواصل</a:t>
            </a:r>
            <a:endParaRPr sz="2305" dirty="0">
              <a:solidFill>
                <a:prstClr val="black"/>
              </a:solidFill>
              <a:latin typeface="Arial"/>
              <a:cs typeface="Arial"/>
            </a:endParaRPr>
          </a:p>
          <a:p>
            <a:pPr marL="12196" defTabSz="878098">
              <a:lnSpc>
                <a:spcPct val="200000"/>
              </a:lnSpc>
            </a:pPr>
            <a:r>
              <a:rPr sz="1344" spc="-244" dirty="0">
                <a:solidFill>
                  <a:srgbClr val="1D1D1B"/>
                </a:solidFill>
                <a:latin typeface="Lucida Sans Unicode"/>
                <a:cs typeface="Lucida Sans Unicode"/>
              </a:rPr>
              <a:t>+96</a:t>
            </a:r>
            <a:r>
              <a:rPr sz="1344" spc="-220" dirty="0">
                <a:solidFill>
                  <a:srgbClr val="1D1D1B"/>
                </a:solidFill>
                <a:latin typeface="Lucida Sans Unicode"/>
                <a:cs typeface="Lucida Sans Unicode"/>
              </a:rPr>
              <a:t>6</a:t>
            </a:r>
            <a:r>
              <a:rPr sz="1344" spc="-144" dirty="0">
                <a:solidFill>
                  <a:srgbClr val="1D1D1B"/>
                </a:solidFill>
                <a:latin typeface="Lucida Sans Unicode"/>
                <a:cs typeface="Lucida Sans Unicode"/>
              </a:rPr>
              <a:t> </a:t>
            </a:r>
            <a:r>
              <a:rPr lang="en-GB" sz="1344" spc="-182" dirty="0">
                <a:solidFill>
                  <a:srgbClr val="1D1D1B"/>
                </a:solidFill>
                <a:latin typeface="Lucida Sans Unicode"/>
                <a:cs typeface="Lucida Sans Unicode"/>
              </a:rPr>
              <a:t>504885966</a:t>
            </a:r>
            <a:endParaRPr sz="1344" dirty="0">
              <a:solidFill>
                <a:prstClr val="black"/>
              </a:solidFill>
              <a:latin typeface="Lucida Sans Unicode"/>
              <a:cs typeface="Lucida Sans Unicode"/>
            </a:endParaRPr>
          </a:p>
          <a:p>
            <a:pPr marL="12196" marR="1116526" defTabSz="878098">
              <a:lnSpc>
                <a:spcPct val="200000"/>
              </a:lnSpc>
            </a:pPr>
            <a:r>
              <a:rPr lang="en-GB" sz="1600" spc="-109" dirty="0">
                <a:solidFill>
                  <a:srgbClr val="1D1D1B"/>
                </a:solidFill>
                <a:latin typeface="Lucida Sans Unicode"/>
                <a:cs typeface="Lucida Sans Unicode"/>
              </a:rPr>
              <a:t>info</a:t>
            </a:r>
            <a:r>
              <a:rPr sz="1344" spc="-109" dirty="0">
                <a:solidFill>
                  <a:srgbClr val="1D1D1B"/>
                </a:solidFill>
                <a:latin typeface="Lucida Sans Unicode"/>
                <a:cs typeface="Lucida Sans Unicode"/>
                <a:hlinkClick r:id="rId7"/>
              </a:rPr>
              <a:t>@</a:t>
            </a:r>
            <a:r>
              <a:rPr lang="en-GB" sz="1344" spc="-109" dirty="0">
                <a:solidFill>
                  <a:srgbClr val="1D1D1B"/>
                </a:solidFill>
                <a:latin typeface="Lucida Sans Unicode"/>
                <a:cs typeface="Lucida Sans Unicode"/>
                <a:hlinkClick r:id="rId7"/>
              </a:rPr>
              <a:t>QUANISAFETY.COM</a:t>
            </a:r>
            <a:endParaRPr lang="ar-SA" sz="1344" spc="-109" dirty="0">
              <a:solidFill>
                <a:srgbClr val="1D1D1B"/>
              </a:solidFill>
              <a:latin typeface="Lucida Sans Unicode"/>
              <a:cs typeface="Lucida Sans Unicode"/>
            </a:endParaRPr>
          </a:p>
        </p:txBody>
      </p:sp>
      <p:pic>
        <p:nvPicPr>
          <p:cNvPr id="17" name="Picture 16" descr="A picture containing text, clipart&#10;&#10;Description automatically generated">
            <a:extLst>
              <a:ext uri="{FF2B5EF4-FFF2-40B4-BE49-F238E27FC236}">
                <a16:creationId xmlns:a16="http://schemas.microsoft.com/office/drawing/2014/main" id="{17515D15-9348-4EE1-8621-900B628795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4147" y="3191647"/>
            <a:ext cx="2462611" cy="12072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9">
            <a:extLst>
              <a:ext uri="{FF2B5EF4-FFF2-40B4-BE49-F238E27FC236}">
                <a16:creationId xmlns:a16="http://schemas.microsoft.com/office/drawing/2014/main" id="{C7609B00-146D-45A4-9C85-14EDBC121803}"/>
              </a:ext>
            </a:extLst>
          </p:cNvPr>
          <p:cNvSpPr/>
          <p:nvPr/>
        </p:nvSpPr>
        <p:spPr>
          <a:xfrm flipV="1">
            <a:off x="3367623" y="10006304"/>
            <a:ext cx="616393" cy="45719"/>
          </a:xfrm>
          <a:custGeom>
            <a:avLst/>
            <a:gdLst/>
            <a:ahLst/>
            <a:cxnLst/>
            <a:rect l="l" t="t" r="r" b="b"/>
            <a:pathLst>
              <a:path w="824865">
                <a:moveTo>
                  <a:pt x="0" y="0"/>
                </a:moveTo>
                <a:lnTo>
                  <a:pt x="824814" y="0"/>
                </a:lnTo>
              </a:path>
            </a:pathLst>
          </a:custGeom>
          <a:ln w="50800">
            <a:solidFill>
              <a:srgbClr val="F8962C"/>
            </a:solidFill>
            <a:prstDash val="sysDot"/>
          </a:ln>
        </p:spPr>
        <p:txBody>
          <a:bodyPr wrap="square" lIns="0" tIns="0" rIns="0" bIns="0" rtlCol="0"/>
          <a:lstStyle/>
          <a:p>
            <a:pPr defTabSz="888202"/>
            <a:endParaRPr sz="1748">
              <a:solidFill>
                <a:prstClr val="black"/>
              </a:solidFill>
              <a:latin typeface="Calibri"/>
            </a:endParaRPr>
          </a:p>
        </p:txBody>
      </p:sp>
      <p:grpSp>
        <p:nvGrpSpPr>
          <p:cNvPr id="2" name="object 2"/>
          <p:cNvGrpSpPr/>
          <p:nvPr/>
        </p:nvGrpSpPr>
        <p:grpSpPr>
          <a:xfrm>
            <a:off x="1997350" y="6952882"/>
            <a:ext cx="5244083" cy="3433141"/>
            <a:chOff x="2161639" y="7157973"/>
            <a:chExt cx="5398770" cy="3534410"/>
          </a:xfrm>
        </p:grpSpPr>
        <p:sp>
          <p:nvSpPr>
            <p:cNvPr id="3" name="object 3"/>
            <p:cNvSpPr/>
            <p:nvPr/>
          </p:nvSpPr>
          <p:spPr>
            <a:xfrm>
              <a:off x="2161645" y="8665159"/>
              <a:ext cx="3806190" cy="2026920"/>
            </a:xfrm>
            <a:custGeom>
              <a:avLst/>
              <a:gdLst/>
              <a:ahLst/>
              <a:cxnLst/>
              <a:rect l="l" t="t" r="r" b="b"/>
              <a:pathLst>
                <a:path w="3806190" h="2026920">
                  <a:moveTo>
                    <a:pt x="3805664" y="0"/>
                  </a:moveTo>
                  <a:lnTo>
                    <a:pt x="0" y="2026843"/>
                  </a:lnTo>
                  <a:lnTo>
                    <a:pt x="1642364" y="2026843"/>
                  </a:lnTo>
                  <a:lnTo>
                    <a:pt x="3805664" y="0"/>
                  </a:lnTo>
                  <a:close/>
                </a:path>
              </a:pathLst>
            </a:custGeom>
            <a:solidFill>
              <a:srgbClr val="0B0C0B">
                <a:alpha val="63000"/>
              </a:srgbClr>
            </a:solidFill>
          </p:spPr>
          <p:txBody>
            <a:bodyPr wrap="square" lIns="0" tIns="0" rIns="0" bIns="0" rtlCol="0"/>
            <a:lstStyle/>
            <a:p>
              <a:pPr defTabSz="888202"/>
              <a:endParaRPr sz="1748">
                <a:solidFill>
                  <a:prstClr val="black"/>
                </a:solidFill>
                <a:latin typeface="Calibri"/>
              </a:endParaRPr>
            </a:p>
          </p:txBody>
        </p:sp>
        <p:pic>
          <p:nvPicPr>
            <p:cNvPr id="4" name="object 4"/>
            <p:cNvPicPr/>
            <p:nvPr/>
          </p:nvPicPr>
          <p:blipFill>
            <a:blip r:embed="rId2" cstate="print"/>
            <a:stretch>
              <a:fillRect/>
            </a:stretch>
          </p:blipFill>
          <p:spPr>
            <a:xfrm>
              <a:off x="2161639" y="9160560"/>
              <a:ext cx="2875510" cy="1531442"/>
            </a:xfrm>
            <a:prstGeom prst="rect">
              <a:avLst/>
            </a:prstGeom>
          </p:spPr>
        </p:pic>
        <p:sp>
          <p:nvSpPr>
            <p:cNvPr id="5" name="object 5"/>
            <p:cNvSpPr/>
            <p:nvPr/>
          </p:nvSpPr>
          <p:spPr>
            <a:xfrm>
              <a:off x="3788157" y="7157973"/>
              <a:ext cx="3771900" cy="3534410"/>
            </a:xfrm>
            <a:custGeom>
              <a:avLst/>
              <a:gdLst/>
              <a:ahLst/>
              <a:cxnLst/>
              <a:rect l="l" t="t" r="r" b="b"/>
              <a:pathLst>
                <a:path w="3771900" h="3534409">
                  <a:moveTo>
                    <a:pt x="3771847" y="0"/>
                  </a:moveTo>
                  <a:lnTo>
                    <a:pt x="0" y="3534028"/>
                  </a:lnTo>
                  <a:lnTo>
                    <a:pt x="3771847" y="3534028"/>
                  </a:lnTo>
                  <a:lnTo>
                    <a:pt x="3771847" y="0"/>
                  </a:lnTo>
                  <a:close/>
                </a:path>
              </a:pathLst>
            </a:custGeom>
            <a:solidFill>
              <a:srgbClr val="F89731">
                <a:alpha val="88000"/>
              </a:srgbClr>
            </a:solidFill>
          </p:spPr>
          <p:txBody>
            <a:bodyPr wrap="square" lIns="0" tIns="0" rIns="0" bIns="0" rtlCol="0"/>
            <a:lstStyle/>
            <a:p>
              <a:pPr defTabSz="888202"/>
              <a:endParaRPr sz="1748">
                <a:solidFill>
                  <a:prstClr val="black"/>
                </a:solidFill>
                <a:latin typeface="Calibri"/>
              </a:endParaRPr>
            </a:p>
          </p:txBody>
        </p:sp>
      </p:grpSp>
      <p:sp>
        <p:nvSpPr>
          <p:cNvPr id="6" name="object 6"/>
          <p:cNvSpPr/>
          <p:nvPr/>
        </p:nvSpPr>
        <p:spPr>
          <a:xfrm>
            <a:off x="-41763" y="0"/>
            <a:ext cx="7343690" cy="213415"/>
          </a:xfrm>
          <a:custGeom>
            <a:avLst/>
            <a:gdLst/>
            <a:ahLst/>
            <a:cxnLst/>
            <a:rect l="l" t="t" r="r" b="b"/>
            <a:pathLst>
              <a:path w="7560309" h="219710">
                <a:moveTo>
                  <a:pt x="7559992" y="0"/>
                </a:moveTo>
                <a:lnTo>
                  <a:pt x="0" y="0"/>
                </a:lnTo>
                <a:lnTo>
                  <a:pt x="0" y="219405"/>
                </a:lnTo>
                <a:lnTo>
                  <a:pt x="7559992" y="219405"/>
                </a:lnTo>
                <a:lnTo>
                  <a:pt x="7559992" y="0"/>
                </a:lnTo>
                <a:close/>
              </a:path>
            </a:pathLst>
          </a:custGeom>
          <a:solidFill>
            <a:srgbClr val="3B3A3B"/>
          </a:solidFill>
        </p:spPr>
        <p:txBody>
          <a:bodyPr wrap="square" lIns="0" tIns="0" rIns="0" bIns="0" rtlCol="0"/>
          <a:lstStyle/>
          <a:p>
            <a:pPr defTabSz="888202"/>
            <a:endParaRPr sz="1748">
              <a:solidFill>
                <a:prstClr val="black"/>
              </a:solidFill>
              <a:latin typeface="Calibri"/>
            </a:endParaRPr>
          </a:p>
        </p:txBody>
      </p:sp>
      <p:sp>
        <p:nvSpPr>
          <p:cNvPr id="9" name="TextBox 8">
            <a:extLst>
              <a:ext uri="{FF2B5EF4-FFF2-40B4-BE49-F238E27FC236}">
                <a16:creationId xmlns:a16="http://schemas.microsoft.com/office/drawing/2014/main" id="{5E4A6E3F-D28F-4D50-8219-84250CD889F3}"/>
              </a:ext>
            </a:extLst>
          </p:cNvPr>
          <p:cNvSpPr txBox="1"/>
          <p:nvPr/>
        </p:nvSpPr>
        <p:spPr>
          <a:xfrm>
            <a:off x="233916" y="675203"/>
            <a:ext cx="6658102" cy="6063198"/>
          </a:xfrm>
          <a:prstGeom prst="rect">
            <a:avLst/>
          </a:prstGeom>
          <a:noFill/>
        </p:spPr>
        <p:txBody>
          <a:bodyPr wrap="square">
            <a:spAutoFit/>
          </a:bodyPr>
          <a:lstStyle/>
          <a:p>
            <a:pPr algn="r"/>
            <a:r>
              <a:rPr lang="ar-SA" sz="2400" b="1" spc="110" dirty="0">
                <a:solidFill>
                  <a:srgbClr val="FF6600"/>
                </a:solidFill>
                <a:latin typeface="Tahoma" panose="020B0604030504040204" pitchFamily="34" charset="0"/>
                <a:ea typeface="Tahoma" panose="020B0604030504040204" pitchFamily="34" charset="0"/>
                <a:cs typeface="Tahoma" panose="020B0604030504040204" pitchFamily="34" charset="0"/>
              </a:rPr>
              <a:t>شركة قاني للسلامة ومكافحة الحريق </a:t>
            </a:r>
          </a:p>
          <a:p>
            <a:pPr algn="r"/>
            <a:endParaRPr lang="ar-SA" sz="2800" b="1" i="0" u="none" strike="noStrike" dirty="0">
              <a:effectLst/>
              <a:latin typeface="Calibri Light" panose="020F0302020204030204" pitchFamily="34" charset="0"/>
              <a:cs typeface="Calibri Light" panose="020F0302020204030204" pitchFamily="34" charset="0"/>
            </a:endParaRPr>
          </a:p>
          <a:p>
            <a:pPr algn="r"/>
            <a:r>
              <a:rPr lang="ar-SA" sz="2800" b="1" i="0" u="none" strike="noStrike" dirty="0">
                <a:effectLst/>
                <a:latin typeface="Calibri Light" panose="020F0302020204030204" pitchFamily="34" charset="0"/>
                <a:cs typeface="Calibri Light" panose="020F0302020204030204" pitchFamily="34" charset="0"/>
              </a:rPr>
              <a:t>هي شركة وطنية متخصصة في اعمال السلامة من الحرائق ومعدات السلامة والأنظمة الامنية ومن الشركات  المعتمدة من قبل الدفاع المدني والجهات الرسمية الأخرى ذات العلاقة (وزارة الداخلية – وزارة التجارة – وزارة الشؤون البلدية والقروية والإسكان)</a:t>
            </a:r>
          </a:p>
          <a:p>
            <a:pPr algn="r"/>
            <a:r>
              <a:rPr lang="ar-SA" sz="2800" b="1" i="0" u="none" strike="noStrike" dirty="0">
                <a:effectLst/>
                <a:latin typeface="Calibri Light" panose="020F0302020204030204" pitchFamily="34" charset="0"/>
                <a:cs typeface="Calibri Light" panose="020F0302020204030204" pitchFamily="34" charset="0"/>
              </a:rPr>
              <a:t>وقامت الشركة بتنفيذ العديد من المشاريع مع القطاع الحكومي والخاص وابرام العديد من عقود الصيانة الدورية وكما تمتلك الشركة نخبة من الموظفين والمهندسين المؤهلين والعمالة الماهرة وكما تسعى الشركة للتوسع الجغرافي لتقديم منتجات ذات جودة وقيمة عالية بخطى واثقة ومدروسة مع تبني منهجيات ونظم متطورة لإدارة وتنمية العمل</a:t>
            </a:r>
          </a:p>
        </p:txBody>
      </p:sp>
      <p:pic>
        <p:nvPicPr>
          <p:cNvPr id="2050" name="Picture 2" descr="Shell gas station in Montreal Canada Monytreal, Canada - July 24, 2016: Shell gas station in Montreal Canada with ice box, propane and car wash. Customers are visible. fire pumps stock pictures, royalty-free photos &amp; images">
            <a:extLst>
              <a:ext uri="{FF2B5EF4-FFF2-40B4-BE49-F238E27FC236}">
                <a16:creationId xmlns:a16="http://schemas.microsoft.com/office/drawing/2014/main" id="{94A1D9EA-0D84-47B1-A8BF-BE07692CB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79" y="6454161"/>
            <a:ext cx="3915860" cy="26697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792C9BA-8714-4BDF-9258-62D975ECBBBC}"/>
              </a:ext>
            </a:extLst>
          </p:cNvPr>
          <p:cNvGrpSpPr/>
          <p:nvPr/>
        </p:nvGrpSpPr>
        <p:grpSpPr>
          <a:xfrm>
            <a:off x="-161993" y="9250463"/>
            <a:ext cx="5661998" cy="922694"/>
            <a:chOff x="8732429" y="7630032"/>
            <a:chExt cx="3599300" cy="872823"/>
          </a:xfrm>
        </p:grpSpPr>
        <p:grpSp>
          <p:nvGrpSpPr>
            <p:cNvPr id="13" name="Group 12">
              <a:extLst>
                <a:ext uri="{FF2B5EF4-FFF2-40B4-BE49-F238E27FC236}">
                  <a16:creationId xmlns:a16="http://schemas.microsoft.com/office/drawing/2014/main" id="{419C53B7-EE0E-46B2-B9C3-07468F7E32E9}"/>
                </a:ext>
              </a:extLst>
            </p:cNvPr>
            <p:cNvGrpSpPr/>
            <p:nvPr/>
          </p:nvGrpSpPr>
          <p:grpSpPr>
            <a:xfrm>
              <a:off x="8732429" y="7630032"/>
              <a:ext cx="917715" cy="623557"/>
              <a:chOff x="10395327" y="2840978"/>
              <a:chExt cx="1283399" cy="632162"/>
            </a:xfrm>
          </p:grpSpPr>
          <p:pic>
            <p:nvPicPr>
              <p:cNvPr id="16" name="Picture 8" descr="تحميل اجمل مجموعة شعارات مواقع التواصل الاجتماعي لوجو سوشل ميديا PNG">
                <a:extLst>
                  <a:ext uri="{FF2B5EF4-FFF2-40B4-BE49-F238E27FC236}">
                    <a16:creationId xmlns:a16="http://schemas.microsoft.com/office/drawing/2014/main" id="{37D82D5B-6F06-4334-952B-EC7F3B4AB7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رموز شبكات التواصل الاجتماعي وأهم المصطلحات - إيجي برس">
                <a:extLst>
                  <a:ext uri="{FF2B5EF4-FFF2-40B4-BE49-F238E27FC236}">
                    <a16:creationId xmlns:a16="http://schemas.microsoft.com/office/drawing/2014/main" id="{A4493686-47A1-41F6-BF37-C4E32C0ECF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object 16">
              <a:extLst>
                <a:ext uri="{FF2B5EF4-FFF2-40B4-BE49-F238E27FC236}">
                  <a16:creationId xmlns:a16="http://schemas.microsoft.com/office/drawing/2014/main" id="{9E27A0FA-EBBD-47A1-AB8D-DFC77ED418AB}"/>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6"/>
                </a:rPr>
                <a:t>@</a:t>
              </a:r>
              <a:r>
                <a:rPr lang="en-GB" sz="1800" spc="-109" dirty="0">
                  <a:solidFill>
                    <a:srgbClr val="1D1D1B"/>
                  </a:solidFill>
                  <a:latin typeface="Lucida Sans Unicode"/>
                  <a:cs typeface="Lucida Sans Unicode"/>
                  <a:hlinkClick r:id="rId6"/>
                </a:rPr>
                <a:t>QUANISAFETY.COM</a:t>
              </a:r>
              <a:endParaRPr lang="ar-SA" sz="1800" spc="-109" dirty="0">
                <a:solidFill>
                  <a:srgbClr val="1D1D1B"/>
                </a:solidFill>
                <a:latin typeface="Lucida Sans Unicode"/>
                <a:cs typeface="Lucida Sans Unicode"/>
              </a:endParaRPr>
            </a:p>
          </p:txBody>
        </p:sp>
        <p:sp>
          <p:nvSpPr>
            <p:cNvPr id="15" name="TextBox 14">
              <a:extLst>
                <a:ext uri="{FF2B5EF4-FFF2-40B4-BE49-F238E27FC236}">
                  <a16:creationId xmlns:a16="http://schemas.microsoft.com/office/drawing/2014/main" id="{D0CB62CA-4364-47A7-B065-8C321927C82E}"/>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656205" y="1880533"/>
            <a:ext cx="4097429" cy="874089"/>
          </a:xfrm>
          <a:prstGeom prst="rect">
            <a:avLst/>
          </a:prstGeom>
        </p:spPr>
        <p:txBody>
          <a:bodyPr vert="horz" wrap="square" lIns="0" tIns="12196" rIns="0" bIns="0" rtlCol="0">
            <a:spAutoFit/>
          </a:bodyPr>
          <a:lstStyle/>
          <a:p>
            <a:pPr marL="12196" marR="4878" algn="r" defTabSz="878098" rtl="1">
              <a:spcBef>
                <a:spcPts val="96"/>
              </a:spcBef>
            </a:pPr>
            <a:r>
              <a:rPr lang="ar-SA" sz="2800" b="1" spc="5" dirty="0">
                <a:solidFill>
                  <a:srgbClr val="F89731"/>
                </a:solidFill>
                <a:latin typeface="Times New Roman"/>
                <a:cs typeface="Times New Roman"/>
              </a:rPr>
              <a:t>التقليل من مخاطر إصابة الممتلكات أو البيئة بأضرار</a:t>
            </a:r>
            <a:endParaRPr sz="2800" dirty="0">
              <a:solidFill>
                <a:prstClr val="black"/>
              </a:solidFill>
              <a:latin typeface="Times New Roman"/>
              <a:cs typeface="Times New Roman"/>
            </a:endParaRPr>
          </a:p>
        </p:txBody>
      </p:sp>
      <p:sp>
        <p:nvSpPr>
          <p:cNvPr id="8" name="object 8"/>
          <p:cNvSpPr txBox="1"/>
          <p:nvPr/>
        </p:nvSpPr>
        <p:spPr>
          <a:xfrm>
            <a:off x="2375544" y="1666993"/>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402895" y="2008058"/>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10" name="object 4">
            <a:extLst>
              <a:ext uri="{FF2B5EF4-FFF2-40B4-BE49-F238E27FC236}">
                <a16:creationId xmlns:a16="http://schemas.microsoft.com/office/drawing/2014/main" id="{92C44783-A0E5-4CF0-8CCA-DC431FE9F2C9}"/>
              </a:ext>
            </a:extLst>
          </p:cNvPr>
          <p:cNvSpPr txBox="1">
            <a:spLocks/>
          </p:cNvSpPr>
          <p:nvPr/>
        </p:nvSpPr>
        <p:spPr>
          <a:xfrm>
            <a:off x="4085151" y="3504867"/>
            <a:ext cx="2916610" cy="443202"/>
          </a:xfrm>
          <a:prstGeom prst="rect">
            <a:avLst/>
          </a:prstGeom>
        </p:spPr>
        <p:txBody>
          <a:bodyPr vert="horz" wrap="square" lIns="0" tIns="12196" rIns="0" bIns="0" rtlCol="0">
            <a:spAutoFit/>
          </a:bodyPr>
          <a:lstStyle>
            <a:lvl1pPr>
              <a:defRPr>
                <a:latin typeface="+mj-lt"/>
                <a:ea typeface="+mj-ea"/>
                <a:cs typeface="+mj-cs"/>
              </a:defRPr>
            </a:lvl1pPr>
          </a:lstStyle>
          <a:p>
            <a:pPr algn="r" defTabSz="454694" rtl="0"/>
            <a:r>
              <a:rPr lang="ar-SA" sz="2800" b="1" spc="5" dirty="0">
                <a:solidFill>
                  <a:srgbClr val="F89731"/>
                </a:solidFill>
                <a:latin typeface="Times New Roman"/>
                <a:ea typeface="+mn-ea"/>
                <a:cs typeface="Times New Roman"/>
              </a:rPr>
              <a:t>رؤيتنا</a:t>
            </a:r>
          </a:p>
        </p:txBody>
      </p:sp>
      <p:sp>
        <p:nvSpPr>
          <p:cNvPr id="11" name="TextBox 10">
            <a:extLst>
              <a:ext uri="{FF2B5EF4-FFF2-40B4-BE49-F238E27FC236}">
                <a16:creationId xmlns:a16="http://schemas.microsoft.com/office/drawing/2014/main" id="{21A35A1F-E4B8-43B5-AE53-5D55B83350C4}"/>
              </a:ext>
            </a:extLst>
          </p:cNvPr>
          <p:cNvSpPr txBox="1"/>
          <p:nvPr/>
        </p:nvSpPr>
        <p:spPr>
          <a:xfrm>
            <a:off x="1575252" y="4056956"/>
            <a:ext cx="5511636" cy="1200329"/>
          </a:xfrm>
          <a:prstGeom prst="rect">
            <a:avLst/>
          </a:prstGeom>
          <a:noFill/>
        </p:spPr>
        <p:txBody>
          <a:bodyPr wrap="square">
            <a:spAutoFit/>
          </a:bodyPr>
          <a:lstStyle>
            <a:defPPr>
              <a:defRPr lang="ar-SA"/>
            </a:defPPr>
            <a:lvl1pPr algn="r">
              <a:defRPr sz="2400" b="1" i="0">
                <a:solidFill>
                  <a:srgbClr val="FF0000"/>
                </a:solidFill>
                <a:effectLst/>
                <a:latin typeface="Tajawal"/>
              </a:defRPr>
            </a:lvl1pPr>
          </a:lstStyle>
          <a:p>
            <a:r>
              <a:rPr lang="ar-SA" dirty="0">
                <a:solidFill>
                  <a:schemeClr val="tx1"/>
                </a:solidFill>
              </a:rPr>
              <a:t>أن نكون الشركة الأفضل في مجال الامن والسلامة بالمملكة في توفير حلول مبتكرة في مجال حماية الأرواح والبيئة والممتلكات.</a:t>
            </a:r>
          </a:p>
        </p:txBody>
      </p:sp>
      <p:sp>
        <p:nvSpPr>
          <p:cNvPr id="12" name="TextBox 11">
            <a:extLst>
              <a:ext uri="{FF2B5EF4-FFF2-40B4-BE49-F238E27FC236}">
                <a16:creationId xmlns:a16="http://schemas.microsoft.com/office/drawing/2014/main" id="{624AC09E-2AE3-48AC-8D38-0776A4D4E64F}"/>
              </a:ext>
            </a:extLst>
          </p:cNvPr>
          <p:cNvSpPr txBox="1"/>
          <p:nvPr/>
        </p:nvSpPr>
        <p:spPr>
          <a:xfrm>
            <a:off x="2076696" y="5860025"/>
            <a:ext cx="5067711" cy="2677656"/>
          </a:xfrm>
          <a:prstGeom prst="rect">
            <a:avLst/>
          </a:prstGeom>
          <a:noFill/>
        </p:spPr>
        <p:txBody>
          <a:bodyPr wrap="square">
            <a:spAutoFit/>
          </a:bodyPr>
          <a:lstStyle/>
          <a:p>
            <a:pPr algn="r"/>
            <a:r>
              <a:rPr lang="ar-SA" sz="2400" b="1" i="0" dirty="0">
                <a:solidFill>
                  <a:srgbClr val="FF0000"/>
                </a:solidFill>
                <a:effectLst/>
                <a:latin typeface="Tajawal"/>
              </a:rPr>
              <a:t> </a:t>
            </a:r>
            <a:r>
              <a:rPr lang="ar-SA" sz="2400" b="1" dirty="0">
                <a:solidFill>
                  <a:srgbClr val="000000"/>
                </a:solidFill>
                <a:latin typeface="Tajawal"/>
              </a:rPr>
              <a:t>تجتاح الحرائق الكثير أمامها كل عام  بلا تمييز متكبدة خسائر مهولة من الأرواح  والممتلكات، هدفنا هو توفير وتقديم أجهزة أنذار للحرائق لكى نساهم فى الحد من هذة الأضرار وذلك عن طريق توفير أجهزة تستطيع تحديد أماكن الحرائق ومصدر الأشتعال فور بدءه  وكذلك طرق لإخمادة حفاظاً على الأرواح ناهيك عن الممتلكات</a:t>
            </a:r>
          </a:p>
        </p:txBody>
      </p:sp>
      <p:sp>
        <p:nvSpPr>
          <p:cNvPr id="13" name="TextBox 12">
            <a:extLst>
              <a:ext uri="{FF2B5EF4-FFF2-40B4-BE49-F238E27FC236}">
                <a16:creationId xmlns:a16="http://schemas.microsoft.com/office/drawing/2014/main" id="{BB037A4F-B9C0-4514-9FB8-799F42189FCF}"/>
              </a:ext>
            </a:extLst>
          </p:cNvPr>
          <p:cNvSpPr txBox="1"/>
          <p:nvPr/>
        </p:nvSpPr>
        <p:spPr>
          <a:xfrm>
            <a:off x="2318150" y="5293562"/>
            <a:ext cx="4641118" cy="443202"/>
          </a:xfrm>
          <a:prstGeom prst="rect">
            <a:avLst/>
          </a:prstGeom>
        </p:spPr>
        <p:txBody>
          <a:bodyPr vert="horz" wrap="square" lIns="0" tIns="12196" rIns="0" bIns="0" rtlCol="0">
            <a:spAutoFit/>
          </a:bodyPr>
          <a:lstStyle>
            <a:lvl1pPr algn="r">
              <a:defRPr sz="1729" b="1" i="0" spc="77">
                <a:solidFill>
                  <a:srgbClr val="FDBA15"/>
                </a:solidFill>
                <a:latin typeface="Times New Roman"/>
                <a:cs typeface="Times New Roman"/>
              </a:defRPr>
            </a:lvl1pPr>
          </a:lstStyle>
          <a:p>
            <a:r>
              <a:rPr lang="ar-SA" sz="2800" spc="5" dirty="0">
                <a:solidFill>
                  <a:srgbClr val="F89731"/>
                </a:solidFill>
              </a:rPr>
              <a:t>رسالتنا</a:t>
            </a:r>
          </a:p>
        </p:txBody>
      </p:sp>
      <p:grpSp>
        <p:nvGrpSpPr>
          <p:cNvPr id="21" name="Group 20">
            <a:extLst>
              <a:ext uri="{FF2B5EF4-FFF2-40B4-BE49-F238E27FC236}">
                <a16:creationId xmlns:a16="http://schemas.microsoft.com/office/drawing/2014/main" id="{D21E70AF-393C-462E-867C-CD81CF0B7500}"/>
              </a:ext>
            </a:extLst>
          </p:cNvPr>
          <p:cNvGrpSpPr/>
          <p:nvPr/>
        </p:nvGrpSpPr>
        <p:grpSpPr>
          <a:xfrm>
            <a:off x="3141646" y="9431007"/>
            <a:ext cx="5661998" cy="922694"/>
            <a:chOff x="8732429" y="7630032"/>
            <a:chExt cx="3599300" cy="872823"/>
          </a:xfrm>
        </p:grpSpPr>
        <p:grpSp>
          <p:nvGrpSpPr>
            <p:cNvPr id="22" name="Group 21">
              <a:extLst>
                <a:ext uri="{FF2B5EF4-FFF2-40B4-BE49-F238E27FC236}">
                  <a16:creationId xmlns:a16="http://schemas.microsoft.com/office/drawing/2014/main" id="{BD468731-E235-4EBA-893C-4153F142190E}"/>
                </a:ext>
              </a:extLst>
            </p:cNvPr>
            <p:cNvGrpSpPr/>
            <p:nvPr/>
          </p:nvGrpSpPr>
          <p:grpSpPr>
            <a:xfrm>
              <a:off x="8732429" y="7630032"/>
              <a:ext cx="917715" cy="623557"/>
              <a:chOff x="10395327" y="2840978"/>
              <a:chExt cx="1283399" cy="632162"/>
            </a:xfrm>
          </p:grpSpPr>
          <p:pic>
            <p:nvPicPr>
              <p:cNvPr id="25" name="Picture 8" descr="تحميل اجمل مجموعة شعارات مواقع التواصل الاجتماعي لوجو سوشل ميديا PNG">
                <a:extLst>
                  <a:ext uri="{FF2B5EF4-FFF2-40B4-BE49-F238E27FC236}">
                    <a16:creationId xmlns:a16="http://schemas.microsoft.com/office/drawing/2014/main" id="{284F3470-12F9-494A-97C0-CA1A03F573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رموز شبكات التواصل الاجتماعي وأهم المصطلحات - إيجي برس">
                <a:extLst>
                  <a:ext uri="{FF2B5EF4-FFF2-40B4-BE49-F238E27FC236}">
                    <a16:creationId xmlns:a16="http://schemas.microsoft.com/office/drawing/2014/main" id="{1A4A4D6F-831F-4AD3-A40A-8794984C98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object 16">
              <a:extLst>
                <a:ext uri="{FF2B5EF4-FFF2-40B4-BE49-F238E27FC236}">
                  <a16:creationId xmlns:a16="http://schemas.microsoft.com/office/drawing/2014/main" id="{42E289A3-7770-4D7E-9F98-25EA4322E96A}"/>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4"/>
                </a:rPr>
                <a:t>@</a:t>
              </a:r>
              <a:r>
                <a:rPr lang="en-GB" sz="1800" spc="-109" dirty="0">
                  <a:solidFill>
                    <a:srgbClr val="1D1D1B"/>
                  </a:solidFill>
                  <a:latin typeface="Lucida Sans Unicode"/>
                  <a:cs typeface="Lucida Sans Unicode"/>
                  <a:hlinkClick r:id="rId4"/>
                </a:rPr>
                <a:t>QUANISAFETY.COM</a:t>
              </a:r>
              <a:endParaRPr lang="ar-SA" sz="1800" spc="-109" dirty="0">
                <a:solidFill>
                  <a:srgbClr val="1D1D1B"/>
                </a:solidFill>
                <a:latin typeface="Lucida Sans Unicode"/>
                <a:cs typeface="Lucida Sans Unicode"/>
              </a:endParaRPr>
            </a:p>
          </p:txBody>
        </p:sp>
        <p:sp>
          <p:nvSpPr>
            <p:cNvPr id="24" name="TextBox 23">
              <a:extLst>
                <a:ext uri="{FF2B5EF4-FFF2-40B4-BE49-F238E27FC236}">
                  <a16:creationId xmlns:a16="http://schemas.microsoft.com/office/drawing/2014/main" id="{786B5148-1DAB-40B1-BC42-C833D13425F6}"/>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461879" y="2360796"/>
            <a:ext cx="4097429" cy="874089"/>
          </a:xfrm>
          <a:prstGeom prst="rect">
            <a:avLst/>
          </a:prstGeom>
        </p:spPr>
        <p:txBody>
          <a:bodyPr vert="horz" wrap="square" lIns="0" tIns="12196" rIns="0" bIns="0" rtlCol="0">
            <a:spAutoFit/>
          </a:bodyPr>
          <a:lstStyle/>
          <a:p>
            <a:pPr marL="12196" marR="4878" algn="r" defTabSz="878098" rtl="1">
              <a:spcBef>
                <a:spcPts val="96"/>
              </a:spcBef>
            </a:pPr>
            <a:r>
              <a:rPr lang="ar-SA" sz="2800" b="1" spc="5" dirty="0">
                <a:solidFill>
                  <a:srgbClr val="F89731"/>
                </a:solidFill>
                <a:latin typeface="Times New Roman"/>
                <a:cs typeface="Times New Roman"/>
              </a:rPr>
              <a:t>التقليل من مخاطر إصابة الممتلكات أو البيئة بأضرار</a:t>
            </a:r>
            <a:endParaRPr sz="2800" dirty="0">
              <a:solidFill>
                <a:prstClr val="black"/>
              </a:solidFill>
              <a:latin typeface="Times New Roman"/>
              <a:cs typeface="Times New Roman"/>
            </a:endParaRPr>
          </a:p>
        </p:txBody>
      </p:sp>
      <p:sp>
        <p:nvSpPr>
          <p:cNvPr id="8" name="object 8"/>
          <p:cNvSpPr txBox="1"/>
          <p:nvPr/>
        </p:nvSpPr>
        <p:spPr>
          <a:xfrm>
            <a:off x="2181218" y="2147256"/>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208569" y="2488321"/>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14" name="TextBox 13">
            <a:extLst>
              <a:ext uri="{FF2B5EF4-FFF2-40B4-BE49-F238E27FC236}">
                <a16:creationId xmlns:a16="http://schemas.microsoft.com/office/drawing/2014/main" id="{A3B50438-AEB2-4C2B-8272-BC69E5AF08C3}"/>
              </a:ext>
            </a:extLst>
          </p:cNvPr>
          <p:cNvSpPr txBox="1"/>
          <p:nvPr/>
        </p:nvSpPr>
        <p:spPr>
          <a:xfrm>
            <a:off x="1581499" y="4032769"/>
            <a:ext cx="5420262" cy="2800767"/>
          </a:xfrm>
          <a:prstGeom prst="rect">
            <a:avLst/>
          </a:prstGeom>
          <a:noFill/>
        </p:spPr>
        <p:txBody>
          <a:bodyPr wrap="square">
            <a:spAutoFit/>
          </a:bodyPr>
          <a:lstStyle/>
          <a:p>
            <a:pPr algn="r" rtl="1"/>
            <a:r>
              <a:rPr lang="ar-SA" sz="2800" b="1" spc="5" dirty="0">
                <a:solidFill>
                  <a:srgbClr val="F89731"/>
                </a:solidFill>
                <a:latin typeface="Times New Roman"/>
                <a:cs typeface="Times New Roman"/>
              </a:rPr>
              <a:t>قيمنا</a:t>
            </a:r>
          </a:p>
          <a:p>
            <a:pPr algn="r" rtl="1"/>
            <a:r>
              <a:rPr lang="ar-SA" sz="2400" b="1" dirty="0">
                <a:solidFill>
                  <a:srgbClr val="000000"/>
                </a:solidFill>
                <a:latin typeface="Tajawal"/>
              </a:rPr>
              <a:t>نعتز في ألمي لأجهزة السلامة بأننا نسعى لأن نحقق لعملائنا القيم التي يتطلعون لها من حيث :</a:t>
            </a:r>
          </a:p>
          <a:p>
            <a:pPr algn="r" rtl="1"/>
            <a:r>
              <a:rPr lang="ar-SA" sz="2400" b="1" dirty="0">
                <a:solidFill>
                  <a:srgbClr val="000000"/>
                </a:solidFill>
                <a:latin typeface="Tajawal"/>
              </a:rPr>
              <a:t>المصداقية</a:t>
            </a:r>
          </a:p>
          <a:p>
            <a:pPr algn="r" rtl="1"/>
            <a:r>
              <a:rPr lang="ar-SA" sz="2400" b="1" dirty="0">
                <a:solidFill>
                  <a:srgbClr val="000000"/>
                </a:solidFill>
                <a:latin typeface="Tajawal"/>
              </a:rPr>
              <a:t>الشفافية</a:t>
            </a:r>
          </a:p>
          <a:p>
            <a:pPr algn="r" rtl="1"/>
            <a:r>
              <a:rPr lang="ar-SA" sz="2400" b="1" dirty="0">
                <a:solidFill>
                  <a:srgbClr val="000000"/>
                </a:solidFill>
                <a:latin typeface="Tajawal"/>
              </a:rPr>
              <a:t>الجودة</a:t>
            </a:r>
          </a:p>
          <a:p>
            <a:pPr algn="r" rtl="1"/>
            <a:r>
              <a:rPr lang="ar-SA" sz="2400" b="1" dirty="0">
                <a:solidFill>
                  <a:srgbClr val="000000"/>
                </a:solidFill>
                <a:latin typeface="Tajawal"/>
              </a:rPr>
              <a:t>المسؤولية</a:t>
            </a:r>
          </a:p>
        </p:txBody>
      </p:sp>
      <p:sp>
        <p:nvSpPr>
          <p:cNvPr id="15" name="TextBox 14">
            <a:extLst>
              <a:ext uri="{FF2B5EF4-FFF2-40B4-BE49-F238E27FC236}">
                <a16:creationId xmlns:a16="http://schemas.microsoft.com/office/drawing/2014/main" id="{F08771B7-28C6-4380-AE0F-9F8D242E3C84}"/>
              </a:ext>
            </a:extLst>
          </p:cNvPr>
          <p:cNvSpPr txBox="1"/>
          <p:nvPr/>
        </p:nvSpPr>
        <p:spPr>
          <a:xfrm>
            <a:off x="1664718" y="7454615"/>
            <a:ext cx="5420262" cy="1692771"/>
          </a:xfrm>
          <a:prstGeom prst="rect">
            <a:avLst/>
          </a:prstGeom>
          <a:noFill/>
        </p:spPr>
        <p:txBody>
          <a:bodyPr wrap="square">
            <a:spAutoFit/>
          </a:bodyPr>
          <a:lstStyle/>
          <a:p>
            <a:pPr algn="r" rtl="1"/>
            <a:r>
              <a:rPr lang="ar-SA" sz="2800" b="1" spc="5" dirty="0">
                <a:solidFill>
                  <a:srgbClr val="F89731"/>
                </a:solidFill>
                <a:latin typeface="Times New Roman"/>
                <a:cs typeface="Times New Roman"/>
              </a:rPr>
              <a:t>مهمتنا</a:t>
            </a:r>
          </a:p>
          <a:p>
            <a:pPr algn="r" rtl="1"/>
            <a:r>
              <a:rPr lang="ar-SA" sz="2400" b="1" dirty="0">
                <a:solidFill>
                  <a:srgbClr val="000000"/>
                </a:solidFill>
                <a:latin typeface="Tajawal"/>
              </a:rPr>
              <a:t>تقديم أفضل الخدمات حيث قمنا باستقطاب نخبة من المهندسين والفنين الذين لديهم خبرة طويلة في مجال السلامة بإدارة واشراف كوادر وطنية مؤهلة.</a:t>
            </a:r>
          </a:p>
        </p:txBody>
      </p:sp>
      <p:grpSp>
        <p:nvGrpSpPr>
          <p:cNvPr id="21" name="Group 20">
            <a:extLst>
              <a:ext uri="{FF2B5EF4-FFF2-40B4-BE49-F238E27FC236}">
                <a16:creationId xmlns:a16="http://schemas.microsoft.com/office/drawing/2014/main" id="{320CE90F-11C1-4271-BFD7-C49CC794F379}"/>
              </a:ext>
            </a:extLst>
          </p:cNvPr>
          <p:cNvGrpSpPr/>
          <p:nvPr/>
        </p:nvGrpSpPr>
        <p:grpSpPr>
          <a:xfrm>
            <a:off x="3377570" y="9297047"/>
            <a:ext cx="5661998" cy="922694"/>
            <a:chOff x="8732429" y="7630032"/>
            <a:chExt cx="3599300" cy="872823"/>
          </a:xfrm>
        </p:grpSpPr>
        <p:grpSp>
          <p:nvGrpSpPr>
            <p:cNvPr id="22" name="Group 21">
              <a:extLst>
                <a:ext uri="{FF2B5EF4-FFF2-40B4-BE49-F238E27FC236}">
                  <a16:creationId xmlns:a16="http://schemas.microsoft.com/office/drawing/2014/main" id="{5AED3A29-8DC6-4907-9252-F7D8732AB670}"/>
                </a:ext>
              </a:extLst>
            </p:cNvPr>
            <p:cNvGrpSpPr/>
            <p:nvPr/>
          </p:nvGrpSpPr>
          <p:grpSpPr>
            <a:xfrm>
              <a:off x="8732429" y="7630032"/>
              <a:ext cx="917715" cy="623557"/>
              <a:chOff x="10395327" y="2840978"/>
              <a:chExt cx="1283399" cy="632162"/>
            </a:xfrm>
          </p:grpSpPr>
          <p:pic>
            <p:nvPicPr>
              <p:cNvPr id="25" name="Picture 8" descr="تحميل اجمل مجموعة شعارات مواقع التواصل الاجتماعي لوجو سوشل ميديا PNG">
                <a:extLst>
                  <a:ext uri="{FF2B5EF4-FFF2-40B4-BE49-F238E27FC236}">
                    <a16:creationId xmlns:a16="http://schemas.microsoft.com/office/drawing/2014/main" id="{70280539-A51E-4F89-92D2-7199C37D17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رموز شبكات التواصل الاجتماعي وأهم المصطلحات - إيجي برس">
                <a:extLst>
                  <a:ext uri="{FF2B5EF4-FFF2-40B4-BE49-F238E27FC236}">
                    <a16:creationId xmlns:a16="http://schemas.microsoft.com/office/drawing/2014/main" id="{1EB8D9FA-1D93-4616-943B-60BA41D4C5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object 16">
              <a:extLst>
                <a:ext uri="{FF2B5EF4-FFF2-40B4-BE49-F238E27FC236}">
                  <a16:creationId xmlns:a16="http://schemas.microsoft.com/office/drawing/2014/main" id="{5E46FFAE-29BD-400C-B6DF-51D821CF8AF0}"/>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4"/>
                </a:rPr>
                <a:t>@</a:t>
              </a:r>
              <a:r>
                <a:rPr lang="en-GB" sz="1800" spc="-109" dirty="0">
                  <a:solidFill>
                    <a:srgbClr val="1D1D1B"/>
                  </a:solidFill>
                  <a:latin typeface="Lucida Sans Unicode"/>
                  <a:cs typeface="Lucida Sans Unicode"/>
                  <a:hlinkClick r:id="rId4"/>
                </a:rPr>
                <a:t>QUANISAFETY.COM</a:t>
              </a:r>
              <a:endParaRPr lang="ar-SA" sz="1800" spc="-109" dirty="0">
                <a:solidFill>
                  <a:srgbClr val="1D1D1B"/>
                </a:solidFill>
                <a:latin typeface="Lucida Sans Unicode"/>
                <a:cs typeface="Lucida Sans Unicode"/>
              </a:endParaRPr>
            </a:p>
          </p:txBody>
        </p:sp>
        <p:sp>
          <p:nvSpPr>
            <p:cNvPr id="24" name="TextBox 23">
              <a:extLst>
                <a:ext uri="{FF2B5EF4-FFF2-40B4-BE49-F238E27FC236}">
                  <a16:creationId xmlns:a16="http://schemas.microsoft.com/office/drawing/2014/main" id="{E2DBB39C-78F9-4EA9-8C55-73C03293E958}"/>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264982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319" y="9599904"/>
            <a:ext cx="183546" cy="219167"/>
          </a:xfrm>
          <a:prstGeom prst="rect">
            <a:avLst/>
          </a:prstGeom>
        </p:spPr>
        <p:txBody>
          <a:bodyPr vert="horz" wrap="square" lIns="0" tIns="12196" rIns="0" bIns="0" rtlCol="0">
            <a:spAutoFit/>
          </a:bodyPr>
          <a:lstStyle/>
          <a:p>
            <a:pPr marL="12196">
              <a:spcBef>
                <a:spcPts val="96"/>
              </a:spcBef>
            </a:pPr>
            <a:r>
              <a:rPr sz="1344" b="1" spc="-58" dirty="0">
                <a:solidFill>
                  <a:srgbClr val="231F20"/>
                </a:solidFill>
                <a:latin typeface="Calibri"/>
                <a:cs typeface="Calibri"/>
              </a:rPr>
              <a:t>12</a:t>
            </a:r>
            <a:endParaRPr sz="1344">
              <a:latin typeface="Calibri"/>
              <a:cs typeface="Calibri"/>
            </a:endParaRPr>
          </a:p>
        </p:txBody>
      </p:sp>
      <p:grpSp>
        <p:nvGrpSpPr>
          <p:cNvPr id="3" name="object 3"/>
          <p:cNvGrpSpPr/>
          <p:nvPr/>
        </p:nvGrpSpPr>
        <p:grpSpPr>
          <a:xfrm>
            <a:off x="-15976" y="4077233"/>
            <a:ext cx="6479593" cy="6249705"/>
            <a:chOff x="-16637" y="4184271"/>
            <a:chExt cx="6747509" cy="6508115"/>
          </a:xfrm>
        </p:grpSpPr>
        <p:pic>
          <p:nvPicPr>
            <p:cNvPr id="4" name="object 4"/>
            <p:cNvPicPr/>
            <p:nvPr/>
          </p:nvPicPr>
          <p:blipFill>
            <a:blip r:embed="rId2" cstate="print"/>
            <a:stretch>
              <a:fillRect/>
            </a:stretch>
          </p:blipFill>
          <p:spPr>
            <a:xfrm>
              <a:off x="0" y="6383754"/>
              <a:ext cx="6730601" cy="4308249"/>
            </a:xfrm>
            <a:prstGeom prst="rect">
              <a:avLst/>
            </a:prstGeom>
          </p:spPr>
        </p:pic>
        <p:sp>
          <p:nvSpPr>
            <p:cNvPr id="5" name="object 5"/>
            <p:cNvSpPr/>
            <p:nvPr/>
          </p:nvSpPr>
          <p:spPr>
            <a:xfrm>
              <a:off x="0" y="4184271"/>
              <a:ext cx="3391535" cy="4363720"/>
            </a:xfrm>
            <a:custGeom>
              <a:avLst/>
              <a:gdLst/>
              <a:ahLst/>
              <a:cxnLst/>
              <a:rect l="l" t="t" r="r" b="b"/>
              <a:pathLst>
                <a:path w="3391535" h="4363720">
                  <a:moveTo>
                    <a:pt x="0" y="0"/>
                  </a:moveTo>
                  <a:lnTo>
                    <a:pt x="0" y="4363696"/>
                  </a:lnTo>
                  <a:lnTo>
                    <a:pt x="3391382" y="2181845"/>
                  </a:lnTo>
                  <a:lnTo>
                    <a:pt x="0" y="0"/>
                  </a:lnTo>
                  <a:close/>
                </a:path>
              </a:pathLst>
            </a:custGeom>
            <a:solidFill>
              <a:srgbClr val="F6AA53">
                <a:alpha val="88000"/>
              </a:srgbClr>
            </a:solidFill>
          </p:spPr>
          <p:txBody>
            <a:bodyPr wrap="square" lIns="0" tIns="0" rIns="0" bIns="0" rtlCol="0"/>
            <a:lstStyle/>
            <a:p>
              <a:endParaRPr sz="860"/>
            </a:p>
          </p:txBody>
        </p:sp>
        <p:sp>
          <p:nvSpPr>
            <p:cNvPr id="6" name="object 6"/>
            <p:cNvSpPr/>
            <p:nvPr/>
          </p:nvSpPr>
          <p:spPr>
            <a:xfrm>
              <a:off x="0" y="5701631"/>
              <a:ext cx="2538095" cy="3273425"/>
            </a:xfrm>
            <a:custGeom>
              <a:avLst/>
              <a:gdLst/>
              <a:ahLst/>
              <a:cxnLst/>
              <a:rect l="l" t="t" r="r" b="b"/>
              <a:pathLst>
                <a:path w="2538095" h="3273425">
                  <a:moveTo>
                    <a:pt x="0" y="0"/>
                  </a:moveTo>
                  <a:lnTo>
                    <a:pt x="2537726" y="1636580"/>
                  </a:lnTo>
                  <a:lnTo>
                    <a:pt x="0" y="3273161"/>
                  </a:lnTo>
                </a:path>
              </a:pathLst>
            </a:custGeom>
            <a:ln w="33274">
              <a:solidFill>
                <a:srgbClr val="FFFFFF"/>
              </a:solidFill>
            </a:ln>
          </p:spPr>
          <p:txBody>
            <a:bodyPr wrap="square" lIns="0" tIns="0" rIns="0" bIns="0" rtlCol="0"/>
            <a:lstStyle/>
            <a:p>
              <a:endParaRPr sz="860"/>
            </a:p>
          </p:txBody>
        </p:sp>
      </p:grpSp>
      <p:grpSp>
        <p:nvGrpSpPr>
          <p:cNvPr id="10" name="object 10">
            <a:extLst>
              <a:ext uri="{FF2B5EF4-FFF2-40B4-BE49-F238E27FC236}">
                <a16:creationId xmlns:a16="http://schemas.microsoft.com/office/drawing/2014/main" id="{212D243A-E726-4EF5-A8B5-B18F902A32B7}"/>
              </a:ext>
            </a:extLst>
          </p:cNvPr>
          <p:cNvGrpSpPr/>
          <p:nvPr/>
        </p:nvGrpSpPr>
        <p:grpSpPr>
          <a:xfrm flipH="1">
            <a:off x="6351714" y="1296887"/>
            <a:ext cx="338144" cy="4539951"/>
            <a:chOff x="1198696" y="1368221"/>
            <a:chExt cx="297816" cy="3152320"/>
          </a:xfrm>
        </p:grpSpPr>
        <p:sp>
          <p:nvSpPr>
            <p:cNvPr id="11" name="object 11">
              <a:extLst>
                <a:ext uri="{FF2B5EF4-FFF2-40B4-BE49-F238E27FC236}">
                  <a16:creationId xmlns:a16="http://schemas.microsoft.com/office/drawing/2014/main" id="{377B3731-1050-47D1-A075-3EDA413C7AEA}"/>
                </a:ext>
              </a:extLst>
            </p:cNvPr>
            <p:cNvSpPr/>
            <p:nvPr/>
          </p:nvSpPr>
          <p:spPr>
            <a:xfrm>
              <a:off x="1198697" y="1368221"/>
              <a:ext cx="297815" cy="378460"/>
            </a:xfrm>
            <a:custGeom>
              <a:avLst/>
              <a:gdLst/>
              <a:ahLst/>
              <a:cxnLst/>
              <a:rect l="l" t="t" r="r" b="b"/>
              <a:pathLst>
                <a:path w="297815" h="378460">
                  <a:moveTo>
                    <a:pt x="0" y="0"/>
                  </a:moveTo>
                  <a:lnTo>
                    <a:pt x="0" y="377913"/>
                  </a:lnTo>
                  <a:lnTo>
                    <a:pt x="297408" y="188950"/>
                  </a:lnTo>
                  <a:lnTo>
                    <a:pt x="0" y="0"/>
                  </a:lnTo>
                  <a:close/>
                </a:path>
              </a:pathLst>
            </a:custGeom>
            <a:solidFill>
              <a:srgbClr val="FDBA15"/>
            </a:solidFill>
          </p:spPr>
          <p:txBody>
            <a:bodyPr wrap="square" lIns="0" tIns="0" rIns="0" bIns="0" rtlCol="0"/>
            <a:lstStyle/>
            <a:p>
              <a:endParaRPr/>
            </a:p>
          </p:txBody>
        </p:sp>
        <p:sp>
          <p:nvSpPr>
            <p:cNvPr id="12" name="object 12">
              <a:extLst>
                <a:ext uri="{FF2B5EF4-FFF2-40B4-BE49-F238E27FC236}">
                  <a16:creationId xmlns:a16="http://schemas.microsoft.com/office/drawing/2014/main" id="{BD4FC924-3F6E-4B80-89D6-61E3038F514A}"/>
                </a:ext>
              </a:extLst>
            </p:cNvPr>
            <p:cNvSpPr/>
            <p:nvPr/>
          </p:nvSpPr>
          <p:spPr>
            <a:xfrm>
              <a:off x="1198697" y="1368221"/>
              <a:ext cx="297815" cy="378460"/>
            </a:xfrm>
            <a:custGeom>
              <a:avLst/>
              <a:gdLst/>
              <a:ahLst/>
              <a:cxnLst/>
              <a:rect l="l" t="t" r="r" b="b"/>
              <a:pathLst>
                <a:path w="297815" h="378460">
                  <a:moveTo>
                    <a:pt x="0" y="0"/>
                  </a:moveTo>
                  <a:lnTo>
                    <a:pt x="297408" y="188950"/>
                  </a:lnTo>
                  <a:lnTo>
                    <a:pt x="0" y="377913"/>
                  </a:lnTo>
                  <a:lnTo>
                    <a:pt x="0" y="0"/>
                  </a:lnTo>
                  <a:close/>
                </a:path>
              </a:pathLst>
            </a:custGeom>
            <a:ln w="33274">
              <a:solidFill>
                <a:srgbClr val="FDBA15"/>
              </a:solidFill>
            </a:ln>
          </p:spPr>
          <p:txBody>
            <a:bodyPr wrap="square" lIns="0" tIns="0" rIns="0" bIns="0" rtlCol="0"/>
            <a:lstStyle/>
            <a:p>
              <a:endParaRPr/>
            </a:p>
          </p:txBody>
        </p:sp>
        <p:sp>
          <p:nvSpPr>
            <p:cNvPr id="13" name="object 13">
              <a:extLst>
                <a:ext uri="{FF2B5EF4-FFF2-40B4-BE49-F238E27FC236}">
                  <a16:creationId xmlns:a16="http://schemas.microsoft.com/office/drawing/2014/main" id="{03326979-471E-42BD-B40A-35B90E585A6B}"/>
                </a:ext>
              </a:extLst>
            </p:cNvPr>
            <p:cNvSpPr/>
            <p:nvPr/>
          </p:nvSpPr>
          <p:spPr>
            <a:xfrm>
              <a:off x="1198696" y="2879507"/>
              <a:ext cx="297815" cy="378460"/>
            </a:xfrm>
            <a:custGeom>
              <a:avLst/>
              <a:gdLst/>
              <a:ahLst/>
              <a:cxnLst/>
              <a:rect l="l" t="t" r="r" b="b"/>
              <a:pathLst>
                <a:path w="297814" h="378460">
                  <a:moveTo>
                    <a:pt x="0" y="0"/>
                  </a:moveTo>
                  <a:lnTo>
                    <a:pt x="297408" y="188950"/>
                  </a:lnTo>
                  <a:lnTo>
                    <a:pt x="0" y="377913"/>
                  </a:lnTo>
                  <a:lnTo>
                    <a:pt x="0" y="0"/>
                  </a:lnTo>
                  <a:close/>
                </a:path>
              </a:pathLst>
            </a:custGeom>
            <a:ln w="33274">
              <a:solidFill>
                <a:srgbClr val="FDBA15"/>
              </a:solidFill>
            </a:ln>
          </p:spPr>
          <p:txBody>
            <a:bodyPr wrap="square" lIns="0" tIns="0" rIns="0" bIns="0" rtlCol="0"/>
            <a:lstStyle/>
            <a:p>
              <a:endParaRPr/>
            </a:p>
          </p:txBody>
        </p:sp>
        <p:sp>
          <p:nvSpPr>
            <p:cNvPr id="14" name="object 14">
              <a:extLst>
                <a:ext uri="{FF2B5EF4-FFF2-40B4-BE49-F238E27FC236}">
                  <a16:creationId xmlns:a16="http://schemas.microsoft.com/office/drawing/2014/main" id="{65D60B2D-3342-4D73-A8A3-BF0B8A507B56}"/>
                </a:ext>
              </a:extLst>
            </p:cNvPr>
            <p:cNvSpPr/>
            <p:nvPr/>
          </p:nvSpPr>
          <p:spPr>
            <a:xfrm>
              <a:off x="1198696" y="4142081"/>
              <a:ext cx="297815" cy="378460"/>
            </a:xfrm>
            <a:custGeom>
              <a:avLst/>
              <a:gdLst/>
              <a:ahLst/>
              <a:cxnLst/>
              <a:rect l="l" t="t" r="r" b="b"/>
              <a:pathLst>
                <a:path w="297814" h="378460">
                  <a:moveTo>
                    <a:pt x="0" y="0"/>
                  </a:moveTo>
                  <a:lnTo>
                    <a:pt x="297408" y="188950"/>
                  </a:lnTo>
                  <a:lnTo>
                    <a:pt x="0" y="377913"/>
                  </a:lnTo>
                  <a:lnTo>
                    <a:pt x="0" y="0"/>
                  </a:lnTo>
                  <a:close/>
                </a:path>
              </a:pathLst>
            </a:custGeom>
            <a:ln w="33274">
              <a:solidFill>
                <a:srgbClr val="F8962C"/>
              </a:solidFill>
            </a:ln>
          </p:spPr>
          <p:txBody>
            <a:bodyPr wrap="square" lIns="0" tIns="0" rIns="0" bIns="0" rtlCol="0"/>
            <a:lstStyle/>
            <a:p>
              <a:endParaRPr/>
            </a:p>
          </p:txBody>
        </p:sp>
      </p:grpSp>
      <p:sp>
        <p:nvSpPr>
          <p:cNvPr id="17" name="TextBox 16">
            <a:extLst>
              <a:ext uri="{FF2B5EF4-FFF2-40B4-BE49-F238E27FC236}">
                <a16:creationId xmlns:a16="http://schemas.microsoft.com/office/drawing/2014/main" id="{7807EE09-9D43-403D-BA84-CE878A7C89D1}"/>
              </a:ext>
            </a:extLst>
          </p:cNvPr>
          <p:cNvSpPr txBox="1"/>
          <p:nvPr/>
        </p:nvSpPr>
        <p:spPr>
          <a:xfrm>
            <a:off x="0" y="931782"/>
            <a:ext cx="6294172" cy="7294305"/>
          </a:xfrm>
          <a:prstGeom prst="rect">
            <a:avLst/>
          </a:prstGeom>
          <a:noFill/>
        </p:spPr>
        <p:txBody>
          <a:bodyPr wrap="square">
            <a:spAutoFit/>
          </a:bodyPr>
          <a:lstStyle/>
          <a:p>
            <a:pPr algn="r" rtl="1"/>
            <a:endParaRPr lang="ar-SA" sz="2400" dirty="0">
              <a:solidFill>
                <a:srgbClr val="484F5E"/>
              </a:solidFill>
              <a:latin typeface="roboto" panose="02000000000000000000" pitchFamily="2" charset="0"/>
            </a:endParaRPr>
          </a:p>
          <a:p>
            <a:pPr algn="r" rtl="1"/>
            <a:r>
              <a:rPr lang="ar-SA" sz="2800" b="1" spc="5" dirty="0">
                <a:solidFill>
                  <a:srgbClr val="F89731"/>
                </a:solidFill>
                <a:latin typeface="Times New Roman"/>
                <a:cs typeface="Times New Roman"/>
              </a:rPr>
              <a:t>سرعة التركيب</a:t>
            </a:r>
          </a:p>
          <a:p>
            <a:pPr algn="r" rtl="1"/>
            <a:r>
              <a:rPr lang="ar-SA" sz="2400" b="1" dirty="0">
                <a:solidFill>
                  <a:srgbClr val="000000"/>
                </a:solidFill>
                <a:latin typeface="Tajawal"/>
              </a:rPr>
              <a:t>دائما يرغب العميل فى سرعة التركيب</a:t>
            </a:r>
          </a:p>
          <a:p>
            <a:pPr algn="r" rtl="1"/>
            <a:r>
              <a:rPr lang="ar-SA" sz="2400" b="1" dirty="0">
                <a:solidFill>
                  <a:srgbClr val="000000"/>
                </a:solidFill>
                <a:latin typeface="Tajawal"/>
              </a:rPr>
              <a:t>وهذا ما نهتم به فنحن نحقق رغبة العميل بمشيئة الله فى اسرع وقت ممكن ويتم التركيب فى خلال 24 ساعة</a:t>
            </a:r>
            <a:endParaRPr lang="en-GB" sz="2400" b="1" dirty="0">
              <a:solidFill>
                <a:srgbClr val="000000"/>
              </a:solidFill>
              <a:latin typeface="Tajawal"/>
            </a:endParaRPr>
          </a:p>
          <a:p>
            <a:pPr algn="r" rtl="1"/>
            <a:endParaRPr lang="en-GB" sz="2400" b="0" i="0" dirty="0">
              <a:solidFill>
                <a:srgbClr val="484F5E"/>
              </a:solidFill>
              <a:effectLst/>
              <a:latin typeface="roboto" panose="02000000000000000000" pitchFamily="2" charset="0"/>
            </a:endParaRPr>
          </a:p>
          <a:p>
            <a:pPr algn="r" rtl="1"/>
            <a:endParaRPr lang="en-GB" sz="2400" dirty="0">
              <a:solidFill>
                <a:srgbClr val="484F5E"/>
              </a:solidFill>
              <a:latin typeface="roboto" panose="02000000000000000000" pitchFamily="2" charset="0"/>
            </a:endParaRPr>
          </a:p>
          <a:p>
            <a:pPr algn="r" rtl="1"/>
            <a:r>
              <a:rPr lang="ar-SA" sz="2800" b="1" spc="5" dirty="0">
                <a:solidFill>
                  <a:srgbClr val="F89731"/>
                </a:solidFill>
                <a:latin typeface="Times New Roman"/>
                <a:cs typeface="Times New Roman"/>
              </a:rPr>
              <a:t>الفحص والمعاينات</a:t>
            </a:r>
          </a:p>
          <a:p>
            <a:pPr algn="r" rtl="1"/>
            <a:r>
              <a:rPr lang="ar-SA" sz="2400" b="1" dirty="0">
                <a:solidFill>
                  <a:srgbClr val="000000"/>
                </a:solidFill>
                <a:latin typeface="Tajawal"/>
              </a:rPr>
              <a:t>نتميز بدقة وسرعة تحقيق المعاينات للعملاء لتحقيق طلباتهم المختلفة عن العروض الاعتيادية</a:t>
            </a:r>
            <a:endParaRPr lang="en-GB" sz="2400" b="1" dirty="0">
              <a:solidFill>
                <a:srgbClr val="000000"/>
              </a:solidFill>
              <a:latin typeface="Tajawal"/>
            </a:endParaRPr>
          </a:p>
          <a:p>
            <a:pPr algn="r" rtl="1"/>
            <a:endParaRPr lang="en-GB" sz="2400" dirty="0">
              <a:solidFill>
                <a:srgbClr val="484F5E"/>
              </a:solidFill>
              <a:latin typeface="roboto" panose="02000000000000000000" pitchFamily="2" charset="0"/>
            </a:endParaRPr>
          </a:p>
          <a:p>
            <a:pPr algn="r" rtl="1"/>
            <a:endParaRPr lang="ar-SA" sz="2400" dirty="0">
              <a:solidFill>
                <a:srgbClr val="484F5E"/>
              </a:solidFill>
              <a:latin typeface="roboto" panose="02000000000000000000" pitchFamily="2" charset="0"/>
            </a:endParaRPr>
          </a:p>
          <a:p>
            <a:pPr algn="r" rtl="1"/>
            <a:r>
              <a:rPr lang="ar-SA" sz="2800" b="1" spc="5" dirty="0">
                <a:solidFill>
                  <a:srgbClr val="F89731"/>
                </a:solidFill>
                <a:latin typeface="Times New Roman"/>
                <a:cs typeface="Times New Roman"/>
              </a:rPr>
              <a:t>سرعة التسليم</a:t>
            </a:r>
          </a:p>
          <a:p>
            <a:pPr algn="r" rtl="1"/>
            <a:r>
              <a:rPr lang="ar-SA" sz="2400" b="1" dirty="0">
                <a:solidFill>
                  <a:srgbClr val="000000"/>
                </a:solidFill>
                <a:latin typeface="Tajawal"/>
              </a:rPr>
              <a:t>تخيل انك تستلم جميع طلباتك </a:t>
            </a:r>
          </a:p>
          <a:p>
            <a:pPr algn="r" rtl="1"/>
            <a:r>
              <a:rPr lang="ar-SA" sz="2400" b="1" dirty="0">
                <a:solidFill>
                  <a:srgbClr val="000000"/>
                </a:solidFill>
                <a:latin typeface="Tajawal"/>
              </a:rPr>
              <a:t>فى نفس يوم التنفيذ ان شاء الله</a:t>
            </a:r>
          </a:p>
          <a:p>
            <a:pPr algn="r" rtl="1"/>
            <a:r>
              <a:rPr lang="ar-SA" sz="2400" b="1" dirty="0">
                <a:solidFill>
                  <a:srgbClr val="000000"/>
                </a:solidFill>
                <a:latin typeface="Tajawal"/>
              </a:rPr>
              <a:t>هذه احدى اقوى مميزاتنا</a:t>
            </a:r>
            <a:endParaRPr lang="en-GB" sz="2400" b="1" dirty="0">
              <a:solidFill>
                <a:srgbClr val="000000"/>
              </a:solidFill>
              <a:latin typeface="Tajawal"/>
            </a:endParaRPr>
          </a:p>
          <a:p>
            <a:pPr algn="r" rtl="1"/>
            <a:endParaRPr lang="en-GB" sz="2400" dirty="0">
              <a:solidFill>
                <a:srgbClr val="484F5E"/>
              </a:solidFill>
              <a:latin typeface="roboto" panose="02000000000000000000" pitchFamily="2" charset="0"/>
            </a:endParaRPr>
          </a:p>
          <a:p>
            <a:pPr algn="r" rtl="1"/>
            <a:endParaRPr lang="en-GB" sz="2400" b="0" i="0" dirty="0">
              <a:solidFill>
                <a:srgbClr val="484F5E"/>
              </a:solidFill>
              <a:effectLst/>
              <a:latin typeface="roboto" panose="02000000000000000000" pitchFamily="2" charset="0"/>
            </a:endParaRPr>
          </a:p>
          <a:p>
            <a:pPr algn="r" rtl="1"/>
            <a:endParaRPr lang="ar-SA" sz="2400" b="0" i="0" dirty="0">
              <a:solidFill>
                <a:srgbClr val="484F5E"/>
              </a:solidFill>
              <a:effectLst/>
              <a:latin typeface="roboto" panose="02000000000000000000" pitchFamily="2" charset="0"/>
            </a:endParaRPr>
          </a:p>
        </p:txBody>
      </p:sp>
      <p:sp>
        <p:nvSpPr>
          <p:cNvPr id="19" name="TextBox 18">
            <a:extLst>
              <a:ext uri="{FF2B5EF4-FFF2-40B4-BE49-F238E27FC236}">
                <a16:creationId xmlns:a16="http://schemas.microsoft.com/office/drawing/2014/main" id="{266A4876-86A6-41D9-94A5-BDA704D33F52}"/>
              </a:ext>
            </a:extLst>
          </p:cNvPr>
          <p:cNvSpPr txBox="1"/>
          <p:nvPr/>
        </p:nvSpPr>
        <p:spPr>
          <a:xfrm>
            <a:off x="4336025" y="351038"/>
            <a:ext cx="2353831" cy="461665"/>
          </a:xfrm>
          <a:prstGeom prst="rect">
            <a:avLst/>
          </a:prstGeom>
          <a:noFill/>
        </p:spPr>
        <p:txBody>
          <a:bodyPr wrap="square">
            <a:spAutoFit/>
          </a:bodyPr>
          <a:lstStyle/>
          <a:p>
            <a:pPr algn="r" rtl="1"/>
            <a:r>
              <a:rPr lang="ar-SA" sz="2400" b="1" spc="110" dirty="0">
                <a:solidFill>
                  <a:srgbClr val="FF6600"/>
                </a:solidFill>
                <a:latin typeface="Tahoma" panose="020B0604030504040204" pitchFamily="34" charset="0"/>
                <a:ea typeface="Tahoma" panose="020B0604030504040204" pitchFamily="34" charset="0"/>
                <a:cs typeface="Tahoma" panose="020B0604030504040204" pitchFamily="34" charset="0"/>
              </a:rPr>
              <a:t>مميزاتنا</a:t>
            </a:r>
            <a:endParaRPr lang="en-GB" sz="2400" b="1" spc="110" dirty="0">
              <a:solidFill>
                <a:srgbClr val="FF6600"/>
              </a:solidFill>
              <a:latin typeface="Tahoma" panose="020B0604030504040204" pitchFamily="34" charset="0"/>
              <a:ea typeface="Tahoma" panose="020B0604030504040204" pitchFamily="34" charset="0"/>
              <a:cs typeface="Tahoma" panose="020B0604030504040204" pitchFamily="34" charset="0"/>
            </a:endParaRPr>
          </a:p>
        </p:txBody>
      </p:sp>
      <p:sp>
        <p:nvSpPr>
          <p:cNvPr id="28" name="object 10">
            <a:extLst>
              <a:ext uri="{FF2B5EF4-FFF2-40B4-BE49-F238E27FC236}">
                <a16:creationId xmlns:a16="http://schemas.microsoft.com/office/drawing/2014/main" id="{C7246279-2961-49AA-8CC2-1EDEF4C7AEB5}"/>
              </a:ext>
            </a:extLst>
          </p:cNvPr>
          <p:cNvSpPr/>
          <p:nvPr/>
        </p:nvSpPr>
        <p:spPr>
          <a:xfrm>
            <a:off x="1320" y="1116901"/>
            <a:ext cx="7101840" cy="0"/>
          </a:xfrm>
          <a:custGeom>
            <a:avLst/>
            <a:gdLst/>
            <a:ahLst/>
            <a:cxnLst/>
            <a:rect l="l" t="t" r="r" b="b"/>
            <a:pathLst>
              <a:path w="7101840">
                <a:moveTo>
                  <a:pt x="0" y="0"/>
                </a:moveTo>
                <a:lnTo>
                  <a:pt x="7101522" y="0"/>
                </a:lnTo>
              </a:path>
            </a:pathLst>
          </a:custGeom>
          <a:ln w="50800">
            <a:solidFill>
              <a:srgbClr val="F8962C"/>
            </a:solidFill>
            <a:prstDash val="sysDot"/>
          </a:ln>
        </p:spPr>
        <p:txBody>
          <a:bodyPr wrap="square" lIns="0" tIns="0" rIns="0" bIns="0" rtlCol="0"/>
          <a:lstStyle/>
          <a:p>
            <a:endParaRPr/>
          </a:p>
        </p:txBody>
      </p:sp>
      <p:grpSp>
        <p:nvGrpSpPr>
          <p:cNvPr id="16" name="Group 15">
            <a:extLst>
              <a:ext uri="{FF2B5EF4-FFF2-40B4-BE49-F238E27FC236}">
                <a16:creationId xmlns:a16="http://schemas.microsoft.com/office/drawing/2014/main" id="{CD051FD4-786D-483F-9240-02520FC5A9BB}"/>
              </a:ext>
            </a:extLst>
          </p:cNvPr>
          <p:cNvGrpSpPr/>
          <p:nvPr/>
        </p:nvGrpSpPr>
        <p:grpSpPr>
          <a:xfrm>
            <a:off x="-161993" y="9250463"/>
            <a:ext cx="5661998" cy="922694"/>
            <a:chOff x="8732429" y="7630032"/>
            <a:chExt cx="3599300" cy="872823"/>
          </a:xfrm>
        </p:grpSpPr>
        <p:grpSp>
          <p:nvGrpSpPr>
            <p:cNvPr id="18" name="Group 17">
              <a:extLst>
                <a:ext uri="{FF2B5EF4-FFF2-40B4-BE49-F238E27FC236}">
                  <a16:creationId xmlns:a16="http://schemas.microsoft.com/office/drawing/2014/main" id="{BEA27BED-BFA6-4490-88F6-45EBFCD831EE}"/>
                </a:ext>
              </a:extLst>
            </p:cNvPr>
            <p:cNvGrpSpPr/>
            <p:nvPr/>
          </p:nvGrpSpPr>
          <p:grpSpPr>
            <a:xfrm>
              <a:off x="8732429" y="7630032"/>
              <a:ext cx="917715" cy="623557"/>
              <a:chOff x="10395327" y="2840978"/>
              <a:chExt cx="1283399" cy="632162"/>
            </a:xfrm>
          </p:grpSpPr>
          <p:pic>
            <p:nvPicPr>
              <p:cNvPr id="22" name="Picture 8" descr="تحميل اجمل مجموعة شعارات مواقع التواصل الاجتماعي لوجو سوشل ميديا PNG">
                <a:extLst>
                  <a:ext uri="{FF2B5EF4-FFF2-40B4-BE49-F238E27FC236}">
                    <a16:creationId xmlns:a16="http://schemas.microsoft.com/office/drawing/2014/main" id="{C16162D9-4B46-41E0-AB2D-88D2B613AE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رموز شبكات التواصل الاجتماعي وأهم المصطلحات - إيجي برس">
                <a:extLst>
                  <a:ext uri="{FF2B5EF4-FFF2-40B4-BE49-F238E27FC236}">
                    <a16:creationId xmlns:a16="http://schemas.microsoft.com/office/drawing/2014/main" id="{EA76CB96-1A4E-412B-8A5B-4EFFCD88D1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object 16">
              <a:extLst>
                <a:ext uri="{FF2B5EF4-FFF2-40B4-BE49-F238E27FC236}">
                  <a16:creationId xmlns:a16="http://schemas.microsoft.com/office/drawing/2014/main" id="{4348FA74-FCCF-41D3-A92F-1EB91D321E2C}"/>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21" name="TextBox 20">
              <a:extLst>
                <a:ext uri="{FF2B5EF4-FFF2-40B4-BE49-F238E27FC236}">
                  <a16:creationId xmlns:a16="http://schemas.microsoft.com/office/drawing/2014/main" id="{EF6C583C-5401-408D-8FDA-E67D2C5CDAC1}"/>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831178" y="2185440"/>
            <a:ext cx="4130061" cy="367028"/>
          </a:xfrm>
          <a:prstGeom prst="rect">
            <a:avLst/>
          </a:prstGeom>
        </p:spPr>
        <p:txBody>
          <a:bodyPr vert="horz" wrap="square" lIns="0" tIns="12196" rIns="0" bIns="0" rtlCol="0">
            <a:spAutoFit/>
          </a:bodyPr>
          <a:lstStyle/>
          <a:p>
            <a:pPr marL="12196" marR="4878" defTabSz="878098">
              <a:spcBef>
                <a:spcPts val="96"/>
              </a:spcBef>
            </a:pPr>
            <a:r>
              <a:rPr lang="ar-SA" sz="2305" b="1" spc="5" dirty="0">
                <a:solidFill>
                  <a:srgbClr val="F89731"/>
                </a:solidFill>
                <a:latin typeface="Times New Roman"/>
                <a:cs typeface="Times New Roman"/>
              </a:rPr>
              <a:t>تركيب جميع ادوات السلامة المطلوبة</a:t>
            </a:r>
          </a:p>
        </p:txBody>
      </p:sp>
      <p:sp>
        <p:nvSpPr>
          <p:cNvPr id="8" name="object 8"/>
          <p:cNvSpPr txBox="1"/>
          <p:nvPr/>
        </p:nvSpPr>
        <p:spPr>
          <a:xfrm>
            <a:off x="2417194" y="1911280"/>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9" name="object 9"/>
          <p:cNvSpPr txBox="1"/>
          <p:nvPr/>
        </p:nvSpPr>
        <p:spPr>
          <a:xfrm rot="10800000">
            <a:off x="5933715" y="1783534"/>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2417194" y="3152237"/>
            <a:ext cx="4392224" cy="1569660"/>
          </a:xfrm>
          <a:prstGeom prst="rect">
            <a:avLst/>
          </a:prstGeom>
          <a:noFill/>
        </p:spPr>
        <p:txBody>
          <a:bodyPr wrap="square">
            <a:spAutoFit/>
          </a:bodyPr>
          <a:lstStyle/>
          <a:p>
            <a:pPr algn="ctr" defTabSz="914400"/>
            <a:r>
              <a:rPr lang="ar-SA" sz="2400" b="1" dirty="0">
                <a:latin typeface="var( --e-global-typography-text-font-family )"/>
              </a:rPr>
              <a:t>نقوم بتركيب جميع ادوات السلامة المطلوبة للمحلات والمستودعات والمكاتب والمبانى والفاندق والورش وجميع المنشئآت</a:t>
            </a:r>
          </a:p>
        </p:txBody>
      </p:sp>
      <p:pic>
        <p:nvPicPr>
          <p:cNvPr id="10" name="Picture 9" descr="A picture containing text, red&#10;&#10;Description automatically generated">
            <a:extLst>
              <a:ext uri="{FF2B5EF4-FFF2-40B4-BE49-F238E27FC236}">
                <a16:creationId xmlns:a16="http://schemas.microsoft.com/office/drawing/2014/main" id="{0EE10705-A2DE-4801-97B4-8AC09DAC0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483" y="5601321"/>
            <a:ext cx="1676576" cy="1257432"/>
          </a:xfrm>
          <a:prstGeom prst="rect">
            <a:avLst/>
          </a:prstGeom>
        </p:spPr>
      </p:pic>
      <p:pic>
        <p:nvPicPr>
          <p:cNvPr id="12" name="Picture 11" descr="A picture containing indoor, white, light&#10;&#10;Description automatically generated">
            <a:extLst>
              <a:ext uri="{FF2B5EF4-FFF2-40B4-BE49-F238E27FC236}">
                <a16:creationId xmlns:a16="http://schemas.microsoft.com/office/drawing/2014/main" id="{C4C74F0E-5B0D-41E5-B5DE-875A99FDE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371" y="5551509"/>
            <a:ext cx="1674770" cy="1252684"/>
          </a:xfrm>
          <a:prstGeom prst="rect">
            <a:avLst/>
          </a:prstGeom>
        </p:spPr>
      </p:pic>
      <p:pic>
        <p:nvPicPr>
          <p:cNvPr id="15" name="Picture 14" descr="A picture containing red, indoor&#10;&#10;Description automatically generated">
            <a:extLst>
              <a:ext uri="{FF2B5EF4-FFF2-40B4-BE49-F238E27FC236}">
                <a16:creationId xmlns:a16="http://schemas.microsoft.com/office/drawing/2014/main" id="{CEFBF442-BDFE-4D42-8660-0CC19F13AA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0346" y="6986343"/>
            <a:ext cx="3391854" cy="2106010"/>
          </a:xfrm>
          <a:prstGeom prst="rect">
            <a:avLst/>
          </a:prstGeom>
        </p:spPr>
      </p:pic>
      <p:pic>
        <p:nvPicPr>
          <p:cNvPr id="21" name="Picture 20" descr="A picture containing indoor, wall&#10;&#10;Description automatically generated">
            <a:extLst>
              <a:ext uri="{FF2B5EF4-FFF2-40B4-BE49-F238E27FC236}">
                <a16:creationId xmlns:a16="http://schemas.microsoft.com/office/drawing/2014/main" id="{3FF187C5-19A4-402B-AE26-FEA65B278B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7296" y="7148958"/>
            <a:ext cx="1682108" cy="1243584"/>
          </a:xfrm>
          <a:prstGeom prst="rect">
            <a:avLst/>
          </a:prstGeom>
        </p:spPr>
      </p:pic>
      <p:grpSp>
        <p:nvGrpSpPr>
          <p:cNvPr id="22" name="Group 21">
            <a:extLst>
              <a:ext uri="{FF2B5EF4-FFF2-40B4-BE49-F238E27FC236}">
                <a16:creationId xmlns:a16="http://schemas.microsoft.com/office/drawing/2014/main" id="{4BCDAA5E-4569-4DE3-A866-E15578182FF7}"/>
              </a:ext>
            </a:extLst>
          </p:cNvPr>
          <p:cNvGrpSpPr/>
          <p:nvPr/>
        </p:nvGrpSpPr>
        <p:grpSpPr>
          <a:xfrm>
            <a:off x="3428767" y="9366837"/>
            <a:ext cx="5661998" cy="922694"/>
            <a:chOff x="8732429" y="7630032"/>
            <a:chExt cx="3599300" cy="872823"/>
          </a:xfrm>
        </p:grpSpPr>
        <p:grpSp>
          <p:nvGrpSpPr>
            <p:cNvPr id="23" name="Group 22">
              <a:extLst>
                <a:ext uri="{FF2B5EF4-FFF2-40B4-BE49-F238E27FC236}">
                  <a16:creationId xmlns:a16="http://schemas.microsoft.com/office/drawing/2014/main" id="{C333ACA3-5925-46B1-A8CC-DC3763BA6592}"/>
                </a:ext>
              </a:extLst>
            </p:cNvPr>
            <p:cNvGrpSpPr/>
            <p:nvPr/>
          </p:nvGrpSpPr>
          <p:grpSpPr>
            <a:xfrm>
              <a:off x="8732429" y="7630032"/>
              <a:ext cx="917715" cy="623557"/>
              <a:chOff x="10395327" y="2840978"/>
              <a:chExt cx="1283399" cy="632162"/>
            </a:xfrm>
          </p:grpSpPr>
          <p:pic>
            <p:nvPicPr>
              <p:cNvPr id="26" name="Picture 8" descr="تحميل اجمل مجموعة شعارات مواقع التواصل الاجتماعي لوجو سوشل ميديا PNG">
                <a:extLst>
                  <a:ext uri="{FF2B5EF4-FFF2-40B4-BE49-F238E27FC236}">
                    <a16:creationId xmlns:a16="http://schemas.microsoft.com/office/drawing/2014/main" id="{4DA09810-BFE3-45F8-8D21-E34C5EB25AC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رموز شبكات التواصل الاجتماعي وأهم المصطلحات - إيجي برس">
                <a:extLst>
                  <a:ext uri="{FF2B5EF4-FFF2-40B4-BE49-F238E27FC236}">
                    <a16:creationId xmlns:a16="http://schemas.microsoft.com/office/drawing/2014/main" id="{F11249E6-F8D3-4479-8831-BA7054AC20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object 16">
              <a:extLst>
                <a:ext uri="{FF2B5EF4-FFF2-40B4-BE49-F238E27FC236}">
                  <a16:creationId xmlns:a16="http://schemas.microsoft.com/office/drawing/2014/main" id="{7535E911-CE96-494E-9E18-8FB4E2F24413}"/>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8"/>
                </a:rPr>
                <a:t>@</a:t>
              </a:r>
              <a:r>
                <a:rPr lang="en-GB" sz="1800" spc="-109" dirty="0">
                  <a:solidFill>
                    <a:srgbClr val="1D1D1B"/>
                  </a:solidFill>
                  <a:latin typeface="Lucida Sans Unicode"/>
                  <a:cs typeface="Lucida Sans Unicode"/>
                  <a:hlinkClick r:id="rId8"/>
                </a:rPr>
                <a:t>QUANISAFETY.COM</a:t>
              </a:r>
              <a:endParaRPr lang="ar-SA" sz="1800" spc="-109" dirty="0">
                <a:solidFill>
                  <a:srgbClr val="1D1D1B"/>
                </a:solidFill>
                <a:latin typeface="Lucida Sans Unicode"/>
                <a:cs typeface="Lucida Sans Unicode"/>
              </a:endParaRPr>
            </a:p>
          </p:txBody>
        </p:sp>
        <p:sp>
          <p:nvSpPr>
            <p:cNvPr id="25" name="TextBox 24">
              <a:extLst>
                <a:ext uri="{FF2B5EF4-FFF2-40B4-BE49-F238E27FC236}">
                  <a16:creationId xmlns:a16="http://schemas.microsoft.com/office/drawing/2014/main" id="{85CFE9DE-AB16-4C49-BCDE-6ED76AB557D7}"/>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53281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582446" y="2198973"/>
            <a:ext cx="4130061" cy="721740"/>
          </a:xfrm>
          <a:prstGeom prst="rect">
            <a:avLst/>
          </a:prstGeom>
        </p:spPr>
        <p:txBody>
          <a:bodyPr vert="horz" wrap="square" lIns="0" tIns="12196" rIns="0" bIns="0" rtlCol="0">
            <a:spAutoFit/>
          </a:bodyPr>
          <a:lstStyle/>
          <a:p>
            <a:pPr marL="12196" marR="4878" algn="ctr" defTabSz="878098">
              <a:spcBef>
                <a:spcPts val="96"/>
              </a:spcBef>
            </a:pPr>
            <a:r>
              <a:rPr lang="ar-SA" sz="2305" b="1" spc="5" dirty="0">
                <a:solidFill>
                  <a:srgbClr val="F89731"/>
                </a:solidFill>
                <a:latin typeface="Times New Roman"/>
                <a:cs typeface="Times New Roman"/>
              </a:rPr>
              <a:t>استخراج وتجديد رخصة البلدية ورخصة الدفاع المدنى</a:t>
            </a: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07845" y="3378914"/>
            <a:ext cx="4871331" cy="1938992"/>
          </a:xfrm>
          <a:prstGeom prst="rect">
            <a:avLst/>
          </a:prstGeom>
          <a:noFill/>
        </p:spPr>
        <p:txBody>
          <a:bodyPr wrap="square">
            <a:spAutoFit/>
          </a:bodyPr>
          <a:lstStyle/>
          <a:p>
            <a:pPr algn="r" defTabSz="914400" rtl="1"/>
            <a:r>
              <a:rPr lang="ar-SA" sz="2400" b="1" dirty="0">
                <a:latin typeface="var( --e-global-typography-text-font-family )"/>
              </a:rPr>
              <a:t>نقوم ب</a:t>
            </a:r>
            <a:r>
              <a:rPr lang="ar-SA" sz="2400" b="1" cap="all" dirty="0">
                <a:solidFill>
                  <a:srgbClr val="222329"/>
                </a:solidFill>
                <a:latin typeface="roboto" panose="02000000000000000000" pitchFamily="2" charset="0"/>
              </a:rPr>
              <a:t>استخراج وتجديد رخصة البلدية ورخصة الدفاع المدنى للمطاعم وتركيب كاشف تسرب الغاز ومانع الغاز وانهاء اجراء موقع خدمة سلامة الالكترونية وتنفيذ متطلبات انذار واطفاء الحريق.</a:t>
            </a:r>
            <a:endParaRPr lang="en-GB" sz="2400" b="1" cap="all" dirty="0">
              <a:solidFill>
                <a:srgbClr val="222329"/>
              </a:solidFill>
              <a:latin typeface="roboto" panose="02000000000000000000" pitchFamily="2" charset="0"/>
            </a:endParaRPr>
          </a:p>
        </p:txBody>
      </p:sp>
      <p:pic>
        <p:nvPicPr>
          <p:cNvPr id="1026" name="Picture 2">
            <a:extLst>
              <a:ext uri="{FF2B5EF4-FFF2-40B4-BE49-F238E27FC236}">
                <a16:creationId xmlns:a16="http://schemas.microsoft.com/office/drawing/2014/main" id="{1E06F221-DDBA-426B-A6AE-374EE0DCB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354" y="5892905"/>
            <a:ext cx="3172312" cy="44941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234E9B32-BFEA-4253-A652-375896FFCC34}"/>
              </a:ext>
            </a:extLst>
          </p:cNvPr>
          <p:cNvGrpSpPr/>
          <p:nvPr/>
        </p:nvGrpSpPr>
        <p:grpSpPr>
          <a:xfrm>
            <a:off x="3428767" y="9366837"/>
            <a:ext cx="5661998" cy="922694"/>
            <a:chOff x="8732429" y="7630032"/>
            <a:chExt cx="3599300" cy="872823"/>
          </a:xfrm>
        </p:grpSpPr>
        <p:grpSp>
          <p:nvGrpSpPr>
            <p:cNvPr id="16" name="Group 15">
              <a:extLst>
                <a:ext uri="{FF2B5EF4-FFF2-40B4-BE49-F238E27FC236}">
                  <a16:creationId xmlns:a16="http://schemas.microsoft.com/office/drawing/2014/main" id="{A6B6812D-A07A-4B92-A168-802E85207391}"/>
                </a:ext>
              </a:extLst>
            </p:cNvPr>
            <p:cNvGrpSpPr/>
            <p:nvPr/>
          </p:nvGrpSpPr>
          <p:grpSpPr>
            <a:xfrm>
              <a:off x="8732429" y="7630032"/>
              <a:ext cx="917715" cy="623557"/>
              <a:chOff x="10395327" y="2840978"/>
              <a:chExt cx="1283399" cy="632162"/>
            </a:xfrm>
          </p:grpSpPr>
          <p:pic>
            <p:nvPicPr>
              <p:cNvPr id="20" name="Picture 8" descr="تحميل اجمل مجموعة شعارات مواقع التواصل الاجتماعي لوجو سوشل ميديا PNG">
                <a:extLst>
                  <a:ext uri="{FF2B5EF4-FFF2-40B4-BE49-F238E27FC236}">
                    <a16:creationId xmlns:a16="http://schemas.microsoft.com/office/drawing/2014/main" id="{7737CEAC-EA1A-4CAE-836B-08477AC01A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رموز شبكات التواصل الاجتماعي وأهم المصطلحات - إيجي برس">
                <a:extLst>
                  <a:ext uri="{FF2B5EF4-FFF2-40B4-BE49-F238E27FC236}">
                    <a16:creationId xmlns:a16="http://schemas.microsoft.com/office/drawing/2014/main" id="{F5227A9C-F424-46A6-A7E5-E2F4EA0AC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object 16">
              <a:extLst>
                <a:ext uri="{FF2B5EF4-FFF2-40B4-BE49-F238E27FC236}">
                  <a16:creationId xmlns:a16="http://schemas.microsoft.com/office/drawing/2014/main" id="{95BEA250-9ACD-4871-9B88-B2AA12E05351}"/>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18" name="TextBox 17">
              <a:extLst>
                <a:ext uri="{FF2B5EF4-FFF2-40B4-BE49-F238E27FC236}">
                  <a16:creationId xmlns:a16="http://schemas.microsoft.com/office/drawing/2014/main" id="{E239FF42-113D-4DB3-BE2A-D9353F01299C}"/>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57533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582446" y="2198973"/>
            <a:ext cx="4130061" cy="721740"/>
          </a:xfrm>
          <a:prstGeom prst="rect">
            <a:avLst/>
          </a:prstGeom>
        </p:spPr>
        <p:txBody>
          <a:bodyPr vert="horz" wrap="square" lIns="0" tIns="12196" rIns="0" bIns="0" rtlCol="0">
            <a:spAutoFit/>
          </a:bodyPr>
          <a:lstStyle/>
          <a:p>
            <a:pPr marL="12196" marR="4878" algn="ctr" defTabSz="878098">
              <a:spcBef>
                <a:spcPts val="96"/>
              </a:spcBef>
            </a:pPr>
            <a:r>
              <a:rPr lang="ar-SA" sz="2305" b="1" spc="5" dirty="0">
                <a:solidFill>
                  <a:srgbClr val="F89731"/>
                </a:solidFill>
                <a:latin typeface="Times New Roman"/>
                <a:cs typeface="Times New Roman"/>
              </a:rPr>
              <a:t>تصميم واعتماد مخططات السلامة لدى الدفاع المدنى</a:t>
            </a: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664719" y="3248642"/>
            <a:ext cx="5213040" cy="1569660"/>
          </a:xfrm>
          <a:prstGeom prst="rect">
            <a:avLst/>
          </a:prstGeom>
          <a:noFill/>
        </p:spPr>
        <p:txBody>
          <a:bodyPr wrap="square">
            <a:spAutoFit/>
          </a:bodyPr>
          <a:lstStyle/>
          <a:p>
            <a:pPr algn="r" defTabSz="914400" rtl="1"/>
            <a:r>
              <a:rPr lang="ar-SA" sz="2400" b="1" cap="all" dirty="0">
                <a:solidFill>
                  <a:srgbClr val="222329"/>
                </a:solidFill>
                <a:latin typeface="roboto" panose="02000000000000000000" pitchFamily="2" charset="0"/>
              </a:rPr>
              <a:t>نقوم بمتابعة تصميم واعتماد مخططات السلامة في المكاتب الهندسية المعتمدة لدى الدفاع المدنى حسب متطلبات انذار واطفاء الحريق المعتمدة من الدفاع المدني لسرعة التنفيذ.</a:t>
            </a:r>
            <a:endParaRPr lang="en-GB" sz="2400" b="1" cap="all" dirty="0">
              <a:solidFill>
                <a:srgbClr val="222329"/>
              </a:solidFill>
              <a:latin typeface="roboto" panose="02000000000000000000" pitchFamily="2" charset="0"/>
            </a:endParaRPr>
          </a:p>
        </p:txBody>
      </p:sp>
      <p:pic>
        <p:nvPicPr>
          <p:cNvPr id="12" name="Picture 11" descr="A picture containing indoor&#10;&#10;Description automatically generated">
            <a:extLst>
              <a:ext uri="{FF2B5EF4-FFF2-40B4-BE49-F238E27FC236}">
                <a16:creationId xmlns:a16="http://schemas.microsoft.com/office/drawing/2014/main" id="{A0FD99E5-FC63-4103-9376-6443AD398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428" y="5405799"/>
            <a:ext cx="4871331" cy="3947117"/>
          </a:xfrm>
          <a:prstGeom prst="rect">
            <a:avLst/>
          </a:prstGeom>
          <a:solidFill>
            <a:srgbClr val="F6AA53">
              <a:alpha val="88000"/>
            </a:srgbClr>
          </a:solidFill>
        </p:spPr>
      </p:pic>
      <p:grpSp>
        <p:nvGrpSpPr>
          <p:cNvPr id="15" name="Group 14">
            <a:extLst>
              <a:ext uri="{FF2B5EF4-FFF2-40B4-BE49-F238E27FC236}">
                <a16:creationId xmlns:a16="http://schemas.microsoft.com/office/drawing/2014/main" id="{7821AEBA-E11D-40BC-9C0A-0702743217CA}"/>
              </a:ext>
            </a:extLst>
          </p:cNvPr>
          <p:cNvGrpSpPr/>
          <p:nvPr/>
        </p:nvGrpSpPr>
        <p:grpSpPr>
          <a:xfrm>
            <a:off x="3428767" y="9366837"/>
            <a:ext cx="5661998" cy="922694"/>
            <a:chOff x="8732429" y="7630032"/>
            <a:chExt cx="3599300" cy="872823"/>
          </a:xfrm>
        </p:grpSpPr>
        <p:grpSp>
          <p:nvGrpSpPr>
            <p:cNvPr id="16" name="Group 15">
              <a:extLst>
                <a:ext uri="{FF2B5EF4-FFF2-40B4-BE49-F238E27FC236}">
                  <a16:creationId xmlns:a16="http://schemas.microsoft.com/office/drawing/2014/main" id="{FC751810-392B-4458-8361-A10EA32901A6}"/>
                </a:ext>
              </a:extLst>
            </p:cNvPr>
            <p:cNvGrpSpPr/>
            <p:nvPr/>
          </p:nvGrpSpPr>
          <p:grpSpPr>
            <a:xfrm>
              <a:off x="8732429" y="7630032"/>
              <a:ext cx="917715" cy="623557"/>
              <a:chOff x="10395327" y="2840978"/>
              <a:chExt cx="1283399" cy="632162"/>
            </a:xfrm>
          </p:grpSpPr>
          <p:pic>
            <p:nvPicPr>
              <p:cNvPr id="20" name="Picture 8" descr="تحميل اجمل مجموعة شعارات مواقع التواصل الاجتماعي لوجو سوشل ميديا PNG">
                <a:extLst>
                  <a:ext uri="{FF2B5EF4-FFF2-40B4-BE49-F238E27FC236}">
                    <a16:creationId xmlns:a16="http://schemas.microsoft.com/office/drawing/2014/main" id="{D756A6AA-762F-429D-A1A2-6D5A6F9B4D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رموز شبكات التواصل الاجتماعي وأهم المصطلحات - إيجي برس">
                <a:extLst>
                  <a:ext uri="{FF2B5EF4-FFF2-40B4-BE49-F238E27FC236}">
                    <a16:creationId xmlns:a16="http://schemas.microsoft.com/office/drawing/2014/main" id="{296019C1-E3DB-44E9-8EDA-34BD9CD58D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object 16">
              <a:extLst>
                <a:ext uri="{FF2B5EF4-FFF2-40B4-BE49-F238E27FC236}">
                  <a16:creationId xmlns:a16="http://schemas.microsoft.com/office/drawing/2014/main" id="{EA496AD2-2717-490F-B360-C5DA187DD1D1}"/>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18" name="TextBox 17">
              <a:extLst>
                <a:ext uri="{FF2B5EF4-FFF2-40B4-BE49-F238E27FC236}">
                  <a16:creationId xmlns:a16="http://schemas.microsoft.com/office/drawing/2014/main" id="{0BD87490-0308-41FA-BE02-5A10A49D358F}"/>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227787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9102"/>
            <a:ext cx="3470906" cy="9774272"/>
            <a:chOff x="0" y="0"/>
            <a:chExt cx="3614420" cy="10178415"/>
          </a:xfrm>
        </p:grpSpPr>
        <p:sp>
          <p:nvSpPr>
            <p:cNvPr id="3" name="object 3"/>
            <p:cNvSpPr/>
            <p:nvPr/>
          </p:nvSpPr>
          <p:spPr>
            <a:xfrm>
              <a:off x="0" y="0"/>
              <a:ext cx="3614420" cy="5596255"/>
            </a:xfrm>
            <a:custGeom>
              <a:avLst/>
              <a:gdLst/>
              <a:ahLst/>
              <a:cxnLst/>
              <a:rect l="l" t="t" r="r" b="b"/>
              <a:pathLst>
                <a:path w="3614420" h="5596255">
                  <a:moveTo>
                    <a:pt x="3614061" y="0"/>
                  </a:moveTo>
                  <a:lnTo>
                    <a:pt x="0" y="0"/>
                  </a:lnTo>
                  <a:lnTo>
                    <a:pt x="0" y="5574534"/>
                  </a:lnTo>
                  <a:lnTo>
                    <a:pt x="13843" y="5596051"/>
                  </a:lnTo>
                  <a:lnTo>
                    <a:pt x="3614061" y="0"/>
                  </a:lnTo>
                  <a:close/>
                </a:path>
              </a:pathLst>
            </a:custGeom>
            <a:solidFill>
              <a:srgbClr val="F6AA53">
                <a:alpha val="88000"/>
              </a:srgbClr>
            </a:solidFill>
          </p:spPr>
          <p:txBody>
            <a:bodyPr wrap="square" lIns="0" tIns="0" rIns="0" bIns="0" rtlCol="0"/>
            <a:lstStyle/>
            <a:p>
              <a:pPr defTabSz="878098"/>
              <a:endParaRPr sz="1729">
                <a:solidFill>
                  <a:prstClr val="black"/>
                </a:solidFill>
                <a:latin typeface="Calibri"/>
              </a:endParaRPr>
            </a:p>
          </p:txBody>
        </p:sp>
        <p:sp>
          <p:nvSpPr>
            <p:cNvPr id="4" name="object 4"/>
            <p:cNvSpPr/>
            <p:nvPr/>
          </p:nvSpPr>
          <p:spPr>
            <a:xfrm>
              <a:off x="1733550" y="4750739"/>
              <a:ext cx="63500" cy="5421630"/>
            </a:xfrm>
            <a:custGeom>
              <a:avLst/>
              <a:gdLst/>
              <a:ahLst/>
              <a:cxnLst/>
              <a:rect l="l" t="t" r="r" b="b"/>
              <a:pathLst>
                <a:path w="63500" h="5421630">
                  <a:moveTo>
                    <a:pt x="63500" y="0"/>
                  </a:moveTo>
                  <a:lnTo>
                    <a:pt x="0" y="0"/>
                  </a:lnTo>
                </a:path>
                <a:path w="63500" h="5421630">
                  <a:moveTo>
                    <a:pt x="63500" y="31889"/>
                  </a:moveTo>
                  <a:lnTo>
                    <a:pt x="0" y="31889"/>
                  </a:lnTo>
                </a:path>
                <a:path w="63500" h="5421630">
                  <a:moveTo>
                    <a:pt x="63500" y="63779"/>
                  </a:moveTo>
                  <a:lnTo>
                    <a:pt x="0" y="63779"/>
                  </a:lnTo>
                </a:path>
                <a:path w="63500" h="5421630">
                  <a:moveTo>
                    <a:pt x="63500" y="95669"/>
                  </a:moveTo>
                  <a:lnTo>
                    <a:pt x="0" y="95669"/>
                  </a:lnTo>
                </a:path>
                <a:path w="63500" h="5421630">
                  <a:moveTo>
                    <a:pt x="63500" y="127558"/>
                  </a:moveTo>
                  <a:lnTo>
                    <a:pt x="0" y="127558"/>
                  </a:lnTo>
                </a:path>
                <a:path w="63500" h="5421630">
                  <a:moveTo>
                    <a:pt x="63500" y="159448"/>
                  </a:moveTo>
                  <a:lnTo>
                    <a:pt x="0" y="159448"/>
                  </a:lnTo>
                </a:path>
                <a:path w="63500" h="5421630">
                  <a:moveTo>
                    <a:pt x="63500" y="191338"/>
                  </a:moveTo>
                  <a:lnTo>
                    <a:pt x="0" y="191338"/>
                  </a:lnTo>
                </a:path>
                <a:path w="63500" h="5421630">
                  <a:moveTo>
                    <a:pt x="63500" y="223215"/>
                  </a:moveTo>
                  <a:lnTo>
                    <a:pt x="0" y="223215"/>
                  </a:lnTo>
                </a:path>
                <a:path w="63500" h="5421630">
                  <a:moveTo>
                    <a:pt x="63500" y="255104"/>
                  </a:moveTo>
                  <a:lnTo>
                    <a:pt x="0" y="255104"/>
                  </a:lnTo>
                </a:path>
                <a:path w="63500" h="5421630">
                  <a:moveTo>
                    <a:pt x="63500" y="286994"/>
                  </a:moveTo>
                  <a:lnTo>
                    <a:pt x="0" y="286994"/>
                  </a:lnTo>
                </a:path>
                <a:path w="63500" h="5421630">
                  <a:moveTo>
                    <a:pt x="63500" y="318884"/>
                  </a:moveTo>
                  <a:lnTo>
                    <a:pt x="0" y="318884"/>
                  </a:lnTo>
                </a:path>
                <a:path w="63500" h="5421630">
                  <a:moveTo>
                    <a:pt x="63500" y="350774"/>
                  </a:moveTo>
                  <a:lnTo>
                    <a:pt x="0" y="350774"/>
                  </a:lnTo>
                </a:path>
                <a:path w="63500" h="5421630">
                  <a:moveTo>
                    <a:pt x="63500" y="382663"/>
                  </a:moveTo>
                  <a:lnTo>
                    <a:pt x="0" y="382663"/>
                  </a:lnTo>
                </a:path>
                <a:path w="63500" h="5421630">
                  <a:moveTo>
                    <a:pt x="63500" y="414553"/>
                  </a:moveTo>
                  <a:lnTo>
                    <a:pt x="0" y="414553"/>
                  </a:lnTo>
                </a:path>
                <a:path w="63500" h="5421630">
                  <a:moveTo>
                    <a:pt x="63500" y="446443"/>
                  </a:moveTo>
                  <a:lnTo>
                    <a:pt x="0" y="446443"/>
                  </a:lnTo>
                </a:path>
                <a:path w="63500" h="5421630">
                  <a:moveTo>
                    <a:pt x="63500" y="478332"/>
                  </a:moveTo>
                  <a:lnTo>
                    <a:pt x="0" y="478332"/>
                  </a:lnTo>
                </a:path>
                <a:path w="63500" h="5421630">
                  <a:moveTo>
                    <a:pt x="63500" y="510222"/>
                  </a:moveTo>
                  <a:lnTo>
                    <a:pt x="0" y="510222"/>
                  </a:lnTo>
                </a:path>
                <a:path w="63500" h="5421630">
                  <a:moveTo>
                    <a:pt x="63500" y="542112"/>
                  </a:moveTo>
                  <a:lnTo>
                    <a:pt x="0" y="542112"/>
                  </a:lnTo>
                </a:path>
                <a:path w="63500" h="5421630">
                  <a:moveTo>
                    <a:pt x="63500" y="574001"/>
                  </a:moveTo>
                  <a:lnTo>
                    <a:pt x="0" y="574001"/>
                  </a:lnTo>
                </a:path>
                <a:path w="63500" h="5421630">
                  <a:moveTo>
                    <a:pt x="63500" y="605891"/>
                  </a:moveTo>
                  <a:lnTo>
                    <a:pt x="0" y="605891"/>
                  </a:lnTo>
                </a:path>
                <a:path w="63500" h="5421630">
                  <a:moveTo>
                    <a:pt x="63500" y="637781"/>
                  </a:moveTo>
                  <a:lnTo>
                    <a:pt x="0" y="637781"/>
                  </a:lnTo>
                </a:path>
                <a:path w="63500" h="5421630">
                  <a:moveTo>
                    <a:pt x="63500" y="669658"/>
                  </a:moveTo>
                  <a:lnTo>
                    <a:pt x="0" y="669658"/>
                  </a:lnTo>
                </a:path>
                <a:path w="63500" h="5421630">
                  <a:moveTo>
                    <a:pt x="63500" y="701548"/>
                  </a:moveTo>
                  <a:lnTo>
                    <a:pt x="0" y="701548"/>
                  </a:lnTo>
                </a:path>
                <a:path w="63500" h="5421630">
                  <a:moveTo>
                    <a:pt x="63500" y="733437"/>
                  </a:moveTo>
                  <a:lnTo>
                    <a:pt x="0" y="733437"/>
                  </a:lnTo>
                </a:path>
                <a:path w="63500" h="5421630">
                  <a:moveTo>
                    <a:pt x="63500" y="765327"/>
                  </a:moveTo>
                  <a:lnTo>
                    <a:pt x="0" y="765327"/>
                  </a:lnTo>
                </a:path>
                <a:path w="63500" h="5421630">
                  <a:moveTo>
                    <a:pt x="63500" y="797217"/>
                  </a:moveTo>
                  <a:lnTo>
                    <a:pt x="0" y="797217"/>
                  </a:lnTo>
                </a:path>
                <a:path w="63500" h="5421630">
                  <a:moveTo>
                    <a:pt x="63500" y="829106"/>
                  </a:moveTo>
                  <a:lnTo>
                    <a:pt x="0" y="829106"/>
                  </a:lnTo>
                </a:path>
                <a:path w="63500" h="5421630">
                  <a:moveTo>
                    <a:pt x="63500" y="860996"/>
                  </a:moveTo>
                  <a:lnTo>
                    <a:pt x="0" y="860996"/>
                  </a:lnTo>
                </a:path>
                <a:path w="63500" h="5421630">
                  <a:moveTo>
                    <a:pt x="63500" y="892886"/>
                  </a:moveTo>
                  <a:lnTo>
                    <a:pt x="0" y="892886"/>
                  </a:lnTo>
                </a:path>
                <a:path w="63500" h="5421630">
                  <a:moveTo>
                    <a:pt x="63500" y="924775"/>
                  </a:moveTo>
                  <a:lnTo>
                    <a:pt x="0" y="924775"/>
                  </a:lnTo>
                </a:path>
                <a:path w="63500" h="5421630">
                  <a:moveTo>
                    <a:pt x="63500" y="956665"/>
                  </a:moveTo>
                  <a:lnTo>
                    <a:pt x="0" y="956665"/>
                  </a:lnTo>
                </a:path>
                <a:path w="63500" h="5421630">
                  <a:moveTo>
                    <a:pt x="63500" y="988555"/>
                  </a:moveTo>
                  <a:lnTo>
                    <a:pt x="0" y="988555"/>
                  </a:lnTo>
                </a:path>
                <a:path w="63500" h="5421630">
                  <a:moveTo>
                    <a:pt x="63500" y="1020444"/>
                  </a:moveTo>
                  <a:lnTo>
                    <a:pt x="0" y="1020444"/>
                  </a:lnTo>
                </a:path>
                <a:path w="63500" h="5421630">
                  <a:moveTo>
                    <a:pt x="63500" y="1052334"/>
                  </a:moveTo>
                  <a:lnTo>
                    <a:pt x="0" y="1052334"/>
                  </a:lnTo>
                </a:path>
                <a:path w="63500" h="5421630">
                  <a:moveTo>
                    <a:pt x="63500" y="1084224"/>
                  </a:moveTo>
                  <a:lnTo>
                    <a:pt x="0" y="1084224"/>
                  </a:lnTo>
                </a:path>
                <a:path w="63500" h="5421630">
                  <a:moveTo>
                    <a:pt x="63500" y="1116114"/>
                  </a:moveTo>
                  <a:lnTo>
                    <a:pt x="0" y="1116114"/>
                  </a:lnTo>
                </a:path>
                <a:path w="63500" h="5421630">
                  <a:moveTo>
                    <a:pt x="63500" y="1148003"/>
                  </a:moveTo>
                  <a:lnTo>
                    <a:pt x="0" y="1148003"/>
                  </a:lnTo>
                </a:path>
                <a:path w="63500" h="5421630">
                  <a:moveTo>
                    <a:pt x="63500" y="1179893"/>
                  </a:moveTo>
                  <a:lnTo>
                    <a:pt x="0" y="1179893"/>
                  </a:lnTo>
                </a:path>
                <a:path w="63500" h="5421630">
                  <a:moveTo>
                    <a:pt x="63500" y="1211783"/>
                  </a:moveTo>
                  <a:lnTo>
                    <a:pt x="0" y="1211783"/>
                  </a:lnTo>
                </a:path>
                <a:path w="63500" h="5421630">
                  <a:moveTo>
                    <a:pt x="63500" y="1243660"/>
                  </a:moveTo>
                  <a:lnTo>
                    <a:pt x="0" y="1243660"/>
                  </a:lnTo>
                </a:path>
                <a:path w="63500" h="5421630">
                  <a:moveTo>
                    <a:pt x="63500" y="1275549"/>
                  </a:moveTo>
                  <a:lnTo>
                    <a:pt x="0" y="1275549"/>
                  </a:lnTo>
                </a:path>
                <a:path w="63500" h="5421630">
                  <a:moveTo>
                    <a:pt x="63500" y="1307439"/>
                  </a:moveTo>
                  <a:lnTo>
                    <a:pt x="0" y="1307439"/>
                  </a:lnTo>
                </a:path>
                <a:path w="63500" h="5421630">
                  <a:moveTo>
                    <a:pt x="63500" y="1339329"/>
                  </a:moveTo>
                  <a:lnTo>
                    <a:pt x="0" y="1339329"/>
                  </a:lnTo>
                </a:path>
                <a:path w="63500" h="5421630">
                  <a:moveTo>
                    <a:pt x="63500" y="1371219"/>
                  </a:moveTo>
                  <a:lnTo>
                    <a:pt x="0" y="1371219"/>
                  </a:lnTo>
                </a:path>
                <a:path w="63500" h="5421630">
                  <a:moveTo>
                    <a:pt x="63500" y="1403108"/>
                  </a:moveTo>
                  <a:lnTo>
                    <a:pt x="0" y="1403108"/>
                  </a:lnTo>
                </a:path>
                <a:path w="63500" h="5421630">
                  <a:moveTo>
                    <a:pt x="63500" y="1434998"/>
                  </a:moveTo>
                  <a:lnTo>
                    <a:pt x="0" y="1434998"/>
                  </a:lnTo>
                </a:path>
                <a:path w="63500" h="5421630">
                  <a:moveTo>
                    <a:pt x="63500" y="1466888"/>
                  </a:moveTo>
                  <a:lnTo>
                    <a:pt x="0" y="1466888"/>
                  </a:lnTo>
                </a:path>
                <a:path w="63500" h="5421630">
                  <a:moveTo>
                    <a:pt x="63500" y="1498777"/>
                  </a:moveTo>
                  <a:lnTo>
                    <a:pt x="0" y="1498777"/>
                  </a:lnTo>
                </a:path>
                <a:path w="63500" h="5421630">
                  <a:moveTo>
                    <a:pt x="63500" y="1530667"/>
                  </a:moveTo>
                  <a:lnTo>
                    <a:pt x="0" y="1530667"/>
                  </a:lnTo>
                </a:path>
                <a:path w="63500" h="5421630">
                  <a:moveTo>
                    <a:pt x="63500" y="1562557"/>
                  </a:moveTo>
                  <a:lnTo>
                    <a:pt x="0" y="1562557"/>
                  </a:lnTo>
                </a:path>
                <a:path w="63500" h="5421630">
                  <a:moveTo>
                    <a:pt x="63500" y="1594446"/>
                  </a:moveTo>
                  <a:lnTo>
                    <a:pt x="0" y="1594446"/>
                  </a:lnTo>
                </a:path>
                <a:path w="63500" h="5421630">
                  <a:moveTo>
                    <a:pt x="63500" y="1626336"/>
                  </a:moveTo>
                  <a:lnTo>
                    <a:pt x="0" y="1626336"/>
                  </a:lnTo>
                </a:path>
                <a:path w="63500" h="5421630">
                  <a:moveTo>
                    <a:pt x="63500" y="1658226"/>
                  </a:moveTo>
                  <a:lnTo>
                    <a:pt x="0" y="1658226"/>
                  </a:lnTo>
                </a:path>
                <a:path w="63500" h="5421630">
                  <a:moveTo>
                    <a:pt x="63500" y="1690103"/>
                  </a:moveTo>
                  <a:lnTo>
                    <a:pt x="0" y="1690103"/>
                  </a:lnTo>
                </a:path>
                <a:path w="63500" h="5421630">
                  <a:moveTo>
                    <a:pt x="63500" y="1721993"/>
                  </a:moveTo>
                  <a:lnTo>
                    <a:pt x="0" y="1721993"/>
                  </a:lnTo>
                </a:path>
                <a:path w="63500" h="5421630">
                  <a:moveTo>
                    <a:pt x="63500" y="1753882"/>
                  </a:moveTo>
                  <a:lnTo>
                    <a:pt x="0" y="1753882"/>
                  </a:lnTo>
                </a:path>
                <a:path w="63500" h="5421630">
                  <a:moveTo>
                    <a:pt x="63500" y="1785772"/>
                  </a:moveTo>
                  <a:lnTo>
                    <a:pt x="0" y="1785772"/>
                  </a:lnTo>
                </a:path>
                <a:path w="63500" h="5421630">
                  <a:moveTo>
                    <a:pt x="63500" y="1817662"/>
                  </a:moveTo>
                  <a:lnTo>
                    <a:pt x="0" y="1817662"/>
                  </a:lnTo>
                </a:path>
                <a:path w="63500" h="5421630">
                  <a:moveTo>
                    <a:pt x="63500" y="1849551"/>
                  </a:moveTo>
                  <a:lnTo>
                    <a:pt x="0" y="1849551"/>
                  </a:lnTo>
                </a:path>
                <a:path w="63500" h="5421630">
                  <a:moveTo>
                    <a:pt x="63500" y="1881441"/>
                  </a:moveTo>
                  <a:lnTo>
                    <a:pt x="0" y="1881441"/>
                  </a:lnTo>
                </a:path>
                <a:path w="63500" h="5421630">
                  <a:moveTo>
                    <a:pt x="63500" y="1913331"/>
                  </a:moveTo>
                  <a:lnTo>
                    <a:pt x="0" y="1913331"/>
                  </a:lnTo>
                </a:path>
                <a:path w="63500" h="5421630">
                  <a:moveTo>
                    <a:pt x="63500" y="1945220"/>
                  </a:moveTo>
                  <a:lnTo>
                    <a:pt x="0" y="1945220"/>
                  </a:lnTo>
                </a:path>
                <a:path w="63500" h="5421630">
                  <a:moveTo>
                    <a:pt x="63500" y="1977110"/>
                  </a:moveTo>
                  <a:lnTo>
                    <a:pt x="0" y="1977110"/>
                  </a:lnTo>
                </a:path>
                <a:path w="63500" h="5421630">
                  <a:moveTo>
                    <a:pt x="63500" y="2009000"/>
                  </a:moveTo>
                  <a:lnTo>
                    <a:pt x="0" y="2009000"/>
                  </a:lnTo>
                </a:path>
                <a:path w="63500" h="5421630">
                  <a:moveTo>
                    <a:pt x="63500" y="2040889"/>
                  </a:moveTo>
                  <a:lnTo>
                    <a:pt x="0" y="2040889"/>
                  </a:lnTo>
                </a:path>
                <a:path w="63500" h="5421630">
                  <a:moveTo>
                    <a:pt x="63500" y="2072779"/>
                  </a:moveTo>
                  <a:lnTo>
                    <a:pt x="0" y="2072779"/>
                  </a:lnTo>
                </a:path>
                <a:path w="63500" h="5421630">
                  <a:moveTo>
                    <a:pt x="63500" y="2104669"/>
                  </a:moveTo>
                  <a:lnTo>
                    <a:pt x="0" y="2104669"/>
                  </a:lnTo>
                </a:path>
                <a:path w="63500" h="5421630">
                  <a:moveTo>
                    <a:pt x="63500" y="2136546"/>
                  </a:moveTo>
                  <a:lnTo>
                    <a:pt x="0" y="2136546"/>
                  </a:lnTo>
                </a:path>
                <a:path w="63500" h="5421630">
                  <a:moveTo>
                    <a:pt x="63500" y="2168436"/>
                  </a:moveTo>
                  <a:lnTo>
                    <a:pt x="0" y="2168436"/>
                  </a:lnTo>
                </a:path>
                <a:path w="63500" h="5421630">
                  <a:moveTo>
                    <a:pt x="63500" y="2200325"/>
                  </a:moveTo>
                  <a:lnTo>
                    <a:pt x="0" y="2200325"/>
                  </a:lnTo>
                </a:path>
                <a:path w="63500" h="5421630">
                  <a:moveTo>
                    <a:pt x="63500" y="2232215"/>
                  </a:moveTo>
                  <a:lnTo>
                    <a:pt x="0" y="2232215"/>
                  </a:lnTo>
                </a:path>
                <a:path w="63500" h="5421630">
                  <a:moveTo>
                    <a:pt x="63500" y="2264105"/>
                  </a:moveTo>
                  <a:lnTo>
                    <a:pt x="0" y="2264105"/>
                  </a:lnTo>
                </a:path>
                <a:path w="63500" h="5421630">
                  <a:moveTo>
                    <a:pt x="63500" y="2295994"/>
                  </a:moveTo>
                  <a:lnTo>
                    <a:pt x="0" y="2295994"/>
                  </a:lnTo>
                </a:path>
                <a:path w="63500" h="5421630">
                  <a:moveTo>
                    <a:pt x="63500" y="2327884"/>
                  </a:moveTo>
                  <a:lnTo>
                    <a:pt x="0" y="2327884"/>
                  </a:lnTo>
                </a:path>
                <a:path w="63500" h="5421630">
                  <a:moveTo>
                    <a:pt x="63500" y="2359774"/>
                  </a:moveTo>
                  <a:lnTo>
                    <a:pt x="0" y="2359774"/>
                  </a:lnTo>
                </a:path>
                <a:path w="63500" h="5421630">
                  <a:moveTo>
                    <a:pt x="63500" y="2391664"/>
                  </a:moveTo>
                  <a:lnTo>
                    <a:pt x="0" y="2391664"/>
                  </a:lnTo>
                </a:path>
                <a:path w="63500" h="5421630">
                  <a:moveTo>
                    <a:pt x="63500" y="2423553"/>
                  </a:moveTo>
                  <a:lnTo>
                    <a:pt x="0" y="2423553"/>
                  </a:lnTo>
                </a:path>
                <a:path w="63500" h="5421630">
                  <a:moveTo>
                    <a:pt x="63500" y="2455443"/>
                  </a:moveTo>
                  <a:lnTo>
                    <a:pt x="0" y="2455443"/>
                  </a:lnTo>
                </a:path>
                <a:path w="63500" h="5421630">
                  <a:moveTo>
                    <a:pt x="63500" y="2487333"/>
                  </a:moveTo>
                  <a:lnTo>
                    <a:pt x="0" y="2487333"/>
                  </a:lnTo>
                </a:path>
                <a:path w="63500" h="5421630">
                  <a:moveTo>
                    <a:pt x="63500" y="2519222"/>
                  </a:moveTo>
                  <a:lnTo>
                    <a:pt x="0" y="2519222"/>
                  </a:lnTo>
                </a:path>
                <a:path w="63500" h="5421630">
                  <a:moveTo>
                    <a:pt x="63500" y="2551112"/>
                  </a:moveTo>
                  <a:lnTo>
                    <a:pt x="0" y="2551112"/>
                  </a:lnTo>
                </a:path>
                <a:path w="63500" h="5421630">
                  <a:moveTo>
                    <a:pt x="63500" y="2582989"/>
                  </a:moveTo>
                  <a:lnTo>
                    <a:pt x="0" y="2582989"/>
                  </a:lnTo>
                </a:path>
                <a:path w="63500" h="5421630">
                  <a:moveTo>
                    <a:pt x="63500" y="2614879"/>
                  </a:moveTo>
                  <a:lnTo>
                    <a:pt x="0" y="2614879"/>
                  </a:lnTo>
                </a:path>
                <a:path w="63500" h="5421630">
                  <a:moveTo>
                    <a:pt x="63500" y="2646768"/>
                  </a:moveTo>
                  <a:lnTo>
                    <a:pt x="0" y="2646768"/>
                  </a:lnTo>
                </a:path>
                <a:path w="63500" h="5421630">
                  <a:moveTo>
                    <a:pt x="63500" y="2678658"/>
                  </a:moveTo>
                  <a:lnTo>
                    <a:pt x="0" y="2678658"/>
                  </a:lnTo>
                </a:path>
                <a:path w="63500" h="5421630">
                  <a:moveTo>
                    <a:pt x="63500" y="2710548"/>
                  </a:moveTo>
                  <a:lnTo>
                    <a:pt x="0" y="2710548"/>
                  </a:lnTo>
                </a:path>
                <a:path w="63500" h="5421630">
                  <a:moveTo>
                    <a:pt x="63500" y="2742438"/>
                  </a:moveTo>
                  <a:lnTo>
                    <a:pt x="0" y="2742438"/>
                  </a:lnTo>
                </a:path>
                <a:path w="63500" h="5421630">
                  <a:moveTo>
                    <a:pt x="63500" y="2774327"/>
                  </a:moveTo>
                  <a:lnTo>
                    <a:pt x="0" y="2774327"/>
                  </a:lnTo>
                </a:path>
                <a:path w="63500" h="5421630">
                  <a:moveTo>
                    <a:pt x="63500" y="2806217"/>
                  </a:moveTo>
                  <a:lnTo>
                    <a:pt x="0" y="2806217"/>
                  </a:lnTo>
                </a:path>
                <a:path w="63500" h="5421630">
                  <a:moveTo>
                    <a:pt x="63500" y="2838107"/>
                  </a:moveTo>
                  <a:lnTo>
                    <a:pt x="0" y="2838107"/>
                  </a:lnTo>
                </a:path>
                <a:path w="63500" h="5421630">
                  <a:moveTo>
                    <a:pt x="63500" y="2869996"/>
                  </a:moveTo>
                  <a:lnTo>
                    <a:pt x="0" y="2869996"/>
                  </a:lnTo>
                </a:path>
                <a:path w="63500" h="5421630">
                  <a:moveTo>
                    <a:pt x="63500" y="2901886"/>
                  </a:moveTo>
                  <a:lnTo>
                    <a:pt x="0" y="2901886"/>
                  </a:lnTo>
                </a:path>
                <a:path w="63500" h="5421630">
                  <a:moveTo>
                    <a:pt x="63500" y="2933776"/>
                  </a:moveTo>
                  <a:lnTo>
                    <a:pt x="0" y="2933776"/>
                  </a:lnTo>
                </a:path>
                <a:path w="63500" h="5421630">
                  <a:moveTo>
                    <a:pt x="63500" y="2965665"/>
                  </a:moveTo>
                  <a:lnTo>
                    <a:pt x="0" y="2965665"/>
                  </a:lnTo>
                </a:path>
                <a:path w="63500" h="5421630">
                  <a:moveTo>
                    <a:pt x="63500" y="2997555"/>
                  </a:moveTo>
                  <a:lnTo>
                    <a:pt x="0" y="2997555"/>
                  </a:lnTo>
                </a:path>
                <a:path w="63500" h="5421630">
                  <a:moveTo>
                    <a:pt x="63500" y="3029445"/>
                  </a:moveTo>
                  <a:lnTo>
                    <a:pt x="0" y="3029445"/>
                  </a:lnTo>
                </a:path>
                <a:path w="63500" h="5421630">
                  <a:moveTo>
                    <a:pt x="63500" y="3061335"/>
                  </a:moveTo>
                  <a:lnTo>
                    <a:pt x="0" y="3061335"/>
                  </a:lnTo>
                </a:path>
                <a:path w="63500" h="5421630">
                  <a:moveTo>
                    <a:pt x="63500" y="3093212"/>
                  </a:moveTo>
                  <a:lnTo>
                    <a:pt x="0" y="3093212"/>
                  </a:lnTo>
                </a:path>
                <a:path w="63500" h="5421630">
                  <a:moveTo>
                    <a:pt x="63500" y="3125114"/>
                  </a:moveTo>
                  <a:lnTo>
                    <a:pt x="0" y="3125114"/>
                  </a:lnTo>
                </a:path>
                <a:path w="63500" h="5421630">
                  <a:moveTo>
                    <a:pt x="63500" y="3156991"/>
                  </a:moveTo>
                  <a:lnTo>
                    <a:pt x="0" y="3156991"/>
                  </a:lnTo>
                </a:path>
                <a:path w="63500" h="5421630">
                  <a:moveTo>
                    <a:pt x="63500" y="3188893"/>
                  </a:moveTo>
                  <a:lnTo>
                    <a:pt x="0" y="3188893"/>
                  </a:lnTo>
                </a:path>
                <a:path w="63500" h="5421630">
                  <a:moveTo>
                    <a:pt x="63500" y="3220770"/>
                  </a:moveTo>
                  <a:lnTo>
                    <a:pt x="0" y="3220770"/>
                  </a:lnTo>
                </a:path>
                <a:path w="63500" h="5421630">
                  <a:moveTo>
                    <a:pt x="63500" y="3252660"/>
                  </a:moveTo>
                  <a:lnTo>
                    <a:pt x="0" y="3252660"/>
                  </a:lnTo>
                </a:path>
                <a:path w="63500" h="5421630">
                  <a:moveTo>
                    <a:pt x="63500" y="3284550"/>
                  </a:moveTo>
                  <a:lnTo>
                    <a:pt x="0" y="3284550"/>
                  </a:lnTo>
                </a:path>
                <a:path w="63500" h="5421630">
                  <a:moveTo>
                    <a:pt x="63500" y="3316439"/>
                  </a:moveTo>
                  <a:lnTo>
                    <a:pt x="0" y="3316439"/>
                  </a:lnTo>
                </a:path>
                <a:path w="63500" h="5421630">
                  <a:moveTo>
                    <a:pt x="63500" y="3348329"/>
                  </a:moveTo>
                  <a:lnTo>
                    <a:pt x="0" y="3348329"/>
                  </a:lnTo>
                </a:path>
                <a:path w="63500" h="5421630">
                  <a:moveTo>
                    <a:pt x="63500" y="3380219"/>
                  </a:moveTo>
                  <a:lnTo>
                    <a:pt x="0" y="3380219"/>
                  </a:lnTo>
                </a:path>
                <a:path w="63500" h="5421630">
                  <a:moveTo>
                    <a:pt x="63500" y="3412109"/>
                  </a:moveTo>
                  <a:lnTo>
                    <a:pt x="0" y="3412109"/>
                  </a:lnTo>
                </a:path>
                <a:path w="63500" h="5421630">
                  <a:moveTo>
                    <a:pt x="63500" y="3443998"/>
                  </a:moveTo>
                  <a:lnTo>
                    <a:pt x="0" y="3443998"/>
                  </a:lnTo>
                </a:path>
                <a:path w="63500" h="5421630">
                  <a:moveTo>
                    <a:pt x="63500" y="3475888"/>
                  </a:moveTo>
                  <a:lnTo>
                    <a:pt x="0" y="3475888"/>
                  </a:lnTo>
                </a:path>
                <a:path w="63500" h="5421630">
                  <a:moveTo>
                    <a:pt x="63500" y="3507778"/>
                  </a:moveTo>
                  <a:lnTo>
                    <a:pt x="0" y="3507778"/>
                  </a:lnTo>
                </a:path>
                <a:path w="63500" h="5421630">
                  <a:moveTo>
                    <a:pt x="63500" y="3539667"/>
                  </a:moveTo>
                  <a:lnTo>
                    <a:pt x="0" y="3539667"/>
                  </a:lnTo>
                </a:path>
                <a:path w="63500" h="5421630">
                  <a:moveTo>
                    <a:pt x="63500" y="3571544"/>
                  </a:moveTo>
                  <a:lnTo>
                    <a:pt x="0" y="3571544"/>
                  </a:lnTo>
                </a:path>
                <a:path w="63500" h="5421630">
                  <a:moveTo>
                    <a:pt x="63500" y="3603447"/>
                  </a:moveTo>
                  <a:lnTo>
                    <a:pt x="0" y="3603447"/>
                  </a:lnTo>
                </a:path>
                <a:path w="63500" h="5421630">
                  <a:moveTo>
                    <a:pt x="63500" y="3635324"/>
                  </a:moveTo>
                  <a:lnTo>
                    <a:pt x="0" y="3635324"/>
                  </a:lnTo>
                </a:path>
                <a:path w="63500" h="5421630">
                  <a:moveTo>
                    <a:pt x="63500" y="3667226"/>
                  </a:moveTo>
                  <a:lnTo>
                    <a:pt x="0" y="3667226"/>
                  </a:lnTo>
                </a:path>
                <a:path w="63500" h="5421630">
                  <a:moveTo>
                    <a:pt x="63500" y="3699103"/>
                  </a:moveTo>
                  <a:lnTo>
                    <a:pt x="0" y="3699103"/>
                  </a:lnTo>
                </a:path>
                <a:path w="63500" h="5421630">
                  <a:moveTo>
                    <a:pt x="63500" y="3730993"/>
                  </a:moveTo>
                  <a:lnTo>
                    <a:pt x="0" y="3730993"/>
                  </a:lnTo>
                </a:path>
                <a:path w="63500" h="5421630">
                  <a:moveTo>
                    <a:pt x="63500" y="3762883"/>
                  </a:moveTo>
                  <a:lnTo>
                    <a:pt x="0" y="3762883"/>
                  </a:lnTo>
                </a:path>
                <a:path w="63500" h="5421630">
                  <a:moveTo>
                    <a:pt x="63500" y="3794772"/>
                  </a:moveTo>
                  <a:lnTo>
                    <a:pt x="0" y="3794772"/>
                  </a:lnTo>
                </a:path>
                <a:path w="63500" h="5421630">
                  <a:moveTo>
                    <a:pt x="63500" y="3826662"/>
                  </a:moveTo>
                  <a:lnTo>
                    <a:pt x="0" y="3826662"/>
                  </a:lnTo>
                </a:path>
                <a:path w="63500" h="5421630">
                  <a:moveTo>
                    <a:pt x="63500" y="3858552"/>
                  </a:moveTo>
                  <a:lnTo>
                    <a:pt x="0" y="3858552"/>
                  </a:lnTo>
                </a:path>
                <a:path w="63500" h="5421630">
                  <a:moveTo>
                    <a:pt x="63500" y="3890441"/>
                  </a:moveTo>
                  <a:lnTo>
                    <a:pt x="0" y="3890441"/>
                  </a:lnTo>
                </a:path>
                <a:path w="63500" h="5421630">
                  <a:moveTo>
                    <a:pt x="63500" y="3922331"/>
                  </a:moveTo>
                  <a:lnTo>
                    <a:pt x="0" y="3922331"/>
                  </a:lnTo>
                </a:path>
                <a:path w="63500" h="5421630">
                  <a:moveTo>
                    <a:pt x="63500" y="3954221"/>
                  </a:moveTo>
                  <a:lnTo>
                    <a:pt x="0" y="3954221"/>
                  </a:lnTo>
                </a:path>
                <a:path w="63500" h="5421630">
                  <a:moveTo>
                    <a:pt x="63500" y="3986098"/>
                  </a:moveTo>
                  <a:lnTo>
                    <a:pt x="0" y="3986098"/>
                  </a:lnTo>
                </a:path>
                <a:path w="63500" h="5421630">
                  <a:moveTo>
                    <a:pt x="63500" y="4018000"/>
                  </a:moveTo>
                  <a:lnTo>
                    <a:pt x="0" y="4018000"/>
                  </a:lnTo>
                </a:path>
                <a:path w="63500" h="5421630">
                  <a:moveTo>
                    <a:pt x="63500" y="4049877"/>
                  </a:moveTo>
                  <a:lnTo>
                    <a:pt x="0" y="4049877"/>
                  </a:lnTo>
                </a:path>
                <a:path w="63500" h="5421630">
                  <a:moveTo>
                    <a:pt x="63500" y="4081779"/>
                  </a:moveTo>
                  <a:lnTo>
                    <a:pt x="0" y="4081779"/>
                  </a:lnTo>
                </a:path>
                <a:path w="63500" h="5421630">
                  <a:moveTo>
                    <a:pt x="63500" y="4113657"/>
                  </a:moveTo>
                  <a:lnTo>
                    <a:pt x="0" y="4113657"/>
                  </a:lnTo>
                </a:path>
                <a:path w="63500" h="5421630">
                  <a:moveTo>
                    <a:pt x="63500" y="4145546"/>
                  </a:moveTo>
                  <a:lnTo>
                    <a:pt x="0" y="4145546"/>
                  </a:lnTo>
                </a:path>
                <a:path w="63500" h="5421630">
                  <a:moveTo>
                    <a:pt x="63500" y="4177436"/>
                  </a:moveTo>
                  <a:lnTo>
                    <a:pt x="0" y="4177436"/>
                  </a:lnTo>
                </a:path>
                <a:path w="63500" h="5421630">
                  <a:moveTo>
                    <a:pt x="63500" y="4209326"/>
                  </a:moveTo>
                  <a:lnTo>
                    <a:pt x="0" y="4209326"/>
                  </a:lnTo>
                </a:path>
                <a:path w="63500" h="5421630">
                  <a:moveTo>
                    <a:pt x="63500" y="4241215"/>
                  </a:moveTo>
                  <a:lnTo>
                    <a:pt x="0" y="4241215"/>
                  </a:lnTo>
                </a:path>
                <a:path w="63500" h="5421630">
                  <a:moveTo>
                    <a:pt x="63500" y="4273105"/>
                  </a:moveTo>
                  <a:lnTo>
                    <a:pt x="0" y="4273105"/>
                  </a:lnTo>
                </a:path>
                <a:path w="63500" h="5421630">
                  <a:moveTo>
                    <a:pt x="63500" y="4304995"/>
                  </a:moveTo>
                  <a:lnTo>
                    <a:pt x="0" y="4304995"/>
                  </a:lnTo>
                </a:path>
                <a:path w="63500" h="5421630">
                  <a:moveTo>
                    <a:pt x="63500" y="4336884"/>
                  </a:moveTo>
                  <a:lnTo>
                    <a:pt x="0" y="4336884"/>
                  </a:lnTo>
                </a:path>
                <a:path w="63500" h="5421630">
                  <a:moveTo>
                    <a:pt x="63500" y="4368774"/>
                  </a:moveTo>
                  <a:lnTo>
                    <a:pt x="0" y="4368774"/>
                  </a:lnTo>
                </a:path>
                <a:path w="63500" h="5421630">
                  <a:moveTo>
                    <a:pt x="63500" y="4400664"/>
                  </a:moveTo>
                  <a:lnTo>
                    <a:pt x="0" y="4400664"/>
                  </a:lnTo>
                </a:path>
                <a:path w="63500" h="5421630">
                  <a:moveTo>
                    <a:pt x="63500" y="4432554"/>
                  </a:moveTo>
                  <a:lnTo>
                    <a:pt x="0" y="4432554"/>
                  </a:lnTo>
                </a:path>
                <a:path w="63500" h="5421630">
                  <a:moveTo>
                    <a:pt x="63500" y="4464443"/>
                  </a:moveTo>
                  <a:lnTo>
                    <a:pt x="0" y="4464443"/>
                  </a:lnTo>
                </a:path>
                <a:path w="63500" h="5421630">
                  <a:moveTo>
                    <a:pt x="63500" y="4496333"/>
                  </a:moveTo>
                  <a:lnTo>
                    <a:pt x="0" y="4496333"/>
                  </a:lnTo>
                </a:path>
                <a:path w="63500" h="5421630">
                  <a:moveTo>
                    <a:pt x="63500" y="4528210"/>
                  </a:moveTo>
                  <a:lnTo>
                    <a:pt x="0" y="4528210"/>
                  </a:lnTo>
                </a:path>
                <a:path w="63500" h="5421630">
                  <a:moveTo>
                    <a:pt x="63500" y="4560112"/>
                  </a:moveTo>
                  <a:lnTo>
                    <a:pt x="0" y="4560112"/>
                  </a:lnTo>
                </a:path>
                <a:path w="63500" h="5421630">
                  <a:moveTo>
                    <a:pt x="63500" y="4591989"/>
                  </a:moveTo>
                  <a:lnTo>
                    <a:pt x="0" y="4591989"/>
                  </a:lnTo>
                </a:path>
                <a:path w="63500" h="5421630">
                  <a:moveTo>
                    <a:pt x="63500" y="4623879"/>
                  </a:moveTo>
                  <a:lnTo>
                    <a:pt x="0" y="4623879"/>
                  </a:lnTo>
                </a:path>
                <a:path w="63500" h="5421630">
                  <a:moveTo>
                    <a:pt x="63500" y="4655769"/>
                  </a:moveTo>
                  <a:lnTo>
                    <a:pt x="0" y="4655769"/>
                  </a:lnTo>
                </a:path>
                <a:path w="63500" h="5421630">
                  <a:moveTo>
                    <a:pt x="63500" y="4687658"/>
                  </a:moveTo>
                  <a:lnTo>
                    <a:pt x="0" y="4687658"/>
                  </a:lnTo>
                </a:path>
                <a:path w="63500" h="5421630">
                  <a:moveTo>
                    <a:pt x="63500" y="4719548"/>
                  </a:moveTo>
                  <a:lnTo>
                    <a:pt x="0" y="4719548"/>
                  </a:lnTo>
                </a:path>
                <a:path w="63500" h="5421630">
                  <a:moveTo>
                    <a:pt x="63500" y="4751438"/>
                  </a:moveTo>
                  <a:lnTo>
                    <a:pt x="0" y="4751438"/>
                  </a:lnTo>
                </a:path>
                <a:path w="63500" h="5421630">
                  <a:moveTo>
                    <a:pt x="63500" y="4783328"/>
                  </a:moveTo>
                  <a:lnTo>
                    <a:pt x="0" y="4783328"/>
                  </a:lnTo>
                </a:path>
                <a:path w="63500" h="5421630">
                  <a:moveTo>
                    <a:pt x="63500" y="4815217"/>
                  </a:moveTo>
                  <a:lnTo>
                    <a:pt x="0" y="4815217"/>
                  </a:lnTo>
                </a:path>
                <a:path w="63500" h="5421630">
                  <a:moveTo>
                    <a:pt x="63500" y="4847107"/>
                  </a:moveTo>
                  <a:lnTo>
                    <a:pt x="0" y="4847107"/>
                  </a:lnTo>
                </a:path>
                <a:path w="63500" h="5421630">
                  <a:moveTo>
                    <a:pt x="63500" y="4878997"/>
                  </a:moveTo>
                  <a:lnTo>
                    <a:pt x="0" y="4878997"/>
                  </a:lnTo>
                </a:path>
                <a:path w="63500" h="5421630">
                  <a:moveTo>
                    <a:pt x="63500" y="4910886"/>
                  </a:moveTo>
                  <a:lnTo>
                    <a:pt x="0" y="4910886"/>
                  </a:lnTo>
                </a:path>
                <a:path w="63500" h="5421630">
                  <a:moveTo>
                    <a:pt x="63500" y="4942776"/>
                  </a:moveTo>
                  <a:lnTo>
                    <a:pt x="0" y="4942776"/>
                  </a:lnTo>
                </a:path>
                <a:path w="63500" h="5421630">
                  <a:moveTo>
                    <a:pt x="63500" y="4974666"/>
                  </a:moveTo>
                  <a:lnTo>
                    <a:pt x="0" y="4974666"/>
                  </a:lnTo>
                </a:path>
                <a:path w="63500" h="5421630">
                  <a:moveTo>
                    <a:pt x="63500" y="5006555"/>
                  </a:moveTo>
                  <a:lnTo>
                    <a:pt x="0" y="5006555"/>
                  </a:lnTo>
                </a:path>
                <a:path w="63500" h="5421630">
                  <a:moveTo>
                    <a:pt x="63500" y="5038432"/>
                  </a:moveTo>
                  <a:lnTo>
                    <a:pt x="0" y="5038432"/>
                  </a:lnTo>
                </a:path>
                <a:path w="63500" h="5421630">
                  <a:moveTo>
                    <a:pt x="63500" y="5070335"/>
                  </a:moveTo>
                  <a:lnTo>
                    <a:pt x="0" y="5070335"/>
                  </a:lnTo>
                </a:path>
                <a:path w="63500" h="5421630">
                  <a:moveTo>
                    <a:pt x="63500" y="5102212"/>
                  </a:moveTo>
                  <a:lnTo>
                    <a:pt x="0" y="5102212"/>
                  </a:lnTo>
                </a:path>
                <a:path w="63500" h="5421630">
                  <a:moveTo>
                    <a:pt x="63500" y="5134102"/>
                  </a:moveTo>
                  <a:lnTo>
                    <a:pt x="0" y="5134102"/>
                  </a:lnTo>
                </a:path>
                <a:path w="63500" h="5421630">
                  <a:moveTo>
                    <a:pt x="63500" y="5165991"/>
                  </a:moveTo>
                  <a:lnTo>
                    <a:pt x="0" y="5165991"/>
                  </a:lnTo>
                </a:path>
                <a:path w="63500" h="5421630">
                  <a:moveTo>
                    <a:pt x="63500" y="5197881"/>
                  </a:moveTo>
                  <a:lnTo>
                    <a:pt x="0" y="5197881"/>
                  </a:lnTo>
                </a:path>
                <a:path w="63500" h="5421630">
                  <a:moveTo>
                    <a:pt x="63500" y="5229771"/>
                  </a:moveTo>
                  <a:lnTo>
                    <a:pt x="0" y="5229771"/>
                  </a:lnTo>
                </a:path>
                <a:path w="63500" h="5421630">
                  <a:moveTo>
                    <a:pt x="63500" y="5261660"/>
                  </a:moveTo>
                  <a:lnTo>
                    <a:pt x="0" y="5261660"/>
                  </a:lnTo>
                </a:path>
                <a:path w="63500" h="5421630">
                  <a:moveTo>
                    <a:pt x="63500" y="5293550"/>
                  </a:moveTo>
                  <a:lnTo>
                    <a:pt x="0" y="5293550"/>
                  </a:lnTo>
                </a:path>
                <a:path w="63500" h="5421630">
                  <a:moveTo>
                    <a:pt x="63500" y="5325440"/>
                  </a:moveTo>
                  <a:lnTo>
                    <a:pt x="0" y="5325440"/>
                  </a:lnTo>
                </a:path>
                <a:path w="63500" h="5421630">
                  <a:moveTo>
                    <a:pt x="63500" y="5357329"/>
                  </a:moveTo>
                  <a:lnTo>
                    <a:pt x="0" y="5357329"/>
                  </a:lnTo>
                </a:path>
                <a:path w="63500" h="5421630">
                  <a:moveTo>
                    <a:pt x="63500" y="5389219"/>
                  </a:moveTo>
                  <a:lnTo>
                    <a:pt x="0" y="5389219"/>
                  </a:lnTo>
                </a:path>
                <a:path w="63500" h="5421630">
                  <a:moveTo>
                    <a:pt x="63500" y="5421109"/>
                  </a:moveTo>
                  <a:lnTo>
                    <a:pt x="0" y="5421109"/>
                  </a:lnTo>
                </a:path>
              </a:pathLst>
            </a:custGeom>
            <a:ln w="11874">
              <a:solidFill>
                <a:srgbClr val="FDBA15"/>
              </a:solidFill>
            </a:ln>
          </p:spPr>
          <p:txBody>
            <a:bodyPr wrap="square" lIns="0" tIns="0" rIns="0" bIns="0" rtlCol="0"/>
            <a:lstStyle/>
            <a:p>
              <a:pPr defTabSz="878098"/>
              <a:endParaRPr sz="1729">
                <a:solidFill>
                  <a:prstClr val="black"/>
                </a:solidFill>
                <a:latin typeface="Calibri"/>
              </a:endParaRPr>
            </a:p>
          </p:txBody>
        </p:sp>
      </p:grpSp>
      <p:sp>
        <p:nvSpPr>
          <p:cNvPr id="6" name="object 6"/>
          <p:cNvSpPr/>
          <p:nvPr/>
        </p:nvSpPr>
        <p:spPr>
          <a:xfrm>
            <a:off x="0" y="739391"/>
            <a:ext cx="2317799" cy="3594083"/>
          </a:xfrm>
          <a:custGeom>
            <a:avLst/>
            <a:gdLst/>
            <a:ahLst/>
            <a:cxnLst/>
            <a:rect l="l" t="t" r="r" b="b"/>
            <a:pathLst>
              <a:path w="2413635" h="3742690">
                <a:moveTo>
                  <a:pt x="2413507" y="0"/>
                </a:moveTo>
                <a:lnTo>
                  <a:pt x="0" y="3742447"/>
                </a:lnTo>
              </a:path>
              <a:path w="2413635" h="3742690">
                <a:moveTo>
                  <a:pt x="0" y="0"/>
                </a:moveTo>
                <a:lnTo>
                  <a:pt x="2413507" y="0"/>
                </a:lnTo>
              </a:path>
            </a:pathLst>
          </a:custGeom>
          <a:ln w="33274">
            <a:solidFill>
              <a:srgbClr val="FFFFFF"/>
            </a:solidFill>
          </a:ln>
        </p:spPr>
        <p:txBody>
          <a:bodyPr wrap="square" lIns="0" tIns="0" rIns="0" bIns="0" rtlCol="0"/>
          <a:lstStyle/>
          <a:p>
            <a:pPr defTabSz="878098"/>
            <a:endParaRPr sz="1729">
              <a:solidFill>
                <a:prstClr val="black"/>
              </a:solidFill>
              <a:latin typeface="Calibri"/>
            </a:endParaRPr>
          </a:p>
        </p:txBody>
      </p:sp>
      <p:sp>
        <p:nvSpPr>
          <p:cNvPr id="7" name="object 7"/>
          <p:cNvSpPr txBox="1"/>
          <p:nvPr/>
        </p:nvSpPr>
        <p:spPr>
          <a:xfrm>
            <a:off x="2582446" y="2198973"/>
            <a:ext cx="4130061" cy="721740"/>
          </a:xfrm>
          <a:prstGeom prst="rect">
            <a:avLst/>
          </a:prstGeom>
        </p:spPr>
        <p:txBody>
          <a:bodyPr vert="horz" wrap="square" lIns="0" tIns="12196" rIns="0" bIns="0" rtlCol="0">
            <a:spAutoFit/>
          </a:bodyPr>
          <a:lstStyle/>
          <a:p>
            <a:pPr marL="12196" marR="4878" algn="ctr" defTabSz="878098">
              <a:spcBef>
                <a:spcPts val="96"/>
              </a:spcBef>
            </a:pPr>
            <a:r>
              <a:rPr lang="ar-SA" sz="2305" b="1" spc="5" dirty="0">
                <a:solidFill>
                  <a:srgbClr val="F89731"/>
                </a:solidFill>
                <a:latin typeface="Times New Roman"/>
                <a:cs typeface="Times New Roman"/>
              </a:rPr>
              <a:t>توفير جميع الاوراق والمستندات المطلوبة لانهاء اجراءات خدمة موقع سلامة</a:t>
            </a:r>
          </a:p>
        </p:txBody>
      </p:sp>
      <p:sp>
        <p:nvSpPr>
          <p:cNvPr id="8" name="object 8"/>
          <p:cNvSpPr txBox="1"/>
          <p:nvPr/>
        </p:nvSpPr>
        <p:spPr>
          <a:xfrm>
            <a:off x="2284871" y="1967449"/>
            <a:ext cx="330504" cy="899033"/>
          </a:xfrm>
          <a:prstGeom prst="rect">
            <a:avLst/>
          </a:prstGeom>
        </p:spPr>
        <p:txBody>
          <a:bodyPr vert="horz" wrap="square" lIns="0" tIns="12196" rIns="0" bIns="0" rtlCol="0">
            <a:spAutoFit/>
          </a:bodyPr>
          <a:lstStyle/>
          <a:p>
            <a:pPr marL="12196" defTabSz="878098">
              <a:spcBef>
                <a:spcPts val="96"/>
              </a:spcBef>
            </a:pPr>
            <a:r>
              <a:rPr sz="5762" b="1" spc="-101" dirty="0">
                <a:solidFill>
                  <a:prstClr val="black"/>
                </a:solidFill>
                <a:latin typeface="Calibri"/>
                <a:cs typeface="Calibri"/>
              </a:rPr>
              <a:t>“</a:t>
            </a:r>
            <a:endParaRPr sz="5762" dirty="0">
              <a:solidFill>
                <a:prstClr val="black"/>
              </a:solidFill>
              <a:latin typeface="Calibri"/>
              <a:cs typeface="Calibri"/>
            </a:endParaRPr>
          </a:p>
        </p:txBody>
      </p:sp>
      <p:sp>
        <p:nvSpPr>
          <p:cNvPr id="9" name="object 9"/>
          <p:cNvSpPr txBox="1"/>
          <p:nvPr/>
        </p:nvSpPr>
        <p:spPr>
          <a:xfrm rot="10800000">
            <a:off x="6084567" y="2137943"/>
            <a:ext cx="793192" cy="752898"/>
          </a:xfrm>
          <a:prstGeom prst="rect">
            <a:avLst/>
          </a:prstGeom>
        </p:spPr>
        <p:txBody>
          <a:bodyPr vert="horz" wrap="square" lIns="0" tIns="0" rIns="0" bIns="0" rtlCol="0">
            <a:spAutoFit/>
          </a:bodyPr>
          <a:lstStyle/>
          <a:p>
            <a:pPr defTabSz="878098">
              <a:lnSpc>
                <a:spcPts val="5762"/>
              </a:lnSpc>
            </a:pPr>
            <a:r>
              <a:rPr sz="5762" b="1" spc="-101" dirty="0">
                <a:solidFill>
                  <a:prstClr val="black"/>
                </a:solidFill>
                <a:latin typeface="Calibri"/>
                <a:cs typeface="Calibri"/>
              </a:rPr>
              <a:t>“</a:t>
            </a:r>
            <a:endParaRPr sz="5762">
              <a:solidFill>
                <a:prstClr val="black"/>
              </a:solidFill>
              <a:latin typeface="Calibri"/>
              <a:cs typeface="Calibri"/>
            </a:endParaRPr>
          </a:p>
        </p:txBody>
      </p:sp>
      <p:sp>
        <p:nvSpPr>
          <p:cNvPr id="13" name="TextBox 12">
            <a:extLst>
              <a:ext uri="{FF2B5EF4-FFF2-40B4-BE49-F238E27FC236}">
                <a16:creationId xmlns:a16="http://schemas.microsoft.com/office/drawing/2014/main" id="{C72AE4B2-E146-42D7-B5FF-5F5819581762}"/>
              </a:ext>
            </a:extLst>
          </p:cNvPr>
          <p:cNvSpPr txBox="1"/>
          <p:nvPr/>
        </p:nvSpPr>
        <p:spPr>
          <a:xfrm>
            <a:off x="25556" y="1045419"/>
            <a:ext cx="1912531" cy="584775"/>
          </a:xfrm>
          <a:prstGeom prst="rect">
            <a:avLst/>
          </a:prstGeom>
          <a:noFill/>
        </p:spPr>
        <p:txBody>
          <a:bodyPr wrap="square">
            <a:spAutoFit/>
          </a:bodyPr>
          <a:lstStyle/>
          <a:p>
            <a:r>
              <a:rPr kumimoji="0" lang="ar-SA" sz="3200" b="1" i="0" u="none" strike="noStrike" kern="1200" cap="none" spc="11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خدماتنا</a:t>
            </a:r>
            <a:endParaRPr lang="ar-SA" sz="1000" dirty="0"/>
          </a:p>
        </p:txBody>
      </p:sp>
      <p:sp>
        <p:nvSpPr>
          <p:cNvPr id="19" name="TextBox 18">
            <a:extLst>
              <a:ext uri="{FF2B5EF4-FFF2-40B4-BE49-F238E27FC236}">
                <a16:creationId xmlns:a16="http://schemas.microsoft.com/office/drawing/2014/main" id="{E9DC9CD0-EFDD-438D-BE06-BD5EF33F56D4}"/>
              </a:ext>
            </a:extLst>
          </p:cNvPr>
          <p:cNvSpPr txBox="1"/>
          <p:nvPr/>
        </p:nvSpPr>
        <p:spPr>
          <a:xfrm>
            <a:off x="1938087" y="3418861"/>
            <a:ext cx="4871331" cy="2677656"/>
          </a:xfrm>
          <a:prstGeom prst="rect">
            <a:avLst/>
          </a:prstGeom>
          <a:noFill/>
        </p:spPr>
        <p:txBody>
          <a:bodyPr wrap="square">
            <a:spAutoFit/>
          </a:bodyPr>
          <a:lstStyle/>
          <a:p>
            <a:pPr algn="ctr" defTabSz="914400"/>
            <a:r>
              <a:rPr lang="ar-SA" sz="2400" b="1" cap="all" dirty="0">
                <a:solidFill>
                  <a:srgbClr val="222329"/>
                </a:solidFill>
                <a:latin typeface="roboto" panose="02000000000000000000" pitchFamily="2" charset="0"/>
              </a:rPr>
              <a:t>لاننا احد شركات السلامة المعتمدة من الدفاع المدنى فى الرياض نقوم بتوفير جميع الاوراق والمستندات المطلوبة لانهاء اجراءات خدمة موقع سلامة</a:t>
            </a:r>
          </a:p>
          <a:p>
            <a:pPr algn="ctr" defTabSz="914400"/>
            <a:r>
              <a:rPr lang="ar-SA" sz="2400" b="1" cap="all" dirty="0">
                <a:solidFill>
                  <a:srgbClr val="222329"/>
                </a:solidFill>
                <a:latin typeface="roboto" panose="02000000000000000000" pitchFamily="2" charset="0"/>
              </a:rPr>
              <a:t>شهادة الانتهاء من التركيب</a:t>
            </a:r>
          </a:p>
          <a:p>
            <a:pPr algn="ctr" defTabSz="914400"/>
            <a:r>
              <a:rPr lang="ar-SA" sz="2400" b="1" cap="all" dirty="0">
                <a:solidFill>
                  <a:srgbClr val="222329"/>
                </a:solidFill>
                <a:latin typeface="roboto" panose="02000000000000000000" pitchFamily="2" charset="0"/>
              </a:rPr>
              <a:t>شهادة سلامة التمديدات الكهربية</a:t>
            </a:r>
          </a:p>
          <a:p>
            <a:pPr algn="ctr" defTabSz="914400"/>
            <a:r>
              <a:rPr lang="ar-SA" sz="2400" b="1" cap="all" dirty="0">
                <a:solidFill>
                  <a:srgbClr val="222329"/>
                </a:solidFill>
                <a:latin typeface="roboto" panose="02000000000000000000" pitchFamily="2" charset="0"/>
              </a:rPr>
              <a:t>شهادة الانجاز للضبط الادارى</a:t>
            </a:r>
          </a:p>
        </p:txBody>
      </p:sp>
      <p:pic>
        <p:nvPicPr>
          <p:cNvPr id="3076" name="Picture 4" descr="تجديد رخصة الدفاع المدني ..خدمة سلامة لتجديد رخصة الدفاع المدني">
            <a:extLst>
              <a:ext uri="{FF2B5EF4-FFF2-40B4-BE49-F238E27FC236}">
                <a16:creationId xmlns:a16="http://schemas.microsoft.com/office/drawing/2014/main" id="{76B97DA0-F3DF-4828-B38D-F91ADCD09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531" y="6999736"/>
            <a:ext cx="3730075" cy="19862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BACF92A5-B45F-4CF6-9DFD-280AADE3BF24}"/>
              </a:ext>
            </a:extLst>
          </p:cNvPr>
          <p:cNvGrpSpPr/>
          <p:nvPr/>
        </p:nvGrpSpPr>
        <p:grpSpPr>
          <a:xfrm>
            <a:off x="3428767" y="9366837"/>
            <a:ext cx="5661998" cy="922694"/>
            <a:chOff x="8732429" y="7630032"/>
            <a:chExt cx="3599300" cy="872823"/>
          </a:xfrm>
        </p:grpSpPr>
        <p:grpSp>
          <p:nvGrpSpPr>
            <p:cNvPr id="15" name="Group 14">
              <a:extLst>
                <a:ext uri="{FF2B5EF4-FFF2-40B4-BE49-F238E27FC236}">
                  <a16:creationId xmlns:a16="http://schemas.microsoft.com/office/drawing/2014/main" id="{CB767098-5ECB-4AA4-8BF0-03A377D57AC2}"/>
                </a:ext>
              </a:extLst>
            </p:cNvPr>
            <p:cNvGrpSpPr/>
            <p:nvPr/>
          </p:nvGrpSpPr>
          <p:grpSpPr>
            <a:xfrm>
              <a:off x="8732429" y="7630032"/>
              <a:ext cx="917715" cy="623557"/>
              <a:chOff x="10395327" y="2840978"/>
              <a:chExt cx="1283399" cy="632162"/>
            </a:xfrm>
          </p:grpSpPr>
          <p:pic>
            <p:nvPicPr>
              <p:cNvPr id="18" name="Picture 8" descr="تحميل اجمل مجموعة شعارات مواقع التواصل الاجتماعي لوجو سوشل ميديا PNG">
                <a:extLst>
                  <a:ext uri="{FF2B5EF4-FFF2-40B4-BE49-F238E27FC236}">
                    <a16:creationId xmlns:a16="http://schemas.microsoft.com/office/drawing/2014/main" id="{CE894F9F-A28F-4D84-801A-6C09A33C70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72" t="33624" r="30164" b="33326"/>
              <a:stretch/>
            </p:blipFill>
            <p:spPr bwMode="auto">
              <a:xfrm>
                <a:off x="10395327" y="2840978"/>
                <a:ext cx="779019" cy="6321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رموز شبكات التواصل الاجتماعي وأهم المصطلحات - إيجي برس">
                <a:extLst>
                  <a:ext uri="{FF2B5EF4-FFF2-40B4-BE49-F238E27FC236}">
                    <a16:creationId xmlns:a16="http://schemas.microsoft.com/office/drawing/2014/main" id="{762DC3E7-3BF1-4C49-A843-7C9410A0DB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28" t="65422" r="18403"/>
              <a:stretch/>
            </p:blipFill>
            <p:spPr bwMode="auto">
              <a:xfrm>
                <a:off x="11092601" y="2860269"/>
                <a:ext cx="586125" cy="48269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object 16">
              <a:extLst>
                <a:ext uri="{FF2B5EF4-FFF2-40B4-BE49-F238E27FC236}">
                  <a16:creationId xmlns:a16="http://schemas.microsoft.com/office/drawing/2014/main" id="{2B0FFA26-0AE8-4379-9B49-9A34C61BEDC5}"/>
                </a:ext>
              </a:extLst>
            </p:cNvPr>
            <p:cNvSpPr txBox="1"/>
            <p:nvPr/>
          </p:nvSpPr>
          <p:spPr>
            <a:xfrm>
              <a:off x="9249232" y="8111547"/>
              <a:ext cx="3082497" cy="391308"/>
            </a:xfrm>
            <a:prstGeom prst="rect">
              <a:avLst/>
            </a:prstGeom>
          </p:spPr>
          <p:txBody>
            <a:bodyPr vert="horz" wrap="square" lIns="0" tIns="43905" rIns="0" bIns="0" rtlCol="0">
              <a:spAutoFit/>
            </a:bodyPr>
            <a:lstStyle/>
            <a:p>
              <a:pPr marL="12196" marR="1116526" defTabSz="878098"/>
              <a:r>
                <a:rPr lang="en-GB" sz="2400" spc="-109" dirty="0">
                  <a:solidFill>
                    <a:srgbClr val="1D1D1B"/>
                  </a:solidFill>
                  <a:latin typeface="Lucida Sans Unicode"/>
                  <a:cs typeface="Lucida Sans Unicode"/>
                </a:rPr>
                <a:t>info</a:t>
              </a:r>
              <a:r>
                <a:rPr sz="1800" spc="-109" dirty="0">
                  <a:solidFill>
                    <a:srgbClr val="1D1D1B"/>
                  </a:solidFill>
                  <a:latin typeface="Lucida Sans Unicode"/>
                  <a:cs typeface="Lucida Sans Unicode"/>
                  <a:hlinkClick r:id="rId5"/>
                </a:rPr>
                <a:t>@</a:t>
              </a:r>
              <a:r>
                <a:rPr lang="en-GB" sz="1800" spc="-109" dirty="0">
                  <a:solidFill>
                    <a:srgbClr val="1D1D1B"/>
                  </a:solidFill>
                  <a:latin typeface="Lucida Sans Unicode"/>
                  <a:cs typeface="Lucida Sans Unicode"/>
                  <a:hlinkClick r:id="rId5"/>
                </a:rPr>
                <a:t>QUANISAFETY.COM</a:t>
              </a:r>
              <a:endParaRPr lang="ar-SA" sz="1800" spc="-109" dirty="0">
                <a:solidFill>
                  <a:srgbClr val="1D1D1B"/>
                </a:solidFill>
                <a:latin typeface="Lucida Sans Unicode"/>
                <a:cs typeface="Lucida Sans Unicode"/>
              </a:endParaRPr>
            </a:p>
          </p:txBody>
        </p:sp>
        <p:sp>
          <p:nvSpPr>
            <p:cNvPr id="17" name="TextBox 16">
              <a:extLst>
                <a:ext uri="{FF2B5EF4-FFF2-40B4-BE49-F238E27FC236}">
                  <a16:creationId xmlns:a16="http://schemas.microsoft.com/office/drawing/2014/main" id="{8DBB97B0-C7E1-4570-B731-FC18843D8C40}"/>
                </a:ext>
              </a:extLst>
            </p:cNvPr>
            <p:cNvSpPr txBox="1"/>
            <p:nvPr/>
          </p:nvSpPr>
          <p:spPr>
            <a:xfrm>
              <a:off x="9675891" y="7719440"/>
              <a:ext cx="1401356" cy="436713"/>
            </a:xfrm>
            <a:prstGeom prst="rect">
              <a:avLst/>
            </a:prstGeom>
            <a:noFill/>
          </p:spPr>
          <p:txBody>
            <a:bodyPr wrap="none" rtlCol="1">
              <a:spAutoFit/>
            </a:bodyPr>
            <a:lstStyle/>
            <a:p>
              <a:r>
                <a:rPr lang="en-GB" sz="2400" b="1" dirty="0">
                  <a:solidFill>
                    <a:schemeClr val="accent1"/>
                  </a:solidFill>
                </a:rPr>
                <a:t>+966504885966</a:t>
              </a:r>
              <a:endParaRPr lang="ar-SA" sz="2400" b="1" dirty="0">
                <a:solidFill>
                  <a:schemeClr val="accent1"/>
                </a:solidFill>
              </a:endParaRPr>
            </a:p>
          </p:txBody>
        </p:sp>
      </p:grpSp>
    </p:spTree>
    <p:extLst>
      <p:ext uri="{BB962C8B-B14F-4D97-AF65-F5344CB8AC3E}">
        <p14:creationId xmlns:p14="http://schemas.microsoft.com/office/powerpoint/2010/main" val="33701446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751</Words>
  <Application>Microsoft Office PowerPoint</Application>
  <PresentationFormat>Custom</PresentationFormat>
  <Paragraphs>124</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Calibri Light</vt:lpstr>
      <vt:lpstr>Lucida Sans Unicode</vt:lpstr>
      <vt:lpstr>roboto</vt:lpstr>
      <vt:lpstr>Tahoma</vt:lpstr>
      <vt:lpstr>Tajawal</vt:lpstr>
      <vt:lpstr>Times New Roman</vt:lpstr>
      <vt:lpstr>var( --e-global-typography-text-font-family )</vt:lpstr>
      <vt:lpstr>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التواصل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abdallah alzahrani</dc:creator>
  <cp:lastModifiedBy>abdallah alzahrani</cp:lastModifiedBy>
  <cp:revision>14</cp:revision>
  <dcterms:created xsi:type="dcterms:W3CDTF">2021-08-04T09:29:38Z</dcterms:created>
  <dcterms:modified xsi:type="dcterms:W3CDTF">2021-08-05T06:34:36Z</dcterms:modified>
</cp:coreProperties>
</file>