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4" autoAdjust="0"/>
  </p:normalViewPr>
  <p:slideViewPr>
    <p:cSldViewPr snapToGrid="0">
      <p:cViewPr>
        <p:scale>
          <a:sx n="125" d="100"/>
          <a:sy n="125" d="100"/>
        </p:scale>
        <p:origin x="4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27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C015C-0EF5-49F7-9E01-582B585ABACA}" type="datetime1">
              <a:rPr lang="ru-RU" smtClean="0"/>
              <a:t>25.12.2017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BFA235-31F1-4890-8B77-802E398D12C6}" type="datetime1">
              <a:rPr lang="ru-RU" noProof="0" smtClean="0"/>
              <a:t>25.12.2017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7CD11A-EED3-40CE-98A3-28FEE84867B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8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8535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5960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7CD11A-EED3-40CE-98A3-28FEE84867B3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854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A5369-813E-4E72-A442-FF1A121D9467}" type="datetime1">
              <a:rPr lang="ru-RU" noProof="0" smtClean="0"/>
              <a:t>25.12.2017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80B175-1518-4E7C-8940-1649F503AB46}" type="datetime1">
              <a:rPr lang="ru-RU" noProof="0" smtClean="0"/>
              <a:t>25.12.2017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25787-A660-41F9-A196-2974BF3EA3E8}" type="datetime1">
              <a:rPr lang="ru-RU" noProof="0" smtClean="0"/>
              <a:t>25.12.2017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19C6C6-9247-4AFF-A062-B84FE295F6D1}" type="datetime1">
              <a:rPr lang="ru-RU" noProof="0" smtClean="0"/>
              <a:t>25.12.2017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80723-25FD-49CE-9640-33EBD9E78D23}" type="datetime1">
              <a:rPr lang="ru-RU" noProof="0" smtClean="0"/>
              <a:t>25.12.2017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1AEA55-03C2-461A-8DFF-7EC4BE6F39DF}" type="datetime1">
              <a:rPr lang="ru-RU" smtClean="0"/>
              <a:t>25.12.2017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DF590D-C404-4896-AA7D-14F7F86EFEFF}" type="datetime1">
              <a:rPr lang="ru-RU" smtClean="0"/>
              <a:t>25.12.2017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E2EB6-AF14-4997-BEE4-D2187769078F}" type="datetime1">
              <a:rPr lang="ru-RU" noProof="0" smtClean="0"/>
              <a:t>25.12.2017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9F16D-8DA1-49CE-8495-BFC4B6634747}" type="datetime1">
              <a:rPr lang="ru-RU" noProof="0" smtClean="0"/>
              <a:t>25.12.2017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C9D80-990D-4AF5-B66E-25C2EBADD1DE}" type="datetime1">
              <a:rPr lang="ru-RU" smtClean="0"/>
              <a:t>25.12.2017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C58345-B65C-4296-8169-41431A668CE1}" type="datetime1">
              <a:rPr lang="ru-RU" noProof="0" smtClean="0"/>
              <a:t>25.12.2017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222AE1EF-AEE6-454F-9D55-44E677E945C3}" type="datetime1">
              <a:rPr lang="ru-RU" noProof="0" smtClean="0"/>
              <a:t>25.12.2017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E5B29C50-D6F1-4DB6-9B68-F4CD3996E9CF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ru-RU" sz="3200" dirty="0">
                <a:effectLst/>
              </a:rPr>
              <a:t>мобильное приложение для создания 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брифа на разработку сайта в веб-студии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 smtClean="0"/>
          </a:p>
          <a:p>
            <a:pPr rtl="0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64197" y="468532"/>
            <a:ext cx="7228261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Федеральное государственное бюджетное образовательное </a:t>
            </a:r>
          </a:p>
          <a:p>
            <a:pPr algn="ctr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учреждение высшего образования </a:t>
            </a:r>
          </a:p>
          <a:p>
            <a:pPr algn="ctr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«Владимирский государственный университет </a:t>
            </a:r>
          </a:p>
          <a:p>
            <a:pPr algn="ctr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имени Александра Григорьевича и Николая Григорьевича Столетовых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»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 </a:t>
            </a:r>
          </a:p>
          <a:p>
            <a:pPr algn="ctr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Кафедра информационных систем и программной инженерии</a:t>
            </a:r>
          </a:p>
          <a:p>
            <a:pPr algn="ctr"/>
            <a:endParaRPr lang="ru-RU" dirty="0" err="1" smtClean="0"/>
          </a:p>
        </p:txBody>
      </p:sp>
      <p:sp>
        <p:nvSpPr>
          <p:cNvPr id="5" name="TextBox 4"/>
          <p:cNvSpPr txBox="1"/>
          <p:nvPr/>
        </p:nvSpPr>
        <p:spPr>
          <a:xfrm>
            <a:off x="8551333" y="4796135"/>
            <a:ext cx="29802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Выполнил: Студент гр. ИСТ-114 Бочков О.И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Принял: Доц.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Салех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Х.М.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6200" y="6146801"/>
            <a:ext cx="24045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Владимир 2017</a:t>
            </a: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Реализовано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Аутентификация</a:t>
            </a:r>
          </a:p>
          <a:p>
            <a:pPr lvl="0"/>
            <a:r>
              <a:rPr lang="ru-RU" dirty="0"/>
              <a:t>Добавление проекта</a:t>
            </a:r>
          </a:p>
          <a:p>
            <a:pPr lvl="0"/>
            <a:r>
              <a:rPr lang="ru-RU" dirty="0"/>
              <a:t>Расчет стоимости</a:t>
            </a:r>
          </a:p>
          <a:p>
            <a:pPr lvl="0"/>
            <a:r>
              <a:rPr lang="ru-RU" dirty="0"/>
              <a:t>Возможность заполнения анкеты </a:t>
            </a:r>
            <a:r>
              <a:rPr lang="en-US" dirty="0"/>
              <a:t>offline</a:t>
            </a:r>
            <a:endParaRPr lang="ru-RU" dirty="0"/>
          </a:p>
          <a:p>
            <a:pPr lvl="0"/>
            <a:r>
              <a:rPr lang="ru-RU" dirty="0"/>
              <a:t>Синхронизация данных с сервером</a:t>
            </a:r>
          </a:p>
          <a:p>
            <a:pPr lvl="0"/>
            <a:r>
              <a:rPr lang="ru-RU" dirty="0"/>
              <a:t>Просмотр статистики по проектам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Что нужно еще сделать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Интегрировать </a:t>
            </a:r>
            <a:r>
              <a:rPr lang="en-US" dirty="0"/>
              <a:t>firebase </a:t>
            </a:r>
            <a:r>
              <a:rPr lang="ru-RU" dirty="0"/>
              <a:t>и </a:t>
            </a:r>
            <a:r>
              <a:rPr lang="en-US" dirty="0"/>
              <a:t>google docs</a:t>
            </a:r>
            <a:r>
              <a:rPr lang="ru-RU" dirty="0"/>
              <a:t>, для более эффективного хранения данных и масштабирования системы</a:t>
            </a:r>
          </a:p>
          <a:p>
            <a:pPr lvl="0"/>
            <a:r>
              <a:rPr lang="ru-RU" dirty="0"/>
              <a:t>Добавить возможность редактировать локальную запись о проекте</a:t>
            </a:r>
          </a:p>
          <a:p>
            <a:pPr lvl="0"/>
            <a:r>
              <a:rPr lang="ru-RU" dirty="0"/>
              <a:t>Реализовать функцию «Черновики» </a:t>
            </a:r>
          </a:p>
          <a:p>
            <a:r>
              <a:rPr lang="ru-RU" dirty="0"/>
              <a:t>Возможность добавления нескольких форм к одному проекту</a:t>
            </a:r>
          </a:p>
          <a:p>
            <a:pPr lvl="0"/>
            <a:r>
              <a:rPr lang="ru-RU" dirty="0" smtClean="0"/>
              <a:t>Добавить </a:t>
            </a:r>
            <a:r>
              <a:rPr lang="ru-RU" dirty="0"/>
              <a:t>механизм автоматического создания </a:t>
            </a:r>
            <a:r>
              <a:rPr lang="en-US" dirty="0"/>
              <a:t>android </a:t>
            </a:r>
            <a:r>
              <a:rPr lang="ru-RU" dirty="0"/>
              <a:t>форм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6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процессе разработке были реализованы основные функции. Однако, система нуждается в дальнейшем </a:t>
            </a:r>
            <a:r>
              <a:rPr lang="ru-RU" dirty="0" smtClean="0"/>
              <a:t>усовершенствовании, в </a:t>
            </a:r>
            <a:r>
              <a:rPr lang="ru-RU" dirty="0" err="1" smtClean="0"/>
              <a:t>т.ч</a:t>
            </a:r>
            <a:r>
              <a:rPr lang="ru-RU" dirty="0" smtClean="0"/>
              <a:t>. Должны развиваться и совершенствоваться алгоритмы оценки стоимости проекта.</a:t>
            </a:r>
          </a:p>
          <a:p>
            <a:r>
              <a:rPr lang="ru-RU" dirty="0" smtClean="0"/>
              <a:t>Но несмотря на все это, на данный момент мы имеем прототип, который поможет сотрудникам веб-студии оперативно заносить и централизованно хранить информацию о проектах, снизит затраты времени на оценку стоимости проекта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3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Зачем нужно такое приложение?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ru-RU" dirty="0" smtClean="0"/>
              <a:t>В веб студию приходят люди, которые хотят получить готовое решение, которое позволит привлечь клиентов, упростить ведение бизнеса и повысить имидж компании, но бизнесмены, такие люди, которые не будут необоснованно тратить свои капиталы, поэтому на первых этапах планирования им важно знать, сколько будет стоить разработка.</a:t>
            </a:r>
          </a:p>
          <a:p>
            <a:pPr rtl="0"/>
            <a:r>
              <a:rPr lang="ru-RU" dirty="0" smtClean="0"/>
              <a:t>С  другой стороны сотрудник веб-студии не всегда может достаточно точно и, что самое главное, быстро оценить стоимость работ, поэтому возникает необходимость унифицировать процесс оценки стоимости проекта по некоторым критериям,</a:t>
            </a:r>
            <a:r>
              <a:rPr lang="en-US" dirty="0" smtClean="0"/>
              <a:t> </a:t>
            </a:r>
            <a:r>
              <a:rPr lang="ru-RU" dirty="0" smtClean="0"/>
              <a:t>благодаря которым можно будет не только быстро оценить проект, но и составить детальную информацию о статьях расходов, некий бриф на разработку, в котором будут перечислены основные функции и их стоимостной эквивалент. 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Системы аналоги и концепция своей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ru-RU" noProof="0" smtClean="0"/>
              <a:t>3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825625"/>
            <a:ext cx="3857105" cy="37780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Были проанализированы такие аналоги: </a:t>
            </a:r>
          </a:p>
          <a:p>
            <a:r>
              <a:rPr lang="ru-RU" dirty="0" smtClean="0"/>
              <a:t>IOS </a:t>
            </a:r>
            <a:r>
              <a:rPr lang="ru-RU" dirty="0" err="1" smtClean="0"/>
              <a:t>Laboratory</a:t>
            </a:r>
            <a:r>
              <a:rPr lang="ru-RU" dirty="0" smtClean="0"/>
              <a:t> – разработка мобильных приложений</a:t>
            </a:r>
          </a:p>
          <a:p>
            <a:r>
              <a:rPr lang="ru-RU" dirty="0" err="1"/>
              <a:t>Orange</a:t>
            </a:r>
            <a:r>
              <a:rPr lang="ru-RU" dirty="0"/>
              <a:t> </a:t>
            </a:r>
            <a:r>
              <a:rPr lang="ru-RU" dirty="0" err="1"/>
              <a:t>Label</a:t>
            </a:r>
            <a:r>
              <a:rPr lang="ru-RU" dirty="0"/>
              <a:t> </a:t>
            </a:r>
            <a:r>
              <a:rPr lang="ru-RU" dirty="0" smtClean="0"/>
              <a:t>– дизайн студия</a:t>
            </a:r>
          </a:p>
          <a:p>
            <a:pPr marL="0" indent="0">
              <a:buNone/>
            </a:pPr>
            <a:r>
              <a:rPr lang="ru-RU" dirty="0" smtClean="0"/>
              <a:t>И на основе их сформирована своя концепция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865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406042"/>
              </p:ext>
            </p:extLst>
          </p:nvPr>
        </p:nvGraphicFramePr>
        <p:xfrm>
          <a:off x="4438650" y="1790700"/>
          <a:ext cx="6115050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9020143" imgH="6315177" progId="Visio.Drawing.15">
                  <p:embed/>
                </p:oleObj>
              </mc:Choice>
              <mc:Fallback>
                <p:oleObj name="Visio" r:id="rId4" imgW="9020143" imgH="631517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1790700"/>
                        <a:ext cx="6115050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Требования</a:t>
            </a:r>
            <a:endParaRPr lang="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Нефункциональные требования:</a:t>
            </a:r>
          </a:p>
          <a:p>
            <a:r>
              <a:rPr lang="ru-RU" dirty="0" smtClean="0"/>
              <a:t>1) Безопасность</a:t>
            </a:r>
          </a:p>
          <a:p>
            <a:r>
              <a:rPr lang="ru-RU" dirty="0" smtClean="0"/>
              <a:t>2) Сохранность данных</a:t>
            </a:r>
          </a:p>
          <a:p>
            <a:r>
              <a:rPr lang="ru-RU" dirty="0" smtClean="0"/>
              <a:t>3) Время реакции 10 сек.</a:t>
            </a:r>
          </a:p>
          <a:p>
            <a:r>
              <a:rPr lang="ru-RU" dirty="0" smtClean="0"/>
              <a:t>4) Локальная база данных</a:t>
            </a:r>
          </a:p>
          <a:p>
            <a:r>
              <a:rPr lang="ru-RU" dirty="0" smtClean="0"/>
              <a:t>5) ОС </a:t>
            </a:r>
            <a:r>
              <a:rPr lang="en-US" dirty="0" smtClean="0"/>
              <a:t>Android.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Функциональные требования:</a:t>
            </a:r>
          </a:p>
          <a:p>
            <a:r>
              <a:rPr lang="ru-RU" dirty="0" smtClean="0"/>
              <a:t>1) регистрация</a:t>
            </a:r>
          </a:p>
          <a:p>
            <a:r>
              <a:rPr lang="ru-RU" dirty="0" smtClean="0"/>
              <a:t>2) авторизация</a:t>
            </a:r>
          </a:p>
          <a:p>
            <a:r>
              <a:rPr lang="ru-RU" dirty="0" smtClean="0"/>
              <a:t>3) создание проекта</a:t>
            </a:r>
          </a:p>
          <a:p>
            <a:r>
              <a:rPr lang="ru-RU" dirty="0" smtClean="0"/>
              <a:t>4) заполнение требований</a:t>
            </a:r>
          </a:p>
          <a:p>
            <a:r>
              <a:rPr lang="ru-RU" dirty="0" smtClean="0"/>
              <a:t>5) просмотр стоимостного брифа</a:t>
            </a:r>
          </a:p>
          <a:p>
            <a:r>
              <a:rPr lang="ru-RU" dirty="0" smtClean="0"/>
              <a:t>6) просмотр списка моих проектов</a:t>
            </a:r>
          </a:p>
          <a:p>
            <a:r>
              <a:rPr lang="ru-RU" dirty="0" smtClean="0"/>
              <a:t>7) синхронизация проектов (возможность работы </a:t>
            </a:r>
            <a:r>
              <a:rPr lang="en-US" dirty="0" smtClean="0"/>
              <a:t>offline)</a:t>
            </a:r>
          </a:p>
          <a:p>
            <a:r>
              <a:rPr lang="en-US" dirty="0" smtClean="0"/>
              <a:t>8) </a:t>
            </a:r>
            <a:r>
              <a:rPr lang="ru-RU" dirty="0" smtClean="0"/>
              <a:t>удаление проектов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" dirty="0" smtClean="0"/>
              <a:t>Проектирование</a:t>
            </a:r>
            <a:endParaRPr lang="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Выбраны в качестве серверной части: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 smtClean="0"/>
              <a:t>Google docs</a:t>
            </a:r>
            <a:endParaRPr lang="ru-RU" dirty="0" smtClean="0"/>
          </a:p>
          <a:p>
            <a:r>
              <a:rPr lang="ru-RU" dirty="0" smtClean="0"/>
              <a:t>Почему?</a:t>
            </a:r>
          </a:p>
          <a:p>
            <a:endParaRPr lang="ru-RU" dirty="0"/>
          </a:p>
          <a:p>
            <a:r>
              <a:rPr lang="ru-RU" dirty="0" smtClean="0"/>
              <a:t>Структура локальной БД представлена правее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59642" y="1790700"/>
            <a:ext cx="98046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92348"/>
              </p:ext>
            </p:extLst>
          </p:nvPr>
        </p:nvGraphicFramePr>
        <p:xfrm>
          <a:off x="4205161" y="1657696"/>
          <a:ext cx="4925290" cy="434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6239022" imgH="5505382" progId="Visio.Drawing.15">
                  <p:embed/>
                </p:oleObj>
              </mc:Choice>
              <mc:Fallback>
                <p:oleObj name="Visio" r:id="rId4" imgW="6239022" imgH="5505382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161" y="1657696"/>
                        <a:ext cx="4925290" cy="43431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 логика алгоритма добавления проекта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3701" y="31172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756498"/>
              </p:ext>
            </p:extLst>
          </p:nvPr>
        </p:nvGraphicFramePr>
        <p:xfrm>
          <a:off x="457200" y="2984269"/>
          <a:ext cx="10339994" cy="231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9991731" imgH="2247832" progId="Visio.Drawing.15">
                  <p:embed/>
                </p:oleObj>
              </mc:Choice>
              <mc:Fallback>
                <p:oleObj name="Visio" r:id="rId3" imgW="9991731" imgH="224783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84269"/>
                        <a:ext cx="10339994" cy="2319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2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оценки стоимости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4476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Как из всех данных формы получить стоимость?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Были проанализированы данные работы конкретной веб-студии с учетом стоимостных затрат на разные типы проектов, составлены основные критерии: </a:t>
            </a:r>
          </a:p>
          <a:p>
            <a:r>
              <a:rPr lang="ru-RU" dirty="0" smtClean="0"/>
              <a:t>Расходы на </a:t>
            </a:r>
            <a:r>
              <a:rPr lang="en-US" dirty="0" smtClean="0"/>
              <a:t>CMS</a:t>
            </a:r>
          </a:p>
          <a:p>
            <a:r>
              <a:rPr lang="ru-RU" dirty="0" smtClean="0"/>
              <a:t>Разработка дизайна / использование шаблона</a:t>
            </a:r>
          </a:p>
          <a:p>
            <a:r>
              <a:rPr lang="ru-RU" dirty="0" smtClean="0"/>
              <a:t>Программирование верстки / адаптация шаблона</a:t>
            </a:r>
          </a:p>
          <a:p>
            <a:r>
              <a:rPr lang="ru-RU" dirty="0" smtClean="0"/>
              <a:t>Наполнение</a:t>
            </a:r>
          </a:p>
          <a:p>
            <a:r>
              <a:rPr lang="ru-RU" dirty="0" err="1" smtClean="0"/>
              <a:t>Бютжет</a:t>
            </a:r>
            <a:r>
              <a:rPr lang="ru-RU" dirty="0" smtClean="0"/>
              <a:t> мобильного приложения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009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сервером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сервере существует база данных в виде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 </a:t>
            </a:r>
            <a:r>
              <a:rPr lang="ru-RU" dirty="0" smtClean="0"/>
              <a:t>анкеты, </a:t>
            </a:r>
            <a:r>
              <a:rPr lang="ru-RU" dirty="0"/>
              <a:t>связанной с </a:t>
            </a:r>
            <a:r>
              <a:rPr lang="ru-RU" dirty="0" err="1"/>
              <a:t>excel</a:t>
            </a:r>
            <a:r>
              <a:rPr lang="ru-RU" dirty="0"/>
              <a:t> – </a:t>
            </a:r>
            <a:r>
              <a:rPr lang="ru-RU" dirty="0" smtClean="0"/>
              <a:t>файлом. </a:t>
            </a:r>
            <a:r>
              <a:rPr lang="ru-RU" dirty="0"/>
              <a:t>Туда отправляются данные о проектах из мобильного </a:t>
            </a:r>
            <a:r>
              <a:rPr lang="ru-RU" dirty="0" smtClean="0"/>
              <a:t>приложения, с помощью использования </a:t>
            </a:r>
            <a:r>
              <a:rPr lang="en-US" dirty="0" smtClean="0"/>
              <a:t>google forms API.</a:t>
            </a:r>
          </a:p>
          <a:p>
            <a:r>
              <a:rPr lang="en-US" dirty="0" smtClean="0"/>
              <a:t>Post-</a:t>
            </a:r>
            <a:r>
              <a:rPr lang="ru-RU" dirty="0" smtClean="0"/>
              <a:t>запрос с параметрами поле-значение.</a:t>
            </a:r>
          </a:p>
          <a:p>
            <a:r>
              <a:rPr lang="en-US" dirty="0" smtClean="0"/>
              <a:t>Google forms </a:t>
            </a:r>
            <a:r>
              <a:rPr lang="ru-RU" dirty="0" smtClean="0"/>
              <a:t>реализует механизм представления данных в виде круговых диаграмм и таблиц.</a:t>
            </a:r>
          </a:p>
          <a:p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ru-RU" noProof="0" smtClean="0"/>
              <a:t>8</a:t>
            </a:fld>
            <a:endParaRPr lang="ru-RU" noProof="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29" y="3879925"/>
            <a:ext cx="4796097" cy="21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Скриншоты работы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ru-RU" noProof="0" smtClean="0"/>
              <a:t>9</a:t>
            </a:fld>
            <a:endParaRPr lang="ru-RU" noProof="0" dirty="0"/>
          </a:p>
        </p:txBody>
      </p:sp>
      <p:pic>
        <p:nvPicPr>
          <p:cNvPr id="4098" name="Picture 2" descr="https://pp.userapi.com/c831108/v831108495/1464e/b0kskb9mWK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25"/>
            <a:ext cx="2485505" cy="441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p.userapi.com/c841635/v841635495/536c2/V0NIrTPJd2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30" y="1825625"/>
            <a:ext cx="2479560" cy="44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pp.userapi.com/c840235/v840235495/5be6c/LuVYd1runh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38" y="1825625"/>
            <a:ext cx="2485504" cy="441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pp.userapi.com/c824502/v824502495/59fc8/xM-2tmrihSg.jp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90" y="1790700"/>
            <a:ext cx="2499204" cy="444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с вертикальным оформлением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985_TF03460611.potx" id="{D0F51195-F658-4B9D-AE4E-40CA49FDFE96}" vid="{9B340E0D-ECCC-424B-837B-A85CD338A167}"/>
    </a:ext>
  </a:extLst>
</a:theme>
</file>

<file path=ppt/theme/theme2.xml><?xml version="1.0" encoding="utf-8"?>
<a:theme xmlns:a="http://schemas.openxmlformats.org/drawingml/2006/main" name="Тем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a4f35948-e619-41b3-aa29-22878b09cfd2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с вертикальным оформлением</Template>
  <TotalTime>79</TotalTime>
  <Words>530</Words>
  <Application>Microsoft Office PowerPoint</Application>
  <PresentationFormat>Широкоэкранный</PresentationFormat>
  <Paragraphs>88</Paragraphs>
  <Slides>11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Шаблон с вертикальным оформлением</vt:lpstr>
      <vt:lpstr>Документ Microsoft Visio</vt:lpstr>
      <vt:lpstr>мобильное приложение для создания  брифа на разработку сайта в веб-студии</vt:lpstr>
      <vt:lpstr>Зачем нужно такое приложение?</vt:lpstr>
      <vt:lpstr>Системы аналоги и концепция своей</vt:lpstr>
      <vt:lpstr>Требования</vt:lpstr>
      <vt:lpstr>Проектирование</vt:lpstr>
      <vt:lpstr>Бизнес логика алгоритма добавления проекта</vt:lpstr>
      <vt:lpstr>Алгоритм оценки стоимости</vt:lpstr>
      <vt:lpstr>Взаимодействие с сервером</vt:lpstr>
      <vt:lpstr> Скриншоты работы приложения</vt:lpstr>
      <vt:lpstr>Заключение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создания  брифа на разработку сайта в веб-студии</dc:title>
  <dc:creator>Олег Бочков</dc:creator>
  <cp:lastModifiedBy>Олег Бочков</cp:lastModifiedBy>
  <cp:revision>8</cp:revision>
  <dcterms:created xsi:type="dcterms:W3CDTF">2017-12-24T21:43:01Z</dcterms:created>
  <dcterms:modified xsi:type="dcterms:W3CDTF">2017-12-24T23:02:05Z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