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85" r:id="rId4"/>
  </p:sldMasterIdLst>
  <p:sldIdLst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43" y="-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0E4480-7F71-4FDB-860C-BEC8B18E6807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F5618D-3BD8-47A8-BC34-3C3E12D2AA30}">
      <dgm:prSet/>
      <dgm:spPr/>
      <dgm:t>
        <a:bodyPr/>
        <a:lstStyle/>
        <a:p>
          <a:r>
            <a:rPr lang="en-AU"/>
            <a:t>Flight records among US cities during Jan 2020</a:t>
          </a:r>
          <a:endParaRPr lang="en-US"/>
        </a:p>
      </dgm:t>
    </dgm:pt>
    <dgm:pt modelId="{48FAFB44-7FC6-4D3D-B359-EE5E3F36139D}" type="parTrans" cxnId="{DCD57B1F-FA35-4C52-873A-80451141F7C0}">
      <dgm:prSet/>
      <dgm:spPr/>
      <dgm:t>
        <a:bodyPr/>
        <a:lstStyle/>
        <a:p>
          <a:endParaRPr lang="en-US"/>
        </a:p>
      </dgm:t>
    </dgm:pt>
    <dgm:pt modelId="{F9A7F79B-04CD-44E5-B03A-EF39C9E177D1}" type="sibTrans" cxnId="{DCD57B1F-FA35-4C52-873A-80451141F7C0}">
      <dgm:prSet/>
      <dgm:spPr/>
      <dgm:t>
        <a:bodyPr/>
        <a:lstStyle/>
        <a:p>
          <a:endParaRPr lang="en-US"/>
        </a:p>
      </dgm:t>
    </dgm:pt>
    <dgm:pt modelId="{1368B048-1C66-4089-96F8-914A49C8513B}">
      <dgm:prSet/>
      <dgm:spPr/>
      <dgm:t>
        <a:bodyPr/>
        <a:lstStyle/>
        <a:p>
          <a:r>
            <a:rPr lang="en-AU"/>
            <a:t>Target: whether a future flight in Jan 2021 will be delayed or not.</a:t>
          </a:r>
          <a:endParaRPr lang="en-US"/>
        </a:p>
      </dgm:t>
    </dgm:pt>
    <dgm:pt modelId="{9B1C47FD-32F4-4A0B-822C-364273E9316E}" type="parTrans" cxnId="{EBB858AD-AD3E-4BF1-8422-17A329113D66}">
      <dgm:prSet/>
      <dgm:spPr/>
      <dgm:t>
        <a:bodyPr/>
        <a:lstStyle/>
        <a:p>
          <a:endParaRPr lang="en-US"/>
        </a:p>
      </dgm:t>
    </dgm:pt>
    <dgm:pt modelId="{E4172993-35F0-4A53-ADB6-72E95D7D37CF}" type="sibTrans" cxnId="{EBB858AD-AD3E-4BF1-8422-17A329113D66}">
      <dgm:prSet/>
      <dgm:spPr/>
      <dgm:t>
        <a:bodyPr/>
        <a:lstStyle/>
        <a:p>
          <a:endParaRPr lang="en-US"/>
        </a:p>
      </dgm:t>
    </dgm:pt>
    <dgm:pt modelId="{463C60BD-ABE2-4022-9E96-A18F4DE850C7}">
      <dgm:prSet/>
      <dgm:spPr/>
      <dgm:t>
        <a:bodyPr/>
        <a:lstStyle/>
        <a:p>
          <a:r>
            <a:rPr lang="en-AU" dirty="0"/>
            <a:t>Algorithm: Classification (binary answer) </a:t>
          </a:r>
          <a:endParaRPr lang="en-US" dirty="0"/>
        </a:p>
      </dgm:t>
    </dgm:pt>
    <dgm:pt modelId="{AB9FC83A-057D-4499-BC75-40AB5820A296}" type="parTrans" cxnId="{46307367-F3DC-4C27-885D-109BB089F414}">
      <dgm:prSet/>
      <dgm:spPr/>
      <dgm:t>
        <a:bodyPr/>
        <a:lstStyle/>
        <a:p>
          <a:endParaRPr lang="en-US"/>
        </a:p>
      </dgm:t>
    </dgm:pt>
    <dgm:pt modelId="{F9751FDC-4FB8-4F05-9862-23439B2D7BC0}" type="sibTrans" cxnId="{46307367-F3DC-4C27-885D-109BB089F414}">
      <dgm:prSet/>
      <dgm:spPr/>
      <dgm:t>
        <a:bodyPr/>
        <a:lstStyle/>
        <a:p>
          <a:endParaRPr lang="en-US"/>
        </a:p>
      </dgm:t>
    </dgm:pt>
    <dgm:pt modelId="{09A0CB1E-35AC-4786-B8FE-5DB50FF36D70}" type="pres">
      <dgm:prSet presAssocID="{690E4480-7F71-4FDB-860C-BEC8B18E6807}" presName="diagram" presStyleCnt="0">
        <dgm:presLayoutVars>
          <dgm:dir/>
          <dgm:resizeHandles val="exact"/>
        </dgm:presLayoutVars>
      </dgm:prSet>
      <dgm:spPr/>
    </dgm:pt>
    <dgm:pt modelId="{BB9F47A8-61A3-4D27-8F65-B33F55E5BDAF}" type="pres">
      <dgm:prSet presAssocID="{0CF5618D-3BD8-47A8-BC34-3C3E12D2AA30}" presName="node" presStyleLbl="node1" presStyleIdx="0" presStyleCnt="3">
        <dgm:presLayoutVars>
          <dgm:bulletEnabled val="1"/>
        </dgm:presLayoutVars>
      </dgm:prSet>
      <dgm:spPr/>
    </dgm:pt>
    <dgm:pt modelId="{C01A72EA-6596-4199-B618-A4FD04F4CA14}" type="pres">
      <dgm:prSet presAssocID="{F9A7F79B-04CD-44E5-B03A-EF39C9E177D1}" presName="sibTrans" presStyleLbl="sibTrans2D1" presStyleIdx="0" presStyleCnt="2"/>
      <dgm:spPr/>
    </dgm:pt>
    <dgm:pt modelId="{1D44692A-240B-4209-9472-966F0A6F899D}" type="pres">
      <dgm:prSet presAssocID="{F9A7F79B-04CD-44E5-B03A-EF39C9E177D1}" presName="connectorText" presStyleLbl="sibTrans2D1" presStyleIdx="0" presStyleCnt="2"/>
      <dgm:spPr/>
    </dgm:pt>
    <dgm:pt modelId="{149ECDEC-3395-41D7-8BDA-BC72F411BB5C}" type="pres">
      <dgm:prSet presAssocID="{1368B048-1C66-4089-96F8-914A49C8513B}" presName="node" presStyleLbl="node1" presStyleIdx="1" presStyleCnt="3">
        <dgm:presLayoutVars>
          <dgm:bulletEnabled val="1"/>
        </dgm:presLayoutVars>
      </dgm:prSet>
      <dgm:spPr/>
    </dgm:pt>
    <dgm:pt modelId="{13979A15-937B-4CED-8CF5-A2ACAFF1B7C1}" type="pres">
      <dgm:prSet presAssocID="{E4172993-35F0-4A53-ADB6-72E95D7D37CF}" presName="sibTrans" presStyleLbl="sibTrans2D1" presStyleIdx="1" presStyleCnt="2"/>
      <dgm:spPr/>
    </dgm:pt>
    <dgm:pt modelId="{5D5DB780-9BB5-4996-9BD2-11BDC5C4C5BB}" type="pres">
      <dgm:prSet presAssocID="{E4172993-35F0-4A53-ADB6-72E95D7D37CF}" presName="connectorText" presStyleLbl="sibTrans2D1" presStyleIdx="1" presStyleCnt="2"/>
      <dgm:spPr/>
    </dgm:pt>
    <dgm:pt modelId="{D4AD8AE6-C2BE-4B60-8680-7D01DA4DB1BD}" type="pres">
      <dgm:prSet presAssocID="{463C60BD-ABE2-4022-9E96-A18F4DE850C7}" presName="node" presStyleLbl="node1" presStyleIdx="2" presStyleCnt="3">
        <dgm:presLayoutVars>
          <dgm:bulletEnabled val="1"/>
        </dgm:presLayoutVars>
      </dgm:prSet>
      <dgm:spPr/>
    </dgm:pt>
  </dgm:ptLst>
  <dgm:cxnLst>
    <dgm:cxn modelId="{6CFB9507-1EF6-4340-A23D-1382413CF7F4}" type="presOf" srcId="{690E4480-7F71-4FDB-860C-BEC8B18E6807}" destId="{09A0CB1E-35AC-4786-B8FE-5DB50FF36D70}" srcOrd="0" destOrd="0" presId="urn:microsoft.com/office/officeart/2005/8/layout/process5"/>
    <dgm:cxn modelId="{DCD57B1F-FA35-4C52-873A-80451141F7C0}" srcId="{690E4480-7F71-4FDB-860C-BEC8B18E6807}" destId="{0CF5618D-3BD8-47A8-BC34-3C3E12D2AA30}" srcOrd="0" destOrd="0" parTransId="{48FAFB44-7FC6-4D3D-B359-EE5E3F36139D}" sibTransId="{F9A7F79B-04CD-44E5-B03A-EF39C9E177D1}"/>
    <dgm:cxn modelId="{C989913B-54ED-402A-B419-FE97FF4E84A8}" type="presOf" srcId="{E4172993-35F0-4A53-ADB6-72E95D7D37CF}" destId="{13979A15-937B-4CED-8CF5-A2ACAFF1B7C1}" srcOrd="0" destOrd="0" presId="urn:microsoft.com/office/officeart/2005/8/layout/process5"/>
    <dgm:cxn modelId="{676BA143-E989-49D4-BD30-51557DE626DD}" type="presOf" srcId="{F9A7F79B-04CD-44E5-B03A-EF39C9E177D1}" destId="{1D44692A-240B-4209-9472-966F0A6F899D}" srcOrd="1" destOrd="0" presId="urn:microsoft.com/office/officeart/2005/8/layout/process5"/>
    <dgm:cxn modelId="{46307367-F3DC-4C27-885D-109BB089F414}" srcId="{690E4480-7F71-4FDB-860C-BEC8B18E6807}" destId="{463C60BD-ABE2-4022-9E96-A18F4DE850C7}" srcOrd="2" destOrd="0" parTransId="{AB9FC83A-057D-4499-BC75-40AB5820A296}" sibTransId="{F9751FDC-4FB8-4F05-9862-23439B2D7BC0}"/>
    <dgm:cxn modelId="{2103D66F-A623-4152-8C4B-594860750BC8}" type="presOf" srcId="{F9A7F79B-04CD-44E5-B03A-EF39C9E177D1}" destId="{C01A72EA-6596-4199-B618-A4FD04F4CA14}" srcOrd="0" destOrd="0" presId="urn:microsoft.com/office/officeart/2005/8/layout/process5"/>
    <dgm:cxn modelId="{F37C4696-108E-40E2-A060-D6D5E4322960}" type="presOf" srcId="{E4172993-35F0-4A53-ADB6-72E95D7D37CF}" destId="{5D5DB780-9BB5-4996-9BD2-11BDC5C4C5BB}" srcOrd="1" destOrd="0" presId="urn:microsoft.com/office/officeart/2005/8/layout/process5"/>
    <dgm:cxn modelId="{D857C59A-A861-46C2-9EFC-8FBF9BA1CFCC}" type="presOf" srcId="{463C60BD-ABE2-4022-9E96-A18F4DE850C7}" destId="{D4AD8AE6-C2BE-4B60-8680-7D01DA4DB1BD}" srcOrd="0" destOrd="0" presId="urn:microsoft.com/office/officeart/2005/8/layout/process5"/>
    <dgm:cxn modelId="{EBB858AD-AD3E-4BF1-8422-17A329113D66}" srcId="{690E4480-7F71-4FDB-860C-BEC8B18E6807}" destId="{1368B048-1C66-4089-96F8-914A49C8513B}" srcOrd="1" destOrd="0" parTransId="{9B1C47FD-32F4-4A0B-822C-364273E9316E}" sibTransId="{E4172993-35F0-4A53-ADB6-72E95D7D37CF}"/>
    <dgm:cxn modelId="{428BF7C6-3743-41D4-9CA8-E81744B2E58B}" type="presOf" srcId="{1368B048-1C66-4089-96F8-914A49C8513B}" destId="{149ECDEC-3395-41D7-8BDA-BC72F411BB5C}" srcOrd="0" destOrd="0" presId="urn:microsoft.com/office/officeart/2005/8/layout/process5"/>
    <dgm:cxn modelId="{318238F2-3B37-4221-97AF-70E23D0FA6A1}" type="presOf" srcId="{0CF5618D-3BD8-47A8-BC34-3C3E12D2AA30}" destId="{BB9F47A8-61A3-4D27-8F65-B33F55E5BDAF}" srcOrd="0" destOrd="0" presId="urn:microsoft.com/office/officeart/2005/8/layout/process5"/>
    <dgm:cxn modelId="{99C7316B-A786-4442-8953-30CF1D7E90DA}" type="presParOf" srcId="{09A0CB1E-35AC-4786-B8FE-5DB50FF36D70}" destId="{BB9F47A8-61A3-4D27-8F65-B33F55E5BDAF}" srcOrd="0" destOrd="0" presId="urn:microsoft.com/office/officeart/2005/8/layout/process5"/>
    <dgm:cxn modelId="{0D126394-7D8C-466A-8152-25B0B7FA722C}" type="presParOf" srcId="{09A0CB1E-35AC-4786-B8FE-5DB50FF36D70}" destId="{C01A72EA-6596-4199-B618-A4FD04F4CA14}" srcOrd="1" destOrd="0" presId="urn:microsoft.com/office/officeart/2005/8/layout/process5"/>
    <dgm:cxn modelId="{1DD9F2C2-80DB-4492-8654-AE781969AA80}" type="presParOf" srcId="{C01A72EA-6596-4199-B618-A4FD04F4CA14}" destId="{1D44692A-240B-4209-9472-966F0A6F899D}" srcOrd="0" destOrd="0" presId="urn:microsoft.com/office/officeart/2005/8/layout/process5"/>
    <dgm:cxn modelId="{444EEC65-965A-49B5-A777-33EB8275224D}" type="presParOf" srcId="{09A0CB1E-35AC-4786-B8FE-5DB50FF36D70}" destId="{149ECDEC-3395-41D7-8BDA-BC72F411BB5C}" srcOrd="2" destOrd="0" presId="urn:microsoft.com/office/officeart/2005/8/layout/process5"/>
    <dgm:cxn modelId="{8A725513-77D1-416B-81A5-6CEA717C4F97}" type="presParOf" srcId="{09A0CB1E-35AC-4786-B8FE-5DB50FF36D70}" destId="{13979A15-937B-4CED-8CF5-A2ACAFF1B7C1}" srcOrd="3" destOrd="0" presId="urn:microsoft.com/office/officeart/2005/8/layout/process5"/>
    <dgm:cxn modelId="{6043CDB9-3119-4A53-8D59-9663E8D69949}" type="presParOf" srcId="{13979A15-937B-4CED-8CF5-A2ACAFF1B7C1}" destId="{5D5DB780-9BB5-4996-9BD2-11BDC5C4C5BB}" srcOrd="0" destOrd="0" presId="urn:microsoft.com/office/officeart/2005/8/layout/process5"/>
    <dgm:cxn modelId="{1262C026-2A58-4034-B182-C0CA5A65FCF0}" type="presParOf" srcId="{09A0CB1E-35AC-4786-B8FE-5DB50FF36D70}" destId="{D4AD8AE6-C2BE-4B60-8680-7D01DA4DB1BD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F47A8-61A3-4D27-8F65-B33F55E5BDAF}">
      <dsp:nvSpPr>
        <dsp:cNvPr id="0" name=""/>
        <dsp:cNvSpPr/>
      </dsp:nvSpPr>
      <dsp:spPr>
        <a:xfrm>
          <a:off x="7707" y="953710"/>
          <a:ext cx="2303667" cy="13822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Flight records among US cities during Jan 2020</a:t>
          </a:r>
          <a:endParaRPr lang="en-US" sz="1400" kern="1200"/>
        </a:p>
      </dsp:txBody>
      <dsp:txXfrm>
        <a:off x="48190" y="994193"/>
        <a:ext cx="2222701" cy="1301234"/>
      </dsp:txXfrm>
    </dsp:sp>
    <dsp:sp modelId="{C01A72EA-6596-4199-B618-A4FD04F4CA14}">
      <dsp:nvSpPr>
        <dsp:cNvPr id="0" name=""/>
        <dsp:cNvSpPr/>
      </dsp:nvSpPr>
      <dsp:spPr>
        <a:xfrm>
          <a:off x="2514097" y="1359155"/>
          <a:ext cx="488377" cy="5713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514097" y="1473417"/>
        <a:ext cx="341864" cy="342785"/>
      </dsp:txXfrm>
    </dsp:sp>
    <dsp:sp modelId="{149ECDEC-3395-41D7-8BDA-BC72F411BB5C}">
      <dsp:nvSpPr>
        <dsp:cNvPr id="0" name=""/>
        <dsp:cNvSpPr/>
      </dsp:nvSpPr>
      <dsp:spPr>
        <a:xfrm>
          <a:off x="3232841" y="953710"/>
          <a:ext cx="2303667" cy="1382200"/>
        </a:xfrm>
        <a:prstGeom prst="roundRect">
          <a:avLst>
            <a:gd name="adj" fmla="val 10000"/>
          </a:avLst>
        </a:prstGeom>
        <a:solidFill>
          <a:schemeClr val="accent2">
            <a:hueOff val="-398442"/>
            <a:satOff val="6385"/>
            <a:lumOff val="5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Target: whether a future flight in Jan 2021 will be delayed or not.</a:t>
          </a:r>
          <a:endParaRPr lang="en-US" sz="1400" kern="1200"/>
        </a:p>
      </dsp:txBody>
      <dsp:txXfrm>
        <a:off x="3273324" y="994193"/>
        <a:ext cx="2222701" cy="1301234"/>
      </dsp:txXfrm>
    </dsp:sp>
    <dsp:sp modelId="{13979A15-937B-4CED-8CF5-A2ACAFF1B7C1}">
      <dsp:nvSpPr>
        <dsp:cNvPr id="0" name=""/>
        <dsp:cNvSpPr/>
      </dsp:nvSpPr>
      <dsp:spPr>
        <a:xfrm>
          <a:off x="5739231" y="1359155"/>
          <a:ext cx="488377" cy="5713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96883"/>
            <a:satOff val="12770"/>
            <a:lumOff val="1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739231" y="1473417"/>
        <a:ext cx="341864" cy="342785"/>
      </dsp:txXfrm>
    </dsp:sp>
    <dsp:sp modelId="{D4AD8AE6-C2BE-4B60-8680-7D01DA4DB1BD}">
      <dsp:nvSpPr>
        <dsp:cNvPr id="0" name=""/>
        <dsp:cNvSpPr/>
      </dsp:nvSpPr>
      <dsp:spPr>
        <a:xfrm>
          <a:off x="6457975" y="953710"/>
          <a:ext cx="2303667" cy="1382200"/>
        </a:xfrm>
        <a:prstGeom prst="roundRect">
          <a:avLst>
            <a:gd name="adj" fmla="val 10000"/>
          </a:avLst>
        </a:prstGeom>
        <a:solidFill>
          <a:schemeClr val="accent2">
            <a:hueOff val="-796883"/>
            <a:satOff val="12770"/>
            <a:lumOff val="1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Algorithm: Classification (binary answer) </a:t>
          </a:r>
          <a:endParaRPr lang="en-US" sz="1400" kern="1200" dirty="0"/>
        </a:p>
      </dsp:txBody>
      <dsp:txXfrm>
        <a:off x="6498458" y="994193"/>
        <a:ext cx="2222701" cy="1301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94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7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3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6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9/1/2020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2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5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365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2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8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5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7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56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78" r:id="rId6"/>
    <p:sldLayoutId id="2147483774" r:id="rId7"/>
    <p:sldLayoutId id="2147483775" r:id="rId8"/>
    <p:sldLayoutId id="2147483776" r:id="rId9"/>
    <p:sldLayoutId id="2147483777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ivyansh22/flight-delay-predi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1" r="1" b="26173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5600"/>
              <a:t>DSI Capstone – Presention1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r>
              <a:rPr lang="en-US"/>
              <a:t>Hang (Haden) Liu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FA-9A6F-45B4-9352-93A88292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Modelling – Decision Tree.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FE62D-7F07-4DDC-AC80-377888176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1" y="2312276"/>
            <a:ext cx="3775166" cy="3651504"/>
          </a:xfrm>
        </p:spPr>
        <p:txBody>
          <a:bodyPr/>
          <a:lstStyle/>
          <a:p>
            <a:r>
              <a:rPr lang="en-AU" dirty="0"/>
              <a:t>. Features with stronger impact on delay:</a:t>
            </a:r>
          </a:p>
          <a:p>
            <a:r>
              <a:rPr lang="en-AU" sz="1400" dirty="0"/>
              <a:t>DEP_DEL15 (binary)</a:t>
            </a:r>
          </a:p>
          <a:p>
            <a:r>
              <a:rPr lang="en-AU" sz="1400" dirty="0"/>
              <a:t>Flight Num</a:t>
            </a:r>
          </a:p>
          <a:p>
            <a:r>
              <a:rPr lang="en-AU" sz="1400" dirty="0"/>
              <a:t>Distance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5714A-81D0-4837-BA1D-67024A495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12276"/>
            <a:ext cx="4594811" cy="41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92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7E38-B142-4C32-83A5-508B021C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Modelling – Logistics Regression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51BE8F-78BF-4552-9049-ABACB46DC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516707"/>
              </p:ext>
            </p:extLst>
          </p:nvPr>
        </p:nvGraphicFramePr>
        <p:xfrm>
          <a:off x="1920876" y="2312988"/>
          <a:ext cx="65569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443">
                  <a:extLst>
                    <a:ext uri="{9D8B030D-6E8A-4147-A177-3AD203B41FA5}">
                      <a16:colId xmlns:a16="http://schemas.microsoft.com/office/drawing/2014/main" val="389442288"/>
                    </a:ext>
                  </a:extLst>
                </a:gridCol>
                <a:gridCol w="1435781">
                  <a:extLst>
                    <a:ext uri="{9D8B030D-6E8A-4147-A177-3AD203B41FA5}">
                      <a16:colId xmlns:a16="http://schemas.microsoft.com/office/drawing/2014/main" val="3502759421"/>
                    </a:ext>
                  </a:extLst>
                </a:gridCol>
                <a:gridCol w="1713580">
                  <a:extLst>
                    <a:ext uri="{9D8B030D-6E8A-4147-A177-3AD203B41FA5}">
                      <a16:colId xmlns:a16="http://schemas.microsoft.com/office/drawing/2014/main" val="1056061952"/>
                    </a:ext>
                  </a:extLst>
                </a:gridCol>
                <a:gridCol w="1894114">
                  <a:extLst>
                    <a:ext uri="{9D8B030D-6E8A-4147-A177-3AD203B41FA5}">
                      <a16:colId xmlns:a16="http://schemas.microsoft.com/office/drawing/2014/main" val="2443222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53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/>
                        <a:t>LR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91.25%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77.88%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50.31%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79912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75EA8B1-4D5A-45A7-9955-F471F4F2B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427746"/>
              </p:ext>
            </p:extLst>
          </p:nvPr>
        </p:nvGraphicFramePr>
        <p:xfrm>
          <a:off x="1920241" y="3580167"/>
          <a:ext cx="4415246" cy="10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593">
                  <a:extLst>
                    <a:ext uri="{9D8B030D-6E8A-4147-A177-3AD203B41FA5}">
                      <a16:colId xmlns:a16="http://schemas.microsoft.com/office/drawing/2014/main" val="3743217140"/>
                    </a:ext>
                  </a:extLst>
                </a:gridCol>
                <a:gridCol w="1528355">
                  <a:extLst>
                    <a:ext uri="{9D8B030D-6E8A-4147-A177-3AD203B41FA5}">
                      <a16:colId xmlns:a16="http://schemas.microsoft.com/office/drawing/2014/main" val="3623394241"/>
                    </a:ext>
                  </a:extLst>
                </a:gridCol>
                <a:gridCol w="1724298">
                  <a:extLst>
                    <a:ext uri="{9D8B030D-6E8A-4147-A177-3AD203B41FA5}">
                      <a16:colId xmlns:a16="http://schemas.microsoft.com/office/drawing/2014/main" val="2676676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37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126400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2928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91142"/>
                  </a:ext>
                </a:extLst>
              </a:tr>
              <a:tr h="315467">
                <a:tc>
                  <a:txBody>
                    <a:bodyPr/>
                    <a:lstStyle/>
                    <a:p>
                      <a:r>
                        <a:rPr lang="en-AU" sz="1600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10180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10309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81540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A4B7CD4-DA98-49CF-9EE7-89E697D56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4954195"/>
            <a:ext cx="71913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81D2-DDA9-4CC7-8A01-141EF2BC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Modelling – Logistics Regression.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AA56-DB38-4038-AEB6-820877438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1" y="2312276"/>
            <a:ext cx="8770570" cy="535427"/>
          </a:xfrm>
        </p:spPr>
        <p:txBody>
          <a:bodyPr>
            <a:normAutofit/>
          </a:bodyPr>
          <a:lstStyle/>
          <a:p>
            <a:r>
              <a:rPr lang="en-AU" sz="1600" dirty="0"/>
              <a:t>RFE feature importance selection                      ELI5 with LR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4DACD-D1B8-4AD6-BFE4-287BDF9BA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676" y="2847703"/>
            <a:ext cx="2581275" cy="2390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001014-CDFC-437B-AB09-34B27EF1C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925" y="2847703"/>
            <a:ext cx="3060833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2D41-C3FB-4C95-A1BC-16EF575A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Modelling –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18DF-D76C-4BAC-A436-44A67848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751766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Accuracy: 93.08%</a:t>
            </a:r>
          </a:p>
          <a:p>
            <a:r>
              <a:rPr lang="en-AU" dirty="0"/>
              <a:t>Feature Importance: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78E9A-016E-430A-8F55-D0A470C34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3268829"/>
            <a:ext cx="7159592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00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5E35-2512-4096-86A7-36B29F2D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282077"/>
          </a:xfrm>
        </p:spPr>
        <p:txBody>
          <a:bodyPr>
            <a:normAutofit/>
          </a:bodyPr>
          <a:lstStyle/>
          <a:p>
            <a:r>
              <a:rPr lang="en-AU" sz="2400" dirty="0"/>
              <a:t>Modelling with Feature modification – Logistics Regression &amp; Random Forest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7D683A3-4A7B-4E75-BCFA-97229D8A5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015003"/>
              </p:ext>
            </p:extLst>
          </p:nvPr>
        </p:nvGraphicFramePr>
        <p:xfrm>
          <a:off x="1920876" y="2312988"/>
          <a:ext cx="608665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65">
                  <a:extLst>
                    <a:ext uri="{9D8B030D-6E8A-4147-A177-3AD203B41FA5}">
                      <a16:colId xmlns:a16="http://schemas.microsoft.com/office/drawing/2014/main" val="1793877303"/>
                    </a:ext>
                  </a:extLst>
                </a:gridCol>
                <a:gridCol w="1597376">
                  <a:extLst>
                    <a:ext uri="{9D8B030D-6E8A-4147-A177-3AD203B41FA5}">
                      <a16:colId xmlns:a16="http://schemas.microsoft.com/office/drawing/2014/main" val="3425775237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735938172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3716118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4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23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86.69%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5998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9861959-4377-45D4-8915-1FD3B17074C9}"/>
              </a:ext>
            </a:extLst>
          </p:cNvPr>
          <p:cNvSpPr txBox="1"/>
          <p:nvPr/>
        </p:nvSpPr>
        <p:spPr>
          <a:xfrm>
            <a:off x="1920240" y="3892733"/>
            <a:ext cx="4175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Traditional Classification Models perform not well without the feature DEP_DEL15</a:t>
            </a:r>
          </a:p>
        </p:txBody>
      </p:sp>
    </p:spTree>
    <p:extLst>
      <p:ext uri="{BB962C8B-B14F-4D97-AF65-F5344CB8AC3E}">
        <p14:creationId xmlns:p14="http://schemas.microsoft.com/office/powerpoint/2010/main" val="243351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5E35-2512-4096-86A7-36B29F2D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282077"/>
          </a:xfrm>
        </p:spPr>
        <p:txBody>
          <a:bodyPr>
            <a:normAutofit/>
          </a:bodyPr>
          <a:lstStyle/>
          <a:p>
            <a:r>
              <a:rPr lang="en-AU" sz="2400" dirty="0"/>
              <a:t>Modelling with Feature modification – Gradient Boosting Classification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2F8BE-E59C-4994-8604-821A6571F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7"/>
            <a:ext cx="2063931" cy="731369"/>
          </a:xfrm>
        </p:spPr>
        <p:txBody>
          <a:bodyPr>
            <a:normAutofit fontScale="77500" lnSpcReduction="20000"/>
          </a:bodyPr>
          <a:lstStyle/>
          <a:p>
            <a:r>
              <a:rPr lang="en-AU" sz="1400" dirty="0"/>
              <a:t>Accuracy: 86.53%</a:t>
            </a:r>
          </a:p>
          <a:p>
            <a:r>
              <a:rPr lang="en-AU" sz="1400" dirty="0"/>
              <a:t>Feature Importance:</a:t>
            </a: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071CC-576F-4CDE-B96D-456EAEC80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3631626"/>
            <a:ext cx="6743700" cy="2976138"/>
          </a:xfrm>
          <a:prstGeom prst="rect">
            <a:avLst/>
          </a:prstGeom>
        </p:spPr>
      </p:pic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38FA43B2-DCF4-499B-B823-CCAF73E4E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17473"/>
              </p:ext>
            </p:extLst>
          </p:nvPr>
        </p:nvGraphicFramePr>
        <p:xfrm>
          <a:off x="4531310" y="2316631"/>
          <a:ext cx="41326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295">
                  <a:extLst>
                    <a:ext uri="{9D8B030D-6E8A-4147-A177-3AD203B41FA5}">
                      <a16:colId xmlns:a16="http://schemas.microsoft.com/office/drawing/2014/main" val="4097938161"/>
                    </a:ext>
                  </a:extLst>
                </a:gridCol>
                <a:gridCol w="1638108">
                  <a:extLst>
                    <a:ext uri="{9D8B030D-6E8A-4147-A177-3AD203B41FA5}">
                      <a16:colId xmlns:a16="http://schemas.microsoft.com/office/drawing/2014/main" val="1861610221"/>
                    </a:ext>
                  </a:extLst>
                </a:gridCol>
                <a:gridCol w="1387227">
                  <a:extLst>
                    <a:ext uri="{9D8B030D-6E8A-4147-A177-3AD203B41FA5}">
                      <a16:colId xmlns:a16="http://schemas.microsoft.com/office/drawing/2014/main" val="3211336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43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/>
                        <a:t>154558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/>
                        <a:t>463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00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/>
                        <a:t>23760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441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60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AC77E-51DE-4123-8949-012E0088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AU" dirty="0"/>
              <a:t>NLP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13788-C6B2-4763-99E2-C684AAC60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r>
              <a:rPr lang="en-AU" dirty="0"/>
              <a:t>. Combine 2 object features: Airline (2-words), Airport (3-words)</a:t>
            </a:r>
          </a:p>
          <a:p>
            <a:r>
              <a:rPr lang="en-AU" dirty="0"/>
              <a:t>. Create dummies data frame with TfidfVectorizer model</a:t>
            </a:r>
          </a:p>
          <a:p>
            <a:r>
              <a:rPr lang="en-AU" dirty="0"/>
              <a:t>. Apply Classification models &amp; ELI5 to obtain feature importance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3254A-A7EC-420C-A588-59F073DB0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130" y="1276065"/>
            <a:ext cx="3774974" cy="281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62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21BF-FD22-43BD-8530-CE1EB3A1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NLP Applications – cont.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402CB7-7449-4DFF-9B50-04076D4E49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385922"/>
              </p:ext>
            </p:extLst>
          </p:nvPr>
        </p:nvGraphicFramePr>
        <p:xfrm>
          <a:off x="1919654" y="2316480"/>
          <a:ext cx="3161797" cy="10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170">
                  <a:extLst>
                    <a:ext uri="{9D8B030D-6E8A-4147-A177-3AD203B41FA5}">
                      <a16:colId xmlns:a16="http://schemas.microsoft.com/office/drawing/2014/main" val="3707530796"/>
                    </a:ext>
                  </a:extLst>
                </a:gridCol>
                <a:gridCol w="2241627">
                  <a:extLst>
                    <a:ext uri="{9D8B030D-6E8A-4147-A177-3AD203B41FA5}">
                      <a16:colId xmlns:a16="http://schemas.microsoft.com/office/drawing/2014/main" val="328961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47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/>
                        <a:t>DTC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/>
                        <a:t>86.32%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66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/>
                        <a:t>86.30%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5048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466EEB-FC1A-46C3-806B-7CB1D319C3C3}"/>
              </a:ext>
            </a:extLst>
          </p:cNvPr>
          <p:cNvSpPr txBox="1"/>
          <p:nvPr/>
        </p:nvSpPr>
        <p:spPr>
          <a:xfrm>
            <a:off x="1815150" y="3768542"/>
            <a:ext cx="401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Feature Importance – Random Forest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063FEE-B2A2-4D17-8FF7-FECA2960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653" y="4226730"/>
            <a:ext cx="2247397" cy="2539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5F9069-B5D5-41BE-8EF6-960638EE8E84}"/>
              </a:ext>
            </a:extLst>
          </p:cNvPr>
          <p:cNvSpPr txBox="1"/>
          <p:nvPr/>
        </p:nvSpPr>
        <p:spPr>
          <a:xfrm>
            <a:off x="5816807" y="2316350"/>
            <a:ext cx="4594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ELI5 Importance – with Random Forest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2BE285-FC19-4DEB-A518-B991A6C54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969" y="2717074"/>
            <a:ext cx="3496488" cy="40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06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B30D-3279-4122-881A-12A2F71D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NLP Applications – cont.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7367297-7D0B-46D6-8BB8-7B8472C10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686091"/>
              </p:ext>
            </p:extLst>
          </p:nvPr>
        </p:nvGraphicFramePr>
        <p:xfrm>
          <a:off x="1920240" y="3429000"/>
          <a:ext cx="2312126" cy="1796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1547463983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1667926327"/>
                    </a:ext>
                  </a:extLst>
                </a:gridCol>
              </a:tblGrid>
              <a:tr h="355303">
                <a:tc gridSpan="2">
                  <a:txBody>
                    <a:bodyPr/>
                    <a:lstStyle/>
                    <a:p>
                      <a:pPr algn="ctr"/>
                      <a:r>
                        <a:rPr lang="en-AU" dirty="0"/>
                        <a:t>Airlines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80072"/>
                  </a:ext>
                </a:extLst>
              </a:tr>
              <a:tr h="298437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Southwest 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/>
                        <a:t>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28583"/>
                  </a:ext>
                </a:extLst>
              </a:tr>
              <a:tr h="271412">
                <a:tc>
                  <a:txBody>
                    <a:bodyPr/>
                    <a:lstStyle/>
                    <a:p>
                      <a:pPr algn="ctr"/>
                      <a:r>
                        <a:rPr lang="en-A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PSA 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/>
                        <a:t>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19520"/>
                  </a:ext>
                </a:extLst>
              </a:tr>
              <a:tr h="296791"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Envoy Air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127205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Delta 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/>
                        <a:t>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27893"/>
                  </a:ext>
                </a:extLst>
              </a:tr>
              <a:tr h="266477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American 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6147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CE36554B-5787-4F9A-AD2A-76FE22B41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056885"/>
              </p:ext>
            </p:extLst>
          </p:nvPr>
        </p:nvGraphicFramePr>
        <p:xfrm>
          <a:off x="5434149" y="3429000"/>
          <a:ext cx="2926081" cy="148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384">
                  <a:extLst>
                    <a:ext uri="{9D8B030D-6E8A-4147-A177-3AD203B41FA5}">
                      <a16:colId xmlns:a16="http://schemas.microsoft.com/office/drawing/2014/main" val="1230673766"/>
                    </a:ext>
                  </a:extLst>
                </a:gridCol>
                <a:gridCol w="1531697">
                  <a:extLst>
                    <a:ext uri="{9D8B030D-6E8A-4147-A177-3AD203B41FA5}">
                      <a16:colId xmlns:a16="http://schemas.microsoft.com/office/drawing/2014/main" val="2896436446"/>
                    </a:ext>
                  </a:extLst>
                </a:gridCol>
              </a:tblGrid>
              <a:tr h="317534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Airports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208313"/>
                  </a:ext>
                </a:extLst>
              </a:tr>
              <a:tr h="2685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76394"/>
                  </a:ext>
                </a:extLst>
              </a:tr>
              <a:tr h="25738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Charlotte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86965"/>
                  </a:ext>
                </a:extLst>
              </a:tr>
              <a:tr h="25738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465"/>
                  </a:ext>
                </a:extLst>
              </a:tr>
              <a:tr h="3479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47106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EB584A7-83BC-452F-AC5A-DE1959DB1CAB}"/>
              </a:ext>
            </a:extLst>
          </p:cNvPr>
          <p:cNvSpPr txBox="1"/>
          <p:nvPr/>
        </p:nvSpPr>
        <p:spPr>
          <a:xfrm>
            <a:off x="2534194" y="2795451"/>
            <a:ext cx="492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Feature importance list based on ELI5</a:t>
            </a:r>
          </a:p>
        </p:txBody>
      </p:sp>
    </p:spTree>
    <p:extLst>
      <p:ext uri="{BB962C8B-B14F-4D97-AF65-F5344CB8AC3E}">
        <p14:creationId xmlns:p14="http://schemas.microsoft.com/office/powerpoint/2010/main" val="541872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B06B-5F9D-47AF-BBB8-B1ED1502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Difficulties &amp;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CE46C-3C61-40BB-87F0-308E9A2F9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. Feature modification with weather web or API</a:t>
            </a:r>
          </a:p>
          <a:p>
            <a:r>
              <a:rPr lang="en-AU" dirty="0"/>
              <a:t>. Research on difference of feature importance between models</a:t>
            </a:r>
          </a:p>
          <a:p>
            <a:r>
              <a:rPr lang="en-AU" dirty="0"/>
              <a:t>. Accuracy and useability of NLP</a:t>
            </a:r>
          </a:p>
        </p:txBody>
      </p:sp>
    </p:spTree>
    <p:extLst>
      <p:ext uri="{BB962C8B-B14F-4D97-AF65-F5344CB8AC3E}">
        <p14:creationId xmlns:p14="http://schemas.microsoft.com/office/powerpoint/2010/main" val="118606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783E0-E489-492B-AADD-0C8C3575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en-AU"/>
              <a:t>Project Background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18F8FB6-16F7-4549-B785-9192FE0CC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496670"/>
              </p:ext>
            </p:extLst>
          </p:nvPr>
        </p:nvGraphicFramePr>
        <p:xfrm>
          <a:off x="1920875" y="2812010"/>
          <a:ext cx="8769350" cy="32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955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36A0-70FE-4C36-9501-131A2D17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AU" dirty="0"/>
              <a:t>Dataset Recap.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EDD03-5659-4B9C-A674-34DB79BD7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496720"/>
            <a:ext cx="5411050" cy="3467518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Inter"/>
              </a:rPr>
              <a:t>URL: </a:t>
            </a:r>
            <a:r>
              <a:rPr lang="en-AU" sz="1300" dirty="0">
                <a:hlinkClick r:id="rId2"/>
              </a:rPr>
              <a:t>https://www.kaggle.com/divyansh22/flight-delay-prediction</a:t>
            </a:r>
            <a:endParaRPr lang="en-AU" sz="13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sz="1300" dirty="0"/>
              <a:t>Initial Features: 21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sz="1300" dirty="0"/>
              <a:t>Flight Records: 607346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sz="1300" dirty="0"/>
              <a:t>Feature Classifications:</a:t>
            </a:r>
          </a:p>
          <a:p>
            <a:pPr marL="2205990" lvl="5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AU" sz="1300" dirty="0"/>
              <a:t>Date &amp; Time</a:t>
            </a:r>
          </a:p>
          <a:p>
            <a:pPr marL="2205990" lvl="5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AU" sz="1300" dirty="0"/>
              <a:t>Airline &amp; Aircraft</a:t>
            </a:r>
          </a:p>
          <a:p>
            <a:pPr marL="2205990" lvl="5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AU" sz="1300" dirty="0"/>
              <a:t>Location</a:t>
            </a:r>
          </a:p>
          <a:p>
            <a:pPr marL="2205990" lvl="5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AU" sz="1300" dirty="0"/>
              <a:t>Distance</a:t>
            </a:r>
          </a:p>
          <a:p>
            <a:pPr marL="2205990" lvl="5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AU" sz="1300" dirty="0"/>
              <a:t>Status 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8C22DE-3653-4E06-A306-F86C27C2A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130" y="1592470"/>
            <a:ext cx="3774974" cy="218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5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029B4-8B5C-4103-833F-07A168BDC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EDA – Basic &amp;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42662-C9CA-4FCA-978E-C07300984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1" y="2312276"/>
            <a:ext cx="4445836" cy="36515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Main Data Types: Integer, float &amp;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Null values dealing: deleted since no suitable replacement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Delayed flight amount percentage: approx. 13.73%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690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02528-91C7-4D9D-8763-2274BE1F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607" y="3805267"/>
            <a:ext cx="8394306" cy="150282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3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EDA – Visualization &amp;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626BB-80C5-4F22-BE15-E8A9D7CC3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375" y="5308096"/>
            <a:ext cx="6953250" cy="86239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Date Distribution of flights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FA29773-342C-4BA2-A868-137C4CC37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51" y="843378"/>
            <a:ext cx="3479854" cy="2858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539986-FD2E-4CC3-9892-83BD43AE6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775" y="843379"/>
            <a:ext cx="3605885" cy="285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4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D1F27BD-F51E-411C-9344-17CEAC38C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15834" y="0"/>
            <a:ext cx="6076015" cy="6858000"/>
          </a:xfrm>
          <a:custGeom>
            <a:avLst/>
            <a:gdLst>
              <a:gd name="connsiteX0" fmla="*/ 4886429 w 6076015"/>
              <a:gd name="connsiteY0" fmla="*/ 0 h 6858000"/>
              <a:gd name="connsiteX1" fmla="*/ 0 w 6076015"/>
              <a:gd name="connsiteY1" fmla="*/ 0 h 6858000"/>
              <a:gd name="connsiteX2" fmla="*/ 0 w 6076015"/>
              <a:gd name="connsiteY2" fmla="*/ 6858000 h 6858000"/>
              <a:gd name="connsiteX3" fmla="*/ 4822874 w 6076015"/>
              <a:gd name="connsiteY3" fmla="*/ 6858000 h 6858000"/>
              <a:gd name="connsiteX4" fmla="*/ 4901813 w 6076015"/>
              <a:gd name="connsiteY4" fmla="*/ 6776023 h 6858000"/>
              <a:gd name="connsiteX5" fmla="*/ 6076015 w 6076015"/>
              <a:gd name="connsiteY5" fmla="*/ 4056238 h 6858000"/>
              <a:gd name="connsiteX6" fmla="*/ 5011843 w 6076015"/>
              <a:gd name="connsiteY6" fmla="*/ 1631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76015" h="6858000">
                <a:moveTo>
                  <a:pt x="4886429" y="0"/>
                </a:moveTo>
                <a:lnTo>
                  <a:pt x="0" y="0"/>
                </a:lnTo>
                <a:lnTo>
                  <a:pt x="0" y="6858000"/>
                </a:lnTo>
                <a:lnTo>
                  <a:pt x="4822874" y="6858000"/>
                </a:lnTo>
                <a:lnTo>
                  <a:pt x="4901813" y="6776023"/>
                </a:lnTo>
                <a:cubicBezTo>
                  <a:pt x="5557294" y="6070738"/>
                  <a:pt x="6076015" y="5313164"/>
                  <a:pt x="6076015" y="4056238"/>
                </a:cubicBezTo>
                <a:cubicBezTo>
                  <a:pt x="6076015" y="2511674"/>
                  <a:pt x="5699932" y="1123038"/>
                  <a:pt x="5011843" y="16317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041A5130-ACCA-4228-ACBF-A8E15AF04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9592" y="0"/>
            <a:ext cx="1255863" cy="6858000"/>
          </a:xfrm>
          <a:custGeom>
            <a:avLst/>
            <a:gdLst>
              <a:gd name="connsiteX0" fmla="*/ 336988 w 1255863"/>
              <a:gd name="connsiteY0" fmla="*/ 0 h 6858000"/>
              <a:gd name="connsiteX1" fmla="*/ 319322 w 1255863"/>
              <a:gd name="connsiteY1" fmla="*/ 0 h 6858000"/>
              <a:gd name="connsiteX2" fmla="*/ 446066 w 1255863"/>
              <a:gd name="connsiteY2" fmla="*/ 215025 h 6858000"/>
              <a:gd name="connsiteX3" fmla="*/ 1230686 w 1255863"/>
              <a:gd name="connsiteY3" fmla="*/ 4126866 h 6858000"/>
              <a:gd name="connsiteX4" fmla="*/ 293291 w 1255863"/>
              <a:gd name="connsiteY4" fmla="*/ 6535527 h 6858000"/>
              <a:gd name="connsiteX5" fmla="*/ 0 w 1255863"/>
              <a:gd name="connsiteY5" fmla="*/ 6858000 h 6858000"/>
              <a:gd name="connsiteX6" fmla="*/ 19225 w 1255863"/>
              <a:gd name="connsiteY6" fmla="*/ 6858000 h 6858000"/>
              <a:gd name="connsiteX7" fmla="*/ 311570 w 1255863"/>
              <a:gd name="connsiteY7" fmla="*/ 6536566 h 6858000"/>
              <a:gd name="connsiteX8" fmla="*/ 1248965 w 1255863"/>
              <a:gd name="connsiteY8" fmla="*/ 4127905 h 6858000"/>
              <a:gd name="connsiteX9" fmla="*/ 464345 w 1255863"/>
              <a:gd name="connsiteY9" fmla="*/ 2160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5863" h="6858000">
                <a:moveTo>
                  <a:pt x="336988" y="0"/>
                </a:moveTo>
                <a:lnTo>
                  <a:pt x="319322" y="0"/>
                </a:lnTo>
                <a:lnTo>
                  <a:pt x="446066" y="215025"/>
                </a:lnTo>
                <a:cubicBezTo>
                  <a:pt x="1009729" y="1236925"/>
                  <a:pt x="1285771" y="2619851"/>
                  <a:pt x="1230686" y="4126866"/>
                </a:cubicBezTo>
                <a:cubicBezTo>
                  <a:pt x="1190840" y="5216972"/>
                  <a:pt x="809006" y="5925974"/>
                  <a:pt x="293291" y="6535527"/>
                </a:cubicBezTo>
                <a:lnTo>
                  <a:pt x="0" y="6858000"/>
                </a:lnTo>
                <a:lnTo>
                  <a:pt x="19225" y="6858000"/>
                </a:lnTo>
                <a:lnTo>
                  <a:pt x="311570" y="6536566"/>
                </a:lnTo>
                <a:cubicBezTo>
                  <a:pt x="827286" y="5927014"/>
                  <a:pt x="1209119" y="5218011"/>
                  <a:pt x="1248965" y="4127905"/>
                </a:cubicBezTo>
                <a:cubicBezTo>
                  <a:pt x="1304050" y="2620891"/>
                  <a:pt x="1028009" y="1237965"/>
                  <a:pt x="464345" y="2160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02528-91C7-4D9D-8763-2274BE1F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3"/>
            <a:ext cx="4914973" cy="1189944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r>
              <a:rPr lang="en-US" sz="2800" dirty="0"/>
              <a:t>EDA – Visualization &amp;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626BB-80C5-4F22-BE15-E8A9D7CC3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850" y="1651095"/>
            <a:ext cx="4518277" cy="1423470"/>
          </a:xfrm>
        </p:spPr>
        <p:txBody>
          <a:bodyPr vert="horz" lIns="109728" tIns="109728" rIns="109728" bIns="91440" rtlCol="0">
            <a:normAutofit fontScale="85000" lnSpcReduction="20000"/>
          </a:bodyPr>
          <a:lstStyle/>
          <a:p>
            <a:r>
              <a:rPr lang="en-US" dirty="0"/>
              <a:t>Aircraft &amp; Tail-Num Distribution for Delay </a:t>
            </a:r>
          </a:p>
          <a:p>
            <a:r>
              <a:rPr lang="en-US" sz="1600" b="1" dirty="0"/>
              <a:t>. PSA operated CRJ regional aircrafts experienced more delays</a:t>
            </a:r>
          </a:p>
          <a:p>
            <a:endParaRPr lang="en-US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36F5E9E8-A8DB-43E7-A844-ED53DF57F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5182" y="0"/>
            <a:ext cx="1286738" cy="6858000"/>
          </a:xfrm>
          <a:custGeom>
            <a:avLst/>
            <a:gdLst>
              <a:gd name="connsiteX0" fmla="*/ 97701 w 1286738"/>
              <a:gd name="connsiteY0" fmla="*/ 0 h 6858000"/>
              <a:gd name="connsiteX1" fmla="*/ 64021 w 1286738"/>
              <a:gd name="connsiteY1" fmla="*/ 0 h 6858000"/>
              <a:gd name="connsiteX2" fmla="*/ 181323 w 1286738"/>
              <a:gd name="connsiteY2" fmla="*/ 152009 h 6858000"/>
              <a:gd name="connsiteX3" fmla="*/ 1253058 w 1286738"/>
              <a:gd name="connsiteY3" fmla="*/ 4056972 h 6858000"/>
              <a:gd name="connsiteX4" fmla="*/ 70511 w 1286738"/>
              <a:gd name="connsiteY4" fmla="*/ 6785070 h 6858000"/>
              <a:gd name="connsiteX5" fmla="*/ 0 w 1286738"/>
              <a:gd name="connsiteY5" fmla="*/ 6858000 h 6858000"/>
              <a:gd name="connsiteX6" fmla="*/ 33680 w 1286738"/>
              <a:gd name="connsiteY6" fmla="*/ 6858000 h 6858000"/>
              <a:gd name="connsiteX7" fmla="*/ 104191 w 1286738"/>
              <a:gd name="connsiteY7" fmla="*/ 6785070 h 6858000"/>
              <a:gd name="connsiteX8" fmla="*/ 1286738 w 1286738"/>
              <a:gd name="connsiteY8" fmla="*/ 4056972 h 6858000"/>
              <a:gd name="connsiteX9" fmla="*/ 215003 w 1286738"/>
              <a:gd name="connsiteY9" fmla="*/ 15200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86738" h="6858000">
                <a:moveTo>
                  <a:pt x="97701" y="0"/>
                </a:moveTo>
                <a:lnTo>
                  <a:pt x="64021" y="0"/>
                </a:lnTo>
                <a:lnTo>
                  <a:pt x="181323" y="152009"/>
                </a:lnTo>
                <a:cubicBezTo>
                  <a:pt x="874303" y="1114805"/>
                  <a:pt x="1253058" y="2507685"/>
                  <a:pt x="1253058" y="4056972"/>
                </a:cubicBezTo>
                <a:cubicBezTo>
                  <a:pt x="1253058" y="5317740"/>
                  <a:pt x="730650" y="6077629"/>
                  <a:pt x="70511" y="6785070"/>
                </a:cubicBezTo>
                <a:lnTo>
                  <a:pt x="0" y="6858000"/>
                </a:lnTo>
                <a:lnTo>
                  <a:pt x="33680" y="6858000"/>
                </a:lnTo>
                <a:lnTo>
                  <a:pt x="104191" y="6785070"/>
                </a:lnTo>
                <a:cubicBezTo>
                  <a:pt x="764330" y="6077629"/>
                  <a:pt x="1286738" y="5317740"/>
                  <a:pt x="1286738" y="4056972"/>
                </a:cubicBezTo>
                <a:cubicBezTo>
                  <a:pt x="1286738" y="2507685"/>
                  <a:pt x="907983" y="1114805"/>
                  <a:pt x="215003" y="1520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8C92A8-BB6D-4FEB-92B6-E1178B709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50" y="3783435"/>
            <a:ext cx="3433407" cy="2846939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7E56C3-D9D8-43DC-AF26-BBDC569C2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774" y="798797"/>
            <a:ext cx="2393459" cy="141137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07D66A2-27A7-4BDC-A3D4-8890B89D7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824" y="286803"/>
            <a:ext cx="2394474" cy="193388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174531-5578-4670-B5B4-79FF4158C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265" y="2721041"/>
            <a:ext cx="2394475" cy="106239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12D9C03-2CC9-47D9-8B95-8757B506EE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6824" y="2362830"/>
            <a:ext cx="2394474" cy="185406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F27B802-9C72-42C9-8BC1-413D049442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7869" y="4420337"/>
            <a:ext cx="2463024" cy="109193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D458CCC-5B65-49CB-9430-0F86E9B953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1510" y="4420337"/>
            <a:ext cx="2389788" cy="19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7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D1F27BD-F51E-411C-9344-17CEAC38C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15834" y="0"/>
            <a:ext cx="6076015" cy="6858000"/>
          </a:xfrm>
          <a:custGeom>
            <a:avLst/>
            <a:gdLst>
              <a:gd name="connsiteX0" fmla="*/ 4886429 w 6076015"/>
              <a:gd name="connsiteY0" fmla="*/ 0 h 6858000"/>
              <a:gd name="connsiteX1" fmla="*/ 0 w 6076015"/>
              <a:gd name="connsiteY1" fmla="*/ 0 h 6858000"/>
              <a:gd name="connsiteX2" fmla="*/ 0 w 6076015"/>
              <a:gd name="connsiteY2" fmla="*/ 6858000 h 6858000"/>
              <a:gd name="connsiteX3" fmla="*/ 4822874 w 6076015"/>
              <a:gd name="connsiteY3" fmla="*/ 6858000 h 6858000"/>
              <a:gd name="connsiteX4" fmla="*/ 4901813 w 6076015"/>
              <a:gd name="connsiteY4" fmla="*/ 6776023 h 6858000"/>
              <a:gd name="connsiteX5" fmla="*/ 6076015 w 6076015"/>
              <a:gd name="connsiteY5" fmla="*/ 4056238 h 6858000"/>
              <a:gd name="connsiteX6" fmla="*/ 5011843 w 6076015"/>
              <a:gd name="connsiteY6" fmla="*/ 1631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76015" h="6858000">
                <a:moveTo>
                  <a:pt x="4886429" y="0"/>
                </a:moveTo>
                <a:lnTo>
                  <a:pt x="0" y="0"/>
                </a:lnTo>
                <a:lnTo>
                  <a:pt x="0" y="6858000"/>
                </a:lnTo>
                <a:lnTo>
                  <a:pt x="4822874" y="6858000"/>
                </a:lnTo>
                <a:lnTo>
                  <a:pt x="4901813" y="6776023"/>
                </a:lnTo>
                <a:cubicBezTo>
                  <a:pt x="5557294" y="6070738"/>
                  <a:pt x="6076015" y="5313164"/>
                  <a:pt x="6076015" y="4056238"/>
                </a:cubicBezTo>
                <a:cubicBezTo>
                  <a:pt x="6076015" y="2511674"/>
                  <a:pt x="5699932" y="1123038"/>
                  <a:pt x="5011843" y="16317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041A5130-ACCA-4228-ACBF-A8E15AF04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9592" y="0"/>
            <a:ext cx="1255863" cy="6858000"/>
          </a:xfrm>
          <a:custGeom>
            <a:avLst/>
            <a:gdLst>
              <a:gd name="connsiteX0" fmla="*/ 336988 w 1255863"/>
              <a:gd name="connsiteY0" fmla="*/ 0 h 6858000"/>
              <a:gd name="connsiteX1" fmla="*/ 319322 w 1255863"/>
              <a:gd name="connsiteY1" fmla="*/ 0 h 6858000"/>
              <a:gd name="connsiteX2" fmla="*/ 446066 w 1255863"/>
              <a:gd name="connsiteY2" fmla="*/ 215025 h 6858000"/>
              <a:gd name="connsiteX3" fmla="*/ 1230686 w 1255863"/>
              <a:gd name="connsiteY3" fmla="*/ 4126866 h 6858000"/>
              <a:gd name="connsiteX4" fmla="*/ 293291 w 1255863"/>
              <a:gd name="connsiteY4" fmla="*/ 6535527 h 6858000"/>
              <a:gd name="connsiteX5" fmla="*/ 0 w 1255863"/>
              <a:gd name="connsiteY5" fmla="*/ 6858000 h 6858000"/>
              <a:gd name="connsiteX6" fmla="*/ 19225 w 1255863"/>
              <a:gd name="connsiteY6" fmla="*/ 6858000 h 6858000"/>
              <a:gd name="connsiteX7" fmla="*/ 311570 w 1255863"/>
              <a:gd name="connsiteY7" fmla="*/ 6536566 h 6858000"/>
              <a:gd name="connsiteX8" fmla="*/ 1248965 w 1255863"/>
              <a:gd name="connsiteY8" fmla="*/ 4127905 h 6858000"/>
              <a:gd name="connsiteX9" fmla="*/ 464345 w 1255863"/>
              <a:gd name="connsiteY9" fmla="*/ 2160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5863" h="6858000">
                <a:moveTo>
                  <a:pt x="336988" y="0"/>
                </a:moveTo>
                <a:lnTo>
                  <a:pt x="319322" y="0"/>
                </a:lnTo>
                <a:lnTo>
                  <a:pt x="446066" y="215025"/>
                </a:lnTo>
                <a:cubicBezTo>
                  <a:pt x="1009729" y="1236925"/>
                  <a:pt x="1285771" y="2619851"/>
                  <a:pt x="1230686" y="4126866"/>
                </a:cubicBezTo>
                <a:cubicBezTo>
                  <a:pt x="1190840" y="5216972"/>
                  <a:pt x="809006" y="5925974"/>
                  <a:pt x="293291" y="6535527"/>
                </a:cubicBezTo>
                <a:lnTo>
                  <a:pt x="0" y="6858000"/>
                </a:lnTo>
                <a:lnTo>
                  <a:pt x="19225" y="6858000"/>
                </a:lnTo>
                <a:lnTo>
                  <a:pt x="311570" y="6536566"/>
                </a:lnTo>
                <a:cubicBezTo>
                  <a:pt x="827286" y="5927014"/>
                  <a:pt x="1209119" y="5218011"/>
                  <a:pt x="1248965" y="4127905"/>
                </a:cubicBezTo>
                <a:cubicBezTo>
                  <a:pt x="1304050" y="2620891"/>
                  <a:pt x="1028009" y="1237965"/>
                  <a:pt x="464345" y="2160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02528-91C7-4D9D-8763-2274BE1F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3"/>
            <a:ext cx="4914973" cy="1189944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r>
              <a:rPr lang="en-US" sz="2800" dirty="0"/>
              <a:t>EDA – Visualization &amp;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626BB-80C5-4F22-BE15-E8A9D7CC3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850" y="1651094"/>
            <a:ext cx="4518277" cy="1875877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en-US" sz="1400" dirty="0"/>
              <a:t>Flying Distance distribution for Delay 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Short Haul - Distance &lt;800 miles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Medium Haul - Distance 800-2200 miles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Long Haul - Distance &gt;2200miles</a:t>
            </a:r>
          </a:p>
          <a:p>
            <a:endParaRPr lang="en-US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36F5E9E8-A8DB-43E7-A844-ED53DF57F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5182" y="0"/>
            <a:ext cx="1286738" cy="6858000"/>
          </a:xfrm>
          <a:custGeom>
            <a:avLst/>
            <a:gdLst>
              <a:gd name="connsiteX0" fmla="*/ 97701 w 1286738"/>
              <a:gd name="connsiteY0" fmla="*/ 0 h 6858000"/>
              <a:gd name="connsiteX1" fmla="*/ 64021 w 1286738"/>
              <a:gd name="connsiteY1" fmla="*/ 0 h 6858000"/>
              <a:gd name="connsiteX2" fmla="*/ 181323 w 1286738"/>
              <a:gd name="connsiteY2" fmla="*/ 152009 h 6858000"/>
              <a:gd name="connsiteX3" fmla="*/ 1253058 w 1286738"/>
              <a:gd name="connsiteY3" fmla="*/ 4056972 h 6858000"/>
              <a:gd name="connsiteX4" fmla="*/ 70511 w 1286738"/>
              <a:gd name="connsiteY4" fmla="*/ 6785070 h 6858000"/>
              <a:gd name="connsiteX5" fmla="*/ 0 w 1286738"/>
              <a:gd name="connsiteY5" fmla="*/ 6858000 h 6858000"/>
              <a:gd name="connsiteX6" fmla="*/ 33680 w 1286738"/>
              <a:gd name="connsiteY6" fmla="*/ 6858000 h 6858000"/>
              <a:gd name="connsiteX7" fmla="*/ 104191 w 1286738"/>
              <a:gd name="connsiteY7" fmla="*/ 6785070 h 6858000"/>
              <a:gd name="connsiteX8" fmla="*/ 1286738 w 1286738"/>
              <a:gd name="connsiteY8" fmla="*/ 4056972 h 6858000"/>
              <a:gd name="connsiteX9" fmla="*/ 215003 w 1286738"/>
              <a:gd name="connsiteY9" fmla="*/ 15200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86738" h="6858000">
                <a:moveTo>
                  <a:pt x="97701" y="0"/>
                </a:moveTo>
                <a:lnTo>
                  <a:pt x="64021" y="0"/>
                </a:lnTo>
                <a:lnTo>
                  <a:pt x="181323" y="152009"/>
                </a:lnTo>
                <a:cubicBezTo>
                  <a:pt x="874303" y="1114805"/>
                  <a:pt x="1253058" y="2507685"/>
                  <a:pt x="1253058" y="4056972"/>
                </a:cubicBezTo>
                <a:cubicBezTo>
                  <a:pt x="1253058" y="5317740"/>
                  <a:pt x="730650" y="6077629"/>
                  <a:pt x="70511" y="6785070"/>
                </a:cubicBezTo>
                <a:lnTo>
                  <a:pt x="0" y="6858000"/>
                </a:lnTo>
                <a:lnTo>
                  <a:pt x="33680" y="6858000"/>
                </a:lnTo>
                <a:lnTo>
                  <a:pt x="104191" y="6785070"/>
                </a:lnTo>
                <a:cubicBezTo>
                  <a:pt x="764330" y="6077629"/>
                  <a:pt x="1286738" y="5317740"/>
                  <a:pt x="1286738" y="4056972"/>
                </a:cubicBezTo>
                <a:cubicBezTo>
                  <a:pt x="1286738" y="2507685"/>
                  <a:pt x="907983" y="1114805"/>
                  <a:pt x="215003" y="1520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50294-D967-40BF-9A04-F3FF43D65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057" y="850446"/>
            <a:ext cx="5038725" cy="4895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479CA4-8F36-4122-BFB5-B612CEA81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97" y="4332870"/>
            <a:ext cx="45434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9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0AA6-EA7C-4A2A-AA4D-A8642586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Modelling – Algorithm &amp;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2033-8138-49C8-A1C9-3F00B86D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1" y="2312276"/>
            <a:ext cx="7955280" cy="4545724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Using classification to identify whether a future flight will be delayed</a:t>
            </a:r>
          </a:p>
          <a:p>
            <a:r>
              <a:rPr lang="en-AU" sz="1200" dirty="0"/>
              <a:t>‘ARR_DEL15’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Features: </a:t>
            </a:r>
          </a:p>
          <a:p>
            <a:r>
              <a:rPr lang="en-US" sz="1200" dirty="0"/>
              <a:t>'DAY_OF_MONTH’, </a:t>
            </a:r>
          </a:p>
          <a:p>
            <a:r>
              <a:rPr lang="en-US" sz="1200" dirty="0"/>
              <a:t>'DAY_OF_WEEK’, </a:t>
            </a:r>
          </a:p>
          <a:p>
            <a:r>
              <a:rPr lang="en-US" sz="1200" dirty="0"/>
              <a:t>'OP_CARRIER_AIRLINE_ID’</a:t>
            </a:r>
          </a:p>
          <a:p>
            <a:r>
              <a:rPr lang="en-US" sz="1200" dirty="0"/>
              <a:t>'OP_CARRIER_FL_NUM’</a:t>
            </a:r>
          </a:p>
          <a:p>
            <a:r>
              <a:rPr lang="en-US" sz="1200" dirty="0"/>
              <a:t>'DEP_TIME’ </a:t>
            </a:r>
          </a:p>
          <a:p>
            <a:r>
              <a:rPr lang="en-US" sz="1200" dirty="0"/>
              <a:t>'DEP_DEL15’</a:t>
            </a:r>
          </a:p>
          <a:p>
            <a:r>
              <a:rPr lang="en-US" sz="1200" dirty="0"/>
              <a:t>'ARR_TIME’</a:t>
            </a:r>
          </a:p>
          <a:p>
            <a:r>
              <a:rPr lang="en-US" sz="1200" dirty="0"/>
              <a:t>'CANCELLED’</a:t>
            </a:r>
          </a:p>
          <a:p>
            <a:r>
              <a:rPr lang="en-US" sz="1200" dirty="0"/>
              <a:t>‘DIVERTED’</a:t>
            </a:r>
          </a:p>
          <a:p>
            <a:r>
              <a:rPr lang="en-US" sz="1200" dirty="0"/>
              <a:t>‘DISTANCE’</a:t>
            </a:r>
          </a:p>
          <a:p>
            <a:r>
              <a:rPr lang="en-US" sz="1200" dirty="0"/>
              <a:t>‘TAIL_DELAY’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34184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2770-DBC7-481F-A44C-49E67ABB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Modelling – Decision Tree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844446-6401-4B6E-945D-5E2EBBFAD6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583920"/>
              </p:ext>
            </p:extLst>
          </p:nvPr>
        </p:nvGraphicFramePr>
        <p:xfrm>
          <a:off x="1920240" y="2402714"/>
          <a:ext cx="6191975" cy="1117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793">
                  <a:extLst>
                    <a:ext uri="{9D8B030D-6E8A-4147-A177-3AD203B41FA5}">
                      <a16:colId xmlns:a16="http://schemas.microsoft.com/office/drawing/2014/main" val="1357645454"/>
                    </a:ext>
                  </a:extLst>
                </a:gridCol>
                <a:gridCol w="1084399">
                  <a:extLst>
                    <a:ext uri="{9D8B030D-6E8A-4147-A177-3AD203B41FA5}">
                      <a16:colId xmlns:a16="http://schemas.microsoft.com/office/drawing/2014/main" val="330361506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933371659"/>
                    </a:ext>
                  </a:extLst>
                </a:gridCol>
                <a:gridCol w="1985554">
                  <a:extLst>
                    <a:ext uri="{9D8B030D-6E8A-4147-A177-3AD203B41FA5}">
                      <a16:colId xmlns:a16="http://schemas.microsoft.com/office/drawing/2014/main" val="4172659374"/>
                    </a:ext>
                  </a:extLst>
                </a:gridCol>
              </a:tblGrid>
              <a:tr h="25387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376392"/>
                  </a:ext>
                </a:extLst>
              </a:tr>
              <a:tr h="375983">
                <a:tc>
                  <a:txBody>
                    <a:bodyPr/>
                    <a:lstStyle/>
                    <a:p>
                      <a:r>
                        <a:rPr lang="en-AU" sz="1400" dirty="0"/>
                        <a:t>Max depth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89.25%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60.81%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61.51%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786071"/>
                  </a:ext>
                </a:extLst>
              </a:tr>
              <a:tr h="375983">
                <a:tc>
                  <a:txBody>
                    <a:bodyPr/>
                    <a:lstStyle/>
                    <a:p>
                      <a:r>
                        <a:rPr lang="en-AU" sz="1400" dirty="0"/>
                        <a:t>Max depth 1 -3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93.15%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75.30%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74.80%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66128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4D04C50-5313-45B1-BF31-629CAFADF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3618412"/>
            <a:ext cx="9039497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0700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Microsoft Office PowerPoint</Application>
  <PresentationFormat>Widescreen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Helvetica Neue</vt:lpstr>
      <vt:lpstr>Inter</vt:lpstr>
      <vt:lpstr>Meiryo</vt:lpstr>
      <vt:lpstr>Arial</vt:lpstr>
      <vt:lpstr>Corbel</vt:lpstr>
      <vt:lpstr>Wingdings</vt:lpstr>
      <vt:lpstr>SketchLinesVTI</vt:lpstr>
      <vt:lpstr>DSI Capstone – Presention1</vt:lpstr>
      <vt:lpstr>Project Background</vt:lpstr>
      <vt:lpstr>Dataset Recap.</vt:lpstr>
      <vt:lpstr>EDA – Basic &amp; pre-processing</vt:lpstr>
      <vt:lpstr>EDA – Visualization &amp; insights</vt:lpstr>
      <vt:lpstr>EDA – Visualization &amp; insights</vt:lpstr>
      <vt:lpstr>EDA – Visualization &amp; insights</vt:lpstr>
      <vt:lpstr>Modelling – Algorithm &amp; Features</vt:lpstr>
      <vt:lpstr>Modelling – Decision Tree</vt:lpstr>
      <vt:lpstr>Modelling – Decision Tree. Cont.</vt:lpstr>
      <vt:lpstr>Modelling – Logistics Regression</vt:lpstr>
      <vt:lpstr>Modelling – Logistics Regression. Cont.</vt:lpstr>
      <vt:lpstr>Modelling – Random Forest</vt:lpstr>
      <vt:lpstr>Modelling with Feature modification – Logistics Regression &amp; Random Forest</vt:lpstr>
      <vt:lpstr>Modelling with Feature modification – Gradient Boosting Classification</vt:lpstr>
      <vt:lpstr>NLP Applications</vt:lpstr>
      <vt:lpstr>NLP Applications – cont.</vt:lpstr>
      <vt:lpstr>NLP Applications – cont.</vt:lpstr>
      <vt:lpstr>Difficulties &amp; 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2020-09-02T11:59:03Z</dcterms:created>
  <dcterms:modified xsi:type="dcterms:W3CDTF">2020-09-08T00:16:53Z</dcterms:modified>
</cp:coreProperties>
</file>