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1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60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picture containing boat, small, water, light&#10;&#10;Description automatically generated">
            <a:extLst>
              <a:ext uri="{FF2B5EF4-FFF2-40B4-BE49-F238E27FC236}">
                <a16:creationId xmlns:a16="http://schemas.microsoft.com/office/drawing/2014/main" id="{3D86183F-2F26-40AF-9BEA-DA8D772EC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8" b="9091"/>
          <a:stretch/>
        </p:blipFill>
        <p:spPr>
          <a:xfrm>
            <a:off x="4023022" y="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671C4-E31B-4D89-B34D-D9B21D6AE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10714953" cy="3204134"/>
          </a:xfrm>
        </p:spPr>
        <p:txBody>
          <a:bodyPr anchor="b">
            <a:normAutofit/>
          </a:bodyPr>
          <a:lstStyle/>
          <a:p>
            <a:pPr algn="ctr"/>
            <a:r>
              <a:rPr lang="en-AU" sz="4800" dirty="0"/>
              <a:t>DSI Project 2 – </a:t>
            </a:r>
            <a:br>
              <a:rPr lang="en-AU" sz="4800" dirty="0"/>
            </a:br>
            <a:r>
              <a:rPr lang="en-AU" sz="48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4D460-DAB6-486B-8DDD-7666EF85E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0" y="4676872"/>
            <a:ext cx="4023359" cy="1208141"/>
          </a:xfrm>
        </p:spPr>
        <p:txBody>
          <a:bodyPr>
            <a:normAutofit/>
          </a:bodyPr>
          <a:lstStyle/>
          <a:p>
            <a:pPr algn="ctr"/>
            <a:r>
              <a:rPr lang="en-AU" sz="2000" dirty="0"/>
              <a:t>Haden (Hang) Liu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32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64AA-7873-4270-90E1-6B93836B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Spearman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D7A8-88AA-4060-B1B1-B360DBA4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450644" cy="369417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Non – Parametric </a:t>
            </a:r>
            <a:r>
              <a:rPr lang="en-US" dirty="0"/>
              <a:t>Test</a:t>
            </a:r>
          </a:p>
          <a:p>
            <a:r>
              <a:rPr lang="en-US" dirty="0"/>
              <a:t>Data must be ranked.</a:t>
            </a:r>
          </a:p>
          <a:p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ranking 2 columns.</a:t>
            </a:r>
          </a:p>
          <a:p>
            <a:pPr marL="0" indent="0">
              <a:buNone/>
            </a:pPr>
            <a:r>
              <a:rPr lang="en-US" dirty="0"/>
              <a:t>calculate difference (d) of ranking of each row and square it.</a:t>
            </a:r>
          </a:p>
          <a:p>
            <a:pPr marL="0" indent="0">
              <a:buNone/>
            </a:pPr>
            <a:r>
              <a:rPr lang="en-US" dirty="0"/>
              <a:t>Use formula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94A86-92EF-443E-91D8-48D929E3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94" y="3145536"/>
            <a:ext cx="3009038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2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523B-1336-4976-8661-7EAD2D96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811D-6538-4938-B816-075EC857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66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47CA-F7F7-4270-BBD4-2A994B99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6A2E-692A-4E4A-B8A6-1897EDB8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961632" cy="3694176"/>
          </a:xfrm>
        </p:spPr>
        <p:txBody>
          <a:bodyPr/>
          <a:lstStyle/>
          <a:p>
            <a:r>
              <a:rPr lang="en-AU" dirty="0"/>
              <a:t>Assist to decision making with data analysis and visualization techniques.</a:t>
            </a:r>
          </a:p>
          <a:p>
            <a:r>
              <a:rPr lang="en-AU" dirty="0"/>
              <a:t>SAT scores by state – Education </a:t>
            </a:r>
          </a:p>
          <a:p>
            <a:r>
              <a:rPr lang="en-AU" dirty="0"/>
              <a:t>Drug use by age – Social and security</a:t>
            </a:r>
          </a:p>
        </p:txBody>
      </p:sp>
    </p:spTree>
    <p:extLst>
      <p:ext uri="{BB962C8B-B14F-4D97-AF65-F5344CB8AC3E}">
        <p14:creationId xmlns:p14="http://schemas.microsoft.com/office/powerpoint/2010/main" val="16166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CFDE-9628-49DD-979D-BD0D78E8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AU" sz="3400" dirty="0"/>
              <a:t>Dataset Loading &amp; Cleaning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803F-7563-49A0-87B1-3B0D5714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AU" sz="1800"/>
              <a:t>Load Dataset with internal function (read_csv)</a:t>
            </a:r>
          </a:p>
          <a:p>
            <a:r>
              <a:rPr lang="en-AU" sz="1800"/>
              <a:t>Basic exploration to data structures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A22FD1-F6B6-4AE5-98FC-DA1C1566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00" y="517600"/>
            <a:ext cx="4061254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6C337-D1C9-4522-A981-748039AA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780258"/>
            <a:ext cx="5135719" cy="20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2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6818A-E53D-4B04-AFC8-068D8CB1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AU" sz="3400" dirty="0"/>
              <a:t>Data Visualization &amp; Findings 1 (SAT Scores)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0C2B-B2F2-484C-B8D9-A1F8DD30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AU" sz="1700" dirty="0"/>
              <a:t>Range between the highest and lowest results in Math is greater than Verbal test</a:t>
            </a:r>
          </a:p>
          <a:p>
            <a:r>
              <a:rPr lang="en-AU" sz="1700" dirty="0"/>
              <a:t>More assistance needed to students with low math result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AD418-9AFA-4289-9616-E76DE984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99" y="625683"/>
            <a:ext cx="5708257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54964-B6F4-4BBB-919C-03E82F4D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Data Visualization &amp; Findings 2 (SAT Scores)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6B32-271E-4BF1-A8BF-0BFB466C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Strong correlation coefficient between performance of 2 subjects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2F33B-B81F-48B9-A3C8-CC456487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13" y="1806047"/>
            <a:ext cx="5135719" cy="1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37AFD8-49EE-4E57-8DAD-71736702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45AC0-F0F5-477E-8AB8-3CAD58A5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928"/>
            <a:ext cx="4572000" cy="1161288"/>
          </a:xfrm>
        </p:spPr>
        <p:txBody>
          <a:bodyPr anchor="b">
            <a:normAutofit/>
          </a:bodyPr>
          <a:lstStyle/>
          <a:p>
            <a:r>
              <a:rPr lang="en-AU" sz="3600"/>
              <a:t>EDA &amp; Findings 1 (Drug use by 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14CA-3BD4-4373-ADFB-A59E315B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4572000" cy="3776472"/>
          </a:xfrm>
        </p:spPr>
        <p:txBody>
          <a:bodyPr>
            <a:normAutofit/>
          </a:bodyPr>
          <a:lstStyle/>
          <a:p>
            <a:r>
              <a:rPr lang="en-AU" sz="1800" dirty="0"/>
              <a:t>Young people (age 18 – 30) has higher usage of alcohol and drug than other age groups</a:t>
            </a:r>
          </a:p>
          <a:p>
            <a:r>
              <a:rPr lang="en-AU" sz="1800" dirty="0"/>
              <a:t>The age group 35-49 has largest number of drug users</a:t>
            </a:r>
          </a:p>
          <a:p>
            <a:r>
              <a:rPr lang="en-AU" sz="1800" dirty="0"/>
              <a:t> There are stronger correlations between use of particular pairs of drug:</a:t>
            </a:r>
          </a:p>
          <a:p>
            <a:pPr marL="0" indent="0">
              <a:buNone/>
            </a:pPr>
            <a:r>
              <a:rPr lang="en-AU" sz="1800" dirty="0"/>
              <a:t>    e. g: </a:t>
            </a:r>
          </a:p>
          <a:p>
            <a:pPr marL="0" indent="0">
              <a:buNone/>
            </a:pPr>
            <a:r>
              <a:rPr lang="en-AU" sz="1800" dirty="0"/>
              <a:t>    marijuana – alcohol</a:t>
            </a:r>
          </a:p>
          <a:p>
            <a:pPr marL="0" indent="0">
              <a:buNone/>
            </a:pPr>
            <a:r>
              <a:rPr lang="en-AU" sz="1800" dirty="0"/>
              <a:t>    crack - stimulant</a:t>
            </a:r>
          </a:p>
          <a:p>
            <a:endParaRPr lang="en-AU" sz="1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BAE307-8B41-40AA-BCB0-A625F4E8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78" y="860570"/>
            <a:ext cx="2496896" cy="172285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D905C8-FE97-4C60-A8E0-A4CB91C4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09" y="614002"/>
            <a:ext cx="2496895" cy="221599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48CE6-DEC5-4AD3-9786-583BF28E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781" y="3352331"/>
            <a:ext cx="5208923" cy="217472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34744D3-B068-4646-83B8-525E6D15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048A18-0381-485F-B557-E17906AE6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9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3095-7E61-42A5-A412-0A68704B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 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6B56-0D56-4A18-A630-4C099CF7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675632" cy="3295247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Question: any statistics significance between average use frequency between meth and heroin</a:t>
            </a:r>
          </a:p>
          <a:p>
            <a:r>
              <a:rPr lang="en-AU" dirty="0"/>
              <a:t>T-test running show P-value &gt; 0.05</a:t>
            </a:r>
          </a:p>
          <a:p>
            <a:r>
              <a:rPr lang="en-AU" dirty="0"/>
              <a:t>Can not reject non-hypothesis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4649-125D-44AC-94F5-82B1729D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521324"/>
            <a:ext cx="5733535" cy="9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1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F3095-7E61-42A5-A412-0A68704B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AU" sz="3400"/>
              <a:t>Hypothesis Test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6B56-0D56-4A18-A630-4C099CF7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AU" sz="1800"/>
              <a:t>H0: no statistics significance between probability of drug use between 2 age groups</a:t>
            </a:r>
          </a:p>
          <a:p>
            <a:r>
              <a:rPr lang="en-AU" sz="1800"/>
              <a:t>Result: reject H0 with Z test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DB2B4-9AD2-4A13-B94E-1614601B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517600"/>
            <a:ext cx="4712589" cy="3928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6F4E7-21B4-4D29-A5E3-EA602E4B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4840941"/>
            <a:ext cx="5138928" cy="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6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E7E4A-0745-4965-BEAC-C1C58FD1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AU" sz="3200"/>
              <a:t>Outlier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2C86-296E-499C-920A-E2C6EB47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AU" sz="1800"/>
              <a:t>IQR Calculation</a:t>
            </a:r>
          </a:p>
          <a:p>
            <a:r>
              <a:rPr lang="en-AU" sz="1800"/>
              <a:t>STD Calculation</a:t>
            </a:r>
          </a:p>
          <a:p>
            <a:r>
              <a:rPr lang="en-AU" sz="1800"/>
              <a:t>Result: No outlier exists in rate   column (SAT Dataset) based on 2 methods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D8CBD-E4E3-49B1-BE8D-16C9DFFC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65" y="2729397"/>
            <a:ext cx="3772545" cy="348386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0CCFF-4AF1-44E8-934F-543EF19B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648" y="2729397"/>
            <a:ext cx="391934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392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4E8E2"/>
      </a:lt2>
      <a:accent1>
        <a:srgbClr val="A43BD5"/>
      </a:accent1>
      <a:accent2>
        <a:srgbClr val="6945CB"/>
      </a:accent2>
      <a:accent3>
        <a:srgbClr val="3B52D5"/>
      </a:accent3>
      <a:accent4>
        <a:srgbClr val="2980C3"/>
      </a:accent4>
      <a:accent5>
        <a:srgbClr val="32B4B6"/>
      </a:accent5>
      <a:accent6>
        <a:srgbClr val="27B97F"/>
      </a:accent6>
      <a:hlink>
        <a:srgbClr val="368EA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DSI Project 2 –  Exploratory Data Analysis</vt:lpstr>
      <vt:lpstr>Brief Introduction</vt:lpstr>
      <vt:lpstr>Dataset Loading &amp; Cleaning</vt:lpstr>
      <vt:lpstr>Data Visualization &amp; Findings 1 (SAT Scores)</vt:lpstr>
      <vt:lpstr>Data Visualization &amp; Findings 2 (SAT Scores)</vt:lpstr>
      <vt:lpstr>EDA &amp; Findings 1 (Drug use by age)</vt:lpstr>
      <vt:lpstr>Hypothesis Test 1</vt:lpstr>
      <vt:lpstr>Hypothesis Test 2</vt:lpstr>
      <vt:lpstr>Outlier Analysis</vt:lpstr>
      <vt:lpstr>Spearman Correlation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2 –  Exploratory Data Analysis</dc:title>
  <dc:creator>Haden Liu</dc:creator>
  <cp:lastModifiedBy>Haden Liu</cp:lastModifiedBy>
  <cp:revision>4</cp:revision>
  <dcterms:created xsi:type="dcterms:W3CDTF">2020-07-12T11:14:20Z</dcterms:created>
  <dcterms:modified xsi:type="dcterms:W3CDTF">2020-07-12T11:33:34Z</dcterms:modified>
</cp:coreProperties>
</file>