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9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6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2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CBF27A6-2533-404E-A449-69E37A8E3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8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0344-A1C9-44CE-98BE-942DFFC2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AU" sz="6000">
                <a:solidFill>
                  <a:schemeClr val="bg1"/>
                </a:solidFill>
              </a:rPr>
              <a:t>DSI Project 3 – Regression Analysis with Housing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0002C-2B68-4688-B241-1FF3B1C1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AU">
                <a:solidFill>
                  <a:schemeClr val="bg1"/>
                </a:solidFill>
              </a:rPr>
              <a:t>Hang(Haden) Liu</a:t>
            </a:r>
          </a:p>
        </p:txBody>
      </p:sp>
    </p:spTree>
    <p:extLst>
      <p:ext uri="{BB962C8B-B14F-4D97-AF65-F5344CB8AC3E}">
        <p14:creationId xmlns:p14="http://schemas.microsoft.com/office/powerpoint/2010/main" val="227725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B8A5-9912-4D08-99A9-87C25147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Q2: Modelling &amp; summary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716A-1228-42FB-ABD8-19BEE82C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32569" cy="376089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76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A5558-D257-49AD-B18B-B5251670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AU" sz="4000"/>
              <a:t>Project Background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8062-E177-4487-868B-776B799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/>
              <a:t>. One CSV file with sold property information</a:t>
            </a:r>
          </a:p>
          <a:p>
            <a:pPr>
              <a:lnSpc>
                <a:spcPct val="90000"/>
              </a:lnSpc>
            </a:pPr>
            <a:r>
              <a:rPr lang="en-AU" sz="2000"/>
              <a:t>. Features with classifications:  </a:t>
            </a:r>
          </a:p>
          <a:p>
            <a:pPr>
              <a:lnSpc>
                <a:spcPct val="90000"/>
              </a:lnSpc>
            </a:pPr>
            <a:r>
              <a:rPr lang="en-AU" sz="2000" b="1" dirty="0"/>
              <a:t>  property information, sold year, etc (X)</a:t>
            </a:r>
            <a:endParaRPr lang="en-AU" sz="2000" b="1"/>
          </a:p>
          <a:p>
            <a:pPr>
              <a:lnSpc>
                <a:spcPct val="90000"/>
              </a:lnSpc>
            </a:pPr>
            <a:r>
              <a:rPr lang="en-AU" sz="2000" b="1" dirty="0"/>
              <a:t>  Sale Price (y)</a:t>
            </a:r>
            <a:endParaRPr lang="en-AU" sz="2000" b="1"/>
          </a:p>
          <a:p>
            <a:pPr>
              <a:lnSpc>
                <a:spcPct val="90000"/>
              </a:lnSpc>
            </a:pPr>
            <a:r>
              <a:rPr lang="en-AU" sz="2000"/>
              <a:t>. Fixed features &amp; dynamic / renovate features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F25B1D-4C26-4EF1-99E3-C1A07157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79893"/>
            <a:ext cx="6892560" cy="41527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9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88B2-AAA1-4F09-B4A2-7BDF6281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AU" sz="4900" dirty="0"/>
              <a:t>Q1 : Data cleansing &amp; feature re-engineering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C472-86DF-488A-91C1-B79120C9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AU" dirty="0"/>
              <a:t>. Requirement: predict sales price with fixed features</a:t>
            </a:r>
          </a:p>
          <a:p>
            <a:r>
              <a:rPr lang="en-AU" dirty="0"/>
              <a:t>. Drop features </a:t>
            </a:r>
          </a:p>
          <a:p>
            <a:r>
              <a:rPr lang="en-AU" b="1" dirty="0"/>
              <a:t>  1. with large amount null values</a:t>
            </a:r>
          </a:p>
          <a:p>
            <a:r>
              <a:rPr lang="en-AU" b="1" dirty="0"/>
              <a:t>  2. not relate to property</a:t>
            </a:r>
          </a:p>
          <a:p>
            <a:r>
              <a:rPr lang="en-AU" b="1" dirty="0"/>
              <a:t>. </a:t>
            </a:r>
            <a:r>
              <a:rPr lang="en-AU" dirty="0"/>
              <a:t>Impute null values with medium or other values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BF00E-4437-4BED-805F-B91EA588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46" y="2282307"/>
            <a:ext cx="4001315" cy="520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06A8B-580F-4FFD-A600-01B349A2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46" y="1368833"/>
            <a:ext cx="4001315" cy="520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A3D0D-AF8B-4C42-B92D-49F98AA8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47" y="3068326"/>
            <a:ext cx="4086673" cy="1704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4B871-6F7C-4177-8A15-EF71AEDD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70" y="5089403"/>
            <a:ext cx="106870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66AD1-5FF7-4CF7-AA3B-1D41C74B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AU" sz="3100" dirty="0"/>
              <a:t>Q1 : Data cleansing &amp; feature re-engineering ( cont.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CFAB-B288-4996-ADA0-8345DCA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2601940"/>
          </a:xfrm>
        </p:spPr>
        <p:txBody>
          <a:bodyPr>
            <a:normAutofit/>
          </a:bodyPr>
          <a:lstStyle/>
          <a:p>
            <a:r>
              <a:rPr lang="en-AU" dirty="0"/>
              <a:t>. Remove features with low level of value diversity</a:t>
            </a:r>
          </a:p>
          <a:p>
            <a:r>
              <a:rPr lang="en-AU" dirty="0"/>
              <a:t>. Adding new features – TotalSF ( total internal area of house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B309-420D-4EFF-9C2D-B683D818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6" y="1016677"/>
            <a:ext cx="6892560" cy="26019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06982-1382-468A-9F50-E46D854D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7" y="3829050"/>
            <a:ext cx="689256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7F9F-0D04-4091-AA40-262C6E36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AU" sz="3100"/>
              <a:t>Q1 : Data cleansing &amp; feature re-engineering ( cont.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1E51-BAE5-4521-A50E-C55F93DF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95" y="2639379"/>
            <a:ext cx="3665521" cy="3229714"/>
          </a:xfrm>
        </p:spPr>
        <p:txBody>
          <a:bodyPr>
            <a:normAutofit/>
          </a:bodyPr>
          <a:lstStyle/>
          <a:p>
            <a:r>
              <a:rPr lang="en-AU" dirty="0"/>
              <a:t>. Modify y column to better normal distribution</a:t>
            </a:r>
          </a:p>
          <a:p>
            <a:r>
              <a:rPr lang="en-AU" dirty="0"/>
              <a:t>. More feature dropping based on correlation analysis with y</a:t>
            </a:r>
          </a:p>
          <a:p>
            <a:r>
              <a:rPr lang="en-AU" sz="2000" b="1" dirty="0"/>
              <a:t>e.g. GarageCars vs GarageArea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86E00-DFCE-4E3E-928F-1C9CC4BB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662951"/>
            <a:ext cx="3177847" cy="26517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52B52-B274-4DD2-A9B3-B0F84798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70" y="643469"/>
            <a:ext cx="3009566" cy="2651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024AB-74FD-47D0-A2EB-BEA8E8A7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47" y="3502549"/>
            <a:ext cx="6705116" cy="21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B100D-75ED-4D36-AA74-D68EC428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3" cy="1450757"/>
          </a:xfrm>
        </p:spPr>
        <p:txBody>
          <a:bodyPr>
            <a:normAutofit/>
          </a:bodyPr>
          <a:lstStyle/>
          <a:p>
            <a:r>
              <a:rPr lang="en-AU" dirty="0"/>
              <a:t>Q1: Modelling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4A1D-AE2F-44ED-B070-F9593EC2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729968" cy="3461658"/>
          </a:xfrm>
        </p:spPr>
        <p:txBody>
          <a:bodyPr>
            <a:normAutofit/>
          </a:bodyPr>
          <a:lstStyle/>
          <a:p>
            <a:r>
              <a:rPr lang="en-AU" dirty="0"/>
              <a:t>. 2 models:  Ridge &amp; Lasso Regression</a:t>
            </a:r>
          </a:p>
          <a:p>
            <a:r>
              <a:rPr lang="en-AU" dirty="0"/>
              <a:t>  - </a:t>
            </a:r>
            <a:r>
              <a:rPr lang="en-AU" b="1" dirty="0"/>
              <a:t>Lasso model obtained better cross- validation score</a:t>
            </a:r>
          </a:p>
          <a:p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79369-3673-4941-AF48-B110361E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1119210"/>
            <a:ext cx="4328527" cy="1550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8BA17-4041-483D-B06D-7099BC63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3440736"/>
            <a:ext cx="4328527" cy="1770581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48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3B01F-20FB-41FF-8332-0BBE8F76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AU" sz="3700"/>
              <a:t>Q1: Coefficients of 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75F2-156C-4910-94CD-747C3C11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100"/>
              <a:t>Best predictors of Sale Price: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Above grade living area (GrLivArea)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Total square feet (TotalBsmtSF + 1stFlrSF + 2ndFlrSF)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Year Built (YearBuilt)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Size of garage in car capacity (GarageCars)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Physical locations within city limits (Neighbourhood)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Basement finished square feet (BsmtFinSF1)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100" b="1"/>
              <a:t>Open porch area in square feet (OpenPorchSF)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DFFCD-FBC5-4673-B797-8C53605F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52" y="643466"/>
            <a:ext cx="6314950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72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A29C-3266-425D-9618-D3B1E5F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Q2: Main requirement differences with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AE8A-2DD5-4ED1-A6F7-5D89F127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4983" cy="376089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AU" dirty="0"/>
              <a:t>Predict residuals from Q1 models with dynamic features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AU" dirty="0"/>
              <a:t>Similar logics with Q1 for feature re-engineering</a:t>
            </a:r>
          </a:p>
          <a:p>
            <a:pPr marL="0" indent="0">
              <a:buClrTx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816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71CF6-0163-4780-A623-F76B558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n-AU" sz="4900" dirty="0"/>
              <a:t>Q2: Modelling &amp; summary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15CC-B7F3-4E57-94C3-0C6E5A84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900"/>
              <a:t> 2 models: Ridge and Lasso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AU" sz="1900"/>
              <a:t>   </a:t>
            </a:r>
            <a:r>
              <a:rPr lang="en-AU" sz="1900" b="1"/>
              <a:t>- Lasso perform better cross validation score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900"/>
              <a:t> Best predict features (coefficient based )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900" b="1"/>
              <a:t>Overall condition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900" b="1"/>
              <a:t>Overall quality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900" b="1"/>
              <a:t>Remodel date (YearRemodAdd)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900" b="1"/>
              <a:t>Exterior covering on house (Exterior1st)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900"/>
              <a:t>Trusted model based on low RMSE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C2951E-783A-4FD0-A7F1-5B230C9F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84" y="1322120"/>
            <a:ext cx="5445819" cy="123189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A424C-EB71-43C2-820B-A55DBD38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84" y="3026979"/>
            <a:ext cx="2562812" cy="209488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EA730-FE86-41D4-94A9-BBFF44393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036" y="3026979"/>
            <a:ext cx="2373253" cy="215043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50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RetrospectVTI</vt:lpstr>
      <vt:lpstr>DSI Project 3 – Regression Analysis with Housing Data</vt:lpstr>
      <vt:lpstr>Project Background</vt:lpstr>
      <vt:lpstr>Q1 : Data cleansing &amp; feature re-engineering</vt:lpstr>
      <vt:lpstr>Q1 : Data cleansing &amp; feature re-engineering ( cont. )</vt:lpstr>
      <vt:lpstr>Q1 : Data cleansing &amp; feature re-engineering ( cont. )</vt:lpstr>
      <vt:lpstr>Q1: Modelling</vt:lpstr>
      <vt:lpstr>Q1: Coefficients of variables</vt:lpstr>
      <vt:lpstr>Q2: Main requirement differences with Q1</vt:lpstr>
      <vt:lpstr>Q2: Modelling &amp; summary</vt:lpstr>
      <vt:lpstr>Q2: Modelling &amp; summary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3 – Regression Analysis with Housing Data</dc:title>
  <dc:creator>Haden Liu</dc:creator>
  <cp:lastModifiedBy>Haden Liu</cp:lastModifiedBy>
  <cp:revision>2</cp:revision>
  <dcterms:created xsi:type="dcterms:W3CDTF">2020-08-02T15:56:03Z</dcterms:created>
  <dcterms:modified xsi:type="dcterms:W3CDTF">2020-08-02T15:56:45Z</dcterms:modified>
</cp:coreProperties>
</file>