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4" autoAdjust="0"/>
    <p:restoredTop sz="94660"/>
  </p:normalViewPr>
  <p:slideViewPr>
    <p:cSldViewPr snapToGrid="0">
      <p:cViewPr varScale="1">
        <p:scale>
          <a:sx n="59" d="100"/>
          <a:sy n="59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Sprocket Central Pty Ltd</a:t>
            </a:r>
            <a:br>
              <a:rPr lang="en-US" sz="8000" dirty="0"/>
            </a:br>
            <a:r>
              <a:rPr lang="en-US" sz="3600" dirty="0"/>
              <a:t>Data Analytics Approach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Analytics Team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5862-CF2E-426B-AB5C-01191C7D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Model Development – </a:t>
            </a:r>
            <a:r>
              <a:rPr lang="en-US" dirty="0" err="1"/>
              <a:t>RFM</a:t>
            </a:r>
            <a:r>
              <a:rPr lang="en-US" dirty="0"/>
              <a:t> Analysis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2A94F8-AADC-4D07-AC1B-CF8AC252E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9651" y="650219"/>
            <a:ext cx="5343525" cy="18573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01636-51A1-435F-8234-62DB3FC4F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err="1"/>
              <a:t>RFM</a:t>
            </a:r>
            <a:r>
              <a:rPr lang="en-US" sz="1900" dirty="0"/>
              <a:t> stands for Recency, Frequency and Monetary.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Frequency and Monetary affects customer lifetime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Recency affects customer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Classified into four groups by their </a:t>
            </a:r>
            <a:r>
              <a:rPr lang="en-US" sz="1900" dirty="0" err="1"/>
              <a:t>RFM</a:t>
            </a:r>
            <a:r>
              <a:rPr lang="en-US" sz="1900" dirty="0"/>
              <a:t> score from highest to lowest respectively: Platinum, Gold, Silver, and Bronze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1F1F1C-966F-4533-BCB9-BD0AB71F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2880358"/>
            <a:ext cx="5573926" cy="30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D0CB-7A75-46B0-94D7-5EB0B29E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AU" dirty="0"/>
              <a:t>Model Development – Recency vs Frequency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13DDDD2A-1D15-4BEB-A459-96327E90E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6533" y="2030865"/>
            <a:ext cx="5927725" cy="2995731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F4685-FE8E-4CF8-BCDF-D6D327089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Platinum customers bought more recently and frequently than other groups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 correlation between recency and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less recent the last purchase is, the less frequent the customer buys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38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068B-5C59-4CB0-9421-1E3F08F8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AU" altLang="zh-CN" dirty="0"/>
              <a:t>Frequency vs Monetary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0C3F76-5622-4B6A-8D6A-D8C1FF661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122947"/>
            <a:ext cx="6283408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E4BE6-0AB1-49B9-8984-D42F50CE0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correlation between recency and monetary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should expect higher monetary gains when the more frequently the customer buys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192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711B-A155-4F6D-A0F0-9DAB5D88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Interpretation – Target Market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A502A4-ACA4-487A-BE0D-06440F3C5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5215" y="708171"/>
            <a:ext cx="3235383" cy="54416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39F8E-0829-493E-ADC2-8664A0789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797906" cy="306450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Sprocket should focus on the top – 1000 potential customers based on </a:t>
            </a:r>
            <a:r>
              <a:rPr lang="en-US" dirty="0" err="1"/>
              <a:t>RFM</a:t>
            </a:r>
            <a:r>
              <a:rPr lang="en-US" dirty="0"/>
              <a:t> score and tend to retain most valuable customers.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Should focus more on the customers within age group 40-49, the customers working for financial service sector, and customers </a:t>
            </a:r>
            <a:r>
              <a:rPr lang="en-US"/>
              <a:t>live in NSW do not own car. 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FD2FD-37D1-4AEB-AFAD-23DFF525A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444" y="708172"/>
            <a:ext cx="3070180" cy="539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2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9B65-2E5F-48F7-998E-8EB50B4F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8F55-88B7-4A45-8485-78668FDB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1.  Introduction</a:t>
            </a:r>
          </a:p>
          <a:p>
            <a:r>
              <a:rPr lang="en-AU" sz="2400" dirty="0"/>
              <a:t>2.  Data Exploration</a:t>
            </a:r>
          </a:p>
          <a:p>
            <a:r>
              <a:rPr lang="en-AU" sz="2400" dirty="0"/>
              <a:t>3.  </a:t>
            </a:r>
            <a:r>
              <a:rPr lang="en-AU" sz="2400" dirty="0" err="1"/>
              <a:t>RFM</a:t>
            </a:r>
            <a:r>
              <a:rPr lang="en-AU" sz="2400" dirty="0"/>
              <a:t> Model Development</a:t>
            </a:r>
          </a:p>
          <a:p>
            <a:r>
              <a:rPr lang="en-AU" sz="2400" dirty="0"/>
              <a:t>4. Interpretation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884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3DDC-BD87-4482-A714-43121B8B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BBC6-D6C9-4043-80BA-7F9BA49D8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  </a:t>
            </a:r>
            <a:r>
              <a:rPr lang="en-US" sz="2400" dirty="0"/>
              <a:t>1000 potential customers do not have prior transaction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Generate useful customer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 </a:t>
            </a:r>
            <a:r>
              <a:rPr lang="en-US" sz="2400" dirty="0"/>
              <a:t>Optimize resource allocation for targeted marketing.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56675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4B72-E40F-4CF3-8675-BEEB3A43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77259-2861-4C41-BAF0-43DBDD22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Data Cleaning and Quality Assessment</a:t>
            </a:r>
            <a:endParaRPr lang="en-AU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AU" sz="2400" dirty="0"/>
              <a:t>•Accuracy: Correct Values</a:t>
            </a:r>
          </a:p>
          <a:p>
            <a:r>
              <a:rPr lang="en-US" sz="2400" dirty="0"/>
              <a:t>•Completeness: Data Fields with Values</a:t>
            </a:r>
          </a:p>
          <a:p>
            <a:r>
              <a:rPr lang="en-US" sz="2400" dirty="0"/>
              <a:t>•Consistency: Value Free From Contradiction</a:t>
            </a:r>
          </a:p>
          <a:p>
            <a:r>
              <a:rPr lang="en-US" sz="2400" dirty="0"/>
              <a:t>•Currency: Values Up to Date</a:t>
            </a:r>
          </a:p>
          <a:p>
            <a:r>
              <a:rPr lang="en-AU" sz="2400" dirty="0"/>
              <a:t>•Relevancy: Items with Value Meta-data</a:t>
            </a:r>
          </a:p>
          <a:p>
            <a:r>
              <a:rPr lang="en-US" sz="2400" dirty="0"/>
              <a:t>•Validity: Data Containing Allowable Values</a:t>
            </a:r>
          </a:p>
          <a:p>
            <a:r>
              <a:rPr lang="en-AU" sz="2400" dirty="0"/>
              <a:t>•Uniqueness: Duplicated Records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65943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0183-F7D9-4E1A-9487-C4B6B4D6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Exploration – Customer Age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7B72-0C47-4830-BEAD-C494B79D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8375"/>
            <a:ext cx="4998720" cy="38353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AU" sz="1800" dirty="0"/>
              <a:t>Most customers age around 40 to 49 years old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/>
              <a:t> </a:t>
            </a:r>
            <a:r>
              <a:rPr lang="en-US" sz="1800" dirty="0"/>
              <a:t>The least popular groups are 10 to 19 and 70 years old and above.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Popular shoppers tend to be between 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to 69 years old.</a:t>
            </a:r>
            <a:endParaRPr lang="en-AU" sz="18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E0187-E0BC-4998-A652-875F5024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065" y="1945801"/>
            <a:ext cx="4669655" cy="2040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02610-F6AE-4C81-9570-F4BA9E783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065" y="4194515"/>
            <a:ext cx="4831820" cy="204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4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C126-2716-4F90-AF73-A1D714C6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Purchases in the Past 3 Years By Gender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1E154-3ACE-4343-B935-309FF420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4093845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1800" dirty="0"/>
              <a:t> </a:t>
            </a:r>
            <a:r>
              <a:rPr lang="en-US" sz="1800" dirty="0"/>
              <a:t>Customer gender demographic evenly spread between male and females.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/>
              <a:t> </a:t>
            </a:r>
            <a:r>
              <a:rPr lang="en-US" sz="1800" dirty="0"/>
              <a:t>Females make up majority of the bike purchases in the past three years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26A20-A5CE-4DE8-B5D7-45DDD73E4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77" y="2108201"/>
            <a:ext cx="5760949" cy="363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1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FE79-D718-4F9E-BEBA-8BCC8F36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Wealth Segmentation By Age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EDAD-19F0-4A89-8FB2-FB1E2279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2893105" cy="376089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sz="1800" dirty="0"/>
              <a:t>  </a:t>
            </a:r>
            <a:r>
              <a:rPr lang="en-US" sz="1800" dirty="0"/>
              <a:t>Most customers are labelled as Mass Customer.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More customers labelled as High Net Worth than Affluent by a small margin.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9F6AB-9FDA-4F07-BE4B-EA77E315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385" y="1910502"/>
            <a:ext cx="6570619" cy="2306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5727C-1B97-4F69-A021-882741D0D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385" y="4216893"/>
            <a:ext cx="6570619" cy="20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1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763B-6085-4948-B669-6C6F62D7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Data Exploration – Job Industry Distribution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DA8EE-D39D-4523-ADD4-65FB90DBB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84" y="604787"/>
            <a:ext cx="5000469" cy="2824213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2BD96E3-2423-460D-8803-0032A7AE3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three job industries that customers work in are financial services, manufacturing, and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Least popular job industries are telecommunications, agriculture, entertainment, and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BA761C-EC06-4CD3-9E61-44C509009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984" y="3636741"/>
            <a:ext cx="5000469" cy="30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6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0D01-7A98-45B5-983C-85076CB9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Car Ownership By State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B2D7F8-5323-4779-AE3A-52CF35AB5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4281" y="560065"/>
            <a:ext cx="5927725" cy="310883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20BA2-F91D-4426-8C26-CEBCD5CCC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customers from New South Wales don’t own a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to allocate more stocks and resources on the NSW region.</a:t>
            </a:r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400BF7-56D2-41C1-8A76-D92EC0A17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80" y="3668899"/>
            <a:ext cx="5927725" cy="28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8260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444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Segoe UI</vt:lpstr>
      <vt:lpstr>1_RetrospectVTI</vt:lpstr>
      <vt:lpstr>Sprocket Central Pty Ltd Data Analytics Approach</vt:lpstr>
      <vt:lpstr>Contents</vt:lpstr>
      <vt:lpstr>Introduction</vt:lpstr>
      <vt:lpstr>Data Exploration</vt:lpstr>
      <vt:lpstr>Data Exploration – Customer Age Distribution</vt:lpstr>
      <vt:lpstr>Data Exploration – Purchases in the Past 3 Years By Gender</vt:lpstr>
      <vt:lpstr>Data Exploration – Wealth Segmentation By Age</vt:lpstr>
      <vt:lpstr>Data Exploration – Job Industry Distribution</vt:lpstr>
      <vt:lpstr>Data Exploration – Car Ownership By State</vt:lpstr>
      <vt:lpstr>Model Development – RFM Analysis</vt:lpstr>
      <vt:lpstr>Model Development – Recency vs Frequency</vt:lpstr>
      <vt:lpstr>Model Development - Frequency vs Monetary</vt:lpstr>
      <vt:lpstr>Interpretation – Target Market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Sprocket Central Pty Ltd Data Analytics Approach</dc:title>
  <dc:creator>Haden Liu</dc:creator>
  <cp:lastModifiedBy>Haden Liu</cp:lastModifiedBy>
  <cp:revision>4</cp:revision>
  <dcterms:created xsi:type="dcterms:W3CDTF">2020-10-27T00:55:33Z</dcterms:created>
  <dcterms:modified xsi:type="dcterms:W3CDTF">2020-10-27T01:22:14Z</dcterms:modified>
</cp:coreProperties>
</file>