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3" roundtripDataSignature="AMtx7mhoFMCkm2GlpaDbU5Lgk4gYkSej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B75D1C-F5C2-4F5C-BD52-6AA3A15F8E99}">
  <a:tblStyle styleId="{21B75D1C-F5C2-4F5C-BD52-6AA3A15F8E99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fill>
          <a:solidFill>
            <a:srgbClr val="CA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4EA"/>
          </a:solidFill>
        </a:fill>
      </a:tcStyle>
    </a:band1V>
    <a:band2V>
      <a:tcTxStyle b="off" i="off"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8B6E8F21-1560-49E2-8EF9-1C13AE3044EE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BF5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BF5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customschemas.google.com/relationships/presentationmetadata" Target="meta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b="1" sz="5600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8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9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/>
        </p:nvSpPr>
        <p:spPr>
          <a:xfrm>
            <a:off x="214282" y="642146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Fundamentos de programación</a:t>
            </a:r>
            <a:endParaRPr b="0" i="0" sz="1400" u="none" cap="none" strike="noStrike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b="1" sz="5600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2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2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3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b="0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5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6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6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Arial"/>
              <a:buNone/>
              <a:defRPr sz="1300"/>
            </a:lvl1pPr>
            <a:lvl2pPr indent="-293369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78" name="Google Shape;78;p56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56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6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0FFFF"/>
            </a:gs>
            <a:gs pos="25000">
              <a:srgbClr val="C7FFFF"/>
            </a:gs>
            <a:gs pos="100000">
              <a:srgbClr val="4D70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7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grpSp>
        <p:nvGrpSpPr>
          <p:cNvPr id="17" name="Google Shape;17;p47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47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7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5" Type="http://schemas.openxmlformats.org/officeDocument/2006/relationships/image" Target="../media/image7.gif"/><Relationship Id="rId6" Type="http://schemas.openxmlformats.org/officeDocument/2006/relationships/image" Target="../media/image5.gif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214282" y="3500438"/>
            <a:ext cx="857252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CO" sz="4800" u="none" cap="none" strike="noStrike">
                <a:solidFill>
                  <a:srgbClr val="1ECAF8"/>
                </a:solidFill>
                <a:latin typeface="Arabic Typesetting"/>
                <a:ea typeface="Arabic Typesetting"/>
                <a:cs typeface="Arabic Typesetting"/>
                <a:sym typeface="Arabic Typesetting"/>
              </a:rPr>
              <a:t>     FUNDAMENTOS DE PROGRAMACIÓN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CO" sz="4800" u="none" cap="none" strike="noStrike">
                <a:solidFill>
                  <a:srgbClr val="1ECAF8"/>
                </a:solidFill>
                <a:latin typeface="Arabic Typesetting"/>
                <a:ea typeface="Arabic Typesetting"/>
                <a:cs typeface="Arabic Typesetting"/>
                <a:sym typeface="Arabic Typesetting"/>
              </a:rPr>
              <a:t>			       Modulo 1</a:t>
            </a:r>
            <a:endParaRPr b="1" i="0" sz="4800" u="none" cap="none" strike="noStrike">
              <a:solidFill>
                <a:srgbClr val="1ECAF8"/>
              </a:solidFill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928926" y="5214950"/>
            <a:ext cx="35451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Instructor:  Luz Mery  Cárcamo</a:t>
            </a:r>
            <a:endParaRPr b="1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815562"/>
            <a:ext cx="6480720" cy="218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611560" y="10394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br>
              <a:rPr lang="es-CO" sz="4500"/>
            </a:br>
            <a:br>
              <a:rPr lang="es-CO" sz="4500"/>
            </a:br>
            <a:r>
              <a:rPr lang="es-CO" sz="4500"/>
              <a:t>ALGORITMO</a:t>
            </a:r>
            <a:br>
              <a:rPr lang="es-CO" sz="4500"/>
            </a:br>
            <a:endParaRPr sz="4500"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467544" y="2143465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s-CO" sz="2400"/>
              <a:t>Serie de pasos lógicos y ordenados para darle solución a un problema. Las instrucciones que pueden ser introducidas al computador se le llama </a:t>
            </a:r>
            <a:r>
              <a:rPr b="1" lang="es-CO" sz="2400"/>
              <a:t>ALGORITMOS COMPUTACIONALES.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b="1" sz="2400"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b="1" lang="es-CO" sz="2400"/>
              <a:t>PROBLEMA                ALGORITMO                PROGRAMA</a:t>
            </a:r>
            <a:endParaRPr b="1" sz="2400"/>
          </a:p>
        </p:txBody>
      </p:sp>
      <p:cxnSp>
        <p:nvCxnSpPr>
          <p:cNvPr id="160" name="Google Shape;160;p10"/>
          <p:cNvCxnSpPr/>
          <p:nvPr/>
        </p:nvCxnSpPr>
        <p:spPr>
          <a:xfrm>
            <a:off x="2357422" y="4365104"/>
            <a:ext cx="928694" cy="158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1" name="Google Shape;161;p10"/>
          <p:cNvCxnSpPr/>
          <p:nvPr/>
        </p:nvCxnSpPr>
        <p:spPr>
          <a:xfrm>
            <a:off x="5429256" y="4365104"/>
            <a:ext cx="928694" cy="158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2" name="Google Shape;162;p10"/>
          <p:cNvSpPr txBox="1"/>
          <p:nvPr>
            <p:ph idx="11" type="ftr"/>
          </p:nvPr>
        </p:nvSpPr>
        <p:spPr>
          <a:xfrm>
            <a:off x="429103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0" y="142852"/>
            <a:ext cx="897258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s-CO" sz="3200"/>
              <a:t>             CARACTERÍSTICAS DE LOS ALGORITMOS</a:t>
            </a:r>
            <a:endParaRPr sz="3200"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478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Font typeface="Arial"/>
              <a:buAutoNum type="arabicPeriod"/>
            </a:pPr>
            <a:r>
              <a:rPr lang="es-CO" sz="2400"/>
              <a:t>Un algoritmo debe ser preciso e indicar el orden de realización de cada paso.</a:t>
            </a:r>
            <a:endParaRPr/>
          </a:p>
          <a:p>
            <a:pPr indent="-144780" lvl="0" marL="1143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Font typeface="Arial"/>
              <a:buAutoNum type="arabicPeriod"/>
            </a:pPr>
            <a:r>
              <a:rPr lang="es-CO" sz="2400"/>
              <a:t>Debe estar definido.  Si se sigue el algoritmo dos veces, se debe obtener el mismo resultado cada vez.</a:t>
            </a:r>
            <a:endParaRPr/>
          </a:p>
          <a:p>
            <a:pPr indent="-144780" lvl="0" marL="1143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Font typeface="Arial"/>
              <a:buAutoNum type="arabicPeriod"/>
            </a:pPr>
            <a:r>
              <a:rPr lang="es-CO" sz="2400"/>
              <a:t>Debe ser finito.  Si se sigue el algoritmo se debe terminar en algún momento es decir,  debe tener un número finito de pasos.</a:t>
            </a:r>
            <a:endParaRPr/>
          </a:p>
          <a:p>
            <a:pPr indent="30479" lvl="0" marL="1143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es-CO" sz="2400"/>
              <a:t>Entrada – Proceso -- Salida</a:t>
            </a:r>
            <a:endParaRPr sz="2400"/>
          </a:p>
        </p:txBody>
      </p:sp>
      <p:sp>
        <p:nvSpPr>
          <p:cNvPr id="169" name="Google Shape;169;p11"/>
          <p:cNvSpPr txBox="1"/>
          <p:nvPr>
            <p:ph idx="11" type="ftr"/>
          </p:nvPr>
        </p:nvSpPr>
        <p:spPr>
          <a:xfrm>
            <a:off x="4219596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s-CO" sz="4500"/>
              <a:t>3. Implementación de la solución planteada</a:t>
            </a:r>
            <a:endParaRPr sz="4500"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b="1" lang="es-CO"/>
              <a:t>Elaboración de algoritmos</a:t>
            </a:r>
            <a:r>
              <a:rPr lang="es-CO"/>
              <a:t>. Aquí se trabaja en detalle todos los casos que se consideraron en el análisis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/>
              <a:t>Codificación en algún lenguaje de programación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/>
              <a:t>Compilación. Las instrucciones escritas en un lenguaje de programación se traduzcan a lenguaje de maquina. El resultado de la compilación es el programa ejecutable.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/>
              <a:t>Pruebas del algoritmo: </a:t>
            </a:r>
            <a:endParaRPr/>
          </a:p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Elaboración de algoritmos</a:t>
            </a:r>
            <a:endParaRPr/>
          </a:p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5"/>
              <a:buFont typeface="Arial"/>
              <a:buAutoNum type="arabicPeriod"/>
            </a:pPr>
            <a:r>
              <a:rPr lang="es-CO" sz="2405"/>
              <a:t>Análisis del problema: Datos de entrada, datos de salida, cuales son las operaciones que hay que ejecutar.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Font typeface="Arial"/>
              <a:buAutoNum type="arabicPeriod"/>
            </a:pPr>
            <a:r>
              <a:rPr lang="es-CO" sz="2405"/>
              <a:t>Diseño de la solución. qué métodos vamos a utilizar para las diferentes operaciones que se van a efectuar con base en los datos de entrada.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Font typeface="Arial"/>
              <a:buAutoNum type="arabicPeriod"/>
            </a:pPr>
            <a:r>
              <a:rPr lang="es-CO" sz="2405"/>
              <a:t>Construcción de algoritmo. </a:t>
            </a:r>
            <a:r>
              <a:rPr b="1" lang="es-CO" sz="2405"/>
              <a:t>Forma de representar el algoritmo: gráfica, pseudocódigo, narrativa. </a:t>
            </a:r>
            <a:endParaRPr/>
          </a:p>
          <a:p>
            <a:pPr indent="0" lvl="1" marL="36576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None/>
            </a:pPr>
            <a:r>
              <a:rPr b="1" lang="es-CO" sz="2220"/>
              <a:t>  En la construcción del un algoritmo se requiere de:  datos, estructuras, instrucciones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Font typeface="Arial"/>
              <a:buAutoNum type="arabicPeriod"/>
            </a:pPr>
            <a:r>
              <a:rPr lang="es-CO" sz="2405"/>
              <a:t>Prueba de escritorio. Asumir el papel del computador, seguir las instrucciones que escribió para verificar si los datos que esta produciendo el algoritmo son los correctos</a:t>
            </a:r>
            <a:endParaRPr/>
          </a:p>
          <a:p>
            <a:pPr indent="-369268" lvl="0" marL="5143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Font typeface="Arial"/>
              <a:buNone/>
            </a:pPr>
            <a:r>
              <a:t/>
            </a:r>
            <a:endParaRPr sz="2405"/>
          </a:p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s-CO" sz="4500"/>
              <a:t>Formas de representar un algoritmo</a:t>
            </a:r>
            <a:endParaRPr/>
          </a:p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Diagrama: esta formado por figuras que muestran el flujo de la solución del problema.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Narrativo: narra en lenguaje nativo los pasos que se deben dar en su orden para la solución de un problema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Pseudocódigo: es una forma similar al lenguaje de alto nivel, el cual lleva todas las instrucciones que le dan solución a un problema</a:t>
            </a:r>
            <a:endParaRPr/>
          </a:p>
        </p:txBody>
      </p:sp>
      <p:sp>
        <p:nvSpPr>
          <p:cNvPr id="190" name="Google Shape;190;p14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/>
        </p:nvSpPr>
        <p:spPr>
          <a:xfrm>
            <a:off x="3059832" y="188640"/>
            <a:ext cx="2509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DE FLUJO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3047264" y="557972"/>
            <a:ext cx="1944216" cy="68961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2553849" y="1573676"/>
            <a:ext cx="3013333" cy="936104"/>
          </a:xfrm>
          <a:prstGeom prst="flowChartInputOutput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Suma,A,B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2255176" y="2762936"/>
            <a:ext cx="3528392" cy="433200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Leer A,B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2263176" y="3493460"/>
            <a:ext cx="3528392" cy="792088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Suma=A+B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2296319" y="4618304"/>
            <a:ext cx="3528392" cy="782796"/>
          </a:xfrm>
          <a:prstGeom prst="flowChartDocument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Imprima: suma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3275856" y="5673168"/>
            <a:ext cx="1152128" cy="476672"/>
          </a:xfrm>
          <a:prstGeom prst="flowChartConnector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15"/>
          <p:cNvCxnSpPr/>
          <p:nvPr/>
        </p:nvCxnSpPr>
        <p:spPr>
          <a:xfrm>
            <a:off x="4086779" y="1335698"/>
            <a:ext cx="0" cy="2379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15"/>
          <p:cNvCxnSpPr/>
          <p:nvPr/>
        </p:nvCxnSpPr>
        <p:spPr>
          <a:xfrm>
            <a:off x="4086779" y="2509780"/>
            <a:ext cx="0" cy="2379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15"/>
          <p:cNvCxnSpPr/>
          <p:nvPr/>
        </p:nvCxnSpPr>
        <p:spPr>
          <a:xfrm>
            <a:off x="4019372" y="3196136"/>
            <a:ext cx="0" cy="2379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3931331" y="4365104"/>
            <a:ext cx="0" cy="2379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p15"/>
          <p:cNvCxnSpPr/>
          <p:nvPr/>
        </p:nvCxnSpPr>
        <p:spPr>
          <a:xfrm>
            <a:off x="3851920" y="5401100"/>
            <a:ext cx="0" cy="2379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Forma narrativa</a:t>
            </a:r>
            <a:endParaRPr/>
          </a:p>
        </p:txBody>
      </p:sp>
      <p:sp>
        <p:nvSpPr>
          <p:cNvPr id="213" name="Google Shape;213;p16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Declarar las variables</a:t>
            </a:r>
            <a:endParaRPr/>
          </a:p>
          <a:p>
            <a:pPr indent="0" lvl="1" marL="39319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s-CO"/>
              <a:t>Suma, A, B</a:t>
            </a:r>
            <a:endParaRPr/>
          </a:p>
          <a:p>
            <a:pPr indent="-12954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s-CO"/>
              <a:t>Leer las variables A,B</a:t>
            </a:r>
            <a:endParaRPr/>
          </a:p>
          <a:p>
            <a:pPr indent="-12954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s-CO"/>
              <a:t>Almacenar en la variable suma la suma de A más B</a:t>
            </a:r>
            <a:endParaRPr/>
          </a:p>
          <a:p>
            <a:pPr indent="-12954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s-CO"/>
              <a:t>Imprimir el resultado</a:t>
            </a:r>
            <a:endParaRPr/>
          </a:p>
          <a:p>
            <a:pPr indent="-12954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s-CO"/>
              <a:t>Finalizar</a:t>
            </a:r>
            <a:endParaRPr/>
          </a:p>
          <a:p>
            <a:pPr indent="0" lvl="1" marL="39319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475528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Pseudocódigo</a:t>
            </a:r>
            <a:endParaRPr/>
          </a:p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>
            <a:off x="475528" y="1123592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CO"/>
              <a:t>INICIO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		Enteros suma, A,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		LEA “ingrese el valor de A” ,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		LEA “ingrese el valor de B” ,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		suma=A+B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		Imprima: “la suma es:”, suma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FIN</a:t>
            </a:r>
            <a:endParaRPr/>
          </a:p>
        </p:txBody>
      </p:sp>
      <p:sp>
        <p:nvSpPr>
          <p:cNvPr id="221" name="Google Shape;221;p17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DATOS</a:t>
            </a:r>
            <a:endParaRPr/>
          </a:p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s-CO" sz="2400"/>
              <a:t>Son los objetos de información sobre los que actúa un programa.  Un dato puede ser: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es-CO" sz="2400"/>
              <a:t>Un simple carácter  como “a”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es-CO" sz="2400"/>
              <a:t>Un valor entero como 35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es-CO" sz="2400"/>
              <a:t>Un número real  tal como 2,345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es-CO" sz="2400"/>
              <a:t>Una cadena como “algoritmia”.</a:t>
            </a:r>
            <a:endParaRPr/>
          </a:p>
          <a:p>
            <a:pPr indent="14478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s-CO" sz="4500"/>
              <a:t>Tipos de datos básicos en programación</a:t>
            </a:r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2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None/>
            </a:pPr>
            <a:r>
              <a:rPr lang="es-CO" sz="2400"/>
              <a:t>Numéricos (enteros, reales)</a:t>
            </a:r>
            <a:endParaRPr/>
          </a:p>
          <a:p>
            <a:pPr indent="-246888" lvl="2" marL="640080" rtl="0" algn="just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rPr lang="es-CO" sz="1900"/>
              <a:t>Enteros: Sirven para representar cantidades escalares.</a:t>
            </a:r>
            <a:endParaRPr/>
          </a:p>
          <a:p>
            <a:pPr indent="-246888" lvl="2" marL="640080" rtl="0" algn="just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rPr lang="es-CO" sz="1900"/>
              <a:t>Reales: Representan números de puntos flotantes, conformado por una parte entera y una decimal</a:t>
            </a:r>
            <a:endParaRPr/>
          </a:p>
          <a:p>
            <a:pPr indent="-246888" lvl="2" marL="640080" rtl="0" algn="just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t/>
            </a:r>
            <a:endParaRPr sz="1900"/>
          </a:p>
          <a:p>
            <a:pPr indent="0" lvl="2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s-CO" sz="2400"/>
              <a:t>Lógicos: Sirven para almacenar valores de verdad(verdadero, falso,  si, no)</a:t>
            </a:r>
            <a:endParaRPr/>
          </a:p>
          <a:p>
            <a:pPr indent="0" lvl="2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  <a:p>
            <a:pPr indent="0" lvl="2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s-CO" sz="2400"/>
              <a:t>Carácter o cadena de carácter (alfanuméricos)</a:t>
            </a:r>
            <a:r>
              <a:rPr lang="es-CO"/>
              <a:t>: Sirven para representar números, letras o caracteres especiales</a:t>
            </a:r>
            <a:endParaRPr/>
          </a:p>
          <a:p>
            <a:pPr indent="-153543" lvl="2" marL="80010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es-CO" sz="2800"/>
              <a:t>Los datos alfanuméricos van entre comillas</a:t>
            </a:r>
            <a:endParaRPr sz="2900"/>
          </a:p>
          <a:p>
            <a:pPr indent="-117475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SISTEMAS DE INFORMACIÓN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472088" y="1968838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s-CO" sz="2400"/>
              <a:t>Es un conjunto de elementos interrelacionados que recogen, almacenan y procesan datos o información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es-CO" sz="2400"/>
              <a:t>Entrada—Almacena—Procesa--Salida</a:t>
            </a:r>
            <a:endParaRPr/>
          </a:p>
        </p:txBody>
      </p:sp>
      <p:sp>
        <p:nvSpPr>
          <p:cNvPr id="106" name="Google Shape;106;p2"/>
          <p:cNvSpPr txBox="1"/>
          <p:nvPr>
            <p:ph idx="11" type="ftr"/>
          </p:nvPr>
        </p:nvSpPr>
        <p:spPr>
          <a:xfrm>
            <a:off x="3286116" y="6357958"/>
            <a:ext cx="2500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428596" y="214290"/>
            <a:ext cx="8229600" cy="5883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CONSTANTES:</a:t>
            </a:r>
            <a:r>
              <a:rPr lang="es-CO"/>
              <a:t>  Son aquellos valores que no cambian durante la ejecución de un programa.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Según el tipo de dato podemos tener :</a:t>
            </a:r>
            <a:endParaRPr/>
          </a:p>
          <a:p>
            <a:pPr indent="-246887" lvl="1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s-CO"/>
              <a:t>Constantes enteras</a:t>
            </a:r>
            <a:endParaRPr/>
          </a:p>
          <a:p>
            <a:pPr indent="-246887" lvl="1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s-CO"/>
              <a:t>Constantes reales</a:t>
            </a:r>
            <a:endParaRPr/>
          </a:p>
          <a:p>
            <a:pPr indent="-246887" lvl="1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s-CO"/>
              <a:t>Constantes de carácter</a:t>
            </a:r>
            <a:endParaRPr/>
          </a:p>
          <a:p>
            <a:pPr indent="-246887" lvl="1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s-CO"/>
              <a:t>Constantes de cadena</a:t>
            </a:r>
            <a:endParaRPr/>
          </a:p>
          <a:p>
            <a:pPr indent="-246887" lvl="1" marL="4000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s-CO"/>
              <a:t>Constantes lógicas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428596" y="500042"/>
            <a:ext cx="8229600" cy="5597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VARIABLE: </a:t>
            </a:r>
            <a:r>
              <a:rPr lang="es-CO"/>
              <a:t>Una variable es un espacio de memoria reservado para almacenar un valor que corresponde a un tipo de dato que puede cambiar a lo largo de la ejecución del programa.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Según el tipo de dato de la variable podemos  tener variables enteras, reales, de carácter, booleanas, etc.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Ejemplo: variable de nombre num se almacena el número 8 (tipo entero), para sumarle un uno.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Se debería programar:   </a:t>
            </a:r>
            <a:r>
              <a:rPr b="1" lang="es-CO"/>
              <a:t>num=num+1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</p:txBody>
      </p:sp>
      <p:sp>
        <p:nvSpPr>
          <p:cNvPr id="247" name="Google Shape;247;p21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Normas para declarar variables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Su nombre debe iniciar por una letra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No puede tener caracteres especiales ni en blanco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Su nombre debe estar asociado con la información que almacena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Ejemplo: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nombreEstudiante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materia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edad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nivel</a:t>
            </a:r>
            <a:endParaRPr/>
          </a:p>
        </p:txBody>
      </p:sp>
      <p:sp>
        <p:nvSpPr>
          <p:cNvPr id="254" name="Google Shape;254;p22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Variables no permitidas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%aumento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Salario mínimo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Valor 10%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1nombre</a:t>
            </a:r>
            <a:endParaRPr/>
          </a:p>
        </p:txBody>
      </p:sp>
      <p:sp>
        <p:nvSpPr>
          <p:cNvPr id="261" name="Google Shape;261;p23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Estructuras</a:t>
            </a:r>
            <a:endParaRPr/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Secuencia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Decisión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Ciclo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Secuencia</a:t>
            </a:r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CO"/>
              <a:t>Estructura fundamental en el desarrollo de un algoritmo, consiste en que las instrucciones se ejecutan en el orden en que son escritas.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Le corresponden las instrucciones ciclos y decisión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275" name="Google Shape;275;p25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Decisión</a:t>
            </a:r>
            <a:endParaRPr/>
          </a:p>
        </p:txBody>
      </p:sp>
      <p:sp>
        <p:nvSpPr>
          <p:cNvPr id="281" name="Google Shape;281;p26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CO"/>
              <a:t>Una decisión se especifica en una expresión lógica de la misma forma en que una operación de calculo se especifica en una expresión numérica.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Las instrucciones que la componen son: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Si, de lo contrario, casos.</a:t>
            </a:r>
            <a:endParaRPr/>
          </a:p>
        </p:txBody>
      </p:sp>
      <p:sp>
        <p:nvSpPr>
          <p:cNvPr id="282" name="Google Shape;282;p26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Ciclo</a:t>
            </a:r>
            <a:endParaRPr/>
          </a:p>
        </p:txBody>
      </p:sp>
      <p:sp>
        <p:nvSpPr>
          <p:cNvPr id="288" name="Google Shape;288;p27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CO"/>
              <a:t>Las instrucciones se repiten un número determinado de veces mientras se cumpla una determinada condición.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Se clasifican en 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Mientras, para, haga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Dentro de los ciclos se utilizan contadores y acumuladores, que regulan que el ciclo llegue a su fin.</a:t>
            </a:r>
            <a:endParaRPr/>
          </a:p>
        </p:txBody>
      </p:sp>
      <p:sp>
        <p:nvSpPr>
          <p:cNvPr id="289" name="Google Shape;289;p27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Estructura de un algoritmo</a:t>
            </a:r>
            <a:endParaRPr/>
          </a:p>
        </p:txBody>
      </p:sp>
      <p:sp>
        <p:nvSpPr>
          <p:cNvPr id="295" name="Google Shape;295;p28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INICIO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		Declaración de variable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		instrucciones de entrada o lectura de datos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		instrucciones de proceso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		instrucciones de salida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FIN</a:t>
            </a:r>
            <a:endParaRPr/>
          </a:p>
        </p:txBody>
      </p:sp>
      <p:cxnSp>
        <p:nvCxnSpPr>
          <p:cNvPr id="296" name="Google Shape;296;p28"/>
          <p:cNvCxnSpPr/>
          <p:nvPr/>
        </p:nvCxnSpPr>
        <p:spPr>
          <a:xfrm>
            <a:off x="251520" y="2564904"/>
            <a:ext cx="0" cy="331236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28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323528" y="1059977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/>
              <a:t>Declaración de variables: con estas instrucciones se declaran todas las variables que se van a utilizar en el desarrollo del algoritmo, teniendo en cuenta el tipo de dato que se quiere almacenar.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/>
              <a:t>Lectura de datos: son las instrucciones llamadas “</a:t>
            </a:r>
            <a:r>
              <a:rPr b="1" lang="es-CO"/>
              <a:t>LEA</a:t>
            </a:r>
            <a:r>
              <a:rPr lang="es-CO"/>
              <a:t>” en donde el usuario puede ingresar los datos de entrada.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/>
              <a:t>Instrucción de proceso: son los cálculos (expresiones aritméticas) necesarias que le dan solución a un problema </a:t>
            </a:r>
            <a:endParaRPr/>
          </a:p>
        </p:txBody>
      </p:sp>
      <p:sp>
        <p:nvSpPr>
          <p:cNvPr id="303" name="Google Shape;303;p29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s-CO" sz="4500"/>
              <a:t>Objetivos de los sistemas de información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Automatizar los procesos de las empresas u organizaciones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Almacenar datos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Evitar perdida de información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Agilizar los procesos de búsqueda de información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Evitar redundancia de información</a:t>
            </a:r>
            <a:endParaRPr/>
          </a:p>
        </p:txBody>
      </p:sp>
      <p:sp>
        <p:nvSpPr>
          <p:cNvPr id="113" name="Google Shape;113;p3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467544" y="1027102"/>
            <a:ext cx="8229600" cy="5698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CO"/>
              <a:t>4. </a:t>
            </a:r>
            <a:r>
              <a:rPr b="1" lang="es-CO"/>
              <a:t>Instrucciones de asignación: </a:t>
            </a:r>
            <a:r>
              <a:rPr lang="es-CO"/>
              <a:t>son aquellas en la que las variables toman un valor, ya sea por una expresión aritmética o por un valor constante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5. Instrucciones de salida: son aquellas en las cuales se le muestra la solución al usuario y son llamadas “</a:t>
            </a:r>
            <a:r>
              <a:rPr b="1" lang="es-CO"/>
              <a:t>IMPRIMA</a:t>
            </a:r>
            <a:r>
              <a:rPr lang="es-CO"/>
              <a:t>”, “</a:t>
            </a:r>
            <a:r>
              <a:rPr b="1" lang="es-CO"/>
              <a:t>MUESTRE</a:t>
            </a:r>
            <a:r>
              <a:rPr lang="es-CO"/>
              <a:t>” o “</a:t>
            </a:r>
            <a:r>
              <a:rPr b="1" lang="es-CO"/>
              <a:t>ESCRIBA</a:t>
            </a:r>
            <a:r>
              <a:rPr lang="es-CO"/>
              <a:t>”.</a:t>
            </a:r>
            <a:endParaRPr/>
          </a:p>
        </p:txBody>
      </p:sp>
      <p:sp>
        <p:nvSpPr>
          <p:cNvPr id="309" name="Google Shape;309;p30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idx="1" type="body"/>
          </p:nvPr>
        </p:nvSpPr>
        <p:spPr>
          <a:xfrm>
            <a:off x="428596" y="214290"/>
            <a:ext cx="8229600" cy="5883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Forma general de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Instrucción de asignación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  <p:pic>
        <p:nvPicPr>
          <p:cNvPr id="316" name="Google Shape;316;p31"/>
          <p:cNvPicPr preferRelativeResize="0"/>
          <p:nvPr/>
        </p:nvPicPr>
        <p:blipFill rotWithShape="1">
          <a:blip r:embed="rId3">
            <a:alphaModFix/>
          </a:blip>
          <a:srcRect b="25829" l="21833" r="45427" t="23250"/>
          <a:stretch/>
        </p:blipFill>
        <p:spPr>
          <a:xfrm>
            <a:off x="4543396" y="1052736"/>
            <a:ext cx="4205068" cy="439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br>
              <a:rPr b="1" lang="es-CO" sz="4500"/>
            </a:br>
            <a:endParaRPr sz="4500"/>
          </a:p>
        </p:txBody>
      </p:sp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323528" y="620688"/>
            <a:ext cx="8229600" cy="453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CO"/>
              <a:t>Ejemplos: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a=316             Constante entera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b=3,14            Constante real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c=“Clase”       Constante caracteres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d=a                 Una variable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e= a + b*a       Una expresión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467544" y="112474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s-CO" sz="1800">
                <a:solidFill>
                  <a:schemeClr val="dk1"/>
                </a:solidFill>
              </a:rPr>
            </a:br>
            <a:br>
              <a:rPr lang="es-CO" sz="1800">
                <a:solidFill>
                  <a:schemeClr val="dk1"/>
                </a:solidFill>
              </a:rPr>
            </a:br>
            <a:br>
              <a:rPr lang="es-CO" sz="1800">
                <a:solidFill>
                  <a:schemeClr val="dk1"/>
                </a:solidFill>
              </a:rPr>
            </a:br>
            <a:br>
              <a:rPr lang="es-CO" sz="1800">
                <a:solidFill>
                  <a:schemeClr val="dk1"/>
                </a:solidFill>
              </a:rPr>
            </a:br>
            <a:r>
              <a:rPr lang="es-CO" sz="1800">
                <a:solidFill>
                  <a:schemeClr val="dk1"/>
                </a:solidFill>
              </a:rPr>
              <a:t>Cuando el lado derecho es una expresión </a:t>
            </a:r>
            <a:br>
              <a:rPr lang="es-CO" sz="1800">
                <a:solidFill>
                  <a:schemeClr val="dk1"/>
                </a:solidFill>
              </a:rPr>
            </a:br>
            <a:r>
              <a:rPr lang="es-CO" sz="1800">
                <a:solidFill>
                  <a:schemeClr val="dk1"/>
                </a:solidFill>
              </a:rPr>
              <a:t>Las expresiones pueden ser de varias formas</a:t>
            </a:r>
            <a:br>
              <a:rPr lang="es-CO" sz="1800">
                <a:solidFill>
                  <a:schemeClr val="dk1"/>
                </a:solidFill>
              </a:rPr>
            </a:br>
            <a:br>
              <a:rPr lang="es-CO" sz="1800">
                <a:solidFill>
                  <a:schemeClr val="dk1"/>
                </a:solidFill>
              </a:rPr>
            </a:br>
            <a:br>
              <a:rPr lang="es-CO" sz="1800">
                <a:solidFill>
                  <a:schemeClr val="dk1"/>
                </a:solidFill>
              </a:rPr>
            </a:br>
            <a:r>
              <a:rPr lang="es-CO" sz="1800">
                <a:solidFill>
                  <a:schemeClr val="dk1"/>
                </a:solidFill>
              </a:rPr>
              <a:t>Expresión:  Sucesión de operandos y operadores en la cual los operadores actúan sobre los operandos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9" name="Google Shape;329;p33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  <p:pic>
        <p:nvPicPr>
          <p:cNvPr id="330" name="Google Shape;330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1000" l="22295" r="56028" t="20944"/>
          <a:stretch/>
        </p:blipFill>
        <p:spPr>
          <a:xfrm>
            <a:off x="2339752" y="2780928"/>
            <a:ext cx="3456384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idx="1" type="body"/>
          </p:nvPr>
        </p:nvSpPr>
        <p:spPr>
          <a:xfrm>
            <a:off x="395536" y="1196752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EXPRESIONES ARITMÉTICAS: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Una expresión aritmética es un conjunto de variables y/o constantes unidas o relacionadas por paréntesis y operadores aritméticos. 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36" name="Google Shape;336;p34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428596" y="500042"/>
            <a:ext cx="8229600" cy="5597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s-CO" sz="2800"/>
              <a:t>			Constantes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es-CO" sz="2400"/>
              <a:t>OPERANDOS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es-CO" sz="2400"/>
              <a:t>			Variables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es-CO" sz="2400"/>
              <a:t>LOS OPERADORES ARITMÉTICOS SON LOS SIGUIENTES:</a:t>
            </a:r>
            <a:endParaRPr sz="2400"/>
          </a:p>
        </p:txBody>
      </p:sp>
      <p:graphicFrame>
        <p:nvGraphicFramePr>
          <p:cNvPr id="342" name="Google Shape;342;p35"/>
          <p:cNvGraphicFramePr/>
          <p:nvPr/>
        </p:nvGraphicFramePr>
        <p:xfrm>
          <a:off x="539552" y="3212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{21B75D1C-F5C2-4F5C-BD52-6AA3A15F8E99}</a:tableStyleId>
              </a:tblPr>
              <a:tblGrid>
                <a:gridCol w="2952525"/>
                <a:gridCol w="2952525"/>
              </a:tblGrid>
              <a:tr h="265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OPERADOR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SIGNIFICADO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5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SUMA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5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-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RESTA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5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*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MULTIPLICACIÓN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5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/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DIVISIÓN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7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Módulo o Residuo de división entera (Es propio del C++ y Java)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3" name="Google Shape;343;p35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2529355" y="332656"/>
            <a:ext cx="484412" cy="158871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5" name="Google Shape;345;p35"/>
          <p:cNvGraphicFramePr/>
          <p:nvPr/>
        </p:nvGraphicFramePr>
        <p:xfrm>
          <a:off x="539552" y="59791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{8B6E8F21-1560-49E2-8EF9-1C13AE3044EE}</a:tableStyleId>
              </a:tblPr>
              <a:tblGrid>
                <a:gridCol w="2952325"/>
                <a:gridCol w="2952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                        ^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Potenciación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type="title"/>
          </p:nvPr>
        </p:nvSpPr>
        <p:spPr>
          <a:xfrm>
            <a:off x="971600" y="16148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br>
              <a:rPr lang="es-CO" sz="4500"/>
            </a:br>
            <a:br>
              <a:rPr lang="es-CO" sz="4500"/>
            </a:br>
            <a:br>
              <a:rPr lang="es-CO" sz="4500"/>
            </a:br>
            <a:r>
              <a:rPr lang="es-CO" sz="4500"/>
              <a:t>Prioridad de los operadores matemáticos</a:t>
            </a:r>
            <a:br>
              <a:rPr lang="es-CO" sz="4500"/>
            </a:br>
            <a:endParaRPr sz="4500"/>
          </a:p>
        </p:txBody>
      </p:sp>
      <p:sp>
        <p:nvSpPr>
          <p:cNvPr id="351" name="Google Shape;351;p36"/>
          <p:cNvSpPr txBox="1"/>
          <p:nvPr>
            <p:ph idx="1" type="body"/>
          </p:nvPr>
        </p:nvSpPr>
        <p:spPr>
          <a:xfrm>
            <a:off x="467544" y="2186332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/>
              <a:t>Potenciación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/>
              <a:t>Multiplicación, división, modulo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/>
              <a:t>Suma y resta.</a:t>
            </a:r>
            <a:endParaRPr/>
          </a:p>
          <a:p>
            <a:pPr indent="-357505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357505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2" name="Google Shape;352;p36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idx="1" type="body"/>
          </p:nvPr>
        </p:nvSpPr>
        <p:spPr>
          <a:xfrm>
            <a:off x="467544" y="692696"/>
            <a:ext cx="8229600" cy="489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0" lvl="0" marL="0" rtl="0" algn="just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rPr lang="es-CO" sz="2405"/>
              <a:t>El orden de ejecución de las operaciones se puede alterar con los paréntesis. En este caso primero se ejecutara lo que se encuentra en paréntesis.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rPr lang="es-CO" sz="2405"/>
              <a:t>La asociatividad se trata de  operaciones consecutivas con operadores de la misma prioridad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rPr lang="es-CO" sz="2405"/>
              <a:t>Los operadores en una misma expresión . (suma, resta, multiplicación, división y modulo) con igual nivel de prioridad se evalúan de izquierda a derecha.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rPr lang="es-CO" sz="2405"/>
              <a:t>4 * 5 *6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rPr lang="es-CO" sz="2405"/>
              <a:t>40 / 2 /5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</p:txBody>
      </p:sp>
      <p:sp>
        <p:nvSpPr>
          <p:cNvPr id="358" name="Google Shape;358;p37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title"/>
          </p:nvPr>
        </p:nvSpPr>
        <p:spPr>
          <a:xfrm>
            <a:off x="561964" y="12144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s-CO" sz="4500"/>
              <a:t>Hallar el resultado de las siguientes expresiones:</a:t>
            </a:r>
            <a:br>
              <a:rPr lang="es-CO" sz="4500"/>
            </a:br>
            <a:endParaRPr sz="4500"/>
          </a:p>
        </p:txBody>
      </p:sp>
      <p:sp>
        <p:nvSpPr>
          <p:cNvPr id="364" name="Google Shape;364;p38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2+3*5-3</a:t>
            </a:r>
            <a:r>
              <a:rPr baseline="30000" lang="es-CO"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5 mod 3-(4+2) * 5</a:t>
            </a:r>
            <a:r>
              <a:rPr baseline="30000" lang="es-CO"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3+2</a:t>
            </a:r>
            <a:r>
              <a:rPr baseline="30000" lang="es-CO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s-CO">
                <a:latin typeface="Arial"/>
                <a:ea typeface="Arial"/>
                <a:cs typeface="Arial"/>
                <a:sym typeface="Arial"/>
              </a:rPr>
              <a:t>-5*3(2+5)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32 - ( 5 - 68 + 15 ) - 3 * ( 5 - 12 + 40 ÷ 8 ) *2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12 - 4 * ( 5 - ( 11 - 6 * 2 )*5 - ( - 7 ) )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>
                <a:latin typeface="Arial"/>
                <a:ea typeface="Arial"/>
                <a:cs typeface="Arial"/>
                <a:sym typeface="Arial"/>
              </a:rPr>
              <a:t>[(9+6-5)-(3^2*3+1)]-(4*5/2)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type="title"/>
          </p:nvPr>
        </p:nvSpPr>
        <p:spPr>
          <a:xfrm>
            <a:off x="457200" y="413686"/>
            <a:ext cx="8229600" cy="12847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s-CO" sz="4000"/>
              <a:t>Construcción las siguientes  expresiones a lenguaje  de computador</a:t>
            </a:r>
            <a:endParaRPr sz="4000"/>
          </a:p>
        </p:txBody>
      </p:sp>
      <p:sp>
        <p:nvSpPr>
          <p:cNvPr id="371" name="Google Shape;371;p39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3100"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3100"/>
          </a:p>
        </p:txBody>
      </p:sp>
      <p:sp>
        <p:nvSpPr>
          <p:cNvPr id="372" name="Google Shape;372;p39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547" y="1835562"/>
            <a:ext cx="8953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9"/>
          <p:cNvPicPr preferRelativeResize="0"/>
          <p:nvPr/>
        </p:nvPicPr>
        <p:blipFill rotWithShape="1">
          <a:blip r:embed="rId4">
            <a:alphaModFix/>
          </a:blip>
          <a:srcRect b="53341" l="13992" r="78049" t="40159"/>
          <a:stretch/>
        </p:blipFill>
        <p:spPr>
          <a:xfrm>
            <a:off x="692547" y="3038565"/>
            <a:ext cx="1078699" cy="4209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tematicaylisto.webcindario.com/ecuacion/ecuawe450.gif" id="375" name="Google Shape;375;p39"/>
          <p:cNvPicPr preferRelativeResize="0"/>
          <p:nvPr/>
        </p:nvPicPr>
        <p:blipFill rotWithShape="1">
          <a:blip r:embed="rId5">
            <a:alphaModFix/>
          </a:blip>
          <a:srcRect b="0" l="0" r="8549" t="0"/>
          <a:stretch/>
        </p:blipFill>
        <p:spPr>
          <a:xfrm>
            <a:off x="692547" y="2465024"/>
            <a:ext cx="1290357" cy="455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tematicaylisto.webcindario.com/ecuacion/ecuawe558.gif" id="376" name="Google Shape;376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759" y="3653783"/>
            <a:ext cx="762000" cy="38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94" y="4221678"/>
            <a:ext cx="5334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6994" y="4834422"/>
            <a:ext cx="6286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2547" y="5545195"/>
            <a:ext cx="6191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Componentes de un  SI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Recursos humanos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Hardware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Software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Datos o información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/>
          <p:nvPr>
            <p:ph type="title"/>
          </p:nvPr>
        </p:nvSpPr>
        <p:spPr>
          <a:xfrm>
            <a:off x="428596" y="0"/>
            <a:ext cx="8229600" cy="57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s-CO" sz="3600"/>
              <a:t>EJERCICIOS PROPUESTOS</a:t>
            </a:r>
            <a:endParaRPr sz="3600"/>
          </a:p>
        </p:txBody>
      </p:sp>
      <p:sp>
        <p:nvSpPr>
          <p:cNvPr id="385" name="Google Shape;385;p40"/>
          <p:cNvSpPr txBox="1"/>
          <p:nvPr>
            <p:ph idx="1" type="body"/>
          </p:nvPr>
        </p:nvSpPr>
        <p:spPr>
          <a:xfrm>
            <a:off x="453788" y="27778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s-CO" sz="1800"/>
              <a:t>Llenar la tabla:  diga si es variable (tipo de variable), dato(tipo de dato), constante (tipo constante)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</p:txBody>
      </p:sp>
      <p:graphicFrame>
        <p:nvGraphicFramePr>
          <p:cNvPr id="386" name="Google Shape;386;p40"/>
          <p:cNvGraphicFramePr/>
          <p:nvPr/>
        </p:nvGraphicFramePr>
        <p:xfrm>
          <a:off x="642910" y="13572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{21B75D1C-F5C2-4F5C-BD52-6AA3A15F8E99}</a:tableStyleId>
              </a:tblPr>
              <a:tblGrid>
                <a:gridCol w="4658025"/>
                <a:gridCol w="298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s-CO" sz="1800" u="none" cap="none" strike="noStrike">
                          <a:solidFill>
                            <a:schemeClr val="dk1"/>
                          </a:solidFill>
                        </a:rPr>
                        <a:t>año=2oo9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“Juan Estrada”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1,987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area=b*h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nombre=“Ana”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“s”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edad=25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casado=no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“calle 35 #31 40”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sueldo=1.245.000,60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“si”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número de días de la semana (7) que puede recibir NUMDIAS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7" name="Google Shape;387;p40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Google Shape;392;p41"/>
          <p:cNvGraphicFramePr/>
          <p:nvPr/>
        </p:nvGraphicFramePr>
        <p:xfrm>
          <a:off x="1428728" y="1142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{21B75D1C-F5C2-4F5C-BD52-6AA3A15F8E99}</a:tableStyleId>
              </a:tblPr>
              <a:tblGrid>
                <a:gridCol w="3048000"/>
                <a:gridCol w="3048000"/>
              </a:tblGrid>
              <a:tr h="38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INSTRUCCIÓN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ASIGNACIÓN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69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Asigna el valor constante 25 a la variable kilometros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km:25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69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Asigna  a la variable vara el valor de la variable varb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Vara:Varb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5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Asigna a la variable suma la diferencia entre la  variable num1 y num2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suma:num1-num2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30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Asignar a la variable totalgeneral  la diferencia de subt(subtotal) desc(descuento) y la suma del iva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totalgeneral: subt-desc+iva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3" name="Google Shape;393;p41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457200" y="2132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Algoritmo 1</a:t>
            </a:r>
            <a:endParaRPr/>
          </a:p>
        </p:txBody>
      </p:sp>
      <p:sp>
        <p:nvSpPr>
          <p:cNvPr id="399" name="Google Shape;399;p42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CO"/>
              <a:t>Leer nombre y teléfono e imprimirlo.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Datos de entrada: nombre, teléfono tipo cadena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              variables:     nom	,      tel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Salida: mostrar nombre y apellido.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/>
          <p:nvPr>
            <p:ph idx="1" type="subTitle"/>
          </p:nvPr>
        </p:nvSpPr>
        <p:spPr>
          <a:xfrm>
            <a:off x="611560" y="1196752"/>
            <a:ext cx="7854696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76"/>
              <a:buNone/>
            </a:pPr>
            <a:r>
              <a:rPr lang="es-CO" sz="4080"/>
              <a:t>INICIO</a:t>
            </a:r>
            <a:endParaRPr sz="4080"/>
          </a:p>
          <a:p>
            <a:pPr indent="0" lvl="0" marL="0" rtl="0" algn="l">
              <a:lnSpc>
                <a:spcPct val="90000"/>
              </a:lnSpc>
              <a:spcBef>
                <a:spcPts val="816"/>
              </a:spcBef>
              <a:spcAft>
                <a:spcPts val="0"/>
              </a:spcAft>
              <a:buSzPts val="3876"/>
              <a:buNone/>
            </a:pPr>
            <a:r>
              <a:rPr lang="es-CO" sz="4080"/>
              <a:t>          </a:t>
            </a:r>
            <a:r>
              <a:rPr lang="es-CO" sz="3570"/>
              <a:t>cadena nom, tel</a:t>
            </a:r>
            <a:endParaRPr sz="3570"/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ts val="3392"/>
              <a:buNone/>
            </a:pPr>
            <a:r>
              <a:rPr lang="es-CO" sz="3570"/>
              <a:t>           LEA “Ingrese su nombre” , nom</a:t>
            </a:r>
            <a:endParaRPr sz="3570"/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ts val="3392"/>
              <a:buNone/>
            </a:pPr>
            <a:r>
              <a:rPr lang="es-CO" sz="3570"/>
              <a:t>           LEA  “Ingrese su teléfono” , tel</a:t>
            </a:r>
            <a:endParaRPr sz="3570"/>
          </a:p>
          <a:p>
            <a:pPr indent="0" lvl="0" marL="0" rtl="0" algn="l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SzPts val="3392"/>
              <a:buNone/>
            </a:pPr>
            <a:r>
              <a:rPr lang="es-CO" sz="3570"/>
              <a:t>           </a:t>
            </a:r>
            <a:r>
              <a:rPr lang="es-CO" sz="2805"/>
              <a:t>IMPRIMA “Nombre”,nom; ”Teléfono”, </a:t>
            </a:r>
            <a:r>
              <a:rPr lang="es-CO" sz="3400"/>
              <a:t>tel</a:t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816"/>
              </a:spcBef>
              <a:spcAft>
                <a:spcPts val="0"/>
              </a:spcAft>
              <a:buSzPts val="3876"/>
              <a:buNone/>
            </a:pPr>
            <a:r>
              <a:rPr lang="es-CO" sz="4080"/>
              <a:t>FIN</a:t>
            </a:r>
            <a:endParaRPr sz="4080"/>
          </a:p>
          <a:p>
            <a:pPr indent="0" lvl="0" marL="0" rtl="0" algn="l">
              <a:lnSpc>
                <a:spcPct val="90000"/>
              </a:lnSpc>
              <a:spcBef>
                <a:spcPts val="442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1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Algoritmo 2:</a:t>
            </a:r>
            <a:endParaRPr/>
          </a:p>
        </p:txBody>
      </p:sp>
      <p:sp>
        <p:nvSpPr>
          <p:cNvPr id="411" name="Google Shape;411;p44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CO"/>
              <a:t>Hacer un algoritmo que lea un número entero y otro decimal e imprima la suma y el producto de ambos números.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Análisis</a:t>
            </a:r>
            <a:r>
              <a:rPr lang="es-CO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Datos de entrada: un número entero y otro decimal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Proceso: sumar y multiplicar ambos números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CO"/>
              <a:t>Salida: mostrar la suma y el producto</a:t>
            </a:r>
            <a:endParaRPr/>
          </a:p>
        </p:txBody>
      </p:sp>
      <p:sp>
        <p:nvSpPr>
          <p:cNvPr id="412" name="Google Shape;412;p44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>
            <p:ph idx="1" type="body"/>
          </p:nvPr>
        </p:nvSpPr>
        <p:spPr>
          <a:xfrm>
            <a:off x="457200" y="476672"/>
            <a:ext cx="8507288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s-CO" sz="2800"/>
              <a:t>INICIO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		entero numero1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		reales numero2, producto, suma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		LEA “Ingrese numero entero”, numero1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		LEA ”Ingrese numero decimal”, numero2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		suma=numero1+numero2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		producto=numero1*numero2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		imprima: “La suma es:”, suma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		imprima: “El producto es:”, producto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FIN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s-CO"/>
              <a:t>		</a:t>
            </a:r>
            <a:endParaRPr/>
          </a:p>
        </p:txBody>
      </p:sp>
      <p:sp>
        <p:nvSpPr>
          <p:cNvPr id="418" name="Google Shape;418;p45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Prueba de escritorio</a:t>
            </a:r>
            <a:endParaRPr/>
          </a:p>
        </p:txBody>
      </p:sp>
      <p:sp>
        <p:nvSpPr>
          <p:cNvPr id="424" name="Google Shape;424;p46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425" name="Google Shape;425;p46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  <p:sp>
        <p:nvSpPr>
          <p:cNvPr id="426" name="Google Shape;426;p46"/>
          <p:cNvSpPr/>
          <p:nvPr/>
        </p:nvSpPr>
        <p:spPr>
          <a:xfrm>
            <a:off x="539552" y="1847088"/>
            <a:ext cx="6310460" cy="338437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6"/>
          <p:cNvSpPr/>
          <p:nvPr/>
        </p:nvSpPr>
        <p:spPr>
          <a:xfrm>
            <a:off x="2039180" y="2780928"/>
            <a:ext cx="1164668" cy="504056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4932040" y="2780928"/>
            <a:ext cx="1164668" cy="504056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3,3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2039180" y="4170228"/>
            <a:ext cx="1164668" cy="504056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8,3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4936640" y="4170228"/>
            <a:ext cx="1164668" cy="504056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16,5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6"/>
          <p:cNvSpPr txBox="1"/>
          <p:nvPr/>
        </p:nvSpPr>
        <p:spPr>
          <a:xfrm>
            <a:off x="2064260" y="230471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6"/>
          <p:cNvSpPr txBox="1"/>
          <p:nvPr/>
        </p:nvSpPr>
        <p:spPr>
          <a:xfrm>
            <a:off x="4932040" y="2236222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numero2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6"/>
          <p:cNvSpPr txBox="1"/>
          <p:nvPr/>
        </p:nvSpPr>
        <p:spPr>
          <a:xfrm>
            <a:off x="2014538" y="375303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6"/>
          <p:cNvSpPr txBox="1"/>
          <p:nvPr/>
        </p:nvSpPr>
        <p:spPr>
          <a:xfrm>
            <a:off x="4977804" y="375303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57200" y="6429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s-CO" sz="4500"/>
              <a:t>Ejercicios</a:t>
            </a:r>
            <a:br>
              <a:rPr lang="es-CO" sz="4500"/>
            </a:br>
            <a:endParaRPr sz="4500"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457200" y="1268760"/>
            <a:ext cx="8229600" cy="490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/>
              <a:t>Un padre reparte entre sus 2 hijos 72 euros en partes directamente proporcionales a la edad de cada uno. Si Luis tiene 9 años  y Martha 15 años ¿cuánto le corresponde a cada uno?.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/>
              <a:t>Juan tiene $100.000, le da una cuarta parte a su mamá, y del resto que le queda le da el 25% a su hermano. ¿Con cuánto dinero queda Juan?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Arial"/>
              <a:buAutoNum type="arabicPeriod"/>
            </a:pPr>
            <a:r>
              <a:rPr lang="es-CO"/>
              <a:t>La rueda de una bicicleta da 54 vueltas cada 90 metros. ¿Cuántas vueltas habrá dado después de recorrer  un kilómetro?.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457200" y="908720"/>
            <a:ext cx="8229600" cy="5266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CO"/>
              <a:t>4. Hallar el valor de x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AutoNum type="alphaLcPeriod"/>
            </a:pPr>
            <a:r>
              <a:rPr lang="es-CO"/>
              <a:t>X+(3X-3)=6-(8X-12)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AutoNum type="alphaLcPeriod"/>
            </a:pPr>
            <a:r>
              <a:rPr lang="es-CO"/>
              <a:t>2X-3=3X+2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AutoNum type="alphaLcPeriod"/>
            </a:pPr>
            <a:r>
              <a:rPr lang="es-CO"/>
              <a:t>2X-3+3=5X+3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AutoNum type="alphaLcPeriod"/>
            </a:pPr>
            <a:r>
              <a:rPr lang="es-CO"/>
              <a:t>-X-12X+1=-65X+6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AutoNum type="alphaLcPeriod"/>
            </a:pPr>
            <a:r>
              <a:rPr lang="es-CO"/>
              <a:t>5X-7+(2X+3)=8X-15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AutoNum type="alphaLcPeriod"/>
            </a:pPr>
            <a:r>
              <a:rPr lang="es-CO"/>
              <a:t>5X=8X-15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AutoNum type="alphaLcPeriod"/>
            </a:pPr>
            <a:r>
              <a:rPr lang="es-CO"/>
              <a:t>4X+1=2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AutoNum type="alphaLcPeriod"/>
            </a:pPr>
            <a:r>
              <a:rPr lang="es-CO"/>
              <a:t>-11X-5X+1=-65X+36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AutoNum type="alphaLcPeriod"/>
            </a:pPr>
            <a:r>
              <a:rPr lang="es-CO"/>
              <a:t>5X+6=10X+5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AutoNum type="alphaLcPeriod"/>
            </a:pPr>
            <a:r>
              <a:rPr lang="es-CO"/>
              <a:t>2X-[X-(X-50)]=X-(800-3X)</a:t>
            </a:r>
            <a:endParaRPr/>
          </a:p>
        </p:txBody>
      </p:sp>
      <p:sp>
        <p:nvSpPr>
          <p:cNvPr id="133" name="Google Shape;133;p6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323528" y="476672"/>
            <a:ext cx="8229600" cy="65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s-CO" sz="4500"/>
              <a:t>Almacenamiento de la información</a:t>
            </a:r>
            <a:endParaRPr/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457200" y="178592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Bit: binary digit. Mínima unidad de almacenamiento y se representa por </a:t>
            </a:r>
            <a:r>
              <a:rPr lang="es-CO" sz="4400"/>
              <a:t>1</a:t>
            </a:r>
            <a:r>
              <a:rPr lang="es-CO"/>
              <a:t>  o  </a:t>
            </a:r>
            <a:r>
              <a:rPr lang="es-CO" sz="3600"/>
              <a:t>0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Byte</a:t>
            </a:r>
            <a:r>
              <a:rPr lang="es-CO" sz="3600"/>
              <a:t>: </a:t>
            </a:r>
            <a:r>
              <a:rPr lang="es-CO"/>
              <a:t>Conjunto de 8 bits que tiene 256 combinaciones posibles y el número máximo que puede representar es el 255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Codigo Ascii: American standard code information iterchange. Los byte se rigen por el código ascii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Dato: Conjunto de caracteres, números, letras etc. Sin ningún significado.</a:t>
            </a:r>
            <a:endParaRPr/>
          </a:p>
        </p:txBody>
      </p:sp>
      <p:sp>
        <p:nvSpPr>
          <p:cNvPr id="140" name="Google Shape;140;p7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467544" y="1124744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Campo: Es un atributo de una entidad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Registro: Es un conjunto de campos que unidos conforman una información.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Archivo: Conjunto de registros que pertenecen a una entidad en particular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s-CO"/>
              <a:t>Base de datos: Agrupación de archivos o tablas relacionadas que se actualizan frecuentemente.</a:t>
            </a:r>
            <a:endParaRPr/>
          </a:p>
        </p:txBody>
      </p:sp>
      <p:sp>
        <p:nvSpPr>
          <p:cNvPr id="146" name="Google Shape;146;p8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61156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s-CO"/>
              <a:t>Desarrollo de Aplicaciones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457200" y="1340768"/>
            <a:ext cx="8229600" cy="4834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29"/>
              <a:buNone/>
            </a:pPr>
            <a:r>
              <a:rPr lang="es-CO" sz="1820"/>
              <a:t>Aplicaciones: todos aquellos programas que se desarrollan y que son de utilidad para el usuario.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729"/>
              <a:buNone/>
            </a:pPr>
            <a:r>
              <a:rPr lang="es-CO" sz="1820"/>
              <a:t>Pasos para implementar una aplicación:</a:t>
            </a:r>
            <a:endParaRPr sz="1820"/>
          </a:p>
          <a:p>
            <a:pPr indent="-514350" lvl="0" marL="514350" rtl="0" algn="just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729"/>
              <a:buFont typeface="Arial"/>
              <a:buAutoNum type="arabicPeriod"/>
            </a:pPr>
            <a:r>
              <a:rPr lang="es-CO" sz="1820"/>
              <a:t>Análisis del problema: Entender el problema. Determinar los datos de entrada, el proceso  y la salida. (En esta parte se entrevista con los usuarios)</a:t>
            </a:r>
            <a:endParaRPr/>
          </a:p>
          <a:p>
            <a:pPr indent="-514350" lvl="0" marL="514350" rtl="0" algn="just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729"/>
              <a:buFont typeface="Arial"/>
              <a:buAutoNum type="arabicPeriod"/>
            </a:pPr>
            <a:r>
              <a:rPr lang="es-CO" sz="1820"/>
              <a:t>Diseño de la solución al problema: se definen cuales son los archivos que se van a manejar, las bases de datos que se van a construir, como va a ser la interfaz con el usuario. Se considera todo el estudio en el análisis</a:t>
            </a:r>
            <a:endParaRPr/>
          </a:p>
          <a:p>
            <a:pPr indent="-514350" lvl="0" marL="514350" rtl="0" algn="just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729"/>
              <a:buFont typeface="Arial"/>
              <a:buAutoNum type="arabicPeriod"/>
            </a:pPr>
            <a:r>
              <a:rPr b="1" lang="es-CO" sz="1820"/>
              <a:t>Implementación de la solución planteada</a:t>
            </a:r>
            <a:r>
              <a:rPr lang="es-CO" sz="1820"/>
              <a:t>: se elige cuales son los programas que se requieren para que el diseño lo pueda entender la maquina. Se realizan todas las operaciones que se definieron en el diseño</a:t>
            </a:r>
            <a:endParaRPr sz="1820"/>
          </a:p>
          <a:p>
            <a:pPr indent="-514350" lvl="0" marL="514350" rtl="0" algn="just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729"/>
              <a:buFont typeface="Arial"/>
              <a:buAutoNum type="arabicPeriod"/>
            </a:pPr>
            <a:r>
              <a:rPr lang="es-CO" sz="1820"/>
              <a:t>Pruebas del sistema: se controla de que todas las situaciones que se consideraron  en el análisis hayan sido cubiertas por el diseño y que la solución sea favorable para el usuario.</a:t>
            </a:r>
            <a:endParaRPr/>
          </a:p>
          <a:p>
            <a:pPr indent="-514350" lvl="0" marL="514350" rtl="0" algn="just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729"/>
              <a:buFont typeface="Arial"/>
              <a:buAutoNum type="arabicPeriod"/>
            </a:pPr>
            <a:r>
              <a:rPr lang="es-CO" sz="1820"/>
              <a:t>Puesta en marcha: Liberación del producto al usuario. Es conveniente hacerle seguimiento para comprobar que todas las situaciones que se presentan están resueltas dentro del diseño que se hizo.</a:t>
            </a:r>
            <a:endParaRPr/>
          </a:p>
        </p:txBody>
      </p:sp>
      <p:sp>
        <p:nvSpPr>
          <p:cNvPr id="153" name="Google Shape;153;p9"/>
          <p:cNvSpPr txBox="1"/>
          <p:nvPr>
            <p:ph idx="11" type="ftr"/>
          </p:nvPr>
        </p:nvSpPr>
        <p:spPr>
          <a:xfrm>
            <a:off x="3000364" y="6350023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Instructor: Luz Mery Cárcamo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2009-05-01T03:47:07Z</dcterms:created>
  <dc:creator>pc</dc:creator>
</cp:coreProperties>
</file>