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92" autoAdjust="0"/>
    <p:restoredTop sz="94012" autoAdjust="0"/>
  </p:normalViewPr>
  <p:slideViewPr>
    <p:cSldViewPr snapToGrid="0" snapToObjects="1">
      <p:cViewPr varScale="1">
        <p:scale>
          <a:sx n="116" d="100"/>
          <a:sy n="116" d="100"/>
        </p:scale>
        <p:origin x="-1024" y="-96"/>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419322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00531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69139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31083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80345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73D855BC-C728-3C42-B83D-0B94B1AC99DE}" type="datetimeFigureOut">
              <a:rPr lang="en-US" smtClean="0"/>
              <a:t>08/09/2013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30387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73D855BC-C728-3C42-B83D-0B94B1AC99DE}" type="datetimeFigureOut">
              <a:rPr lang="en-US" smtClean="0"/>
              <a:t>08/09/2013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4709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3D855BC-C728-3C42-B83D-0B94B1AC99DE}" type="datetimeFigureOut">
              <a:rPr lang="en-US" smtClean="0"/>
              <a:t>08/09/2013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07756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855BC-C728-3C42-B83D-0B94B1AC99DE}" type="datetimeFigureOut">
              <a:rPr lang="en-US" smtClean="0"/>
              <a:t>08/09/2013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328103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3D855BC-C728-3C42-B83D-0B94B1AC99DE}" type="datetimeFigureOut">
              <a:rPr lang="en-US" smtClean="0"/>
              <a:t>08/09/2013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47940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3D855BC-C728-3C42-B83D-0B94B1AC99DE}" type="datetimeFigureOut">
              <a:rPr lang="en-US" smtClean="0"/>
              <a:t>08/09/2013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1992824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855BC-C728-3C42-B83D-0B94B1AC99DE}" type="datetimeFigureOut">
              <a:rPr lang="en-US" smtClean="0"/>
              <a:t>08/09/2013</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68E5E-6611-9648-89FE-F406B2929F4D}" type="slidenum">
              <a:rPr lang="en-US" smtClean="0"/>
              <a:t>‹#›</a:t>
            </a:fld>
            <a:endParaRPr lang="en-US"/>
          </a:p>
        </p:txBody>
      </p:sp>
    </p:spTree>
    <p:extLst>
      <p:ext uri="{BB962C8B-B14F-4D97-AF65-F5344CB8AC3E}">
        <p14:creationId xmlns:p14="http://schemas.microsoft.com/office/powerpoint/2010/main" val="1880401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93934835"/>
              </p:ext>
            </p:extLst>
          </p:nvPr>
        </p:nvGraphicFramePr>
        <p:xfrm>
          <a:off x="7061549" y="3217815"/>
          <a:ext cx="2649693" cy="1066800"/>
        </p:xfrm>
        <a:graphic>
          <a:graphicData uri="http://schemas.openxmlformats.org/drawingml/2006/table">
            <a:tbl>
              <a:tblPr>
                <a:tableStyleId>{3C2FFA5D-87B4-456A-9821-1D502468CF0F}</a:tableStyleId>
              </a:tblPr>
              <a:tblGrid>
                <a:gridCol w="824833"/>
                <a:gridCol w="800377"/>
                <a:gridCol w="522913"/>
                <a:gridCol w="501570"/>
              </a:tblGrid>
              <a:tr h="121615">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rowSpan="2">
                  <a:txBody>
                    <a:bodyPr/>
                    <a:lstStyle/>
                    <a:p>
                      <a:pPr algn="ctr"/>
                      <a:r>
                        <a:rPr lang="en-US" sz="1200" b="1" dirty="0" smtClean="0"/>
                        <a:t>D0</a:t>
                      </a:r>
                      <a:endParaRPr lang="en-US" sz="1200" b="1" dirty="0"/>
                    </a:p>
                  </a:txBody>
                  <a:tcPr anchor="ctr"/>
                </a:tc>
                <a:tc rowSpan="2">
                  <a:txBody>
                    <a:bodyPr/>
                    <a:lstStyle/>
                    <a:p>
                      <a:pPr algn="ctr"/>
                      <a:r>
                        <a:rPr lang="en-US" sz="1200" b="1" dirty="0" smtClean="0"/>
                        <a:t>D1</a:t>
                      </a:r>
                      <a:endParaRPr lang="en-US" sz="1200" b="1" dirty="0"/>
                    </a:p>
                  </a:txBody>
                  <a:tcPr anchor="ctr"/>
                </a:tc>
              </a:tr>
              <a:tr h="121615">
                <a:tc>
                  <a:txBody>
                    <a:bodyPr/>
                    <a:lstStyle/>
                    <a:p>
                      <a:pPr algn="ctr"/>
                      <a:r>
                        <a:rPr lang="en-US" sz="1100" dirty="0" smtClean="0"/>
                        <a:t>Mode</a:t>
                      </a:r>
                      <a:endParaRPr lang="en-US" sz="1100" dirty="0"/>
                    </a:p>
                  </a:txBody>
                  <a:tcPr/>
                </a:tc>
                <a:tc>
                  <a:txBody>
                    <a:bodyPr/>
                    <a:lstStyle/>
                    <a:p>
                      <a:pPr algn="ctr"/>
                      <a:r>
                        <a:rPr lang="en-US" sz="1100" dirty="0" smtClean="0"/>
                        <a:t>Octaves</a:t>
                      </a:r>
                      <a:endParaRPr lang="en-US" sz="1100" dirty="0"/>
                    </a:p>
                  </a:txBody>
                  <a:tcPr/>
                </a:tc>
                <a:tc vMerge="1">
                  <a:txBody>
                    <a:bodyPr/>
                    <a:lstStyle/>
                    <a:p>
                      <a:endParaRPr lang="en-US" sz="1400" dirty="0"/>
                    </a:p>
                  </a:txBody>
                  <a:tcPr/>
                </a:tc>
                <a:tc vMerge="1">
                  <a:txBody>
                    <a:bodyPr/>
                    <a:lstStyle/>
                    <a:p>
                      <a:endParaRPr lang="en-US" sz="1400" dirty="0"/>
                    </a:p>
                  </a:txBody>
                  <a:tcP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r>
                        <a:rPr lang="en-US" sz="1200" dirty="0" smtClean="0"/>
                        <a:t>On</a:t>
                      </a:r>
                      <a:endParaRPr lang="en-US" sz="1200" dirty="0"/>
                    </a:p>
                  </a:txBody>
                  <a:tcPr anchor="ctr"/>
                </a:tc>
              </a:tr>
              <a:tr h="170261">
                <a:tc>
                  <a:txBody>
                    <a:bodyPr/>
                    <a:lstStyle/>
                    <a:p>
                      <a:pPr algn="ctr"/>
                      <a:r>
                        <a:rPr lang="en-US" sz="1100" dirty="0" smtClean="0"/>
                        <a:t>Steps / </a:t>
                      </a:r>
                      <a:r>
                        <a:rPr lang="en-US" sz="1100" dirty="0" err="1" smtClean="0"/>
                        <a:t>Dist</a:t>
                      </a:r>
                      <a:endParaRPr lang="en-US" sz="1100" dirty="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07597022"/>
              </p:ext>
            </p:extLst>
          </p:nvPr>
        </p:nvGraphicFramePr>
        <p:xfrm>
          <a:off x="4152486" y="5550262"/>
          <a:ext cx="2649693" cy="1066800"/>
        </p:xfrm>
        <a:graphic>
          <a:graphicData uri="http://schemas.openxmlformats.org/drawingml/2006/table">
            <a:tbl>
              <a:tblPr>
                <a:tableStyleId>{3C2FFA5D-87B4-456A-9821-1D502468CF0F}</a:tableStyleId>
              </a:tblPr>
              <a:tblGrid>
                <a:gridCol w="824833"/>
                <a:gridCol w="800377"/>
                <a:gridCol w="522913"/>
                <a:gridCol w="501570"/>
              </a:tblGrid>
              <a:tr h="121615">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rowSpan="2">
                  <a:txBody>
                    <a:bodyPr/>
                    <a:lstStyle/>
                    <a:p>
                      <a:pPr algn="ctr"/>
                      <a:r>
                        <a:rPr lang="en-US" sz="1200" b="1" dirty="0" smtClean="0"/>
                        <a:t>D0</a:t>
                      </a:r>
                      <a:endParaRPr lang="en-US" sz="1200" b="1" dirty="0"/>
                    </a:p>
                  </a:txBody>
                  <a:tcPr anchor="ctr"/>
                </a:tc>
                <a:tc rowSpan="2">
                  <a:txBody>
                    <a:bodyPr/>
                    <a:lstStyle/>
                    <a:p>
                      <a:pPr algn="ctr"/>
                      <a:r>
                        <a:rPr lang="en-US" sz="1200" b="1" dirty="0" smtClean="0"/>
                        <a:t>D1</a:t>
                      </a:r>
                      <a:endParaRPr lang="en-US" sz="1200" b="1" dirty="0"/>
                    </a:p>
                  </a:txBody>
                  <a:tcPr anchor="ctr"/>
                </a:tc>
              </a:tr>
              <a:tr h="12161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Steps / </a:t>
                      </a:r>
                      <a:r>
                        <a:rPr lang="en-US" sz="1100" dirty="0" err="1" smtClean="0"/>
                        <a:t>Dist</a:t>
                      </a:r>
                      <a:endParaRPr lang="en-US" sz="1100" dirty="0" smtClean="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r>
                        <a:rPr lang="en-US" sz="1200" dirty="0" smtClean="0"/>
                        <a:t>Flash</a:t>
                      </a:r>
                      <a:endParaRPr lang="en-US" sz="1200" dirty="0"/>
                    </a:p>
                  </a:txBody>
                  <a:tcPr anchor="ctr"/>
                </a:tc>
              </a:tr>
              <a:tr h="170261">
                <a:tc>
                  <a:txBody>
                    <a:bodyPr/>
                    <a:lstStyle/>
                    <a:p>
                      <a:pPr algn="ctr"/>
                      <a:r>
                        <a:rPr lang="en-US" sz="1100" dirty="0" smtClean="0"/>
                        <a:t>Octaves</a:t>
                      </a:r>
                      <a:endParaRPr lang="en-US" sz="1100" dirty="0"/>
                    </a:p>
                  </a:txBody>
                  <a:tcPr/>
                </a:tc>
                <a:tc>
                  <a:txBody>
                    <a:bodyPr/>
                    <a:lstStyle/>
                    <a:p>
                      <a:pPr algn="ctr"/>
                      <a:r>
                        <a:rPr lang="en-US" sz="1100" dirty="0" smtClean="0"/>
                        <a:t>Mode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83594627"/>
              </p:ext>
            </p:extLst>
          </p:nvPr>
        </p:nvGraphicFramePr>
        <p:xfrm>
          <a:off x="7061549" y="5550262"/>
          <a:ext cx="2649693" cy="1066800"/>
        </p:xfrm>
        <a:graphic>
          <a:graphicData uri="http://schemas.openxmlformats.org/drawingml/2006/table">
            <a:tbl>
              <a:tblPr>
                <a:tableStyleId>{3C2FFA5D-87B4-456A-9821-1D502468CF0F}</a:tableStyleId>
              </a:tblPr>
              <a:tblGrid>
                <a:gridCol w="824833"/>
                <a:gridCol w="800377"/>
                <a:gridCol w="522913"/>
                <a:gridCol w="501570"/>
              </a:tblGrid>
              <a:tr h="121615">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rowSpan="2">
                  <a:txBody>
                    <a:bodyPr/>
                    <a:lstStyle/>
                    <a:p>
                      <a:pPr algn="ctr"/>
                      <a:r>
                        <a:rPr lang="en-US" sz="1200" b="1" dirty="0" smtClean="0"/>
                        <a:t>D0</a:t>
                      </a:r>
                      <a:endParaRPr lang="en-US" sz="1200" b="1" dirty="0"/>
                    </a:p>
                  </a:txBody>
                  <a:tcPr anchor="ctr"/>
                </a:tc>
                <a:tc rowSpan="2">
                  <a:txBody>
                    <a:bodyPr/>
                    <a:lstStyle/>
                    <a:p>
                      <a:pPr algn="ctr"/>
                      <a:r>
                        <a:rPr lang="en-US" sz="1200" b="1" dirty="0" smtClean="0"/>
                        <a:t>D1</a:t>
                      </a:r>
                      <a:endParaRPr lang="en-US" sz="1200" b="1" dirty="0"/>
                    </a:p>
                  </a:txBody>
                  <a:tcPr anchor="ctr"/>
                </a:tc>
              </a:tr>
              <a:tr h="12161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Steps / </a:t>
                      </a:r>
                      <a:r>
                        <a:rPr lang="en-US" sz="1100" dirty="0" err="1" smtClean="0"/>
                        <a:t>Dist</a:t>
                      </a:r>
                      <a:endParaRPr lang="en-US" sz="1100" dirty="0" smtClean="0"/>
                    </a:p>
                  </a:txBody>
                  <a:tcPr/>
                </a:tc>
                <a:tc>
                  <a:txBody>
                    <a:bodyPr/>
                    <a:lstStyle/>
                    <a:p>
                      <a:pPr algn="ctr"/>
                      <a:r>
                        <a:rPr lang="en-US" sz="1100" dirty="0" smtClean="0"/>
                        <a:t>Octaves</a:t>
                      </a:r>
                      <a:endParaRPr lang="en-US" sz="1100" dirty="0"/>
                    </a:p>
                  </a:txBody>
                  <a:tcPr/>
                </a:tc>
                <a:tc vMerge="1">
                  <a:txBody>
                    <a:bodyPr/>
                    <a:lstStyle/>
                    <a:p>
                      <a:endParaRPr lang="en-US" sz="1400" dirty="0"/>
                    </a:p>
                  </a:txBody>
                  <a:tcPr/>
                </a:tc>
                <a:tc vMerge="1">
                  <a:txBody>
                    <a:bodyPr/>
                    <a:lstStyle/>
                    <a:p>
                      <a:endParaRPr lang="en-US" sz="1400" dirty="0"/>
                    </a:p>
                  </a:txBody>
                  <a:tcP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1200" dirty="0" smtClean="0"/>
                        <a:t>Flash</a:t>
                      </a:r>
                      <a:endParaRPr lang="en-US" sz="1200" dirty="0"/>
                    </a:p>
                  </a:txBody>
                  <a:tcPr anchor="ctr"/>
                </a:tc>
                <a:tc rowSpan="2">
                  <a:txBody>
                    <a:bodyPr/>
                    <a:lstStyle/>
                    <a:p>
                      <a:pPr algn="ctr"/>
                      <a:endParaRPr lang="en-US" sz="1200" dirty="0"/>
                    </a:p>
                  </a:txBody>
                  <a:tcPr anchor="ctr"/>
                </a:tc>
              </a:tr>
              <a:tr h="170261">
                <a:tc>
                  <a:txBody>
                    <a:bodyPr/>
                    <a:lstStyle/>
                    <a:p>
                      <a:pPr algn="ctr"/>
                      <a:r>
                        <a:rPr lang="en-US" sz="1100" dirty="0" smtClean="0"/>
                        <a:t>Mode</a:t>
                      </a:r>
                      <a:endParaRPr lang="en-US" sz="1100" dirty="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62080839"/>
              </p:ext>
            </p:extLst>
          </p:nvPr>
        </p:nvGraphicFramePr>
        <p:xfrm>
          <a:off x="7061549" y="4393021"/>
          <a:ext cx="2649693" cy="1066800"/>
        </p:xfrm>
        <a:graphic>
          <a:graphicData uri="http://schemas.openxmlformats.org/drawingml/2006/table">
            <a:tbl>
              <a:tblPr>
                <a:tableStyleId>{3C2FFA5D-87B4-456A-9821-1D502468CF0F}</a:tableStyleId>
              </a:tblPr>
              <a:tblGrid>
                <a:gridCol w="824833"/>
                <a:gridCol w="800377"/>
                <a:gridCol w="522913"/>
                <a:gridCol w="501570"/>
              </a:tblGrid>
              <a:tr h="121615">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rowSpan="2">
                  <a:txBody>
                    <a:bodyPr/>
                    <a:lstStyle/>
                    <a:p>
                      <a:pPr algn="ctr"/>
                      <a:r>
                        <a:rPr lang="en-US" sz="1200" b="1" dirty="0" smtClean="0"/>
                        <a:t>D0</a:t>
                      </a:r>
                      <a:endParaRPr lang="en-US" sz="1200" b="1" dirty="0"/>
                    </a:p>
                  </a:txBody>
                  <a:tcPr anchor="ctr"/>
                </a:tc>
                <a:tc rowSpan="2">
                  <a:txBody>
                    <a:bodyPr/>
                    <a:lstStyle/>
                    <a:p>
                      <a:pPr algn="ctr"/>
                      <a:r>
                        <a:rPr lang="en-US" sz="1200" b="1" dirty="0" smtClean="0"/>
                        <a:t>D1</a:t>
                      </a:r>
                      <a:endParaRPr lang="en-US" sz="1200" b="1" dirty="0"/>
                    </a:p>
                  </a:txBody>
                  <a:tcPr anchor="ctr"/>
                </a:tc>
              </a:tr>
              <a:tr h="12161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Steps / </a:t>
                      </a:r>
                      <a:r>
                        <a:rPr lang="en-US" sz="1100" dirty="0" err="1" smtClean="0"/>
                        <a:t>Dist</a:t>
                      </a:r>
                      <a:endParaRPr lang="en-US" sz="1100" dirty="0" smtClean="0"/>
                    </a:p>
                  </a:txBody>
                  <a:tcPr/>
                </a:tc>
                <a:tc>
                  <a:txBody>
                    <a:bodyPr/>
                    <a:lstStyle/>
                    <a:p>
                      <a:pPr algn="ctr"/>
                      <a:r>
                        <a:rPr lang="en-US" sz="1100" dirty="0" smtClean="0"/>
                        <a:t>Mode</a:t>
                      </a:r>
                      <a:endParaRPr lang="en-US" sz="1100" dirty="0"/>
                    </a:p>
                  </a:txBody>
                  <a:tcPr/>
                </a:tc>
                <a:tc vMerge="1">
                  <a:txBody>
                    <a:bodyPr/>
                    <a:lstStyle/>
                    <a:p>
                      <a:endParaRPr lang="en-US" sz="1400" dirty="0"/>
                    </a:p>
                  </a:txBody>
                  <a:tcPr/>
                </a:tc>
                <a:tc vMerge="1">
                  <a:txBody>
                    <a:bodyPr/>
                    <a:lstStyle/>
                    <a:p>
                      <a:endParaRPr lang="en-US" sz="1400" dirty="0"/>
                    </a:p>
                  </a:txBody>
                  <a:tcP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1200" dirty="0" smtClean="0"/>
                        <a:t>On</a:t>
                      </a:r>
                      <a:endParaRPr lang="en-US" sz="1200" dirty="0"/>
                    </a:p>
                  </a:txBody>
                  <a:tcPr anchor="ctr"/>
                </a:tc>
                <a:tc rowSpan="2">
                  <a:txBody>
                    <a:bodyPr/>
                    <a:lstStyle/>
                    <a:p>
                      <a:pPr algn="ctr"/>
                      <a:r>
                        <a:rPr lang="en-US" sz="1200" dirty="0" smtClean="0"/>
                        <a:t>On</a:t>
                      </a:r>
                      <a:endParaRPr lang="en-US" sz="1200" dirty="0"/>
                    </a:p>
                  </a:txBody>
                  <a:tcPr anchor="ctr"/>
                </a:tc>
              </a:tr>
              <a:tr h="170261">
                <a:tc>
                  <a:txBody>
                    <a:bodyPr/>
                    <a:lstStyle/>
                    <a:p>
                      <a:pPr algn="ctr"/>
                      <a:r>
                        <a:rPr lang="en-US" sz="1100" dirty="0" smtClean="0"/>
                        <a:t>Octaves</a:t>
                      </a:r>
                      <a:endParaRPr lang="en-US" sz="1100" dirty="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51568599"/>
              </p:ext>
            </p:extLst>
          </p:nvPr>
        </p:nvGraphicFramePr>
        <p:xfrm>
          <a:off x="4152486" y="4393021"/>
          <a:ext cx="2649693" cy="1066800"/>
        </p:xfrm>
        <a:graphic>
          <a:graphicData uri="http://schemas.openxmlformats.org/drawingml/2006/table">
            <a:tbl>
              <a:tblPr>
                <a:tableStyleId>{3C2FFA5D-87B4-456A-9821-1D502468CF0F}</a:tableStyleId>
              </a:tblPr>
              <a:tblGrid>
                <a:gridCol w="824833"/>
                <a:gridCol w="800377"/>
                <a:gridCol w="522913"/>
                <a:gridCol w="501570"/>
              </a:tblGrid>
              <a:tr h="121615">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rowSpan="2">
                  <a:txBody>
                    <a:bodyPr/>
                    <a:lstStyle/>
                    <a:p>
                      <a:pPr algn="ctr"/>
                      <a:r>
                        <a:rPr lang="en-US" sz="1200" b="1" dirty="0" smtClean="0"/>
                        <a:t>D0</a:t>
                      </a:r>
                      <a:endParaRPr lang="en-US" sz="1200" b="1" dirty="0"/>
                    </a:p>
                  </a:txBody>
                  <a:tcPr anchor="ctr"/>
                </a:tc>
                <a:tc rowSpan="2">
                  <a:txBody>
                    <a:bodyPr/>
                    <a:lstStyle/>
                    <a:p>
                      <a:pPr algn="ctr"/>
                      <a:r>
                        <a:rPr lang="en-US" sz="1200" b="1" dirty="0" smtClean="0"/>
                        <a:t>D1</a:t>
                      </a:r>
                      <a:endParaRPr lang="en-US" sz="1200" b="1" dirty="0"/>
                    </a:p>
                  </a:txBody>
                  <a:tcPr anchor="ctr"/>
                </a:tc>
              </a:tr>
              <a:tr h="121615">
                <a:tc>
                  <a:txBody>
                    <a:bodyPr/>
                    <a:lstStyle/>
                    <a:p>
                      <a:pPr algn="ctr"/>
                      <a:r>
                        <a:rPr lang="en-US" sz="1100" dirty="0" smtClean="0"/>
                        <a:t>Octaves</a:t>
                      </a:r>
                      <a:endParaRPr lang="en-US" sz="1100" dirty="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1200" dirty="0" smtClean="0"/>
                        <a:t>On</a:t>
                      </a:r>
                      <a:endParaRPr lang="en-US" sz="1200" dirty="0"/>
                    </a:p>
                  </a:txBody>
                  <a:tcPr anchor="ctr"/>
                </a:tc>
                <a:tc rowSpan="2">
                  <a:txBody>
                    <a:bodyPr/>
                    <a:lstStyle/>
                    <a:p>
                      <a:pPr algn="ctr"/>
                      <a:endParaRPr lang="en-US" sz="1200" dirty="0"/>
                    </a:p>
                  </a:txBody>
                  <a:tcPr anchor="ctr"/>
                </a:tc>
              </a:tr>
              <a:tr h="170261">
                <a:tc>
                  <a:txBody>
                    <a:bodyPr/>
                    <a:lstStyle/>
                    <a:p>
                      <a:pPr algn="ctr"/>
                      <a:r>
                        <a:rPr lang="en-US" sz="1100" dirty="0" smtClean="0"/>
                        <a:t>Steps / </a:t>
                      </a:r>
                      <a:r>
                        <a:rPr lang="en-US" sz="1100" dirty="0" err="1" smtClean="0"/>
                        <a:t>Dist</a:t>
                      </a:r>
                      <a:endParaRPr lang="en-US" sz="1100" dirty="0"/>
                    </a:p>
                  </a:txBody>
                  <a:tcPr/>
                </a:tc>
                <a:tc>
                  <a:txBody>
                    <a:bodyPr/>
                    <a:lstStyle/>
                    <a:p>
                      <a:pPr algn="ctr"/>
                      <a:r>
                        <a:rPr lang="en-US" sz="1100" dirty="0" smtClean="0"/>
                        <a:t>Mode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21665213"/>
              </p:ext>
            </p:extLst>
          </p:nvPr>
        </p:nvGraphicFramePr>
        <p:xfrm>
          <a:off x="4152486" y="3217815"/>
          <a:ext cx="2649693" cy="1082040"/>
        </p:xfrm>
        <a:graphic>
          <a:graphicData uri="http://schemas.openxmlformats.org/drawingml/2006/table">
            <a:tbl>
              <a:tblPr>
                <a:tableStyleId>{3C2FFA5D-87B4-456A-9821-1D502468CF0F}</a:tableStyleId>
              </a:tblPr>
              <a:tblGrid>
                <a:gridCol w="824833"/>
                <a:gridCol w="800377"/>
                <a:gridCol w="522913"/>
                <a:gridCol w="501570"/>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r>
                        <a:rPr lang="en-US" sz="1200" b="1" i="1" dirty="0" smtClean="0"/>
                        <a:t>Default</a:t>
                      </a:r>
                      <a:endParaRPr lang="en-US" sz="1100" b="1" i="1" dirty="0"/>
                    </a:p>
                  </a:txBody>
                  <a:tcPr anchor="ctr"/>
                </a:tc>
                <a:tc hMerge="1">
                  <a:txBody>
                    <a:bodyPr/>
                    <a:lstStyle/>
                    <a:p>
                      <a:endParaRPr lang="en-US" dirty="0"/>
                    </a:p>
                  </a:txBody>
                  <a:tcPr anchor="ctr"/>
                </a:tc>
              </a:tr>
              <a:tr h="121615">
                <a:tc>
                  <a:txBody>
                    <a:bodyPr/>
                    <a:lstStyle/>
                    <a:p>
                      <a:pPr algn="ctr"/>
                      <a:r>
                        <a:rPr lang="en-US" sz="1100" dirty="0" smtClean="0"/>
                        <a:t>Mode</a:t>
                      </a:r>
                      <a:endParaRPr lang="en-US" sz="1100" dirty="0"/>
                    </a:p>
                  </a:txBody>
                  <a:tcPr/>
                </a:tc>
                <a:tc>
                  <a:txBody>
                    <a:bodyPr/>
                    <a:lstStyle/>
                    <a:p>
                      <a:pPr algn="ctr"/>
                      <a:r>
                        <a:rPr lang="en-US" sz="1100" dirty="0" smtClean="0"/>
                        <a:t>Scale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endParaRPr lang="en-US" sz="1200" dirty="0"/>
                    </a:p>
                  </a:txBody>
                  <a:tcPr anchor="ctr"/>
                </a:tc>
              </a:tr>
              <a:tr h="170261">
                <a:tc>
                  <a:txBody>
                    <a:bodyPr/>
                    <a:lstStyle/>
                    <a:p>
                      <a:pPr algn="ctr"/>
                      <a:r>
                        <a:rPr lang="en-US" sz="1100" dirty="0" smtClean="0"/>
                        <a:t>Steps / </a:t>
                      </a:r>
                      <a:r>
                        <a:rPr lang="en-US" sz="1100" dirty="0" err="1" smtClean="0"/>
                        <a:t>Dist</a:t>
                      </a:r>
                      <a:endParaRPr lang="en-US" sz="1100" dirty="0"/>
                    </a:p>
                  </a:txBody>
                  <a:tcPr/>
                </a:tc>
                <a:tc>
                  <a:txBody>
                    <a:bodyPr/>
                    <a:lstStyle/>
                    <a:p>
                      <a:pPr algn="ctr"/>
                      <a:r>
                        <a:rPr lang="en-US" sz="1100" dirty="0" smtClean="0"/>
                        <a:t>Octaves</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sp>
        <p:nvSpPr>
          <p:cNvPr id="10" name="TextBox 9"/>
          <p:cNvSpPr txBox="1"/>
          <p:nvPr/>
        </p:nvSpPr>
        <p:spPr>
          <a:xfrm>
            <a:off x="4152486" y="478566"/>
            <a:ext cx="5558756" cy="2673555"/>
          </a:xfrm>
          <a:prstGeom prst="rect">
            <a:avLst/>
          </a:prstGeom>
          <a:noFill/>
        </p:spPr>
        <p:txBody>
          <a:bodyPr wrap="square" rtlCol="0">
            <a:normAutofit fontScale="70000" lnSpcReduction="20000"/>
          </a:bodyPr>
          <a:lstStyle/>
          <a:p>
            <a:r>
              <a:rPr lang="en-US" sz="1100" dirty="0" smtClean="0"/>
              <a:t>The </a:t>
            </a:r>
            <a:r>
              <a:rPr lang="en-US" sz="1100" dirty="0" err="1" smtClean="0"/>
              <a:t>arpeggiator</a:t>
            </a:r>
            <a:r>
              <a:rPr lang="en-US" sz="1100" dirty="0" smtClean="0"/>
              <a:t> will play 5 octaves of notes. If an </a:t>
            </a:r>
            <a:r>
              <a:rPr lang="en-US" sz="1100" dirty="0" err="1" smtClean="0"/>
              <a:t>apreggio</a:t>
            </a:r>
            <a:r>
              <a:rPr lang="en-US" sz="1100" dirty="0"/>
              <a:t> </a:t>
            </a:r>
            <a:r>
              <a:rPr lang="en-US" sz="1100" dirty="0" smtClean="0"/>
              <a:t>tries to play above this, we drop the remainder of it 5 octaves, then continue to play from that level.</a:t>
            </a:r>
            <a:endParaRPr lang="en-US" sz="1100" dirty="0" smtClean="0"/>
          </a:p>
          <a:p>
            <a:endParaRPr lang="en-US" sz="1100" b="1" u="sng" dirty="0"/>
          </a:p>
          <a:p>
            <a:r>
              <a:rPr lang="en-US" sz="1100" b="1" u="sng" dirty="0" smtClean="0"/>
              <a:t>Outputs</a:t>
            </a:r>
            <a:endParaRPr lang="en-US" sz="1100" b="1" u="sng" dirty="0" smtClean="0"/>
          </a:p>
          <a:p>
            <a:endParaRPr lang="en-US" sz="1100" b="1" u="sng" dirty="0"/>
          </a:p>
          <a:p>
            <a:r>
              <a:rPr lang="en-US" sz="1100" dirty="0"/>
              <a:t>DAC output gives the 1V/Oct output to send to your oscillator.</a:t>
            </a:r>
          </a:p>
          <a:p>
            <a:r>
              <a:rPr lang="en-US" sz="1100" dirty="0"/>
              <a:t>D0 triggers every time the entire arpeggio sequence starts </a:t>
            </a:r>
            <a:r>
              <a:rPr lang="en-US" sz="1100" dirty="0" smtClean="0"/>
              <a:t>again</a:t>
            </a:r>
            <a:endParaRPr lang="en-US" sz="1100" dirty="0"/>
          </a:p>
          <a:p>
            <a:r>
              <a:rPr lang="en-US" sz="1100" dirty="0"/>
              <a:t>D1 triggers every time the arpeggio changes octave</a:t>
            </a:r>
            <a:r>
              <a:rPr lang="en-US" sz="1100" dirty="0" smtClean="0"/>
              <a:t>.</a:t>
            </a:r>
            <a:endParaRPr lang="en-US" sz="1100" dirty="0"/>
          </a:p>
          <a:p>
            <a:endParaRPr lang="en-US" sz="1100" b="1" u="sng" dirty="0" smtClean="0"/>
          </a:p>
          <a:p>
            <a:r>
              <a:rPr lang="en-US" sz="1100" b="1" u="sng" dirty="0" smtClean="0"/>
              <a:t>Control Mode</a:t>
            </a:r>
          </a:p>
          <a:p>
            <a:endParaRPr lang="en-US" sz="1100" dirty="0" smtClean="0"/>
          </a:p>
          <a:p>
            <a:r>
              <a:rPr lang="en-US" sz="1100" dirty="0" smtClean="0"/>
              <a:t>Control mode allows you to select which controls are assigned to which of the analog inputs, and therefore which controls you can use CV to control, and which are manual only.</a:t>
            </a:r>
          </a:p>
          <a:p>
            <a:endParaRPr lang="en-US" sz="1100" dirty="0"/>
          </a:p>
          <a:p>
            <a:r>
              <a:rPr lang="en-US" sz="1100" dirty="0" smtClean="0"/>
              <a:t>To enter Control Mode, turn the </a:t>
            </a:r>
            <a:r>
              <a:rPr lang="en-US" sz="1100" dirty="0" smtClean="0"/>
              <a:t>A2 and A3 controls </a:t>
            </a:r>
            <a:r>
              <a:rPr lang="en-US" sz="1100" dirty="0" smtClean="0"/>
              <a:t>all the way up.</a:t>
            </a:r>
          </a:p>
          <a:p>
            <a:r>
              <a:rPr lang="en-US" sz="1100" dirty="0" smtClean="0"/>
              <a:t>Then use the A2 control to select the layout you want (all variations detailed below).</a:t>
            </a:r>
          </a:p>
          <a:p>
            <a:r>
              <a:rPr lang="en-US" sz="1100" dirty="0" smtClean="0"/>
              <a:t>The status of the two LEDs shows which layout you have selected.</a:t>
            </a:r>
          </a:p>
          <a:p>
            <a:r>
              <a:rPr lang="en-US" sz="1100" dirty="0" smtClean="0"/>
              <a:t>Once you’ve selected your layout, turn down control A3 to return to normal operation.</a:t>
            </a:r>
          </a:p>
          <a:p>
            <a:endParaRPr lang="en-US" sz="1100" dirty="0" smtClean="0"/>
          </a:p>
          <a:p>
            <a:r>
              <a:rPr lang="en-US" sz="1100" dirty="0" smtClean="0"/>
              <a:t>You can also enter this mode on the fly using </a:t>
            </a:r>
            <a:r>
              <a:rPr lang="en-US" sz="1100" dirty="0" smtClean="0"/>
              <a:t>CV, then switch </a:t>
            </a:r>
            <a:r>
              <a:rPr lang="en-US" sz="1100" dirty="0" smtClean="0"/>
              <a:t>between </a:t>
            </a:r>
            <a:r>
              <a:rPr lang="en-US" sz="1100" dirty="0" smtClean="0"/>
              <a:t>layouts using </a:t>
            </a:r>
            <a:r>
              <a:rPr lang="en-US" sz="1100" dirty="0" smtClean="0"/>
              <a:t>a CV source. The same CV source will then influence different parameters once control mode is exited (which again, you would do by changing the appropriate CV). Some pretty complex automation of this can be achieved using </a:t>
            </a:r>
            <a:r>
              <a:rPr lang="en-US" sz="1100" dirty="0"/>
              <a:t>v</a:t>
            </a:r>
            <a:r>
              <a:rPr lang="en-US" sz="1100" dirty="0" smtClean="0"/>
              <a:t>oltage controlled </a:t>
            </a:r>
            <a:r>
              <a:rPr lang="en-US" sz="1100" dirty="0" smtClean="0"/>
              <a:t>switches, although this is non-trivial, and needs a VC switch (with 2 inputs on each) for each of the 4 knobs to be completely effective.</a:t>
            </a:r>
            <a:endParaRPr lang="en-US" sz="1100" dirty="0"/>
          </a:p>
        </p:txBody>
      </p:sp>
      <p:graphicFrame>
        <p:nvGraphicFramePr>
          <p:cNvPr id="11" name="Table 10"/>
          <p:cNvGraphicFramePr>
            <a:graphicFrameLocks noGrp="1"/>
          </p:cNvGraphicFramePr>
          <p:nvPr>
            <p:extLst>
              <p:ext uri="{D42A27DB-BD31-4B8C-83A1-F6EECF244321}">
                <p14:modId xmlns:p14="http://schemas.microsoft.com/office/powerpoint/2010/main" val="4271889668"/>
              </p:ext>
            </p:extLst>
          </p:nvPr>
        </p:nvGraphicFramePr>
        <p:xfrm>
          <a:off x="242337" y="202750"/>
          <a:ext cx="3695518" cy="2499359"/>
        </p:xfrm>
        <a:graphic>
          <a:graphicData uri="http://schemas.openxmlformats.org/drawingml/2006/table">
            <a:tbl>
              <a:tblPr firstRow="1">
                <a:tableStyleId>{3C2FFA5D-87B4-456A-9821-1D502468CF0F}</a:tableStyleId>
              </a:tblPr>
              <a:tblGrid>
                <a:gridCol w="789629"/>
                <a:gridCol w="2905889"/>
              </a:tblGrid>
              <a:tr h="219698">
                <a:tc gridSpan="2">
                  <a:txBody>
                    <a:bodyPr/>
                    <a:lstStyle/>
                    <a:p>
                      <a:pPr algn="ctr"/>
                      <a:r>
                        <a:rPr lang="en-US" sz="1400" dirty="0" smtClean="0"/>
                        <a:t>Mode</a:t>
                      </a:r>
                      <a:endParaRPr lang="en-US" sz="1400" dirty="0"/>
                    </a:p>
                  </a:txBody>
                  <a:tcPr/>
                </a:tc>
                <a:tc hMerge="1">
                  <a:txBody>
                    <a:bodyPr/>
                    <a:lstStyle/>
                    <a:p>
                      <a:endParaRPr lang="en-US" sz="1400" dirty="0"/>
                    </a:p>
                  </a:txBody>
                  <a:tcPr/>
                </a:tc>
              </a:tr>
              <a:tr h="219698">
                <a:tc>
                  <a:txBody>
                    <a:bodyPr/>
                    <a:lstStyle/>
                    <a:p>
                      <a:pPr algn="ctr"/>
                      <a:r>
                        <a:rPr lang="en-US" sz="1200" b="1" dirty="0" smtClean="0"/>
                        <a:t>Up</a:t>
                      </a:r>
                      <a:endParaRPr lang="en-US" sz="1200" b="1" dirty="0"/>
                    </a:p>
                  </a:txBody>
                  <a:tcPr anchor="ctr"/>
                </a:tc>
                <a:tc>
                  <a:txBody>
                    <a:bodyPr/>
                    <a:lstStyle/>
                    <a:p>
                      <a:r>
                        <a:rPr lang="en-US" sz="1200" dirty="0" smtClean="0"/>
                        <a:t>Lowest</a:t>
                      </a:r>
                      <a:r>
                        <a:rPr lang="en-US" sz="1200" baseline="0" dirty="0" smtClean="0"/>
                        <a:t> to highest note</a:t>
                      </a:r>
                      <a:endParaRPr lang="en-US" sz="1200" dirty="0"/>
                    </a:p>
                  </a:txBody>
                  <a:tcPr anchor="ctr"/>
                </a:tc>
              </a:tr>
              <a:tr h="219698">
                <a:tc>
                  <a:txBody>
                    <a:bodyPr/>
                    <a:lstStyle/>
                    <a:p>
                      <a:pPr algn="ctr"/>
                      <a:r>
                        <a:rPr lang="en-US" sz="1200" b="1" dirty="0" smtClean="0"/>
                        <a:t>Down</a:t>
                      </a:r>
                      <a:endParaRPr lang="en-US" sz="1200" b="1" dirty="0"/>
                    </a:p>
                  </a:txBody>
                  <a:tcPr anchor="ctr"/>
                </a:tc>
                <a:tc>
                  <a:txBody>
                    <a:bodyPr/>
                    <a:lstStyle/>
                    <a:p>
                      <a:r>
                        <a:rPr lang="en-US" sz="1200" dirty="0" smtClean="0"/>
                        <a:t>Highest to lowest note</a:t>
                      </a:r>
                      <a:endParaRPr lang="en-US" sz="1200" dirty="0"/>
                    </a:p>
                  </a:txBody>
                  <a:tcPr anchor="ctr"/>
                </a:tc>
              </a:tr>
              <a:tr h="270861">
                <a:tc>
                  <a:txBody>
                    <a:bodyPr/>
                    <a:lstStyle/>
                    <a:p>
                      <a:pPr algn="ctr"/>
                      <a:r>
                        <a:rPr lang="en-US" sz="1200" b="1" dirty="0" smtClean="0"/>
                        <a:t>Up/Down</a:t>
                      </a:r>
                      <a:endParaRPr lang="en-US" sz="1200" b="1" dirty="0"/>
                    </a:p>
                  </a:txBody>
                  <a:tcPr anchor="ctr"/>
                </a:tc>
                <a:tc>
                  <a:txBody>
                    <a:bodyPr/>
                    <a:lstStyle/>
                    <a:p>
                      <a:r>
                        <a:rPr lang="en-US" sz="1200" dirty="0" smtClean="0"/>
                        <a:t>Lowest to highest</a:t>
                      </a:r>
                      <a:r>
                        <a:rPr lang="en-US" sz="1200" baseline="0" dirty="0" smtClean="0"/>
                        <a:t> then back; </a:t>
                      </a:r>
                      <a:r>
                        <a:rPr lang="en-US" sz="1200" baseline="0" dirty="0" err="1" smtClean="0"/>
                        <a:t>doesn</a:t>
                      </a:r>
                      <a:r>
                        <a:rPr lang="fr-FR" sz="1200" baseline="0" dirty="0" smtClean="0"/>
                        <a:t>’</a:t>
                      </a:r>
                      <a:r>
                        <a:rPr lang="en-US" sz="1200" baseline="0" dirty="0" smtClean="0"/>
                        <a:t>t repeat highest and lowest notes</a:t>
                      </a:r>
                      <a:endParaRPr lang="en-US" sz="1200" dirty="0"/>
                    </a:p>
                  </a:txBody>
                  <a:tcPr anchor="ctr"/>
                </a:tc>
              </a:tr>
              <a:tr h="270861">
                <a:tc>
                  <a:txBody>
                    <a:bodyPr/>
                    <a:lstStyle/>
                    <a:p>
                      <a:pPr algn="ctr"/>
                      <a:r>
                        <a:rPr lang="en-US" sz="1200" b="1" dirty="0" smtClean="0"/>
                        <a:t>Root-Up</a:t>
                      </a:r>
                      <a:endParaRPr lang="en-US" sz="1200" b="1" dirty="0"/>
                    </a:p>
                  </a:txBody>
                  <a:tcPr anchor="ctr"/>
                </a:tc>
                <a:tc>
                  <a:txBody>
                    <a:bodyPr/>
                    <a:lstStyle/>
                    <a:p>
                      <a:r>
                        <a:rPr lang="en-US" sz="1200" dirty="0" smtClean="0"/>
                        <a:t>Bounce between lowest </a:t>
                      </a:r>
                      <a:r>
                        <a:rPr lang="en-US" sz="1200" baseline="0" dirty="0" smtClean="0"/>
                        <a:t>and each other note in the series</a:t>
                      </a:r>
                      <a:endParaRPr lang="en-US" sz="1200" dirty="0"/>
                    </a:p>
                  </a:txBody>
                  <a:tcPr anchor="ctr"/>
                </a:tc>
              </a:tr>
              <a:tr h="270861">
                <a:tc>
                  <a:txBody>
                    <a:bodyPr/>
                    <a:lstStyle/>
                    <a:p>
                      <a:pPr algn="ctr"/>
                      <a:r>
                        <a:rPr lang="en-US" sz="1200" b="1" dirty="0" smtClean="0"/>
                        <a:t>Ping-Pong</a:t>
                      </a:r>
                      <a:endParaRPr lang="en-US" sz="1200" b="1" dirty="0"/>
                    </a:p>
                  </a:txBody>
                  <a:tcPr anchor="ctr"/>
                </a:tc>
                <a:tc>
                  <a:txBody>
                    <a:bodyPr/>
                    <a:lstStyle/>
                    <a:p>
                      <a:r>
                        <a:rPr lang="en-US" sz="1200" dirty="0" smtClean="0"/>
                        <a:t>Alternate from lowest to highest, moving towards middle note until all</a:t>
                      </a:r>
                      <a:r>
                        <a:rPr lang="en-US" sz="1200" baseline="0" dirty="0" smtClean="0"/>
                        <a:t> are played</a:t>
                      </a:r>
                      <a:endParaRPr lang="en-US" sz="1200" dirty="0"/>
                    </a:p>
                  </a:txBody>
                  <a:tcPr anchor="ctr"/>
                </a:tc>
              </a:tr>
              <a:tr h="219698">
                <a:tc>
                  <a:txBody>
                    <a:bodyPr/>
                    <a:lstStyle/>
                    <a:p>
                      <a:pPr algn="ctr"/>
                      <a:r>
                        <a:rPr lang="en-US" sz="1200" b="1" dirty="0" smtClean="0"/>
                        <a:t>Random</a:t>
                      </a:r>
                      <a:endParaRPr lang="en-US" sz="1200" b="1" dirty="0"/>
                    </a:p>
                  </a:txBody>
                  <a:tcPr anchor="ctr"/>
                </a:tc>
                <a:tc>
                  <a:txBody>
                    <a:bodyPr/>
                    <a:lstStyle/>
                    <a:p>
                      <a:r>
                        <a:rPr lang="en-US" sz="1200" dirty="0" smtClean="0"/>
                        <a:t>Plays one note from each octave selected</a:t>
                      </a:r>
                      <a:endParaRPr lang="en-US" sz="1200"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23980835"/>
              </p:ext>
            </p:extLst>
          </p:nvPr>
        </p:nvGraphicFramePr>
        <p:xfrm>
          <a:off x="242337" y="3388367"/>
          <a:ext cx="1422447" cy="3474719"/>
        </p:xfrm>
        <a:graphic>
          <a:graphicData uri="http://schemas.openxmlformats.org/drawingml/2006/table">
            <a:tbl>
              <a:tblPr firstRow="1">
                <a:tableStyleId>{3C2FFA5D-87B4-456A-9821-1D502468CF0F}</a:tableStyleId>
              </a:tblPr>
              <a:tblGrid>
                <a:gridCol w="1422447"/>
              </a:tblGrid>
              <a:tr h="195897">
                <a:tc>
                  <a:txBody>
                    <a:bodyPr/>
                    <a:lstStyle/>
                    <a:p>
                      <a:pPr algn="ctr"/>
                      <a:r>
                        <a:rPr lang="en-US" sz="1400" dirty="0" smtClean="0"/>
                        <a:t>Scale</a:t>
                      </a:r>
                      <a:endParaRPr lang="en-US" sz="1400" dirty="0"/>
                    </a:p>
                  </a:txBody>
                  <a:tcPr/>
                </a:tc>
              </a:tr>
              <a:tr h="195897">
                <a:tc>
                  <a:txBody>
                    <a:bodyPr/>
                    <a:lstStyle/>
                    <a:p>
                      <a:pPr algn="ctr"/>
                      <a:r>
                        <a:rPr lang="en-US" sz="1000" dirty="0" smtClean="0"/>
                        <a:t>Major Pentatonic</a:t>
                      </a:r>
                      <a:endParaRPr lang="en-US" sz="1000" dirty="0"/>
                    </a:p>
                  </a:txBody>
                  <a:tcPr/>
                </a:tc>
              </a:tr>
              <a:tr h="195897">
                <a:tc>
                  <a:txBody>
                    <a:bodyPr/>
                    <a:lstStyle/>
                    <a:p>
                      <a:pPr algn="ctr"/>
                      <a:r>
                        <a:rPr lang="en-US" sz="1000" dirty="0" smtClean="0"/>
                        <a:t>Minor Pentatonic</a:t>
                      </a:r>
                      <a:endParaRPr lang="en-US" sz="1000" dirty="0"/>
                    </a:p>
                  </a:txBody>
                  <a:tcPr/>
                </a:tc>
              </a:tr>
              <a:tr h="195897">
                <a:tc>
                  <a:txBody>
                    <a:bodyPr/>
                    <a:lstStyle/>
                    <a:p>
                      <a:pPr algn="ctr"/>
                      <a:r>
                        <a:rPr lang="en-US" sz="1000" dirty="0" smtClean="0"/>
                        <a:t>Ionian</a:t>
                      </a:r>
                      <a:endParaRPr lang="en-US" sz="1000" dirty="0"/>
                    </a:p>
                  </a:txBody>
                  <a:tcPr/>
                </a:tc>
              </a:tr>
              <a:tr h="195897">
                <a:tc>
                  <a:txBody>
                    <a:bodyPr/>
                    <a:lstStyle/>
                    <a:p>
                      <a:pPr algn="ctr"/>
                      <a:r>
                        <a:rPr lang="en-US" sz="1000" dirty="0" smtClean="0"/>
                        <a:t>Aeolian</a:t>
                      </a:r>
                      <a:endParaRPr lang="en-US" sz="1000" dirty="0"/>
                    </a:p>
                  </a:txBody>
                  <a:tcPr/>
                </a:tc>
              </a:tr>
              <a:tr h="195897">
                <a:tc>
                  <a:txBody>
                    <a:bodyPr/>
                    <a:lstStyle/>
                    <a:p>
                      <a:pPr algn="ctr"/>
                      <a:r>
                        <a:rPr lang="en-US" sz="1000" dirty="0" smtClean="0"/>
                        <a:t>Lydian</a:t>
                      </a:r>
                      <a:endParaRPr lang="en-US" sz="1000" dirty="0"/>
                    </a:p>
                  </a:txBody>
                  <a:tcPr/>
                </a:tc>
              </a:tr>
              <a:tr h="195897">
                <a:tc>
                  <a:txBody>
                    <a:bodyPr/>
                    <a:lstStyle/>
                    <a:p>
                      <a:pPr algn="ctr"/>
                      <a:r>
                        <a:rPr lang="en-US" sz="1000" dirty="0" err="1" smtClean="0"/>
                        <a:t>Mixolydian</a:t>
                      </a:r>
                      <a:endParaRPr lang="en-US" sz="1000" dirty="0"/>
                    </a:p>
                  </a:txBody>
                  <a:tcPr/>
                </a:tc>
              </a:tr>
              <a:tr h="195897">
                <a:tc>
                  <a:txBody>
                    <a:bodyPr/>
                    <a:lstStyle/>
                    <a:p>
                      <a:pPr algn="ctr"/>
                      <a:r>
                        <a:rPr lang="en-US" sz="1000" dirty="0" smtClean="0"/>
                        <a:t>Dorian</a:t>
                      </a:r>
                      <a:endParaRPr lang="en-US" sz="1000" dirty="0"/>
                    </a:p>
                  </a:txBody>
                  <a:tcPr/>
                </a:tc>
              </a:tr>
              <a:tr h="195897">
                <a:tc>
                  <a:txBody>
                    <a:bodyPr/>
                    <a:lstStyle/>
                    <a:p>
                      <a:pPr algn="ctr"/>
                      <a:r>
                        <a:rPr lang="en-US" sz="1000" dirty="0" smtClean="0"/>
                        <a:t>Phrygian</a:t>
                      </a:r>
                      <a:endParaRPr lang="en-US" sz="1000" dirty="0"/>
                    </a:p>
                  </a:txBody>
                  <a:tcPr/>
                </a:tc>
              </a:tr>
              <a:tr h="195897">
                <a:tc>
                  <a:txBody>
                    <a:bodyPr/>
                    <a:lstStyle/>
                    <a:p>
                      <a:pPr algn="ctr"/>
                      <a:r>
                        <a:rPr lang="en-US" sz="1000" dirty="0" err="1" smtClean="0"/>
                        <a:t>Locrian</a:t>
                      </a:r>
                      <a:endParaRPr lang="en-US" sz="1000" dirty="0"/>
                    </a:p>
                  </a:txBody>
                  <a:tcPr/>
                </a:tc>
              </a:tr>
              <a:tr h="195897">
                <a:tc>
                  <a:txBody>
                    <a:bodyPr/>
                    <a:lstStyle/>
                    <a:p>
                      <a:pPr algn="ctr"/>
                      <a:r>
                        <a:rPr lang="en-US" sz="1000" dirty="0" smtClean="0"/>
                        <a:t>Blues</a:t>
                      </a:r>
                      <a:endParaRPr lang="en-US" sz="1000" dirty="0"/>
                    </a:p>
                  </a:txBody>
                  <a:tcPr/>
                </a:tc>
              </a:tr>
              <a:tr h="195897">
                <a:tc>
                  <a:txBody>
                    <a:bodyPr/>
                    <a:lstStyle/>
                    <a:p>
                      <a:pPr algn="ctr"/>
                      <a:r>
                        <a:rPr lang="en-US" sz="1000" dirty="0" smtClean="0"/>
                        <a:t>Augmented</a:t>
                      </a:r>
                      <a:endParaRPr lang="en-US" sz="1000" dirty="0"/>
                    </a:p>
                  </a:txBody>
                  <a:tcPr/>
                </a:tc>
              </a:tr>
              <a:tr h="195897">
                <a:tc>
                  <a:txBody>
                    <a:bodyPr/>
                    <a:lstStyle/>
                    <a:p>
                      <a:pPr algn="ctr"/>
                      <a:r>
                        <a:rPr lang="en-US" sz="1000" smtClean="0"/>
                        <a:t>Octaves</a:t>
                      </a:r>
                      <a:endParaRPr lang="en-US" sz="1000" dirty="0"/>
                    </a:p>
                  </a:txBody>
                  <a:tcPr/>
                </a:tc>
              </a:tr>
              <a:tr h="195897">
                <a:tc>
                  <a:txBody>
                    <a:bodyPr/>
                    <a:lstStyle/>
                    <a:p>
                      <a:pPr algn="ctr"/>
                      <a:r>
                        <a:rPr lang="en-US" sz="1000" dirty="0" smtClean="0"/>
                        <a:t>Chromatic</a:t>
                      </a:r>
                      <a:endParaRPr lang="en-US" sz="10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573889307"/>
              </p:ext>
            </p:extLst>
          </p:nvPr>
        </p:nvGraphicFramePr>
        <p:xfrm>
          <a:off x="1917747" y="3388367"/>
          <a:ext cx="2020108" cy="2118359"/>
        </p:xfrm>
        <a:graphic>
          <a:graphicData uri="http://schemas.openxmlformats.org/drawingml/2006/table">
            <a:tbl>
              <a:tblPr firstRow="1">
                <a:tableStyleId>{3C2FFA5D-87B4-456A-9821-1D502468CF0F}</a:tableStyleId>
              </a:tblPr>
              <a:tblGrid>
                <a:gridCol w="1010054"/>
                <a:gridCol w="1010054"/>
              </a:tblGrid>
              <a:tr h="195897">
                <a:tc gridSpan="2">
                  <a:txBody>
                    <a:bodyPr/>
                    <a:lstStyle/>
                    <a:p>
                      <a:pPr algn="ctr"/>
                      <a:r>
                        <a:rPr lang="en-US" sz="1400" dirty="0" smtClean="0"/>
                        <a:t>Steps / Distance</a:t>
                      </a:r>
                      <a:endParaRPr lang="en-US" sz="1400" dirty="0"/>
                    </a:p>
                  </a:txBody>
                  <a:tcPr/>
                </a:tc>
                <a:tc hMerge="1">
                  <a:txBody>
                    <a:bodyPr/>
                    <a:lstStyle/>
                    <a:p>
                      <a:endParaRPr lang="en-US"/>
                    </a:p>
                  </a:txBody>
                  <a:tcPr/>
                </a:tc>
              </a:tr>
              <a:tr h="195897">
                <a:tc gridSpan="2">
                  <a:txBody>
                    <a:bodyPr/>
                    <a:lstStyle/>
                    <a:p>
                      <a:pPr algn="l"/>
                      <a:r>
                        <a:rPr lang="en-US" sz="900" dirty="0" smtClean="0"/>
                        <a:t>Changing this control increases</a:t>
                      </a:r>
                      <a:r>
                        <a:rPr lang="en-US" sz="900" baseline="0" dirty="0" smtClean="0"/>
                        <a:t> the distance and </a:t>
                      </a:r>
                      <a:r>
                        <a:rPr lang="en-US" sz="900" baseline="0" smtClean="0"/>
                        <a:t>steps ranges. </a:t>
                      </a:r>
                      <a:r>
                        <a:rPr lang="en-US" sz="900" baseline="0" dirty="0" smtClean="0"/>
                        <a:t>Distance (between each note played) is spread across the whole control range, then for each distance setting, the number of steps to be played in each arpeggio sits within that sub-range; i.e. select the distance setting you want, then fine tune for the number of steps.</a:t>
                      </a:r>
                      <a:endParaRPr lang="en-US" sz="900" dirty="0"/>
                    </a:p>
                  </a:txBody>
                  <a:tcPr/>
                </a:tc>
                <a:tc hMerge="1">
                  <a:txBody>
                    <a:bodyPr/>
                    <a:lstStyle/>
                    <a:p>
                      <a:endParaRPr lang="en-US"/>
                    </a:p>
                  </a:txBody>
                  <a:tcPr/>
                </a:tc>
              </a:tr>
              <a:tr h="195897">
                <a:tc>
                  <a:txBody>
                    <a:bodyPr/>
                    <a:lstStyle/>
                    <a:p>
                      <a:pPr algn="l"/>
                      <a:r>
                        <a:rPr lang="en-US" sz="1000" dirty="0" smtClean="0"/>
                        <a:t>Distance range</a:t>
                      </a:r>
                      <a:endParaRPr lang="en-US" sz="1000" dirty="0"/>
                    </a:p>
                  </a:txBody>
                  <a:tcPr/>
                </a:tc>
                <a:tc>
                  <a:txBody>
                    <a:bodyPr/>
                    <a:lstStyle/>
                    <a:p>
                      <a:pPr algn="l"/>
                      <a:r>
                        <a:rPr lang="en-US" sz="1000" dirty="0" smtClean="0"/>
                        <a:t>1 - 6</a:t>
                      </a:r>
                      <a:endParaRPr lang="en-US" sz="1000" dirty="0"/>
                    </a:p>
                  </a:txBody>
                  <a:tcPr/>
                </a:tc>
              </a:tr>
              <a:tr h="195897">
                <a:tc>
                  <a:txBody>
                    <a:bodyPr/>
                    <a:lstStyle/>
                    <a:p>
                      <a:pPr algn="l"/>
                      <a:r>
                        <a:rPr lang="en-US" sz="1000" dirty="0" smtClean="0"/>
                        <a:t>Steps range</a:t>
                      </a:r>
                      <a:endParaRPr lang="en-US" sz="1000" dirty="0"/>
                    </a:p>
                  </a:txBody>
                  <a:tcPr/>
                </a:tc>
                <a:tc>
                  <a:txBody>
                    <a:bodyPr/>
                    <a:lstStyle/>
                    <a:p>
                      <a:pPr algn="l"/>
                      <a:r>
                        <a:rPr lang="en-US" sz="1000" dirty="0" smtClean="0"/>
                        <a:t>3 - 6</a:t>
                      </a:r>
                      <a:endParaRPr lang="en-US" sz="10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29222450"/>
              </p:ext>
            </p:extLst>
          </p:nvPr>
        </p:nvGraphicFramePr>
        <p:xfrm>
          <a:off x="1917747" y="5613407"/>
          <a:ext cx="2020108" cy="1005839"/>
        </p:xfrm>
        <a:graphic>
          <a:graphicData uri="http://schemas.openxmlformats.org/drawingml/2006/table">
            <a:tbl>
              <a:tblPr firstRow="1">
                <a:tableStyleId>{3C2FFA5D-87B4-456A-9821-1D502468CF0F}</a:tableStyleId>
              </a:tblPr>
              <a:tblGrid>
                <a:gridCol w="2020108"/>
              </a:tblGrid>
              <a:tr h="195897">
                <a:tc>
                  <a:txBody>
                    <a:bodyPr/>
                    <a:lstStyle/>
                    <a:p>
                      <a:pPr algn="ctr"/>
                      <a:r>
                        <a:rPr lang="en-US" sz="1400" dirty="0" smtClean="0"/>
                        <a:t>Octaves</a:t>
                      </a:r>
                      <a:endParaRPr lang="en-US" sz="1400" dirty="0"/>
                    </a:p>
                  </a:txBody>
                  <a:tcPr/>
                </a:tc>
              </a:tr>
              <a:tr h="195897">
                <a:tc>
                  <a:txBody>
                    <a:bodyPr/>
                    <a:lstStyle/>
                    <a:p>
                      <a:pPr algn="l"/>
                      <a:r>
                        <a:rPr lang="en-US" sz="1000" dirty="0" smtClean="0"/>
                        <a:t>This simply selects the number of repeats</a:t>
                      </a:r>
                      <a:r>
                        <a:rPr lang="en-US" sz="1000" baseline="0" dirty="0" smtClean="0"/>
                        <a:t> of the arpeggio (1 to 5), with each being transposed to the next octave up.</a:t>
                      </a:r>
                      <a:endParaRPr lang="en-US" sz="1000" dirty="0"/>
                    </a:p>
                  </a:txBody>
                  <a:tcPr/>
                </a:tc>
              </a:tr>
            </a:tbl>
          </a:graphicData>
        </a:graphic>
      </p:graphicFrame>
      <p:sp>
        <p:nvSpPr>
          <p:cNvPr id="15" name="TextBox 14"/>
          <p:cNvSpPr txBox="1"/>
          <p:nvPr/>
        </p:nvSpPr>
        <p:spPr>
          <a:xfrm>
            <a:off x="5806599" y="93260"/>
            <a:ext cx="2243648" cy="400110"/>
          </a:xfrm>
          <a:prstGeom prst="rect">
            <a:avLst/>
          </a:prstGeom>
          <a:noFill/>
        </p:spPr>
        <p:txBody>
          <a:bodyPr wrap="none" rtlCol="0">
            <a:spAutoFit/>
          </a:bodyPr>
          <a:lstStyle/>
          <a:p>
            <a:r>
              <a:rPr lang="en-US" sz="2000" b="1" u="sng" dirty="0" err="1" smtClean="0"/>
              <a:t>FlexArp</a:t>
            </a:r>
            <a:r>
              <a:rPr lang="en-US" sz="2000" b="1" u="sng" dirty="0" smtClean="0"/>
              <a:t> for </a:t>
            </a:r>
            <a:r>
              <a:rPr lang="en-US" sz="2000" b="1" u="sng" dirty="0" err="1" smtClean="0"/>
              <a:t>ardcore</a:t>
            </a:r>
            <a:endParaRPr lang="en-US" sz="2000" b="1" u="sng" dirty="0"/>
          </a:p>
        </p:txBody>
      </p:sp>
      <p:sp>
        <p:nvSpPr>
          <p:cNvPr id="2" name="TextBox 1"/>
          <p:cNvSpPr txBox="1"/>
          <p:nvPr/>
        </p:nvSpPr>
        <p:spPr>
          <a:xfrm>
            <a:off x="8498974" y="102722"/>
            <a:ext cx="1389836" cy="230832"/>
          </a:xfrm>
          <a:prstGeom prst="rect">
            <a:avLst/>
          </a:prstGeom>
          <a:noFill/>
        </p:spPr>
        <p:txBody>
          <a:bodyPr wrap="none" rtlCol="0">
            <a:spAutoFit/>
          </a:bodyPr>
          <a:lstStyle/>
          <a:p>
            <a:r>
              <a:rPr lang="en-US" sz="900" i="1" dirty="0" err="1"/>
              <a:t>r</a:t>
            </a:r>
            <a:r>
              <a:rPr lang="en-US" sz="900" i="1" dirty="0" err="1" smtClean="0"/>
              <a:t>ockwoofstone</a:t>
            </a:r>
            <a:r>
              <a:rPr lang="en-US" sz="900" i="1" dirty="0" smtClean="0"/>
              <a:t> </a:t>
            </a:r>
            <a:r>
              <a:rPr lang="en-US" sz="900" i="1" dirty="0" err="1" smtClean="0"/>
              <a:t>sept</a:t>
            </a:r>
            <a:r>
              <a:rPr lang="en-US" sz="900" i="1" dirty="0" smtClean="0"/>
              <a:t> 2013</a:t>
            </a:r>
            <a:endParaRPr lang="en-US" sz="900" i="1" dirty="0"/>
          </a:p>
        </p:txBody>
      </p:sp>
    </p:spTree>
    <p:extLst>
      <p:ext uri="{BB962C8B-B14F-4D97-AF65-F5344CB8AC3E}">
        <p14:creationId xmlns:p14="http://schemas.microsoft.com/office/powerpoint/2010/main" val="3536604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361</TotalTime>
  <Words>532</Words>
  <Application>Microsoft Macintosh PowerPoint</Application>
  <PresentationFormat>A4 Paper (210x297 mm)</PresentationFormat>
  <Paragraphs>122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Woof</dc:creator>
  <cp:lastModifiedBy>David Woof</cp:lastModifiedBy>
  <cp:revision>33</cp:revision>
  <dcterms:created xsi:type="dcterms:W3CDTF">2013-09-07T12:39:59Z</dcterms:created>
  <dcterms:modified xsi:type="dcterms:W3CDTF">2013-09-08T15:35:11Z</dcterms:modified>
</cp:coreProperties>
</file>