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9" d="100"/>
          <a:sy n="119" d="100"/>
        </p:scale>
        <p:origin x="-976"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08/09/2013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08/09/2013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08/09/2013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08/09/2013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788103454"/>
              </p:ext>
            </p:extLst>
          </p:nvPr>
        </p:nvGraphicFramePr>
        <p:xfrm>
          <a:off x="3833352"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6608683" y="544260"/>
            <a:ext cx="3113508" cy="3399739"/>
          </a:xfrm>
          <a:prstGeom prst="rect">
            <a:avLst/>
          </a:prstGeom>
          <a:noFill/>
        </p:spPr>
        <p:txBody>
          <a:bodyPr wrap="square" rtlCol="0">
            <a:normAutofit fontScale="70000" lnSpcReduction="20000"/>
          </a:bodyPr>
          <a:lstStyle/>
          <a:p>
            <a:r>
              <a:rPr lang="en-US" sz="1100" b="1" dirty="0" smtClean="0"/>
              <a:t>Control Mode - Layouts</a:t>
            </a:r>
          </a:p>
          <a:p>
            <a:endParaRPr lang="en-US" sz="1100" dirty="0" smtClean="0"/>
          </a:p>
          <a:p>
            <a:r>
              <a:rPr lang="en-US" sz="1100" dirty="0" smtClean="0"/>
              <a:t>Control mode allows you to select which parameters are assigned to which of the analog inputs, and therefore which parameters you can use CV to control, and which are manual only.</a:t>
            </a:r>
          </a:p>
          <a:p>
            <a:endParaRPr lang="en-US" sz="1100" dirty="0"/>
          </a:p>
          <a:p>
            <a:r>
              <a:rPr lang="en-US" sz="1100" dirty="0" smtClean="0"/>
              <a:t>To </a:t>
            </a:r>
            <a:r>
              <a:rPr lang="en-US" sz="1100" smtClean="0"/>
              <a:t>enter control </a:t>
            </a:r>
            <a:r>
              <a:rPr lang="en-US" sz="1100" dirty="0"/>
              <a:t>m</a:t>
            </a:r>
            <a:r>
              <a:rPr lang="en-US" sz="1100" smtClean="0"/>
              <a:t>ode</a:t>
            </a:r>
            <a:r>
              <a:rPr lang="en-US" sz="1100" dirty="0" smtClean="0"/>
              <a:t>, turn the A2 and A3 controls all the way up.</a:t>
            </a:r>
          </a:p>
          <a:p>
            <a:r>
              <a:rPr lang="en-US" sz="1100" dirty="0" smtClean="0"/>
              <a:t>Then use the A2 control to select the layout you want (all variations detailed below). The status of the two LEDs shows which layout you have selected. Once you’ve selected your layout, turn down control A3 to exit control mode and return to normal operation.</a:t>
            </a:r>
          </a:p>
          <a:p>
            <a:endParaRPr lang="en-US" sz="1100" dirty="0" smtClean="0"/>
          </a:p>
          <a:p>
            <a:r>
              <a:rPr lang="en-US" sz="1100" dirty="0" smtClean="0"/>
              <a:t>You can also enter this mode on the fly using CV, then switch between layouts using 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switches, although this is non-trivial, and needs a VC switch (with 2 inputs on each) for each of the 4 knobs to be completely effective.</a:t>
            </a:r>
          </a:p>
          <a:p>
            <a:endParaRPr lang="en-US" sz="1100" dirty="0"/>
          </a:p>
          <a:p>
            <a:r>
              <a:rPr lang="en-US" sz="1100" b="1" dirty="0"/>
              <a:t>Control Mode </a:t>
            </a:r>
            <a:r>
              <a:rPr lang="en-US" sz="1100" b="1" dirty="0" smtClean="0"/>
              <a:t>– Octaves / Root</a:t>
            </a:r>
            <a:endParaRPr lang="en-US" sz="1100" b="1" dirty="0"/>
          </a:p>
          <a:p>
            <a:endParaRPr lang="en-US" sz="1100" dirty="0"/>
          </a:p>
          <a:p>
            <a:r>
              <a:rPr lang="en-US" sz="1100" dirty="0" smtClean="0"/>
              <a:t>When in control mode, A0 will set the function that the O/R control will perform. When the selection is changed,  D0 will flash from 1 to 3 times to indicate which option is selected.</a:t>
            </a:r>
          </a:p>
          <a:p>
            <a:r>
              <a:rPr lang="en-US" sz="1100" dirty="0" smtClean="0"/>
              <a:t>When </a:t>
            </a:r>
            <a:r>
              <a:rPr lang="en-US" sz="1100" dirty="0"/>
              <a:t>the O/R control is set to control the root </a:t>
            </a:r>
            <a:r>
              <a:rPr lang="en-US" sz="1100" dirty="0" smtClean="0"/>
              <a:t>note, the default number of octaves to be used for the arpeggio can be set in control mode using A1. Feedback on the number of octaves selected is provided through flashes of D1.</a:t>
            </a:r>
          </a:p>
          <a:p>
            <a:r>
              <a:rPr lang="en-US" sz="1100" dirty="0" smtClean="0"/>
              <a:t>When </a:t>
            </a:r>
            <a:r>
              <a:rPr lang="en-US" sz="1100" dirty="0" err="1" smtClean="0"/>
              <a:t>arpeggiating</a:t>
            </a:r>
            <a:r>
              <a:rPr lang="en-US" sz="1100" dirty="0" smtClean="0"/>
              <a:t> in “both” mode, the O/R control should be set using a discrete CV, rather than continuous CV or manually, to avoid unintentional change of values by the control sweeping over the changeover point between the two parameters.</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3929984813"/>
              </p:ext>
            </p:extLst>
          </p:nvPr>
        </p:nvGraphicFramePr>
        <p:xfrm>
          <a:off x="209490" y="268444"/>
          <a:ext cx="3469334" cy="2362199"/>
        </p:xfrm>
        <a:graphic>
          <a:graphicData uri="http://schemas.openxmlformats.org/drawingml/2006/table">
            <a:tbl>
              <a:tblPr firstRow="1">
                <a:tableStyleId>{3C2FFA5D-87B4-456A-9821-1D502468CF0F}</a:tableStyleId>
              </a:tblPr>
              <a:tblGrid>
                <a:gridCol w="741300"/>
                <a:gridCol w="2728034"/>
              </a:tblGrid>
              <a:tr h="219698">
                <a:tc gridSpan="2">
                  <a:txBody>
                    <a:bodyPr/>
                    <a:lstStyle/>
                    <a:p>
                      <a:pPr algn="ctr"/>
                      <a:r>
                        <a:rPr lang="en-US" sz="1400" dirty="0" smtClean="0"/>
                        <a:t>Mode</a:t>
                      </a:r>
                      <a:endParaRPr lang="en-US" sz="1400" dirty="0"/>
                    </a:p>
                  </a:txBody>
                  <a:tcPr/>
                </a:tc>
                <a:tc hMerge="1">
                  <a:txBody>
                    <a:bodyPr/>
                    <a:lstStyle/>
                    <a:p>
                      <a:endParaRPr lang="en-US" sz="1400" dirty="0"/>
                    </a:p>
                  </a:txBody>
                  <a:tcPr/>
                </a:tc>
              </a:tr>
              <a:tr h="219698">
                <a:tc>
                  <a:txBody>
                    <a:bodyPr/>
                    <a:lstStyle/>
                    <a:p>
                      <a:pPr algn="ctr"/>
                      <a:r>
                        <a:rPr lang="en-US" sz="1100" b="1" dirty="0" smtClean="0"/>
                        <a:t>Up</a:t>
                      </a:r>
                      <a:endParaRPr lang="en-US" sz="1100" b="1" dirty="0"/>
                    </a:p>
                  </a:txBody>
                  <a:tcPr anchor="ctr"/>
                </a:tc>
                <a:tc>
                  <a:txBody>
                    <a:bodyPr/>
                    <a:lstStyle/>
                    <a:p>
                      <a:r>
                        <a:rPr lang="en-US" sz="1100" dirty="0" smtClean="0"/>
                        <a:t>Lowest</a:t>
                      </a:r>
                      <a:r>
                        <a:rPr lang="en-US" sz="1100" baseline="0" dirty="0" smtClean="0"/>
                        <a:t> to highest note</a:t>
                      </a:r>
                      <a:endParaRPr lang="en-US" sz="1100" dirty="0"/>
                    </a:p>
                  </a:txBody>
                  <a:tcPr anchor="ctr"/>
                </a:tc>
              </a:tr>
              <a:tr h="219698">
                <a:tc>
                  <a:txBody>
                    <a:bodyPr/>
                    <a:lstStyle/>
                    <a:p>
                      <a:pPr algn="ctr"/>
                      <a:r>
                        <a:rPr lang="en-US" sz="1100" b="1" dirty="0" smtClean="0"/>
                        <a:t>Down</a:t>
                      </a:r>
                      <a:endParaRPr lang="en-US" sz="1100" b="1" dirty="0"/>
                    </a:p>
                  </a:txBody>
                  <a:tcPr anchor="ctr"/>
                </a:tc>
                <a:tc>
                  <a:txBody>
                    <a:bodyPr/>
                    <a:lstStyle/>
                    <a:p>
                      <a:r>
                        <a:rPr lang="en-US" sz="1100" dirty="0" smtClean="0"/>
                        <a:t>Highest to lowest note</a:t>
                      </a:r>
                      <a:endParaRPr lang="en-US" sz="1100" dirty="0"/>
                    </a:p>
                  </a:txBody>
                  <a:tcPr anchor="ctr"/>
                </a:tc>
              </a:tr>
              <a:tr h="270861">
                <a:tc>
                  <a:txBody>
                    <a:bodyPr/>
                    <a:lstStyle/>
                    <a:p>
                      <a:pPr algn="ctr"/>
                      <a:r>
                        <a:rPr lang="en-US" sz="1100" b="1" dirty="0" smtClean="0"/>
                        <a:t>Up/Down</a:t>
                      </a:r>
                      <a:endParaRPr lang="en-US" sz="1100" b="1" dirty="0"/>
                    </a:p>
                  </a:txBody>
                  <a:tcPr anchor="ctr"/>
                </a:tc>
                <a:tc>
                  <a:txBody>
                    <a:bodyPr/>
                    <a:lstStyle/>
                    <a:p>
                      <a:r>
                        <a:rPr lang="en-US" sz="1100" dirty="0" smtClean="0"/>
                        <a:t>Lowest to highest</a:t>
                      </a:r>
                      <a:r>
                        <a:rPr lang="en-US" sz="1100" baseline="0" dirty="0" smtClean="0"/>
                        <a:t> then back; </a:t>
                      </a:r>
                      <a:r>
                        <a:rPr lang="en-US" sz="1100" baseline="0" dirty="0" err="1" smtClean="0"/>
                        <a:t>doesn</a:t>
                      </a:r>
                      <a:r>
                        <a:rPr lang="fr-FR" sz="1100" baseline="0" dirty="0" smtClean="0"/>
                        <a:t>’</a:t>
                      </a:r>
                      <a:r>
                        <a:rPr lang="en-US" sz="1100" baseline="0" dirty="0" smtClean="0"/>
                        <a:t>t repeat highest and lowest notes</a:t>
                      </a:r>
                      <a:endParaRPr lang="en-US" sz="1100" dirty="0"/>
                    </a:p>
                  </a:txBody>
                  <a:tcPr anchor="ctr"/>
                </a:tc>
              </a:tr>
              <a:tr h="270861">
                <a:tc>
                  <a:txBody>
                    <a:bodyPr/>
                    <a:lstStyle/>
                    <a:p>
                      <a:pPr algn="ctr"/>
                      <a:r>
                        <a:rPr lang="en-US" sz="1100" b="1" dirty="0" smtClean="0"/>
                        <a:t>Root-Up</a:t>
                      </a:r>
                      <a:endParaRPr lang="en-US" sz="1100" b="1" dirty="0"/>
                    </a:p>
                  </a:txBody>
                  <a:tcPr anchor="ctr"/>
                </a:tc>
                <a:tc>
                  <a:txBody>
                    <a:bodyPr/>
                    <a:lstStyle/>
                    <a:p>
                      <a:r>
                        <a:rPr lang="en-US" sz="1100" dirty="0" smtClean="0"/>
                        <a:t>Bounce between lowest </a:t>
                      </a:r>
                      <a:r>
                        <a:rPr lang="en-US" sz="1100" baseline="0" dirty="0" smtClean="0"/>
                        <a:t>and each other note in the series</a:t>
                      </a:r>
                      <a:endParaRPr lang="en-US" sz="1100" dirty="0"/>
                    </a:p>
                  </a:txBody>
                  <a:tcPr anchor="ctr"/>
                </a:tc>
              </a:tr>
              <a:tr h="270861">
                <a:tc>
                  <a:txBody>
                    <a:bodyPr/>
                    <a:lstStyle/>
                    <a:p>
                      <a:pPr algn="ctr"/>
                      <a:r>
                        <a:rPr lang="en-US" sz="1100" b="1" dirty="0" smtClean="0"/>
                        <a:t>Ping-Pong</a:t>
                      </a:r>
                      <a:endParaRPr lang="en-US" sz="1100" b="1" dirty="0"/>
                    </a:p>
                  </a:txBody>
                  <a:tcPr anchor="ctr"/>
                </a:tc>
                <a:tc>
                  <a:txBody>
                    <a:bodyPr/>
                    <a:lstStyle/>
                    <a:p>
                      <a:r>
                        <a:rPr lang="en-US" sz="1100" dirty="0" smtClean="0"/>
                        <a:t>Alternate from lowest to highest, moving towards middle note until all</a:t>
                      </a:r>
                      <a:r>
                        <a:rPr lang="en-US" sz="1100" baseline="0" dirty="0" smtClean="0"/>
                        <a:t> are played</a:t>
                      </a:r>
                      <a:endParaRPr lang="en-US" sz="1100" dirty="0"/>
                    </a:p>
                  </a:txBody>
                  <a:tcPr anchor="ctr"/>
                </a:tc>
              </a:tr>
              <a:tr h="219698">
                <a:tc>
                  <a:txBody>
                    <a:bodyPr/>
                    <a:lstStyle/>
                    <a:p>
                      <a:pPr algn="ctr"/>
                      <a:r>
                        <a:rPr lang="en-US" sz="1100" b="1" dirty="0" smtClean="0"/>
                        <a:t>Random</a:t>
                      </a:r>
                      <a:endParaRPr lang="en-US" sz="1100" b="1" dirty="0"/>
                    </a:p>
                  </a:txBody>
                  <a:tcPr anchor="ctr"/>
                </a:tc>
                <a:tc>
                  <a:txBody>
                    <a:bodyPr/>
                    <a:lstStyle/>
                    <a:p>
                      <a:r>
                        <a:rPr lang="en-US" sz="1100" dirty="0" smtClean="0"/>
                        <a:t>Plays one note from each octave selected</a:t>
                      </a:r>
                      <a:endParaRPr lang="en-US" sz="11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40799339"/>
              </p:ext>
            </p:extLst>
          </p:nvPr>
        </p:nvGraphicFramePr>
        <p:xfrm>
          <a:off x="209490" y="2900336"/>
          <a:ext cx="1213864" cy="3474719"/>
        </p:xfrm>
        <a:graphic>
          <a:graphicData uri="http://schemas.openxmlformats.org/drawingml/2006/table">
            <a:tbl>
              <a:tblPr firstRow="1">
                <a:tableStyleId>{3C2FFA5D-87B4-456A-9821-1D502468CF0F}</a:tableStyleId>
              </a:tblPr>
              <a:tblGrid>
                <a:gridCol w="1213864"/>
              </a:tblGrid>
              <a:tr h="211221">
                <a:tc>
                  <a:txBody>
                    <a:bodyPr/>
                    <a:lstStyle/>
                    <a:p>
                      <a:pPr algn="ctr"/>
                      <a:r>
                        <a:rPr lang="en-US" sz="1400" dirty="0" smtClean="0"/>
                        <a:t>Scale</a:t>
                      </a:r>
                      <a:endParaRPr lang="en-US" sz="1400" dirty="0"/>
                    </a:p>
                  </a:txBody>
                  <a:tcPr/>
                </a:tc>
              </a:tr>
              <a:tr h="168977">
                <a:tc>
                  <a:txBody>
                    <a:bodyPr/>
                    <a:lstStyle/>
                    <a:p>
                      <a:pPr algn="ctr"/>
                      <a:r>
                        <a:rPr lang="en-US" sz="1000" dirty="0" smtClean="0"/>
                        <a:t>Major Pentatonic</a:t>
                      </a:r>
                      <a:endParaRPr lang="en-US" sz="1000" dirty="0"/>
                    </a:p>
                  </a:txBody>
                  <a:tcPr/>
                </a:tc>
              </a:tr>
              <a:tr h="168977">
                <a:tc>
                  <a:txBody>
                    <a:bodyPr/>
                    <a:lstStyle/>
                    <a:p>
                      <a:pPr algn="ctr"/>
                      <a:r>
                        <a:rPr lang="en-US" sz="1000" dirty="0" smtClean="0"/>
                        <a:t>Minor Pentatonic</a:t>
                      </a:r>
                      <a:endParaRPr lang="en-US" sz="1000" dirty="0"/>
                    </a:p>
                  </a:txBody>
                  <a:tcPr/>
                </a:tc>
              </a:tr>
              <a:tr h="168977">
                <a:tc>
                  <a:txBody>
                    <a:bodyPr/>
                    <a:lstStyle/>
                    <a:p>
                      <a:pPr algn="ctr"/>
                      <a:r>
                        <a:rPr lang="en-US" sz="1000" dirty="0" smtClean="0"/>
                        <a:t>Blues</a:t>
                      </a:r>
                      <a:endParaRPr lang="en-US" sz="1000" dirty="0"/>
                    </a:p>
                  </a:txBody>
                  <a:tcPr/>
                </a:tc>
              </a:tr>
              <a:tr h="168977">
                <a:tc>
                  <a:txBody>
                    <a:bodyPr/>
                    <a:lstStyle/>
                    <a:p>
                      <a:pPr algn="ctr"/>
                      <a:r>
                        <a:rPr lang="en-US" sz="1000" dirty="0" smtClean="0"/>
                        <a:t>Augmented</a:t>
                      </a:r>
                      <a:endParaRPr lang="en-US" sz="1000" dirty="0"/>
                    </a:p>
                  </a:txBody>
                  <a:tcPr/>
                </a:tc>
              </a:tr>
              <a:tr h="168977">
                <a:tc>
                  <a:txBody>
                    <a:bodyPr/>
                    <a:lstStyle/>
                    <a:p>
                      <a:pPr algn="ctr"/>
                      <a:r>
                        <a:rPr lang="en-US" sz="1000" dirty="0" smtClean="0"/>
                        <a:t>Ionian</a:t>
                      </a:r>
                      <a:endParaRPr lang="en-US" sz="1000" dirty="0"/>
                    </a:p>
                  </a:txBody>
                  <a:tcPr/>
                </a:tc>
              </a:tr>
              <a:tr h="168977">
                <a:tc>
                  <a:txBody>
                    <a:bodyPr/>
                    <a:lstStyle/>
                    <a:p>
                      <a:pPr algn="ctr"/>
                      <a:r>
                        <a:rPr lang="en-US" sz="1000" dirty="0" smtClean="0"/>
                        <a:t>Aeolian</a:t>
                      </a:r>
                      <a:endParaRPr lang="en-US" sz="1000" dirty="0"/>
                    </a:p>
                  </a:txBody>
                  <a:tcPr/>
                </a:tc>
              </a:tr>
              <a:tr h="168977">
                <a:tc>
                  <a:txBody>
                    <a:bodyPr/>
                    <a:lstStyle/>
                    <a:p>
                      <a:pPr algn="ctr"/>
                      <a:r>
                        <a:rPr lang="en-US" sz="1000" dirty="0" smtClean="0"/>
                        <a:t>Lydian</a:t>
                      </a:r>
                      <a:endParaRPr lang="en-US" sz="1000" dirty="0"/>
                    </a:p>
                  </a:txBody>
                  <a:tcPr/>
                </a:tc>
              </a:tr>
              <a:tr h="168977">
                <a:tc>
                  <a:txBody>
                    <a:bodyPr/>
                    <a:lstStyle/>
                    <a:p>
                      <a:pPr algn="ctr"/>
                      <a:r>
                        <a:rPr lang="en-US" sz="1000" dirty="0" err="1" smtClean="0"/>
                        <a:t>Mixolydian</a:t>
                      </a:r>
                      <a:endParaRPr lang="en-US" sz="1000" dirty="0"/>
                    </a:p>
                  </a:txBody>
                  <a:tcPr/>
                </a:tc>
              </a:tr>
              <a:tr h="168977">
                <a:tc>
                  <a:txBody>
                    <a:bodyPr/>
                    <a:lstStyle/>
                    <a:p>
                      <a:pPr algn="ctr"/>
                      <a:r>
                        <a:rPr lang="en-US" sz="1000" dirty="0" smtClean="0"/>
                        <a:t>Dorian</a:t>
                      </a:r>
                      <a:endParaRPr lang="en-US" sz="1000" dirty="0"/>
                    </a:p>
                  </a:txBody>
                  <a:tcPr/>
                </a:tc>
              </a:tr>
              <a:tr h="168977">
                <a:tc>
                  <a:txBody>
                    <a:bodyPr/>
                    <a:lstStyle/>
                    <a:p>
                      <a:pPr algn="ctr"/>
                      <a:r>
                        <a:rPr lang="en-US" sz="1000" dirty="0" smtClean="0"/>
                        <a:t>Phrygian</a:t>
                      </a:r>
                      <a:endParaRPr lang="en-US" sz="1000" dirty="0"/>
                    </a:p>
                  </a:txBody>
                  <a:tcPr/>
                </a:tc>
              </a:tr>
              <a:tr h="168977">
                <a:tc>
                  <a:txBody>
                    <a:bodyPr/>
                    <a:lstStyle/>
                    <a:p>
                      <a:pPr algn="ctr"/>
                      <a:r>
                        <a:rPr lang="en-US" sz="1000" dirty="0" err="1" smtClean="0"/>
                        <a:t>Locrian</a:t>
                      </a:r>
                      <a:endParaRPr lang="en-US" sz="1000" dirty="0"/>
                    </a:p>
                  </a:txBody>
                  <a:tcPr/>
                </a:tc>
              </a:tr>
              <a:tr h="168977">
                <a:tc>
                  <a:txBody>
                    <a:bodyPr/>
                    <a:lstStyle/>
                    <a:p>
                      <a:pPr algn="ctr"/>
                      <a:r>
                        <a:rPr lang="en-US" sz="1000" dirty="0" smtClean="0"/>
                        <a:t>Octaves</a:t>
                      </a:r>
                      <a:endParaRPr lang="en-US" sz="1000" dirty="0"/>
                    </a:p>
                  </a:txBody>
                  <a:tcPr/>
                </a:tc>
              </a:tr>
              <a:tr h="16897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06549228"/>
              </p:ext>
            </p:extLst>
          </p:nvPr>
        </p:nvGraphicFramePr>
        <p:xfrm>
          <a:off x="1658716" y="2900336"/>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29806016"/>
              </p:ext>
            </p:extLst>
          </p:nvPr>
        </p:nvGraphicFramePr>
        <p:xfrm>
          <a:off x="1658716" y="5241771"/>
          <a:ext cx="2020108" cy="135635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 / Root</a:t>
                      </a:r>
                      <a:endParaRPr lang="en-US" sz="1400" dirty="0"/>
                    </a:p>
                  </a:txBody>
                  <a:tcPr/>
                </a:tc>
              </a:tr>
              <a:tr h="195897">
                <a:tc>
                  <a:txBody>
                    <a:bodyPr/>
                    <a:lstStyle/>
                    <a:p>
                      <a:pPr algn="l"/>
                      <a:r>
                        <a:rPr lang="en-US" sz="900" dirty="0" smtClean="0"/>
                        <a:t>This simply selects the number of repeats</a:t>
                      </a:r>
                      <a:r>
                        <a:rPr lang="en-US" sz="900" baseline="0" dirty="0" smtClean="0"/>
                        <a:t> of the arpeggio (1 to 5), with each being transposed to the next octave up, and also sets the root note of the arpeggio. The exact </a:t>
                      </a:r>
                      <a:r>
                        <a:rPr lang="en-US" sz="900" baseline="0" dirty="0" err="1" smtClean="0"/>
                        <a:t>behaviour</a:t>
                      </a:r>
                      <a:r>
                        <a:rPr lang="en-US" sz="900" baseline="0" dirty="0" smtClean="0"/>
                        <a:t> of this parameter depends upon the settings selected in control mode.</a:t>
                      </a:r>
                      <a:endParaRPr lang="en-US" sz="900" dirty="0"/>
                    </a:p>
                  </a:txBody>
                  <a:tcPr/>
                </a:tc>
              </a:tr>
            </a:tbl>
          </a:graphicData>
        </a:graphic>
      </p:graphicFrame>
      <p:sp>
        <p:nvSpPr>
          <p:cNvPr id="15" name="TextBox 14"/>
          <p:cNvSpPr txBox="1"/>
          <p:nvPr/>
        </p:nvSpPr>
        <p:spPr>
          <a:xfrm>
            <a:off x="5773752" y="102764"/>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66127" y="168416"/>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graphicFrame>
        <p:nvGraphicFramePr>
          <p:cNvPr id="16" name="Table 15"/>
          <p:cNvGraphicFramePr>
            <a:graphicFrameLocks noGrp="1"/>
          </p:cNvGraphicFramePr>
          <p:nvPr>
            <p:extLst>
              <p:ext uri="{D42A27DB-BD31-4B8C-83A1-F6EECF244321}">
                <p14:modId xmlns:p14="http://schemas.microsoft.com/office/powerpoint/2010/main" val="2159064494"/>
              </p:ext>
            </p:extLst>
          </p:nvPr>
        </p:nvGraphicFramePr>
        <p:xfrm>
          <a:off x="5829558"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0"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93280208"/>
              </p:ext>
            </p:extLst>
          </p:nvPr>
        </p:nvGraphicFramePr>
        <p:xfrm>
          <a:off x="7819947"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O/R</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7785861"/>
              </p:ext>
            </p:extLst>
          </p:nvPr>
        </p:nvGraphicFramePr>
        <p:xfrm>
          <a:off x="3833352"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O/R</a:t>
                      </a:r>
                      <a:endParaRPr lang="en-US" sz="1100" dirty="0"/>
                    </a:p>
                  </a:txBody>
                  <a:tcPr marL="36000" marR="36000"/>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89421234"/>
              </p:ext>
            </p:extLst>
          </p:nvPr>
        </p:nvGraphicFramePr>
        <p:xfrm>
          <a:off x="5829558"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2000" dirty="0" smtClean="0"/>
                        <a:t>*</a:t>
                      </a:r>
                      <a:endParaRPr lang="en-US" sz="2000" dirty="0"/>
                    </a:p>
                  </a:txBody>
                  <a:tcPr anchor="ctr"/>
                </a:tc>
              </a:tr>
              <a:tr h="170261">
                <a:tc>
                  <a:txBody>
                    <a:bodyPr/>
                    <a:lstStyle/>
                    <a:p>
                      <a:pPr algn="ctr"/>
                      <a:r>
                        <a:rPr lang="en-US" sz="1100" dirty="0" smtClean="0"/>
                        <a:t>O/R</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81426673"/>
              </p:ext>
            </p:extLst>
          </p:nvPr>
        </p:nvGraphicFramePr>
        <p:xfrm>
          <a:off x="7819947"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2000" dirty="0" smtClean="0"/>
                        <a:t>*</a:t>
                      </a:r>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64203593"/>
              </p:ext>
            </p:extLst>
          </p:nvPr>
        </p:nvGraphicFramePr>
        <p:xfrm>
          <a:off x="3833352" y="3944000"/>
          <a:ext cx="5888839" cy="304799"/>
        </p:xfrm>
        <a:graphic>
          <a:graphicData uri="http://schemas.openxmlformats.org/drawingml/2006/table">
            <a:tbl>
              <a:tblPr firstRow="1">
                <a:tableStyleId>{3C2FFA5D-87B4-456A-9821-1D502468CF0F}</a:tableStyleId>
              </a:tblPr>
              <a:tblGrid>
                <a:gridCol w="5888839"/>
              </a:tblGrid>
              <a:tr h="195897">
                <a:tc>
                  <a:txBody>
                    <a:bodyPr/>
                    <a:lstStyle/>
                    <a:p>
                      <a:pPr algn="ctr"/>
                      <a:r>
                        <a:rPr lang="en-US" sz="1400" dirty="0" smtClean="0"/>
                        <a:t>Layouts</a:t>
                      </a:r>
                      <a:endParaRPr lang="en-US" sz="14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33417611"/>
              </p:ext>
            </p:extLst>
          </p:nvPr>
        </p:nvGraphicFramePr>
        <p:xfrm>
          <a:off x="3833352" y="2675595"/>
          <a:ext cx="2670481" cy="1104900"/>
        </p:xfrm>
        <a:graphic>
          <a:graphicData uri="http://schemas.openxmlformats.org/drawingml/2006/table">
            <a:tbl>
              <a:tblPr firstRow="1">
                <a:tableStyleId>{3C2FFA5D-87B4-456A-9821-1D502468CF0F}</a:tableStyleId>
              </a:tblPr>
              <a:tblGrid>
                <a:gridCol w="524500"/>
                <a:gridCol w="2145981"/>
              </a:tblGrid>
              <a:tr h="163376">
                <a:tc gridSpan="2">
                  <a:txBody>
                    <a:bodyPr/>
                    <a:lstStyle/>
                    <a:p>
                      <a:pPr algn="ctr"/>
                      <a:r>
                        <a:rPr lang="en-US" sz="1050" dirty="0" smtClean="0"/>
                        <a:t>O / R Control Selection</a:t>
                      </a:r>
                      <a:endParaRPr lang="en-US" sz="1050" dirty="0"/>
                    </a:p>
                  </a:txBody>
                  <a:tcPr/>
                </a:tc>
                <a:tc hMerge="1">
                  <a:txBody>
                    <a:bodyPr/>
                    <a:lstStyle/>
                    <a:p>
                      <a:endParaRPr lang="en-US" sz="1400" dirty="0"/>
                    </a:p>
                  </a:txBody>
                  <a:tcPr/>
                </a:tc>
              </a:tr>
              <a:tr h="181529">
                <a:tc>
                  <a:txBody>
                    <a:bodyPr/>
                    <a:lstStyle/>
                    <a:p>
                      <a:pPr algn="ctr"/>
                      <a:r>
                        <a:rPr lang="en-US" sz="1100" b="1" dirty="0" smtClean="0"/>
                        <a:t>*</a:t>
                      </a:r>
                      <a:endParaRPr lang="en-US" sz="1100" b="1" dirty="0"/>
                    </a:p>
                  </a:txBody>
                  <a:tcPr anchor="ctr"/>
                </a:tc>
                <a:tc>
                  <a:txBody>
                    <a:bodyPr/>
                    <a:lstStyle/>
                    <a:p>
                      <a:r>
                        <a:rPr lang="en-US" sz="800" dirty="0" smtClean="0"/>
                        <a:t>O/R control sets number of </a:t>
                      </a:r>
                      <a:r>
                        <a:rPr lang="en-US" sz="800" i="1" dirty="0" smtClean="0"/>
                        <a:t>octaves</a:t>
                      </a:r>
                      <a:r>
                        <a:rPr lang="en-US" sz="800" dirty="0" smtClean="0"/>
                        <a:t>.</a:t>
                      </a:r>
                      <a:endParaRPr lang="en-US" sz="800" dirty="0"/>
                    </a:p>
                  </a:txBody>
                  <a:tcPr anchor="ctr"/>
                </a:tc>
              </a:tr>
              <a:tr h="181529">
                <a:tc>
                  <a:txBody>
                    <a:bodyPr/>
                    <a:lstStyle/>
                    <a:p>
                      <a:pPr algn="ctr"/>
                      <a:r>
                        <a:rPr lang="en-US" sz="1100" b="1" dirty="0" smtClean="0"/>
                        <a:t>**</a:t>
                      </a:r>
                      <a:endParaRPr lang="en-US" sz="1100" b="1" dirty="0"/>
                    </a:p>
                  </a:txBody>
                  <a:tcPr anchor="ctr"/>
                </a:tc>
                <a:tc>
                  <a:txBody>
                    <a:bodyPr/>
                    <a:lstStyle/>
                    <a:p>
                      <a:r>
                        <a:rPr lang="en-US" sz="800" dirty="0" smtClean="0"/>
                        <a:t>O/R</a:t>
                      </a:r>
                      <a:r>
                        <a:rPr lang="en-US" sz="800" baseline="0" dirty="0" smtClean="0"/>
                        <a:t> control sets </a:t>
                      </a:r>
                      <a:r>
                        <a:rPr lang="en-US" sz="800" i="1" baseline="0" dirty="0" smtClean="0"/>
                        <a:t>root note </a:t>
                      </a:r>
                      <a:r>
                        <a:rPr lang="en-US" sz="800" baseline="0" dirty="0" smtClean="0"/>
                        <a:t>of </a:t>
                      </a:r>
                      <a:r>
                        <a:rPr lang="en-US" sz="800" baseline="0" dirty="0" err="1" smtClean="0"/>
                        <a:t>apreggio</a:t>
                      </a:r>
                      <a:r>
                        <a:rPr lang="en-US" sz="800" baseline="0" dirty="0" smtClean="0"/>
                        <a:t>.</a:t>
                      </a:r>
                      <a:endParaRPr lang="en-US" sz="800" dirty="0"/>
                    </a:p>
                  </a:txBody>
                  <a:tcPr anchor="ctr"/>
                </a:tc>
              </a:tr>
              <a:tr h="299523">
                <a:tc>
                  <a:txBody>
                    <a:bodyPr/>
                    <a:lstStyle/>
                    <a:p>
                      <a:pPr algn="ctr"/>
                      <a:r>
                        <a:rPr lang="en-US" sz="1100" b="1" dirty="0" smtClean="0"/>
                        <a:t>***</a:t>
                      </a:r>
                      <a:endParaRPr lang="en-US" sz="1100" b="1" dirty="0"/>
                    </a:p>
                  </a:txBody>
                  <a:tcPr anchor="ctr"/>
                </a:tc>
                <a:tc>
                  <a:txBody>
                    <a:bodyPr/>
                    <a:lstStyle/>
                    <a:p>
                      <a:r>
                        <a:rPr lang="en-GB" sz="800" dirty="0" smtClean="0"/>
                        <a:t>O/R control manages </a:t>
                      </a:r>
                      <a:r>
                        <a:rPr lang="en-GB" sz="800" i="1" dirty="0" smtClean="0"/>
                        <a:t>both</a:t>
                      </a:r>
                      <a:r>
                        <a:rPr lang="en-GB" sz="800" dirty="0" smtClean="0"/>
                        <a:t> root note (front of range), and number of octaves (back of range).</a:t>
                      </a:r>
                      <a:endParaRPr lang="en-US" sz="800" dirty="0"/>
                    </a:p>
                  </a:txBody>
                  <a:tcPr anchor="ctr"/>
                </a:tc>
              </a:tr>
            </a:tbl>
          </a:graphicData>
        </a:graphic>
      </p:graphicFrame>
      <p:sp>
        <p:nvSpPr>
          <p:cNvPr id="23" name="TextBox 22"/>
          <p:cNvSpPr txBox="1"/>
          <p:nvPr/>
        </p:nvSpPr>
        <p:spPr>
          <a:xfrm>
            <a:off x="3833352" y="544260"/>
            <a:ext cx="2775331" cy="1996479"/>
          </a:xfrm>
          <a:prstGeom prst="rect">
            <a:avLst/>
          </a:prstGeom>
          <a:noFill/>
        </p:spPr>
        <p:txBody>
          <a:bodyPr wrap="square" lIns="0" rIns="0" bIns="0" rtlCol="0">
            <a:noAutofit/>
          </a:bodyPr>
          <a:lstStyle/>
          <a:p>
            <a:r>
              <a:rPr lang="en-US" sz="800" b="1" dirty="0" smtClean="0"/>
              <a:t>Parameters</a:t>
            </a:r>
            <a:endParaRPr lang="en-US" sz="800" dirty="0"/>
          </a:p>
          <a:p>
            <a:pPr marL="171450" indent="-171450">
              <a:buFont typeface="Arial"/>
              <a:buChar char="•"/>
            </a:pPr>
            <a:r>
              <a:rPr lang="en-US" sz="800" dirty="0" smtClean="0"/>
              <a:t>Scale of the arpeggio</a:t>
            </a:r>
          </a:p>
          <a:p>
            <a:pPr marL="171450" indent="-171450">
              <a:buFont typeface="Arial"/>
              <a:buChar char="•"/>
            </a:pPr>
            <a:r>
              <a:rPr lang="en-US" sz="800" dirty="0" smtClean="0"/>
              <a:t>Root note of the arpeggio in the selected scale</a:t>
            </a:r>
          </a:p>
          <a:p>
            <a:pPr marL="171450" indent="-171450">
              <a:buFont typeface="Arial"/>
              <a:buChar char="•"/>
            </a:pPr>
            <a:r>
              <a:rPr lang="en-US" sz="800" dirty="0" smtClean="0"/>
              <a:t>Distance in scale notes between each arpeggio step</a:t>
            </a:r>
          </a:p>
          <a:p>
            <a:pPr marL="171450" indent="-171450">
              <a:buFont typeface="Arial"/>
              <a:buChar char="•"/>
            </a:pPr>
            <a:r>
              <a:rPr lang="en-US" sz="800" dirty="0" smtClean="0"/>
              <a:t>Number of steps in the arpeggio</a:t>
            </a:r>
          </a:p>
          <a:p>
            <a:pPr marL="171450" indent="-171450">
              <a:buFont typeface="Arial"/>
              <a:buChar char="•"/>
            </a:pPr>
            <a:r>
              <a:rPr lang="en-US" sz="800" dirty="0" smtClean="0"/>
              <a:t>Mode of playback of the arpeggio</a:t>
            </a:r>
          </a:p>
          <a:p>
            <a:pPr marL="171450" indent="-171450">
              <a:buFont typeface="Arial"/>
              <a:buChar char="•"/>
            </a:pPr>
            <a:r>
              <a:rPr lang="en-US" sz="800" dirty="0" smtClean="0"/>
              <a:t>Number of octaves the </a:t>
            </a:r>
            <a:r>
              <a:rPr lang="en-US" sz="800" dirty="0" err="1" smtClean="0"/>
              <a:t>apreggio</a:t>
            </a:r>
            <a:r>
              <a:rPr lang="en-US" sz="800" dirty="0" smtClean="0"/>
              <a:t> is repeated over</a:t>
            </a:r>
          </a:p>
          <a:p>
            <a:endParaRPr lang="en-US" sz="800" dirty="0"/>
          </a:p>
          <a:p>
            <a:r>
              <a:rPr lang="en-US" sz="800" dirty="0" smtClean="0"/>
              <a:t>The </a:t>
            </a:r>
            <a:r>
              <a:rPr lang="en-US" sz="800" dirty="0" err="1" smtClean="0"/>
              <a:t>arpeggiator</a:t>
            </a:r>
            <a:r>
              <a:rPr lang="en-US" sz="800" dirty="0" smtClean="0"/>
              <a:t> will play up to 5 octaves of notes. If an </a:t>
            </a:r>
            <a:r>
              <a:rPr lang="en-US" sz="800" dirty="0" err="1" smtClean="0"/>
              <a:t>apreggio</a:t>
            </a:r>
            <a:r>
              <a:rPr lang="en-US" sz="800" dirty="0"/>
              <a:t> </a:t>
            </a:r>
            <a:r>
              <a:rPr lang="en-US" sz="800" dirty="0" smtClean="0"/>
              <a:t>tries to play above this, we drop the remainder of it 5 octaves, then continue to play from there, preserving arpeggio length.</a:t>
            </a:r>
          </a:p>
          <a:p>
            <a:endParaRPr lang="en-US" sz="800" b="1" u="sng" dirty="0"/>
          </a:p>
          <a:p>
            <a:r>
              <a:rPr lang="en-US" sz="800" b="1" dirty="0" smtClean="0"/>
              <a:t>Outputs</a:t>
            </a:r>
            <a:endParaRPr lang="en-US" sz="800" b="1" u="sng" dirty="0"/>
          </a:p>
          <a:p>
            <a:r>
              <a:rPr lang="en-US" sz="800" dirty="0"/>
              <a:t>DAC output gives the 1V/Oct output to send to your oscillator.</a:t>
            </a:r>
          </a:p>
          <a:p>
            <a:r>
              <a:rPr lang="en-US" sz="800" dirty="0"/>
              <a:t>D0 triggers every time the entire arpeggio sequence starts </a:t>
            </a:r>
            <a:r>
              <a:rPr lang="en-US" sz="800" dirty="0" smtClean="0"/>
              <a:t>again.</a:t>
            </a:r>
            <a:endParaRPr lang="en-US" sz="800" dirty="0"/>
          </a:p>
          <a:p>
            <a:r>
              <a:rPr lang="en-US" sz="800" dirty="0"/>
              <a:t>D1 triggers every time the arpeggio changes octave</a:t>
            </a:r>
            <a:r>
              <a:rPr lang="en-US" sz="800" dirty="0" smtClean="0"/>
              <a:t>.</a:t>
            </a:r>
          </a:p>
        </p:txBody>
      </p:sp>
    </p:spTree>
    <p:extLst>
      <p:ext uri="{BB962C8B-B14F-4D97-AF65-F5344CB8AC3E}">
        <p14:creationId xmlns:p14="http://schemas.microsoft.com/office/powerpoint/2010/main" val="3536604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635</TotalTime>
  <Words>821</Words>
  <Application>Microsoft Macintosh PowerPoint</Application>
  <PresentationFormat>A4 Paper (210x297 mm)</PresentationFormat>
  <Paragraphs>140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58</cp:revision>
  <dcterms:created xsi:type="dcterms:W3CDTF">2013-09-07T12:39:59Z</dcterms:created>
  <dcterms:modified xsi:type="dcterms:W3CDTF">2013-09-08T20:42:31Z</dcterms:modified>
</cp:coreProperties>
</file>