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092" autoAdjust="0"/>
    <p:restoredTop sz="94012" autoAdjust="0"/>
  </p:normalViewPr>
  <p:slideViewPr>
    <p:cSldViewPr snapToGrid="0" snapToObjects="1">
      <p:cViewPr varScale="1">
        <p:scale>
          <a:sx n="119" d="100"/>
          <a:sy n="119" d="100"/>
        </p:scale>
        <p:origin x="-976" y="-104"/>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10/09/2013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419322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10/09/2013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1005317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10/09/2013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2691396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3D855BC-C728-3C42-B83D-0B94B1AC99DE}" type="datetimeFigureOut">
              <a:rPr lang="en-US" smtClean="0"/>
              <a:t>10/09/2013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31083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73D855BC-C728-3C42-B83D-0B94B1AC99DE}" type="datetimeFigureOut">
              <a:rPr lang="en-US" smtClean="0"/>
              <a:t>10/09/2013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80345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73D855BC-C728-3C42-B83D-0B94B1AC99DE}" type="datetimeFigureOut">
              <a:rPr lang="en-US" smtClean="0"/>
              <a:t>10/09/2013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130387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73D855BC-C728-3C42-B83D-0B94B1AC99DE}" type="datetimeFigureOut">
              <a:rPr lang="en-US" smtClean="0"/>
              <a:t>10/09/2013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247094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73D855BC-C728-3C42-B83D-0B94B1AC99DE}" type="datetimeFigureOut">
              <a:rPr lang="en-US" smtClean="0"/>
              <a:t>10/09/2013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2077566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D855BC-C728-3C42-B83D-0B94B1AC99DE}" type="datetimeFigureOut">
              <a:rPr lang="en-US" smtClean="0"/>
              <a:t>10/09/2013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3281034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3D855BC-C728-3C42-B83D-0B94B1AC99DE}" type="datetimeFigureOut">
              <a:rPr lang="en-US" smtClean="0"/>
              <a:t>10/09/2013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479401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3D855BC-C728-3C42-B83D-0B94B1AC99DE}" type="datetimeFigureOut">
              <a:rPr lang="en-US" smtClean="0"/>
              <a:t>10/09/2013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E5E-6611-9648-89FE-F406B2929F4D}" type="slidenum">
              <a:rPr lang="en-US" smtClean="0"/>
              <a:t>‹#›</a:t>
            </a:fld>
            <a:endParaRPr lang="en-US"/>
          </a:p>
        </p:txBody>
      </p:sp>
    </p:spTree>
    <p:extLst>
      <p:ext uri="{BB962C8B-B14F-4D97-AF65-F5344CB8AC3E}">
        <p14:creationId xmlns:p14="http://schemas.microsoft.com/office/powerpoint/2010/main" val="11992824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D855BC-C728-3C42-B83D-0B94B1AC99DE}" type="datetimeFigureOut">
              <a:rPr lang="en-US" smtClean="0"/>
              <a:t>10/09/2013</a:t>
            </a:fld>
            <a:endParaRPr lang="en-US"/>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68E5E-6611-9648-89FE-F406B2929F4D}" type="slidenum">
              <a:rPr lang="en-US" smtClean="0"/>
              <a:t>‹#›</a:t>
            </a:fld>
            <a:endParaRPr lang="en-US"/>
          </a:p>
        </p:txBody>
      </p:sp>
    </p:spTree>
    <p:extLst>
      <p:ext uri="{BB962C8B-B14F-4D97-AF65-F5344CB8AC3E}">
        <p14:creationId xmlns:p14="http://schemas.microsoft.com/office/powerpoint/2010/main" val="1880401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788103454"/>
              </p:ext>
            </p:extLst>
          </p:nvPr>
        </p:nvGraphicFramePr>
        <p:xfrm>
          <a:off x="3833352" y="4336391"/>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r>
                        <a:rPr lang="en-US" sz="1200" b="1" i="1" dirty="0" smtClean="0"/>
                        <a:t>Default</a:t>
                      </a:r>
                      <a:endParaRPr lang="en-US" sz="1100" b="1" i="1" dirty="0"/>
                    </a:p>
                  </a:txBody>
                  <a:tcPr anchor="ctr"/>
                </a:tc>
                <a:tc hMerge="1">
                  <a:txBody>
                    <a:bodyPr/>
                    <a:lstStyle/>
                    <a:p>
                      <a:endParaRPr lang="en-US" dirty="0"/>
                    </a:p>
                  </a:txBody>
                  <a:tcPr anchor="ctr"/>
                </a:tc>
              </a:tr>
              <a:tr h="121615">
                <a:tc>
                  <a:txBody>
                    <a:bodyPr/>
                    <a:lstStyle/>
                    <a:p>
                      <a:pPr algn="ctr"/>
                      <a:r>
                        <a:rPr lang="en-US" sz="1100" dirty="0" smtClean="0"/>
                        <a:t>Mode</a:t>
                      </a:r>
                      <a:endParaRPr lang="en-US" sz="1100" dirty="0"/>
                    </a:p>
                  </a:txBody>
                  <a:tcPr/>
                </a:tc>
                <a:tc>
                  <a:txBody>
                    <a:bodyPr/>
                    <a:lstStyle/>
                    <a:p>
                      <a:pPr algn="ctr"/>
                      <a:r>
                        <a:rPr lang="en-US" sz="1100" dirty="0" smtClean="0"/>
                        <a:t>Scale</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endParaRPr lang="en-US" sz="1200" dirty="0"/>
                    </a:p>
                  </a:txBody>
                  <a:tcPr anchor="ctr"/>
                </a:tc>
                <a:tc rowSpan="2">
                  <a:txBody>
                    <a:bodyPr/>
                    <a:lstStyle/>
                    <a:p>
                      <a:pPr algn="ctr"/>
                      <a:endParaRPr lang="en-US" sz="1200" dirty="0"/>
                    </a:p>
                  </a:txBody>
                  <a:tcPr anchor="ctr"/>
                </a:tc>
              </a:tr>
              <a:tr h="170261">
                <a:tc>
                  <a:txBody>
                    <a:bodyPr/>
                    <a:lstStyle/>
                    <a:p>
                      <a:pPr algn="ctr"/>
                      <a:r>
                        <a:rPr lang="en-US" sz="1100" dirty="0" smtClean="0"/>
                        <a:t>S/D</a:t>
                      </a:r>
                      <a:endParaRPr lang="en-US" sz="1100" dirty="0"/>
                    </a:p>
                  </a:txBody>
                  <a:tcPr/>
                </a:tc>
                <a:tc>
                  <a:txBody>
                    <a:bodyPr/>
                    <a:lstStyle/>
                    <a:p>
                      <a:pPr algn="ctr"/>
                      <a:r>
                        <a:rPr lang="en-US" sz="1100" dirty="0" smtClean="0"/>
                        <a:t>O/R</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sp>
        <p:nvSpPr>
          <p:cNvPr id="10" name="TextBox 9"/>
          <p:cNvSpPr txBox="1"/>
          <p:nvPr/>
        </p:nvSpPr>
        <p:spPr>
          <a:xfrm>
            <a:off x="6608683" y="544260"/>
            <a:ext cx="3113508" cy="3399739"/>
          </a:xfrm>
          <a:prstGeom prst="rect">
            <a:avLst/>
          </a:prstGeom>
          <a:noFill/>
        </p:spPr>
        <p:txBody>
          <a:bodyPr wrap="square" rtlCol="0">
            <a:normAutofit fontScale="70000" lnSpcReduction="20000"/>
          </a:bodyPr>
          <a:lstStyle/>
          <a:p>
            <a:r>
              <a:rPr lang="en-US" sz="1100" b="1" dirty="0" smtClean="0"/>
              <a:t>Control Mode - Layouts</a:t>
            </a:r>
          </a:p>
          <a:p>
            <a:endParaRPr lang="en-US" sz="1100" dirty="0" smtClean="0"/>
          </a:p>
          <a:p>
            <a:pPr algn="just"/>
            <a:r>
              <a:rPr lang="en-US" sz="1100" dirty="0" smtClean="0"/>
              <a:t>Control mode allows you to select which parameters are assigned to which of the analog inputs, and therefore which parameters you can use CV to control, and which are manual only.</a:t>
            </a:r>
          </a:p>
          <a:p>
            <a:pPr algn="just"/>
            <a:endParaRPr lang="en-US" sz="1100" dirty="0"/>
          </a:p>
          <a:p>
            <a:pPr algn="just"/>
            <a:r>
              <a:rPr lang="en-US" sz="1100" dirty="0" smtClean="0"/>
              <a:t>To enter control </a:t>
            </a:r>
            <a:r>
              <a:rPr lang="en-US" sz="1100" dirty="0"/>
              <a:t>m</a:t>
            </a:r>
            <a:r>
              <a:rPr lang="en-US" sz="1100" dirty="0" smtClean="0"/>
              <a:t>ode, turn the A2 and A3 controls all the way up.</a:t>
            </a:r>
          </a:p>
          <a:p>
            <a:pPr algn="just"/>
            <a:r>
              <a:rPr lang="en-US" sz="1100" dirty="0" smtClean="0"/>
              <a:t>Then use the A2 control to select the layout you want (all variations detailed below). The status of the two LEDs shows which layout you have selected. Once you’ve selected your layout, turn down control A3 to exit control mode and return to normal operation.</a:t>
            </a:r>
          </a:p>
          <a:p>
            <a:pPr algn="just"/>
            <a:endParaRPr lang="en-US" sz="1100" dirty="0" smtClean="0"/>
          </a:p>
          <a:p>
            <a:pPr algn="just"/>
            <a:r>
              <a:rPr lang="en-US" sz="1100" dirty="0" smtClean="0"/>
              <a:t>You can also enter this mode on the fly using CV, then switch between layouts using a CV source. The same CV source will then influence different parameters once control mode is exited (which again, you would do by changing the appropriate CV). Some pretty complex automation of this can be achieved using </a:t>
            </a:r>
            <a:r>
              <a:rPr lang="en-US" sz="1100" dirty="0"/>
              <a:t>v</a:t>
            </a:r>
            <a:r>
              <a:rPr lang="en-US" sz="1100" dirty="0" smtClean="0"/>
              <a:t>oltage controlled switches, although this is non-trivial, and needs a VC switch (with 2 inputs on each) for each of the 4 knobs to be completely effective.</a:t>
            </a:r>
          </a:p>
          <a:p>
            <a:endParaRPr lang="en-US" sz="1100" dirty="0"/>
          </a:p>
          <a:p>
            <a:r>
              <a:rPr lang="en-US" sz="1100" b="1" dirty="0"/>
              <a:t>Control Mode </a:t>
            </a:r>
            <a:r>
              <a:rPr lang="en-US" sz="1100" b="1" dirty="0" smtClean="0"/>
              <a:t>– Octaves / Root</a:t>
            </a:r>
            <a:endParaRPr lang="en-US" sz="1100" b="1" dirty="0"/>
          </a:p>
          <a:p>
            <a:endParaRPr lang="en-US" sz="1100" dirty="0"/>
          </a:p>
          <a:p>
            <a:pPr algn="just"/>
            <a:r>
              <a:rPr lang="en-US" sz="1100" dirty="0" smtClean="0"/>
              <a:t>When in control mode, A0 will set the function that the O/R control will perform. When the selection is changed,  D0 will flash from 1 to 3 times to indicate which option is selected.</a:t>
            </a:r>
          </a:p>
          <a:p>
            <a:pPr algn="just"/>
            <a:r>
              <a:rPr lang="en-US" sz="1100" dirty="0" smtClean="0"/>
              <a:t>When </a:t>
            </a:r>
            <a:r>
              <a:rPr lang="en-US" sz="1100" dirty="0"/>
              <a:t>the O/R control is set to control the root </a:t>
            </a:r>
            <a:r>
              <a:rPr lang="en-US" sz="1100" dirty="0" smtClean="0"/>
              <a:t>note, the default number of octaves to be used for the arpeggio can be set in control mode using A1. Feedback on the number of octaves selected is provided through flashes of D1.</a:t>
            </a:r>
          </a:p>
          <a:p>
            <a:pPr algn="just"/>
            <a:r>
              <a:rPr lang="en-US" sz="1100" dirty="0" smtClean="0"/>
              <a:t>When </a:t>
            </a:r>
            <a:r>
              <a:rPr lang="en-US" sz="1100" dirty="0" err="1" smtClean="0"/>
              <a:t>arpeggiating</a:t>
            </a:r>
            <a:r>
              <a:rPr lang="en-US" sz="1100" dirty="0" smtClean="0"/>
              <a:t> in “both” mode, the O/R control should be set using a discrete CV, rather than continuous CV or manually, to avoid unintentional change of values by the control sweeping over the changeover point between the two parameters.</a:t>
            </a:r>
            <a:endParaRPr lang="en-US" sz="1100" dirty="0"/>
          </a:p>
        </p:txBody>
      </p:sp>
      <p:graphicFrame>
        <p:nvGraphicFramePr>
          <p:cNvPr id="11" name="Table 10"/>
          <p:cNvGraphicFramePr>
            <a:graphicFrameLocks noGrp="1"/>
          </p:cNvGraphicFramePr>
          <p:nvPr>
            <p:extLst>
              <p:ext uri="{D42A27DB-BD31-4B8C-83A1-F6EECF244321}">
                <p14:modId xmlns:p14="http://schemas.microsoft.com/office/powerpoint/2010/main" val="3929984813"/>
              </p:ext>
            </p:extLst>
          </p:nvPr>
        </p:nvGraphicFramePr>
        <p:xfrm>
          <a:off x="209490" y="268444"/>
          <a:ext cx="3469334" cy="2362199"/>
        </p:xfrm>
        <a:graphic>
          <a:graphicData uri="http://schemas.openxmlformats.org/drawingml/2006/table">
            <a:tbl>
              <a:tblPr firstRow="1">
                <a:tableStyleId>{3C2FFA5D-87B4-456A-9821-1D502468CF0F}</a:tableStyleId>
              </a:tblPr>
              <a:tblGrid>
                <a:gridCol w="741300"/>
                <a:gridCol w="2728034"/>
              </a:tblGrid>
              <a:tr h="219698">
                <a:tc gridSpan="2">
                  <a:txBody>
                    <a:bodyPr/>
                    <a:lstStyle/>
                    <a:p>
                      <a:pPr algn="ctr"/>
                      <a:r>
                        <a:rPr lang="en-US" sz="1400" dirty="0" smtClean="0"/>
                        <a:t>Mode</a:t>
                      </a:r>
                      <a:endParaRPr lang="en-US" sz="1400" dirty="0"/>
                    </a:p>
                  </a:txBody>
                  <a:tcPr/>
                </a:tc>
                <a:tc hMerge="1">
                  <a:txBody>
                    <a:bodyPr/>
                    <a:lstStyle/>
                    <a:p>
                      <a:endParaRPr lang="en-US" sz="1400" dirty="0"/>
                    </a:p>
                  </a:txBody>
                  <a:tcPr/>
                </a:tc>
              </a:tr>
              <a:tr h="219698">
                <a:tc>
                  <a:txBody>
                    <a:bodyPr/>
                    <a:lstStyle/>
                    <a:p>
                      <a:pPr algn="ctr"/>
                      <a:r>
                        <a:rPr lang="en-US" sz="1100" b="1" dirty="0" smtClean="0"/>
                        <a:t>Up</a:t>
                      </a:r>
                      <a:endParaRPr lang="en-US" sz="1100" b="1" dirty="0"/>
                    </a:p>
                  </a:txBody>
                  <a:tcPr anchor="ctr"/>
                </a:tc>
                <a:tc>
                  <a:txBody>
                    <a:bodyPr/>
                    <a:lstStyle/>
                    <a:p>
                      <a:r>
                        <a:rPr lang="en-US" sz="1100" dirty="0" smtClean="0"/>
                        <a:t>Lowest</a:t>
                      </a:r>
                      <a:r>
                        <a:rPr lang="en-US" sz="1100" baseline="0" dirty="0" smtClean="0"/>
                        <a:t> to highest note</a:t>
                      </a:r>
                      <a:endParaRPr lang="en-US" sz="1100" dirty="0"/>
                    </a:p>
                  </a:txBody>
                  <a:tcPr anchor="ctr"/>
                </a:tc>
              </a:tr>
              <a:tr h="219698">
                <a:tc>
                  <a:txBody>
                    <a:bodyPr/>
                    <a:lstStyle/>
                    <a:p>
                      <a:pPr algn="ctr"/>
                      <a:r>
                        <a:rPr lang="en-US" sz="1100" b="1" dirty="0" smtClean="0"/>
                        <a:t>Down</a:t>
                      </a:r>
                      <a:endParaRPr lang="en-US" sz="1100" b="1" dirty="0"/>
                    </a:p>
                  </a:txBody>
                  <a:tcPr anchor="ctr"/>
                </a:tc>
                <a:tc>
                  <a:txBody>
                    <a:bodyPr/>
                    <a:lstStyle/>
                    <a:p>
                      <a:r>
                        <a:rPr lang="en-US" sz="1100" dirty="0" smtClean="0"/>
                        <a:t>Highest to lowest note</a:t>
                      </a:r>
                      <a:endParaRPr lang="en-US" sz="1100" dirty="0"/>
                    </a:p>
                  </a:txBody>
                  <a:tcPr anchor="ctr"/>
                </a:tc>
              </a:tr>
              <a:tr h="270861">
                <a:tc>
                  <a:txBody>
                    <a:bodyPr/>
                    <a:lstStyle/>
                    <a:p>
                      <a:pPr algn="ctr"/>
                      <a:r>
                        <a:rPr lang="en-US" sz="1100" b="1" dirty="0" smtClean="0"/>
                        <a:t>Up/Down</a:t>
                      </a:r>
                      <a:endParaRPr lang="en-US" sz="1100" b="1" dirty="0"/>
                    </a:p>
                  </a:txBody>
                  <a:tcPr anchor="ctr"/>
                </a:tc>
                <a:tc>
                  <a:txBody>
                    <a:bodyPr/>
                    <a:lstStyle/>
                    <a:p>
                      <a:r>
                        <a:rPr lang="en-US" sz="1100" dirty="0" smtClean="0"/>
                        <a:t>Lowest to highest</a:t>
                      </a:r>
                      <a:r>
                        <a:rPr lang="en-US" sz="1100" baseline="0" dirty="0" smtClean="0"/>
                        <a:t> then back; </a:t>
                      </a:r>
                      <a:r>
                        <a:rPr lang="en-US" sz="1100" baseline="0" dirty="0" err="1" smtClean="0"/>
                        <a:t>doesn</a:t>
                      </a:r>
                      <a:r>
                        <a:rPr lang="fr-FR" sz="1100" baseline="0" dirty="0" smtClean="0"/>
                        <a:t>’</a:t>
                      </a:r>
                      <a:r>
                        <a:rPr lang="en-US" sz="1100" baseline="0" dirty="0" smtClean="0"/>
                        <a:t>t repeat highest and lowest notes</a:t>
                      </a:r>
                      <a:endParaRPr lang="en-US" sz="1100" dirty="0"/>
                    </a:p>
                  </a:txBody>
                  <a:tcPr anchor="ctr"/>
                </a:tc>
              </a:tr>
              <a:tr h="270861">
                <a:tc>
                  <a:txBody>
                    <a:bodyPr/>
                    <a:lstStyle/>
                    <a:p>
                      <a:pPr algn="ctr"/>
                      <a:r>
                        <a:rPr lang="en-US" sz="1100" b="1" dirty="0" smtClean="0"/>
                        <a:t>Root-Up</a:t>
                      </a:r>
                      <a:endParaRPr lang="en-US" sz="1100" b="1" dirty="0"/>
                    </a:p>
                  </a:txBody>
                  <a:tcPr anchor="ctr"/>
                </a:tc>
                <a:tc>
                  <a:txBody>
                    <a:bodyPr/>
                    <a:lstStyle/>
                    <a:p>
                      <a:r>
                        <a:rPr lang="en-US" sz="1100" dirty="0" smtClean="0"/>
                        <a:t>Bounce between lowest </a:t>
                      </a:r>
                      <a:r>
                        <a:rPr lang="en-US" sz="1100" baseline="0" dirty="0" smtClean="0"/>
                        <a:t>and each other note in the series</a:t>
                      </a:r>
                      <a:endParaRPr lang="en-US" sz="1100" dirty="0"/>
                    </a:p>
                  </a:txBody>
                  <a:tcPr anchor="ctr"/>
                </a:tc>
              </a:tr>
              <a:tr h="270861">
                <a:tc>
                  <a:txBody>
                    <a:bodyPr/>
                    <a:lstStyle/>
                    <a:p>
                      <a:pPr algn="ctr"/>
                      <a:r>
                        <a:rPr lang="en-US" sz="1100" b="1" dirty="0" smtClean="0"/>
                        <a:t>Ping-Pong</a:t>
                      </a:r>
                      <a:endParaRPr lang="en-US" sz="1100" b="1" dirty="0"/>
                    </a:p>
                  </a:txBody>
                  <a:tcPr anchor="ctr"/>
                </a:tc>
                <a:tc>
                  <a:txBody>
                    <a:bodyPr/>
                    <a:lstStyle/>
                    <a:p>
                      <a:r>
                        <a:rPr lang="en-US" sz="1100" dirty="0" smtClean="0"/>
                        <a:t>Alternate from lowest to highest, moving towards middle note until all</a:t>
                      </a:r>
                      <a:r>
                        <a:rPr lang="en-US" sz="1100" baseline="0" dirty="0" smtClean="0"/>
                        <a:t> are played</a:t>
                      </a:r>
                      <a:endParaRPr lang="en-US" sz="1100" dirty="0"/>
                    </a:p>
                  </a:txBody>
                  <a:tcPr anchor="ctr"/>
                </a:tc>
              </a:tr>
              <a:tr h="219698">
                <a:tc>
                  <a:txBody>
                    <a:bodyPr/>
                    <a:lstStyle/>
                    <a:p>
                      <a:pPr algn="ctr"/>
                      <a:r>
                        <a:rPr lang="en-US" sz="1100" b="1" dirty="0" smtClean="0"/>
                        <a:t>Random</a:t>
                      </a:r>
                      <a:endParaRPr lang="en-US" sz="1100" b="1" dirty="0"/>
                    </a:p>
                  </a:txBody>
                  <a:tcPr anchor="ctr"/>
                </a:tc>
                <a:tc>
                  <a:txBody>
                    <a:bodyPr/>
                    <a:lstStyle/>
                    <a:p>
                      <a:r>
                        <a:rPr lang="en-US" sz="1100" dirty="0" smtClean="0"/>
                        <a:t>Plays one note from each octave selected</a:t>
                      </a:r>
                      <a:endParaRPr lang="en-US" sz="1100" dirty="0"/>
                    </a:p>
                  </a:txBody>
                  <a:tcPr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140799339"/>
              </p:ext>
            </p:extLst>
          </p:nvPr>
        </p:nvGraphicFramePr>
        <p:xfrm>
          <a:off x="209490" y="2900336"/>
          <a:ext cx="1213864" cy="3474719"/>
        </p:xfrm>
        <a:graphic>
          <a:graphicData uri="http://schemas.openxmlformats.org/drawingml/2006/table">
            <a:tbl>
              <a:tblPr firstRow="1">
                <a:tableStyleId>{3C2FFA5D-87B4-456A-9821-1D502468CF0F}</a:tableStyleId>
              </a:tblPr>
              <a:tblGrid>
                <a:gridCol w="1213864"/>
              </a:tblGrid>
              <a:tr h="211221">
                <a:tc>
                  <a:txBody>
                    <a:bodyPr/>
                    <a:lstStyle/>
                    <a:p>
                      <a:pPr algn="ctr"/>
                      <a:r>
                        <a:rPr lang="en-US" sz="1400" dirty="0" smtClean="0"/>
                        <a:t>Scale</a:t>
                      </a:r>
                      <a:endParaRPr lang="en-US" sz="1400" dirty="0"/>
                    </a:p>
                  </a:txBody>
                  <a:tcPr/>
                </a:tc>
              </a:tr>
              <a:tr h="168977">
                <a:tc>
                  <a:txBody>
                    <a:bodyPr/>
                    <a:lstStyle/>
                    <a:p>
                      <a:pPr algn="ctr"/>
                      <a:r>
                        <a:rPr lang="en-US" sz="1000" dirty="0" smtClean="0"/>
                        <a:t>Major Pentatonic</a:t>
                      </a:r>
                      <a:endParaRPr lang="en-US" sz="1000" dirty="0"/>
                    </a:p>
                  </a:txBody>
                  <a:tcPr/>
                </a:tc>
              </a:tr>
              <a:tr h="168977">
                <a:tc>
                  <a:txBody>
                    <a:bodyPr/>
                    <a:lstStyle/>
                    <a:p>
                      <a:pPr algn="ctr"/>
                      <a:r>
                        <a:rPr lang="en-US" sz="1000" dirty="0" smtClean="0"/>
                        <a:t>Minor Pentatonic</a:t>
                      </a:r>
                      <a:endParaRPr lang="en-US" sz="1000" dirty="0"/>
                    </a:p>
                  </a:txBody>
                  <a:tcPr/>
                </a:tc>
              </a:tr>
              <a:tr h="168977">
                <a:tc>
                  <a:txBody>
                    <a:bodyPr/>
                    <a:lstStyle/>
                    <a:p>
                      <a:pPr algn="ctr"/>
                      <a:r>
                        <a:rPr lang="en-US" sz="1000" dirty="0" smtClean="0"/>
                        <a:t>Blues</a:t>
                      </a:r>
                      <a:endParaRPr lang="en-US" sz="1000" dirty="0"/>
                    </a:p>
                  </a:txBody>
                  <a:tcPr/>
                </a:tc>
              </a:tr>
              <a:tr h="168977">
                <a:tc>
                  <a:txBody>
                    <a:bodyPr/>
                    <a:lstStyle/>
                    <a:p>
                      <a:pPr algn="ctr"/>
                      <a:r>
                        <a:rPr lang="en-US" sz="1000" dirty="0" smtClean="0"/>
                        <a:t>Augmented</a:t>
                      </a:r>
                      <a:endParaRPr lang="en-US" sz="1000" dirty="0"/>
                    </a:p>
                  </a:txBody>
                  <a:tcPr/>
                </a:tc>
              </a:tr>
              <a:tr h="168977">
                <a:tc>
                  <a:txBody>
                    <a:bodyPr/>
                    <a:lstStyle/>
                    <a:p>
                      <a:pPr algn="ctr"/>
                      <a:r>
                        <a:rPr lang="en-US" sz="1000" dirty="0" smtClean="0"/>
                        <a:t>Ionian</a:t>
                      </a:r>
                      <a:endParaRPr lang="en-US" sz="1000" dirty="0"/>
                    </a:p>
                  </a:txBody>
                  <a:tcPr/>
                </a:tc>
              </a:tr>
              <a:tr h="168977">
                <a:tc>
                  <a:txBody>
                    <a:bodyPr/>
                    <a:lstStyle/>
                    <a:p>
                      <a:pPr algn="ctr"/>
                      <a:r>
                        <a:rPr lang="en-US" sz="1000" dirty="0" smtClean="0"/>
                        <a:t>Aeolian</a:t>
                      </a:r>
                      <a:endParaRPr lang="en-US" sz="1000" dirty="0"/>
                    </a:p>
                  </a:txBody>
                  <a:tcPr/>
                </a:tc>
              </a:tr>
              <a:tr h="168977">
                <a:tc>
                  <a:txBody>
                    <a:bodyPr/>
                    <a:lstStyle/>
                    <a:p>
                      <a:pPr algn="ctr"/>
                      <a:r>
                        <a:rPr lang="en-US" sz="1000" dirty="0" smtClean="0"/>
                        <a:t>Lydian</a:t>
                      </a:r>
                      <a:endParaRPr lang="en-US" sz="1000" dirty="0"/>
                    </a:p>
                  </a:txBody>
                  <a:tcPr/>
                </a:tc>
              </a:tr>
              <a:tr h="168977">
                <a:tc>
                  <a:txBody>
                    <a:bodyPr/>
                    <a:lstStyle/>
                    <a:p>
                      <a:pPr algn="ctr"/>
                      <a:r>
                        <a:rPr lang="en-US" sz="1000" dirty="0" err="1" smtClean="0"/>
                        <a:t>Mixolydian</a:t>
                      </a:r>
                      <a:endParaRPr lang="en-US" sz="1000" dirty="0"/>
                    </a:p>
                  </a:txBody>
                  <a:tcPr/>
                </a:tc>
              </a:tr>
              <a:tr h="168977">
                <a:tc>
                  <a:txBody>
                    <a:bodyPr/>
                    <a:lstStyle/>
                    <a:p>
                      <a:pPr algn="ctr"/>
                      <a:r>
                        <a:rPr lang="en-US" sz="1000" dirty="0" smtClean="0"/>
                        <a:t>Dorian</a:t>
                      </a:r>
                      <a:endParaRPr lang="en-US" sz="1000" dirty="0"/>
                    </a:p>
                  </a:txBody>
                  <a:tcPr/>
                </a:tc>
              </a:tr>
              <a:tr h="168977">
                <a:tc>
                  <a:txBody>
                    <a:bodyPr/>
                    <a:lstStyle/>
                    <a:p>
                      <a:pPr algn="ctr"/>
                      <a:r>
                        <a:rPr lang="en-US" sz="1000" dirty="0" smtClean="0"/>
                        <a:t>Phrygian</a:t>
                      </a:r>
                      <a:endParaRPr lang="en-US" sz="1000" dirty="0"/>
                    </a:p>
                  </a:txBody>
                  <a:tcPr/>
                </a:tc>
              </a:tr>
              <a:tr h="168977">
                <a:tc>
                  <a:txBody>
                    <a:bodyPr/>
                    <a:lstStyle/>
                    <a:p>
                      <a:pPr algn="ctr"/>
                      <a:r>
                        <a:rPr lang="en-US" sz="1000" dirty="0" err="1" smtClean="0"/>
                        <a:t>Locrian</a:t>
                      </a:r>
                      <a:endParaRPr lang="en-US" sz="1000" dirty="0"/>
                    </a:p>
                  </a:txBody>
                  <a:tcPr/>
                </a:tc>
              </a:tr>
              <a:tr h="168977">
                <a:tc>
                  <a:txBody>
                    <a:bodyPr/>
                    <a:lstStyle/>
                    <a:p>
                      <a:pPr algn="ctr"/>
                      <a:r>
                        <a:rPr lang="en-US" sz="1000" dirty="0" smtClean="0"/>
                        <a:t>Octaves</a:t>
                      </a:r>
                      <a:endParaRPr lang="en-US" sz="1000" dirty="0"/>
                    </a:p>
                  </a:txBody>
                  <a:tcPr/>
                </a:tc>
              </a:tr>
              <a:tr h="168977">
                <a:tc>
                  <a:txBody>
                    <a:bodyPr/>
                    <a:lstStyle/>
                    <a:p>
                      <a:pPr algn="ctr"/>
                      <a:r>
                        <a:rPr lang="en-US" sz="1000" dirty="0" smtClean="0"/>
                        <a:t>Chromatic</a:t>
                      </a:r>
                      <a:endParaRPr lang="en-US" sz="10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106549228"/>
              </p:ext>
            </p:extLst>
          </p:nvPr>
        </p:nvGraphicFramePr>
        <p:xfrm>
          <a:off x="1658716" y="2900336"/>
          <a:ext cx="2020108" cy="2118359"/>
        </p:xfrm>
        <a:graphic>
          <a:graphicData uri="http://schemas.openxmlformats.org/drawingml/2006/table">
            <a:tbl>
              <a:tblPr firstRow="1">
                <a:tableStyleId>{3C2FFA5D-87B4-456A-9821-1D502468CF0F}</a:tableStyleId>
              </a:tblPr>
              <a:tblGrid>
                <a:gridCol w="1010054"/>
                <a:gridCol w="1010054"/>
              </a:tblGrid>
              <a:tr h="195897">
                <a:tc gridSpan="2">
                  <a:txBody>
                    <a:bodyPr/>
                    <a:lstStyle/>
                    <a:p>
                      <a:pPr algn="ctr"/>
                      <a:r>
                        <a:rPr lang="en-US" sz="1400" dirty="0" smtClean="0"/>
                        <a:t>Steps / Distance</a:t>
                      </a:r>
                      <a:endParaRPr lang="en-US" sz="1400" dirty="0"/>
                    </a:p>
                  </a:txBody>
                  <a:tcPr/>
                </a:tc>
                <a:tc hMerge="1">
                  <a:txBody>
                    <a:bodyPr/>
                    <a:lstStyle/>
                    <a:p>
                      <a:endParaRPr lang="en-US"/>
                    </a:p>
                  </a:txBody>
                  <a:tcPr/>
                </a:tc>
              </a:tr>
              <a:tr h="195897">
                <a:tc gridSpan="2">
                  <a:txBody>
                    <a:bodyPr/>
                    <a:lstStyle/>
                    <a:p>
                      <a:pPr algn="l"/>
                      <a:r>
                        <a:rPr lang="en-US" sz="900" dirty="0" smtClean="0"/>
                        <a:t>Changing this control increases</a:t>
                      </a:r>
                      <a:r>
                        <a:rPr lang="en-US" sz="900" baseline="0" dirty="0" smtClean="0"/>
                        <a:t> the distance and </a:t>
                      </a:r>
                      <a:r>
                        <a:rPr lang="en-US" sz="900" baseline="0" smtClean="0"/>
                        <a:t>steps ranges. </a:t>
                      </a:r>
                      <a:r>
                        <a:rPr lang="en-US" sz="900" baseline="0" dirty="0" smtClean="0"/>
                        <a:t>Distance (between each note played) is spread across the whole control range, then for each distance setting, the number of steps to be played in each arpeggio sits within that sub-range; i.e. select the distance setting you want, then fine tune for the number of steps.</a:t>
                      </a:r>
                      <a:endParaRPr lang="en-US" sz="900" dirty="0"/>
                    </a:p>
                  </a:txBody>
                  <a:tcPr/>
                </a:tc>
                <a:tc hMerge="1">
                  <a:txBody>
                    <a:bodyPr/>
                    <a:lstStyle/>
                    <a:p>
                      <a:endParaRPr lang="en-US"/>
                    </a:p>
                  </a:txBody>
                  <a:tcPr/>
                </a:tc>
              </a:tr>
              <a:tr h="195897">
                <a:tc>
                  <a:txBody>
                    <a:bodyPr/>
                    <a:lstStyle/>
                    <a:p>
                      <a:pPr algn="l"/>
                      <a:r>
                        <a:rPr lang="en-US" sz="1000" dirty="0" smtClean="0"/>
                        <a:t>Distance range</a:t>
                      </a:r>
                      <a:endParaRPr lang="en-US" sz="1000" dirty="0"/>
                    </a:p>
                  </a:txBody>
                  <a:tcPr/>
                </a:tc>
                <a:tc>
                  <a:txBody>
                    <a:bodyPr/>
                    <a:lstStyle/>
                    <a:p>
                      <a:pPr algn="l"/>
                      <a:r>
                        <a:rPr lang="en-US" sz="1000" dirty="0" smtClean="0"/>
                        <a:t>1 - 6</a:t>
                      </a:r>
                      <a:endParaRPr lang="en-US" sz="1000" dirty="0"/>
                    </a:p>
                  </a:txBody>
                  <a:tcPr/>
                </a:tc>
              </a:tr>
              <a:tr h="195897">
                <a:tc>
                  <a:txBody>
                    <a:bodyPr/>
                    <a:lstStyle/>
                    <a:p>
                      <a:pPr algn="l"/>
                      <a:r>
                        <a:rPr lang="en-US" sz="1000" dirty="0" smtClean="0"/>
                        <a:t>Steps range</a:t>
                      </a:r>
                      <a:endParaRPr lang="en-US" sz="1000" dirty="0"/>
                    </a:p>
                  </a:txBody>
                  <a:tcPr/>
                </a:tc>
                <a:tc>
                  <a:txBody>
                    <a:bodyPr/>
                    <a:lstStyle/>
                    <a:p>
                      <a:pPr algn="l"/>
                      <a:r>
                        <a:rPr lang="en-US" sz="1000" dirty="0" smtClean="0"/>
                        <a:t>3 - 6</a:t>
                      </a:r>
                      <a:endParaRPr lang="en-US" sz="10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729806016"/>
              </p:ext>
            </p:extLst>
          </p:nvPr>
        </p:nvGraphicFramePr>
        <p:xfrm>
          <a:off x="1658716" y="5241771"/>
          <a:ext cx="2020108" cy="1356359"/>
        </p:xfrm>
        <a:graphic>
          <a:graphicData uri="http://schemas.openxmlformats.org/drawingml/2006/table">
            <a:tbl>
              <a:tblPr firstRow="1">
                <a:tableStyleId>{3C2FFA5D-87B4-456A-9821-1D502468CF0F}</a:tableStyleId>
              </a:tblPr>
              <a:tblGrid>
                <a:gridCol w="2020108"/>
              </a:tblGrid>
              <a:tr h="195897">
                <a:tc>
                  <a:txBody>
                    <a:bodyPr/>
                    <a:lstStyle/>
                    <a:p>
                      <a:pPr algn="ctr"/>
                      <a:r>
                        <a:rPr lang="en-US" sz="1400" dirty="0" smtClean="0"/>
                        <a:t>Octaves / Root</a:t>
                      </a:r>
                      <a:endParaRPr lang="en-US" sz="1400" dirty="0"/>
                    </a:p>
                  </a:txBody>
                  <a:tcPr/>
                </a:tc>
              </a:tr>
              <a:tr h="195897">
                <a:tc>
                  <a:txBody>
                    <a:bodyPr/>
                    <a:lstStyle/>
                    <a:p>
                      <a:pPr algn="l"/>
                      <a:r>
                        <a:rPr lang="en-US" sz="900" dirty="0" smtClean="0"/>
                        <a:t>This simply selects the number of repeats</a:t>
                      </a:r>
                      <a:r>
                        <a:rPr lang="en-US" sz="900" baseline="0" dirty="0" smtClean="0"/>
                        <a:t> of the arpeggio (1 to 5), with each being transposed to the next octave up, and also sets the root note of the arpeggio. The exact </a:t>
                      </a:r>
                      <a:r>
                        <a:rPr lang="en-US" sz="900" baseline="0" dirty="0" err="1" smtClean="0"/>
                        <a:t>behaviour</a:t>
                      </a:r>
                      <a:r>
                        <a:rPr lang="en-US" sz="900" baseline="0" dirty="0" smtClean="0"/>
                        <a:t> of this parameter depends upon the settings selected in control mode.</a:t>
                      </a:r>
                      <a:endParaRPr lang="en-US" sz="900" dirty="0"/>
                    </a:p>
                  </a:txBody>
                  <a:tcPr/>
                </a:tc>
              </a:tr>
            </a:tbl>
          </a:graphicData>
        </a:graphic>
      </p:graphicFrame>
      <p:sp>
        <p:nvSpPr>
          <p:cNvPr id="15" name="TextBox 14"/>
          <p:cNvSpPr txBox="1"/>
          <p:nvPr/>
        </p:nvSpPr>
        <p:spPr>
          <a:xfrm>
            <a:off x="5773752" y="102764"/>
            <a:ext cx="2243648" cy="400110"/>
          </a:xfrm>
          <a:prstGeom prst="rect">
            <a:avLst/>
          </a:prstGeom>
          <a:noFill/>
        </p:spPr>
        <p:txBody>
          <a:bodyPr wrap="none" rtlCol="0">
            <a:spAutoFit/>
          </a:bodyPr>
          <a:lstStyle/>
          <a:p>
            <a:r>
              <a:rPr lang="en-US" sz="2000" b="1" u="sng" dirty="0" err="1" smtClean="0"/>
              <a:t>FlexArp</a:t>
            </a:r>
            <a:r>
              <a:rPr lang="en-US" sz="2000" b="1" u="sng" dirty="0" smtClean="0"/>
              <a:t> for </a:t>
            </a:r>
            <a:r>
              <a:rPr lang="en-US" sz="2000" b="1" u="sng" dirty="0" err="1" smtClean="0"/>
              <a:t>ardcore</a:t>
            </a:r>
            <a:endParaRPr lang="en-US" sz="2000" b="1" u="sng" dirty="0"/>
          </a:p>
        </p:txBody>
      </p:sp>
      <p:sp>
        <p:nvSpPr>
          <p:cNvPr id="2" name="TextBox 1"/>
          <p:cNvSpPr txBox="1"/>
          <p:nvPr/>
        </p:nvSpPr>
        <p:spPr>
          <a:xfrm>
            <a:off x="8466127" y="168416"/>
            <a:ext cx="1389836" cy="230832"/>
          </a:xfrm>
          <a:prstGeom prst="rect">
            <a:avLst/>
          </a:prstGeom>
          <a:noFill/>
        </p:spPr>
        <p:txBody>
          <a:bodyPr wrap="none" rtlCol="0">
            <a:spAutoFit/>
          </a:bodyPr>
          <a:lstStyle/>
          <a:p>
            <a:r>
              <a:rPr lang="en-US" sz="900" i="1" dirty="0" err="1"/>
              <a:t>r</a:t>
            </a:r>
            <a:r>
              <a:rPr lang="en-US" sz="900" i="1" dirty="0" err="1" smtClean="0"/>
              <a:t>ockwoofstone</a:t>
            </a:r>
            <a:r>
              <a:rPr lang="en-US" sz="900" i="1" dirty="0" smtClean="0"/>
              <a:t> </a:t>
            </a:r>
            <a:r>
              <a:rPr lang="en-US" sz="900" i="1" dirty="0" err="1" smtClean="0"/>
              <a:t>sept</a:t>
            </a:r>
            <a:r>
              <a:rPr lang="en-US" sz="900" i="1" dirty="0" smtClean="0"/>
              <a:t> 2013</a:t>
            </a:r>
            <a:endParaRPr lang="en-US" sz="900" i="1" dirty="0"/>
          </a:p>
        </p:txBody>
      </p:sp>
      <p:graphicFrame>
        <p:nvGraphicFramePr>
          <p:cNvPr id="16" name="Table 15"/>
          <p:cNvGraphicFramePr>
            <a:graphicFrameLocks noGrp="1"/>
          </p:cNvGraphicFramePr>
          <p:nvPr>
            <p:extLst>
              <p:ext uri="{D42A27DB-BD31-4B8C-83A1-F6EECF244321}">
                <p14:modId xmlns:p14="http://schemas.microsoft.com/office/powerpoint/2010/main" val="2159064494"/>
              </p:ext>
            </p:extLst>
          </p:nvPr>
        </p:nvGraphicFramePr>
        <p:xfrm>
          <a:off x="5829558" y="4336391"/>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endParaRPr lang="en-US" sz="1200" b="1" dirty="0"/>
                    </a:p>
                  </a:txBody>
                  <a:tcPr anchor="ctr"/>
                </a:tc>
                <a:tc hMerge="1">
                  <a:txBody>
                    <a:bodyPr/>
                    <a:lstStyle/>
                    <a:p>
                      <a:endParaRPr lang="en-US" dirty="0"/>
                    </a:p>
                  </a:txBody>
                  <a:tcPr anchor="ctr"/>
                </a:tc>
              </a:tr>
              <a:tr h="121615">
                <a:tc>
                  <a:txBody>
                    <a:bodyPr/>
                    <a:lstStyle/>
                    <a:p>
                      <a:pPr algn="ctr"/>
                      <a:r>
                        <a:rPr lang="en-US" sz="1100" dirty="0" smtClean="0"/>
                        <a:t>Mode</a:t>
                      </a:r>
                      <a:endParaRPr lang="en-US" sz="1100" dirty="0"/>
                    </a:p>
                  </a:txBody>
                  <a:tcPr/>
                </a:tc>
                <a:tc>
                  <a:txBody>
                    <a:bodyPr/>
                    <a:lstStyle/>
                    <a:p>
                      <a:pPr algn="ctr"/>
                      <a:r>
                        <a:rPr lang="en-US" sz="1100" dirty="0" smtClean="0"/>
                        <a:t>O/R</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endParaRPr lang="en-US" sz="1200" dirty="0"/>
                    </a:p>
                  </a:txBody>
                  <a:tcPr anchor="ctr"/>
                </a:tc>
                <a:tc rowSpan="2">
                  <a:txBody>
                    <a:bodyPr/>
                    <a:lstStyle/>
                    <a:p>
                      <a:pPr algn="ctr"/>
                      <a:r>
                        <a:rPr lang="en-US" sz="1200" dirty="0" smtClean="0"/>
                        <a:t>On</a:t>
                      </a:r>
                      <a:endParaRPr lang="en-US" sz="1200" dirty="0"/>
                    </a:p>
                  </a:txBody>
                  <a:tcPr anchor="ctr"/>
                </a:tc>
              </a:tr>
              <a:tr h="170261">
                <a:tc>
                  <a:txBody>
                    <a:bodyPr/>
                    <a:lstStyle/>
                    <a:p>
                      <a:pPr algn="ctr"/>
                      <a:r>
                        <a:rPr lang="en-US" sz="1100" dirty="0" smtClean="0"/>
                        <a:t>S/D</a:t>
                      </a:r>
                      <a:endParaRPr lang="en-US" sz="1100" dirty="0"/>
                    </a:p>
                  </a:txBody>
                  <a:tcPr/>
                </a:tc>
                <a:tc>
                  <a:txBody>
                    <a:bodyPr/>
                    <a:lstStyle/>
                    <a:p>
                      <a:pPr algn="ctr"/>
                      <a:r>
                        <a:rPr lang="en-US" sz="1100" dirty="0" smtClean="0"/>
                        <a:t>Scale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593280208"/>
              </p:ext>
            </p:extLst>
          </p:nvPr>
        </p:nvGraphicFramePr>
        <p:xfrm>
          <a:off x="7819947" y="4336391"/>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endParaRPr lang="en-US" sz="1100" b="1" i="1" dirty="0"/>
                    </a:p>
                  </a:txBody>
                  <a:tcPr anchor="ctr"/>
                </a:tc>
                <a:tc hMerge="1">
                  <a:txBody>
                    <a:bodyPr/>
                    <a:lstStyle/>
                    <a:p>
                      <a:endParaRPr lang="en-US" dirty="0"/>
                    </a:p>
                  </a:txBody>
                  <a:tcPr anchor="ctr"/>
                </a:tc>
              </a:tr>
              <a:tr h="121615">
                <a:tc>
                  <a:txBody>
                    <a:bodyPr/>
                    <a:lstStyle/>
                    <a:p>
                      <a:pPr algn="ctr"/>
                      <a:r>
                        <a:rPr lang="en-US" sz="1100" dirty="0" smtClean="0"/>
                        <a:t>O/R</a:t>
                      </a:r>
                      <a:endParaRPr lang="en-US" sz="1100" dirty="0"/>
                    </a:p>
                  </a:txBody>
                  <a:tcPr/>
                </a:tc>
                <a:tc>
                  <a:txBody>
                    <a:bodyPr/>
                    <a:lstStyle/>
                    <a:p>
                      <a:pPr algn="ctr"/>
                      <a:r>
                        <a:rPr lang="en-US" sz="1100" dirty="0" smtClean="0"/>
                        <a:t>Scale</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r>
                        <a:rPr lang="en-US" sz="1200" dirty="0" smtClean="0"/>
                        <a:t>On</a:t>
                      </a:r>
                    </a:p>
                  </a:txBody>
                  <a:tcPr anchor="ctr"/>
                </a:tc>
                <a:tc rowSpan="2">
                  <a:txBody>
                    <a:bodyPr/>
                    <a:lstStyle/>
                    <a:p>
                      <a:pPr algn="ctr"/>
                      <a:endParaRPr lang="en-US" sz="1200" dirty="0"/>
                    </a:p>
                  </a:txBody>
                  <a:tcPr anchor="ctr"/>
                </a:tc>
              </a:tr>
              <a:tr h="170261">
                <a:tc>
                  <a:txBody>
                    <a:bodyPr/>
                    <a:lstStyle/>
                    <a:p>
                      <a:pPr algn="ctr"/>
                      <a:r>
                        <a:rPr lang="en-US" sz="1100" dirty="0" smtClean="0"/>
                        <a:t>S/D</a:t>
                      </a:r>
                      <a:endParaRPr lang="en-US" sz="1100" dirty="0"/>
                    </a:p>
                  </a:txBody>
                  <a:tcPr/>
                </a:tc>
                <a:tc>
                  <a:txBody>
                    <a:bodyPr/>
                    <a:lstStyle/>
                    <a:p>
                      <a:pPr algn="ctr"/>
                      <a:r>
                        <a:rPr lang="en-US" sz="1100" dirty="0" smtClean="0"/>
                        <a:t>Mode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67785861"/>
              </p:ext>
            </p:extLst>
          </p:nvPr>
        </p:nvGraphicFramePr>
        <p:xfrm>
          <a:off x="3833352" y="5514982"/>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endParaRPr lang="en-US" sz="1100" b="1" i="1" dirty="0"/>
                    </a:p>
                  </a:txBody>
                  <a:tcPr anchor="ctr"/>
                </a:tc>
                <a:tc hMerge="1">
                  <a:txBody>
                    <a:bodyPr/>
                    <a:lstStyle/>
                    <a:p>
                      <a:endParaRPr lang="en-US" dirty="0"/>
                    </a:p>
                  </a:txBody>
                  <a:tcPr anchor="ctr"/>
                </a:tc>
              </a:tr>
              <a:tr h="121615">
                <a:tc>
                  <a:txBody>
                    <a:bodyPr/>
                    <a:lstStyle/>
                    <a:p>
                      <a:pPr algn="ctr"/>
                      <a:r>
                        <a:rPr lang="en-US" sz="1100" dirty="0" smtClean="0"/>
                        <a:t>S/D</a:t>
                      </a:r>
                      <a:endParaRPr lang="en-US" sz="1100" dirty="0"/>
                    </a:p>
                  </a:txBody>
                  <a:tcPr/>
                </a:tc>
                <a:tc>
                  <a:txBody>
                    <a:bodyPr/>
                    <a:lstStyle/>
                    <a:p>
                      <a:pPr algn="ctr"/>
                      <a:r>
                        <a:rPr lang="en-US" sz="1100" dirty="0" smtClean="0"/>
                        <a:t>Mode</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r>
                        <a:rPr lang="en-US" sz="1200" dirty="0" smtClean="0"/>
                        <a:t>On</a:t>
                      </a:r>
                      <a:endParaRPr lang="en-US" sz="1200" dirty="0"/>
                    </a:p>
                  </a:txBody>
                  <a:tcPr anchor="ctr"/>
                </a:tc>
                <a:tc rowSpan="2">
                  <a:txBody>
                    <a:bodyPr/>
                    <a:lstStyle/>
                    <a:p>
                      <a:pPr algn="ctr"/>
                      <a:r>
                        <a:rPr lang="en-US" sz="1200" dirty="0" smtClean="0"/>
                        <a:t>On</a:t>
                      </a:r>
                      <a:endParaRPr lang="en-US" sz="1200" dirty="0"/>
                    </a:p>
                  </a:txBody>
                  <a:tcPr anchor="ctr"/>
                </a:tc>
              </a:tr>
              <a:tr h="170261">
                <a:tc>
                  <a:txBody>
                    <a:bodyPr/>
                    <a:lstStyle/>
                    <a:p>
                      <a:pPr algn="ctr"/>
                      <a:r>
                        <a:rPr lang="en-US" sz="1100" dirty="0" smtClean="0"/>
                        <a:t>O/R</a:t>
                      </a:r>
                      <a:endParaRPr lang="en-US" sz="1100" dirty="0"/>
                    </a:p>
                  </a:txBody>
                  <a:tcPr marL="36000" marR="36000"/>
                </a:tc>
                <a:tc>
                  <a:txBody>
                    <a:bodyPr/>
                    <a:lstStyle/>
                    <a:p>
                      <a:pPr algn="ctr"/>
                      <a:r>
                        <a:rPr lang="en-US" sz="1100" dirty="0" smtClean="0"/>
                        <a:t>Scale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89421234"/>
              </p:ext>
            </p:extLst>
          </p:nvPr>
        </p:nvGraphicFramePr>
        <p:xfrm>
          <a:off x="5829558" y="5514982"/>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endParaRPr lang="en-US" sz="1100" b="1" i="1" dirty="0"/>
                    </a:p>
                  </a:txBody>
                  <a:tcPr anchor="ctr"/>
                </a:tc>
                <a:tc hMerge="1">
                  <a:txBody>
                    <a:bodyPr/>
                    <a:lstStyle/>
                    <a:p>
                      <a:endParaRPr lang="en-US" dirty="0"/>
                    </a:p>
                  </a:txBody>
                  <a:tcPr anchor="ctr"/>
                </a:tc>
              </a:tr>
              <a:tr h="121615">
                <a:tc>
                  <a:txBody>
                    <a:bodyPr/>
                    <a:lstStyle/>
                    <a:p>
                      <a:pPr algn="ctr"/>
                      <a:r>
                        <a:rPr lang="en-US" sz="1100" dirty="0" smtClean="0"/>
                        <a:t>S/D</a:t>
                      </a:r>
                      <a:endParaRPr lang="en-US" sz="1100" dirty="0"/>
                    </a:p>
                  </a:txBody>
                  <a:tcPr/>
                </a:tc>
                <a:tc>
                  <a:txBody>
                    <a:bodyPr/>
                    <a:lstStyle/>
                    <a:p>
                      <a:pPr algn="ctr"/>
                      <a:r>
                        <a:rPr lang="en-US" sz="1100" dirty="0" smtClean="0"/>
                        <a:t>Scale</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endParaRPr lang="en-US" sz="1200" dirty="0"/>
                    </a:p>
                  </a:txBody>
                  <a:tcPr anchor="ctr"/>
                </a:tc>
                <a:tc rowSpan="2">
                  <a:txBody>
                    <a:bodyPr/>
                    <a:lstStyle/>
                    <a:p>
                      <a:pPr algn="ctr"/>
                      <a:r>
                        <a:rPr lang="en-US" sz="2000" dirty="0" smtClean="0"/>
                        <a:t>*</a:t>
                      </a:r>
                      <a:endParaRPr lang="en-US" sz="2000" dirty="0"/>
                    </a:p>
                  </a:txBody>
                  <a:tcPr anchor="ctr"/>
                </a:tc>
              </a:tr>
              <a:tr h="170261">
                <a:tc>
                  <a:txBody>
                    <a:bodyPr/>
                    <a:lstStyle/>
                    <a:p>
                      <a:pPr algn="ctr"/>
                      <a:r>
                        <a:rPr lang="en-US" sz="1100" dirty="0" smtClean="0"/>
                        <a:t>O/R</a:t>
                      </a:r>
                      <a:endParaRPr lang="en-US" sz="1100" dirty="0"/>
                    </a:p>
                  </a:txBody>
                  <a:tcPr/>
                </a:tc>
                <a:tc>
                  <a:txBody>
                    <a:bodyPr/>
                    <a:lstStyle/>
                    <a:p>
                      <a:pPr algn="ctr"/>
                      <a:r>
                        <a:rPr lang="en-US" sz="1100" dirty="0" smtClean="0"/>
                        <a:t>Mode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881426673"/>
              </p:ext>
            </p:extLst>
          </p:nvPr>
        </p:nvGraphicFramePr>
        <p:xfrm>
          <a:off x="7819947" y="5514982"/>
          <a:ext cx="1902244" cy="1082040"/>
        </p:xfrm>
        <a:graphic>
          <a:graphicData uri="http://schemas.openxmlformats.org/drawingml/2006/table">
            <a:tbl>
              <a:tblPr>
                <a:tableStyleId>{3C2FFA5D-87B4-456A-9821-1D502468CF0F}</a:tableStyleId>
              </a:tblPr>
              <a:tblGrid>
                <a:gridCol w="571750"/>
                <a:gridCol w="595006"/>
                <a:gridCol w="375405"/>
                <a:gridCol w="360083"/>
              </a:tblGrid>
              <a:tr h="266700">
                <a:tc>
                  <a:txBody>
                    <a:bodyPr/>
                    <a:lstStyle/>
                    <a:p>
                      <a:pPr algn="ctr"/>
                      <a:r>
                        <a:rPr lang="en-US" sz="1200" b="1" dirty="0" smtClean="0"/>
                        <a:t>A0</a:t>
                      </a:r>
                      <a:endParaRPr lang="en-US" sz="1200" b="1" dirty="0"/>
                    </a:p>
                  </a:txBody>
                  <a:tcPr/>
                </a:tc>
                <a:tc>
                  <a:txBody>
                    <a:bodyPr/>
                    <a:lstStyle/>
                    <a:p>
                      <a:pPr algn="ctr"/>
                      <a:r>
                        <a:rPr lang="en-US" sz="1200" b="1" dirty="0" smtClean="0"/>
                        <a:t>A1</a:t>
                      </a:r>
                      <a:endParaRPr lang="en-US" sz="1200" b="1" dirty="0"/>
                    </a:p>
                  </a:txBody>
                  <a:tcPr/>
                </a:tc>
                <a:tc gridSpan="2">
                  <a:txBody>
                    <a:bodyPr/>
                    <a:lstStyle/>
                    <a:p>
                      <a:pPr algn="ctr"/>
                      <a:endParaRPr lang="en-US" sz="1100" b="1" i="1" dirty="0"/>
                    </a:p>
                  </a:txBody>
                  <a:tcPr anchor="ctr"/>
                </a:tc>
                <a:tc hMerge="1">
                  <a:txBody>
                    <a:bodyPr/>
                    <a:lstStyle/>
                    <a:p>
                      <a:endParaRPr lang="en-US" dirty="0"/>
                    </a:p>
                  </a:txBody>
                  <a:tcPr anchor="ctr"/>
                </a:tc>
              </a:tr>
              <a:tr h="121615">
                <a:tc>
                  <a:txBody>
                    <a:bodyPr/>
                    <a:lstStyle/>
                    <a:p>
                      <a:pPr algn="ctr"/>
                      <a:r>
                        <a:rPr lang="en-US" sz="1100" dirty="0" smtClean="0"/>
                        <a:t>S/D</a:t>
                      </a:r>
                      <a:endParaRPr lang="en-US" sz="1100" dirty="0"/>
                    </a:p>
                  </a:txBody>
                  <a:tcPr/>
                </a:tc>
                <a:tc>
                  <a:txBody>
                    <a:bodyPr/>
                    <a:lstStyle/>
                    <a:p>
                      <a:pPr algn="ctr"/>
                      <a:r>
                        <a:rPr lang="en-US" sz="1100" dirty="0" smtClean="0"/>
                        <a:t>O/R</a:t>
                      </a:r>
                      <a:endParaRPr lang="en-US" sz="1100" dirty="0"/>
                    </a:p>
                  </a:txBody>
                  <a:tcPr/>
                </a:tc>
                <a:tc>
                  <a:txBody>
                    <a:bodyPr/>
                    <a:lstStyle/>
                    <a:p>
                      <a:pPr algn="ctr"/>
                      <a:r>
                        <a:rPr lang="en-US" sz="1200" b="1" dirty="0" smtClean="0"/>
                        <a:t>D0</a:t>
                      </a:r>
                      <a:endParaRPr lang="en-US" sz="1200" b="1" dirty="0"/>
                    </a:p>
                  </a:txBody>
                  <a:tcPr anchor="ctr"/>
                </a:tc>
                <a:tc>
                  <a:txBody>
                    <a:bodyPr/>
                    <a:lstStyle/>
                    <a:p>
                      <a:pPr algn="ctr"/>
                      <a:r>
                        <a:rPr lang="en-US" sz="1200" b="1" dirty="0" smtClean="0"/>
                        <a:t>D1</a:t>
                      </a:r>
                      <a:endParaRPr lang="en-US" sz="1200" b="1" dirty="0"/>
                    </a:p>
                  </a:txBody>
                  <a:tcPr anchor="ctr"/>
                </a:tc>
              </a:tr>
              <a:tr h="121615">
                <a:tc>
                  <a:txBody>
                    <a:bodyPr/>
                    <a:lstStyle/>
                    <a:p>
                      <a:pPr algn="ctr"/>
                      <a:r>
                        <a:rPr lang="en-US" sz="1200" b="1" dirty="0" smtClean="0"/>
                        <a:t>A2</a:t>
                      </a:r>
                      <a:endParaRPr lang="en-US" sz="1200" b="1" dirty="0"/>
                    </a:p>
                  </a:txBody>
                  <a:tcPr/>
                </a:tc>
                <a:tc>
                  <a:txBody>
                    <a:bodyPr/>
                    <a:lstStyle/>
                    <a:p>
                      <a:pPr algn="ctr"/>
                      <a:r>
                        <a:rPr lang="en-US" sz="1200" b="1" dirty="0" smtClean="0"/>
                        <a:t>A3</a:t>
                      </a:r>
                      <a:endParaRPr lang="en-US" sz="1200" b="1" dirty="0"/>
                    </a:p>
                  </a:txBody>
                  <a:tcPr/>
                </a:tc>
                <a:tc rowSpan="2">
                  <a:txBody>
                    <a:bodyPr/>
                    <a:lstStyle/>
                    <a:p>
                      <a:pPr algn="ctr"/>
                      <a:r>
                        <a:rPr lang="en-US" sz="2000" dirty="0" smtClean="0"/>
                        <a:t>*</a:t>
                      </a:r>
                    </a:p>
                  </a:txBody>
                  <a:tcPr anchor="ctr"/>
                </a:tc>
                <a:tc rowSpan="2">
                  <a:txBody>
                    <a:bodyPr/>
                    <a:lstStyle/>
                    <a:p>
                      <a:pPr algn="ctr"/>
                      <a:endParaRPr lang="en-US" sz="1200" dirty="0"/>
                    </a:p>
                  </a:txBody>
                  <a:tcPr anchor="ctr"/>
                </a:tc>
              </a:tr>
              <a:tr h="170261">
                <a:tc>
                  <a:txBody>
                    <a:bodyPr/>
                    <a:lstStyle/>
                    <a:p>
                      <a:pPr algn="ctr"/>
                      <a:r>
                        <a:rPr lang="en-US" sz="1100" dirty="0" smtClean="0"/>
                        <a:t>Mode</a:t>
                      </a:r>
                      <a:endParaRPr lang="en-US" sz="1100" dirty="0"/>
                    </a:p>
                  </a:txBody>
                  <a:tcPr/>
                </a:tc>
                <a:tc>
                  <a:txBody>
                    <a:bodyPr/>
                    <a:lstStyle/>
                    <a:p>
                      <a:pPr algn="ctr"/>
                      <a:r>
                        <a:rPr lang="en-US" sz="1100" dirty="0" smtClean="0"/>
                        <a:t>Scale</a:t>
                      </a:r>
                      <a:endParaRPr lang="en-US" sz="1100" dirty="0"/>
                    </a:p>
                  </a:txBody>
                  <a:tcPr/>
                </a:tc>
                <a:tc vMerge="1">
                  <a:txBody>
                    <a:bodyPr/>
                    <a:lstStyle/>
                    <a:p>
                      <a:endParaRPr lang="en-US" sz="1400" dirty="0"/>
                    </a:p>
                  </a:txBody>
                  <a:tcPr/>
                </a:tc>
                <a:tc vMerge="1">
                  <a:txBody>
                    <a:bodyPr/>
                    <a:lstStyle/>
                    <a:p>
                      <a:endParaRPr lang="en-US" sz="1400" dirty="0"/>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764203593"/>
              </p:ext>
            </p:extLst>
          </p:nvPr>
        </p:nvGraphicFramePr>
        <p:xfrm>
          <a:off x="3833352" y="3944000"/>
          <a:ext cx="5888839" cy="304799"/>
        </p:xfrm>
        <a:graphic>
          <a:graphicData uri="http://schemas.openxmlformats.org/drawingml/2006/table">
            <a:tbl>
              <a:tblPr firstRow="1">
                <a:tableStyleId>{3C2FFA5D-87B4-456A-9821-1D502468CF0F}</a:tableStyleId>
              </a:tblPr>
              <a:tblGrid>
                <a:gridCol w="5888839"/>
              </a:tblGrid>
              <a:tr h="195897">
                <a:tc>
                  <a:txBody>
                    <a:bodyPr/>
                    <a:lstStyle/>
                    <a:p>
                      <a:pPr algn="ctr"/>
                      <a:r>
                        <a:rPr lang="en-US" sz="1400" dirty="0" smtClean="0"/>
                        <a:t>Layouts</a:t>
                      </a:r>
                      <a:endParaRPr lang="en-US" sz="1400"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833417611"/>
              </p:ext>
            </p:extLst>
          </p:nvPr>
        </p:nvGraphicFramePr>
        <p:xfrm>
          <a:off x="3833352" y="2675595"/>
          <a:ext cx="2670481" cy="1104900"/>
        </p:xfrm>
        <a:graphic>
          <a:graphicData uri="http://schemas.openxmlformats.org/drawingml/2006/table">
            <a:tbl>
              <a:tblPr firstRow="1">
                <a:tableStyleId>{3C2FFA5D-87B4-456A-9821-1D502468CF0F}</a:tableStyleId>
              </a:tblPr>
              <a:tblGrid>
                <a:gridCol w="524500"/>
                <a:gridCol w="2145981"/>
              </a:tblGrid>
              <a:tr h="163376">
                <a:tc gridSpan="2">
                  <a:txBody>
                    <a:bodyPr/>
                    <a:lstStyle/>
                    <a:p>
                      <a:pPr algn="ctr"/>
                      <a:r>
                        <a:rPr lang="en-US" sz="1050" dirty="0" smtClean="0"/>
                        <a:t>O / R Control Selection</a:t>
                      </a:r>
                      <a:endParaRPr lang="en-US" sz="1050" dirty="0"/>
                    </a:p>
                  </a:txBody>
                  <a:tcPr/>
                </a:tc>
                <a:tc hMerge="1">
                  <a:txBody>
                    <a:bodyPr/>
                    <a:lstStyle/>
                    <a:p>
                      <a:endParaRPr lang="en-US" sz="1400" dirty="0"/>
                    </a:p>
                  </a:txBody>
                  <a:tcPr/>
                </a:tc>
              </a:tr>
              <a:tr h="181529">
                <a:tc>
                  <a:txBody>
                    <a:bodyPr/>
                    <a:lstStyle/>
                    <a:p>
                      <a:pPr algn="ctr"/>
                      <a:r>
                        <a:rPr lang="en-US" sz="1100" b="1" dirty="0" smtClean="0"/>
                        <a:t>*</a:t>
                      </a:r>
                      <a:endParaRPr lang="en-US" sz="1100" b="1" dirty="0"/>
                    </a:p>
                  </a:txBody>
                  <a:tcPr anchor="ctr"/>
                </a:tc>
                <a:tc>
                  <a:txBody>
                    <a:bodyPr/>
                    <a:lstStyle/>
                    <a:p>
                      <a:r>
                        <a:rPr lang="en-US" sz="800" dirty="0" smtClean="0"/>
                        <a:t>O/R control sets number of </a:t>
                      </a:r>
                      <a:r>
                        <a:rPr lang="en-US" sz="800" i="1" dirty="0" smtClean="0"/>
                        <a:t>octaves</a:t>
                      </a:r>
                      <a:r>
                        <a:rPr lang="en-US" sz="800" dirty="0" smtClean="0"/>
                        <a:t>.</a:t>
                      </a:r>
                      <a:endParaRPr lang="en-US" sz="800" dirty="0"/>
                    </a:p>
                  </a:txBody>
                  <a:tcPr anchor="ctr"/>
                </a:tc>
              </a:tr>
              <a:tr h="181529">
                <a:tc>
                  <a:txBody>
                    <a:bodyPr/>
                    <a:lstStyle/>
                    <a:p>
                      <a:pPr algn="ctr"/>
                      <a:r>
                        <a:rPr lang="en-US" sz="1100" b="1" dirty="0" smtClean="0"/>
                        <a:t>**</a:t>
                      </a:r>
                      <a:endParaRPr lang="en-US" sz="1100" b="1" dirty="0"/>
                    </a:p>
                  </a:txBody>
                  <a:tcPr anchor="ctr"/>
                </a:tc>
                <a:tc>
                  <a:txBody>
                    <a:bodyPr/>
                    <a:lstStyle/>
                    <a:p>
                      <a:r>
                        <a:rPr lang="en-US" sz="800" dirty="0" smtClean="0"/>
                        <a:t>O/R</a:t>
                      </a:r>
                      <a:r>
                        <a:rPr lang="en-US" sz="800" baseline="0" dirty="0" smtClean="0"/>
                        <a:t> control sets </a:t>
                      </a:r>
                      <a:r>
                        <a:rPr lang="en-US" sz="800" i="1" baseline="0" dirty="0" smtClean="0"/>
                        <a:t>root note </a:t>
                      </a:r>
                      <a:r>
                        <a:rPr lang="en-US" sz="800" baseline="0" dirty="0" smtClean="0"/>
                        <a:t>of </a:t>
                      </a:r>
                      <a:r>
                        <a:rPr lang="en-US" sz="800" baseline="0" dirty="0" err="1" smtClean="0"/>
                        <a:t>apreggio</a:t>
                      </a:r>
                      <a:r>
                        <a:rPr lang="en-US" sz="800" baseline="0" dirty="0" smtClean="0"/>
                        <a:t>.</a:t>
                      </a:r>
                      <a:endParaRPr lang="en-US" sz="800" dirty="0"/>
                    </a:p>
                  </a:txBody>
                  <a:tcPr anchor="ctr"/>
                </a:tc>
              </a:tr>
              <a:tr h="299523">
                <a:tc>
                  <a:txBody>
                    <a:bodyPr/>
                    <a:lstStyle/>
                    <a:p>
                      <a:pPr algn="ctr"/>
                      <a:r>
                        <a:rPr lang="en-US" sz="1100" b="1" dirty="0" smtClean="0"/>
                        <a:t>***</a:t>
                      </a:r>
                      <a:endParaRPr lang="en-US" sz="1100" b="1" dirty="0"/>
                    </a:p>
                  </a:txBody>
                  <a:tcPr anchor="ctr"/>
                </a:tc>
                <a:tc>
                  <a:txBody>
                    <a:bodyPr/>
                    <a:lstStyle/>
                    <a:p>
                      <a:r>
                        <a:rPr lang="en-GB" sz="800" dirty="0" smtClean="0"/>
                        <a:t>O/R control manages </a:t>
                      </a:r>
                      <a:r>
                        <a:rPr lang="en-GB" sz="800" i="1" dirty="0" smtClean="0"/>
                        <a:t>both</a:t>
                      </a:r>
                      <a:r>
                        <a:rPr lang="en-GB" sz="800" dirty="0" smtClean="0"/>
                        <a:t> root note (front of range), and number of octaves (back of range).</a:t>
                      </a:r>
                      <a:endParaRPr lang="en-US" sz="800" dirty="0"/>
                    </a:p>
                  </a:txBody>
                  <a:tcPr anchor="ctr"/>
                </a:tc>
              </a:tr>
            </a:tbl>
          </a:graphicData>
        </a:graphic>
      </p:graphicFrame>
      <p:sp>
        <p:nvSpPr>
          <p:cNvPr id="23" name="TextBox 22"/>
          <p:cNvSpPr txBox="1"/>
          <p:nvPr/>
        </p:nvSpPr>
        <p:spPr>
          <a:xfrm>
            <a:off x="3833352" y="544260"/>
            <a:ext cx="2775331" cy="1996479"/>
          </a:xfrm>
          <a:prstGeom prst="rect">
            <a:avLst/>
          </a:prstGeom>
          <a:noFill/>
        </p:spPr>
        <p:txBody>
          <a:bodyPr wrap="square" lIns="0" rIns="0" bIns="0" rtlCol="0">
            <a:noAutofit/>
          </a:bodyPr>
          <a:lstStyle/>
          <a:p>
            <a:r>
              <a:rPr lang="en-US" sz="800" b="1" dirty="0" smtClean="0"/>
              <a:t>Parameters</a:t>
            </a:r>
            <a:endParaRPr lang="en-US" sz="800" dirty="0"/>
          </a:p>
          <a:p>
            <a:pPr marL="171450" indent="-171450">
              <a:buFont typeface="Arial"/>
              <a:buChar char="•"/>
            </a:pPr>
            <a:r>
              <a:rPr lang="en-US" sz="800" dirty="0" smtClean="0"/>
              <a:t>Scale of the arpeggio</a:t>
            </a:r>
          </a:p>
          <a:p>
            <a:pPr marL="171450" indent="-171450">
              <a:buFont typeface="Arial"/>
              <a:buChar char="•"/>
            </a:pPr>
            <a:r>
              <a:rPr lang="en-US" sz="800" dirty="0" smtClean="0"/>
              <a:t>Root note of the arpeggio in the selected scale</a:t>
            </a:r>
          </a:p>
          <a:p>
            <a:pPr marL="171450" indent="-171450">
              <a:buFont typeface="Arial"/>
              <a:buChar char="•"/>
            </a:pPr>
            <a:r>
              <a:rPr lang="en-US" sz="800" dirty="0" smtClean="0"/>
              <a:t>Distance in scale notes between each arpeggio step</a:t>
            </a:r>
          </a:p>
          <a:p>
            <a:pPr marL="171450" indent="-171450">
              <a:buFont typeface="Arial"/>
              <a:buChar char="•"/>
            </a:pPr>
            <a:r>
              <a:rPr lang="en-US" sz="800" dirty="0" smtClean="0"/>
              <a:t>Number of steps in the arpeggio</a:t>
            </a:r>
          </a:p>
          <a:p>
            <a:pPr marL="171450" indent="-171450">
              <a:buFont typeface="Arial"/>
              <a:buChar char="•"/>
            </a:pPr>
            <a:r>
              <a:rPr lang="en-US" sz="800" dirty="0" smtClean="0"/>
              <a:t>Mode of playback of the arpeggio</a:t>
            </a:r>
          </a:p>
          <a:p>
            <a:pPr marL="171450" indent="-171450">
              <a:buFont typeface="Arial"/>
              <a:buChar char="•"/>
            </a:pPr>
            <a:r>
              <a:rPr lang="en-US" sz="800" dirty="0" smtClean="0"/>
              <a:t>Number of octaves the arpeggio is repeated over</a:t>
            </a:r>
          </a:p>
          <a:p>
            <a:endParaRPr lang="en-US" sz="800" dirty="0"/>
          </a:p>
          <a:p>
            <a:r>
              <a:rPr lang="en-US" sz="800" dirty="0" smtClean="0"/>
              <a:t>The </a:t>
            </a:r>
            <a:r>
              <a:rPr lang="en-US" sz="800" dirty="0" err="1" smtClean="0"/>
              <a:t>arpeggiator</a:t>
            </a:r>
            <a:r>
              <a:rPr lang="en-US" sz="800" dirty="0" smtClean="0"/>
              <a:t> will play up to 5 octaves of notes. If an </a:t>
            </a:r>
            <a:r>
              <a:rPr lang="en-US" sz="800" dirty="0" err="1" smtClean="0"/>
              <a:t>apreggio</a:t>
            </a:r>
            <a:r>
              <a:rPr lang="en-US" sz="800" dirty="0"/>
              <a:t> </a:t>
            </a:r>
            <a:r>
              <a:rPr lang="en-US" sz="800" dirty="0" smtClean="0"/>
              <a:t>tries to play above this, we drop the remainder of it 5 octaves, then continue to play from there, preserving arpeggio length.</a:t>
            </a:r>
          </a:p>
          <a:p>
            <a:endParaRPr lang="en-US" sz="800" b="1" u="sng" dirty="0"/>
          </a:p>
          <a:p>
            <a:r>
              <a:rPr lang="en-US" sz="800" b="1" dirty="0" smtClean="0"/>
              <a:t>Outputs</a:t>
            </a:r>
            <a:endParaRPr lang="en-US" sz="800" b="1" u="sng" dirty="0"/>
          </a:p>
          <a:p>
            <a:r>
              <a:rPr lang="en-US" sz="800" dirty="0"/>
              <a:t>DAC output gives the 1V/Oct output to send to your oscillator.</a:t>
            </a:r>
          </a:p>
          <a:p>
            <a:r>
              <a:rPr lang="en-US" sz="800" dirty="0"/>
              <a:t>D0 triggers every time the entire arpeggio sequence starts </a:t>
            </a:r>
            <a:r>
              <a:rPr lang="en-US" sz="800" dirty="0" smtClean="0"/>
              <a:t>again.</a:t>
            </a:r>
            <a:endParaRPr lang="en-US" sz="800" dirty="0"/>
          </a:p>
          <a:p>
            <a:r>
              <a:rPr lang="en-US" sz="800" dirty="0"/>
              <a:t>D1 triggers every time the arpeggio changes octave</a:t>
            </a:r>
            <a:r>
              <a:rPr lang="en-US" sz="800" dirty="0" smtClean="0"/>
              <a:t>.</a:t>
            </a:r>
          </a:p>
        </p:txBody>
      </p:sp>
    </p:spTree>
    <p:extLst>
      <p:ext uri="{BB962C8B-B14F-4D97-AF65-F5344CB8AC3E}">
        <p14:creationId xmlns:p14="http://schemas.microsoft.com/office/powerpoint/2010/main" val="35366046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638</TotalTime>
  <Words>821</Words>
  <Application>Microsoft Macintosh PowerPoint</Application>
  <PresentationFormat>A4 Paper (210x297 mm)</PresentationFormat>
  <Paragraphs>140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Woof</dc:creator>
  <cp:lastModifiedBy>David Woof</cp:lastModifiedBy>
  <cp:revision>60</cp:revision>
  <dcterms:created xsi:type="dcterms:W3CDTF">2013-09-07T12:39:59Z</dcterms:created>
  <dcterms:modified xsi:type="dcterms:W3CDTF">2013-09-10T17:34:54Z</dcterms:modified>
</cp:coreProperties>
</file>