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4CC0-D3F9-464C-86BB-593B074320B0}" type="datetimeFigureOut">
              <a:rPr lang="pl-PL" smtClean="0"/>
              <a:pPr/>
              <a:t>07.11.2018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D21-9D54-45CF-9DC7-9DCA8BCD7DB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4CC0-D3F9-464C-86BB-593B074320B0}" type="datetimeFigureOut">
              <a:rPr lang="pl-PL" smtClean="0"/>
              <a:pPr/>
              <a:t>07.11.2018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D21-9D54-45CF-9DC7-9DCA8BCD7DB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4CC0-D3F9-464C-86BB-593B074320B0}" type="datetimeFigureOut">
              <a:rPr lang="pl-PL" smtClean="0"/>
              <a:pPr/>
              <a:t>07.11.2018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D21-9D54-45CF-9DC7-9DCA8BCD7DB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4CC0-D3F9-464C-86BB-593B074320B0}" type="datetimeFigureOut">
              <a:rPr lang="pl-PL" smtClean="0"/>
              <a:pPr/>
              <a:t>07.11.2018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D21-9D54-45CF-9DC7-9DCA8BCD7DB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4CC0-D3F9-464C-86BB-593B074320B0}" type="datetimeFigureOut">
              <a:rPr lang="pl-PL" smtClean="0"/>
              <a:pPr/>
              <a:t>07.11.2018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D21-9D54-45CF-9DC7-9DCA8BCD7DB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4CC0-D3F9-464C-86BB-593B074320B0}" type="datetimeFigureOut">
              <a:rPr lang="pl-PL" smtClean="0"/>
              <a:pPr/>
              <a:t>07.11.2018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D21-9D54-45CF-9DC7-9DCA8BCD7DB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4CC0-D3F9-464C-86BB-593B074320B0}" type="datetimeFigureOut">
              <a:rPr lang="pl-PL" smtClean="0"/>
              <a:pPr/>
              <a:t>07.11.2018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D21-9D54-45CF-9DC7-9DCA8BCD7DB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4CC0-D3F9-464C-86BB-593B074320B0}" type="datetimeFigureOut">
              <a:rPr lang="pl-PL" smtClean="0"/>
              <a:pPr/>
              <a:t>07.11.2018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D21-9D54-45CF-9DC7-9DCA8BCD7DB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4CC0-D3F9-464C-86BB-593B074320B0}" type="datetimeFigureOut">
              <a:rPr lang="pl-PL" smtClean="0"/>
              <a:pPr/>
              <a:t>07.11.2018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D21-9D54-45CF-9DC7-9DCA8BCD7DB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4CC0-D3F9-464C-86BB-593B074320B0}" type="datetimeFigureOut">
              <a:rPr lang="pl-PL" smtClean="0"/>
              <a:pPr/>
              <a:t>07.11.2018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D21-9D54-45CF-9DC7-9DCA8BCD7DB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4CC0-D3F9-464C-86BB-593B074320B0}" type="datetimeFigureOut">
              <a:rPr lang="pl-PL" smtClean="0"/>
              <a:pPr/>
              <a:t>07.11.2018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D21-9D54-45CF-9DC7-9DCA8BCD7DB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34CC0-D3F9-464C-86BB-593B074320B0}" type="datetimeFigureOut">
              <a:rPr lang="pl-PL" smtClean="0"/>
              <a:pPr/>
              <a:t>07.11.2018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88D21-9D54-45CF-9DC7-9DCA8BCD7DB9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357166"/>
            <a:ext cx="9144000" cy="2857520"/>
          </a:xfrm>
        </p:spPr>
        <p:txBody>
          <a:bodyPr>
            <a:normAutofit/>
          </a:bodyPr>
          <a:lstStyle/>
          <a:p>
            <a:r>
              <a:rPr lang="pl-PL" sz="3600" dirty="0" smtClean="0">
                <a:latin typeface="Arial" pitchFamily="34" charset="0"/>
                <a:cs typeface="Arial" pitchFamily="34" charset="0"/>
              </a:rPr>
              <a:t>ARCHITEKTURA KOMPUTERÓW </a:t>
            </a:r>
            <a:br>
              <a:rPr lang="pl-PL" sz="3600" dirty="0" smtClean="0">
                <a:latin typeface="Arial" pitchFamily="34" charset="0"/>
                <a:cs typeface="Arial" pitchFamily="34" charset="0"/>
              </a:rPr>
            </a:br>
            <a:r>
              <a:rPr lang="pl-PL" sz="3600" dirty="0" smtClean="0">
                <a:latin typeface="Arial" pitchFamily="34" charset="0"/>
                <a:cs typeface="Arial" pitchFamily="34" charset="0"/>
              </a:rPr>
              <a:t>I</a:t>
            </a:r>
            <a:br>
              <a:rPr lang="pl-PL" sz="3600" dirty="0" smtClean="0">
                <a:latin typeface="Arial" pitchFamily="34" charset="0"/>
                <a:cs typeface="Arial" pitchFamily="34" charset="0"/>
              </a:rPr>
            </a:br>
            <a:r>
              <a:rPr lang="pl-PL" sz="3600" dirty="0" smtClean="0">
                <a:latin typeface="Arial" pitchFamily="34" charset="0"/>
                <a:cs typeface="Arial" pitchFamily="34" charset="0"/>
              </a:rPr>
              <a:t>SYSTEMY OPERACYJNE</a:t>
            </a:r>
            <a:endParaRPr lang="pl-PL" sz="36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900122"/>
          </a:xfrm>
        </p:spPr>
        <p:txBody>
          <a:bodyPr/>
          <a:lstStyle/>
          <a:p>
            <a:r>
              <a:rPr lang="pl-PL" altLang="zh-CN" b="1" dirty="0" smtClean="0">
                <a:solidFill>
                  <a:schemeClr val="tx1"/>
                </a:solidFill>
                <a:latin typeface="Arial"/>
                <a:ea typeface="Arial"/>
              </a:rPr>
              <a:t>Podstawowe elementy komputera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142852"/>
            <a:ext cx="9144000" cy="571504"/>
          </a:xfrm>
        </p:spPr>
        <p:txBody>
          <a:bodyPr>
            <a:normAutofit fontScale="90000"/>
          </a:bodyPr>
          <a:lstStyle/>
          <a:p>
            <a:r>
              <a:rPr lang="pl-PL" sz="3600" b="1" dirty="0" smtClean="0">
                <a:latin typeface="Arial" pitchFamily="34" charset="0"/>
                <a:cs typeface="Arial" pitchFamily="34" charset="0"/>
              </a:rPr>
              <a:t>Architektura i organizacja</a:t>
            </a:r>
            <a:endParaRPr lang="pl-PL" sz="3600" b="1" dirty="0"/>
          </a:p>
        </p:txBody>
      </p:sp>
      <p:sp>
        <p:nvSpPr>
          <p:cNvPr id="4" name="Prostokąt 3"/>
          <p:cNvSpPr/>
          <p:nvPr/>
        </p:nvSpPr>
        <p:spPr>
          <a:xfrm>
            <a:off x="0" y="1285860"/>
            <a:ext cx="9144000" cy="3826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 smtClean="0">
                <a:latin typeface="Arial"/>
                <a:ea typeface="Arial"/>
              </a:rPr>
              <a:t>•</a:t>
            </a:r>
            <a:r>
              <a:rPr lang="en-US" altLang="zh-CN" sz="2800" dirty="0" smtClean="0">
                <a:latin typeface="Arial"/>
                <a:cs typeface="Arial"/>
              </a:rPr>
              <a:t>  </a:t>
            </a:r>
            <a:r>
              <a:rPr lang="en-US" altLang="zh-CN" sz="2800" dirty="0" err="1" smtClean="0">
                <a:solidFill>
                  <a:srgbClr val="FF0000"/>
                </a:solidFill>
                <a:latin typeface="Arial"/>
                <a:ea typeface="Arial"/>
              </a:rPr>
              <a:t>Architektura</a:t>
            </a:r>
            <a:r>
              <a:rPr lang="en-US" altLang="zh-CN" sz="2800" spc="25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to</a:t>
            </a:r>
            <a:r>
              <a:rPr lang="en-US" altLang="zh-CN" sz="2800" spc="20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atrybuty</a:t>
            </a:r>
            <a:r>
              <a:rPr lang="en-US" altLang="zh-CN" sz="2800" spc="20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komputera</a:t>
            </a:r>
            <a:r>
              <a:rPr lang="en-US" altLang="zh-CN" sz="2800" spc="20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„</a:t>
            </a:r>
            <a:r>
              <a:rPr lang="en-US" altLang="zh-CN" sz="2800" dirty="0" err="1" smtClean="0">
                <a:latin typeface="Arial"/>
                <a:ea typeface="Arial"/>
              </a:rPr>
              <a:t>widoczne</a:t>
            </a:r>
            <a:r>
              <a:rPr lang="en-US" altLang="zh-CN" sz="2800" dirty="0" smtClean="0">
                <a:latin typeface="Arial"/>
                <a:ea typeface="Arial"/>
              </a:rPr>
              <a:t>”</a:t>
            </a:r>
          </a:p>
          <a:p>
            <a:pPr indent="171456" algn="just"/>
            <a:r>
              <a:rPr lang="en-US" altLang="zh-CN" sz="2800" dirty="0" err="1" smtClean="0">
                <a:latin typeface="Arial"/>
                <a:ea typeface="Arial"/>
              </a:rPr>
              <a:t>dla</a:t>
            </a:r>
            <a:r>
              <a:rPr lang="en-US" altLang="zh-CN" sz="2800" spc="5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programisty</a:t>
            </a:r>
            <a:r>
              <a:rPr lang="en-US" altLang="zh-CN" sz="2800" dirty="0" smtClean="0">
                <a:latin typeface="Arial"/>
                <a:ea typeface="Arial"/>
              </a:rPr>
              <a:t>:</a:t>
            </a:r>
          </a:p>
          <a:p>
            <a:pPr marL="371855" indent="-143255" algn="just" hangingPunct="0">
              <a:lnSpc>
                <a:spcPct val="95833"/>
              </a:lnSpc>
            </a:pPr>
            <a:r>
              <a:rPr lang="en-US" altLang="zh-CN" sz="2400" dirty="0" smtClean="0">
                <a:latin typeface="Arial"/>
                <a:ea typeface="Arial"/>
              </a:rPr>
              <a:t>–</a:t>
            </a:r>
            <a:r>
              <a:rPr lang="en-US" altLang="zh-CN" sz="2400" spc="20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lista</a:t>
            </a:r>
            <a:r>
              <a:rPr lang="en-US" altLang="zh-CN" sz="2400" spc="25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instrukcji</a:t>
            </a:r>
            <a:r>
              <a:rPr lang="en-US" altLang="zh-CN" sz="2400" dirty="0" smtClean="0">
                <a:latin typeface="Arial"/>
                <a:ea typeface="Arial"/>
              </a:rPr>
              <a:t>,</a:t>
            </a:r>
            <a:r>
              <a:rPr lang="en-US" altLang="zh-CN" sz="2400" spc="25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liczba</a:t>
            </a:r>
            <a:r>
              <a:rPr lang="en-US" altLang="zh-CN" sz="2400" spc="25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bitów</a:t>
            </a:r>
            <a:r>
              <a:rPr lang="en-US" altLang="zh-CN" sz="2400" spc="25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stosowana</a:t>
            </a:r>
            <a:r>
              <a:rPr lang="en-US" altLang="zh-CN" sz="2400" spc="25" dirty="0" smtClean="0">
                <a:latin typeface="Arial"/>
                <a:cs typeface="Arial"/>
              </a:rPr>
              <a:t> </a:t>
            </a:r>
            <a:r>
              <a:rPr lang="en-US" altLang="zh-CN" sz="2400" dirty="0" smtClean="0">
                <a:latin typeface="Arial"/>
                <a:ea typeface="Arial"/>
              </a:rPr>
              <a:t>do</a:t>
            </a:r>
            <a:r>
              <a:rPr lang="en-US" altLang="zh-CN" sz="2400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reprezentacji</a:t>
            </a:r>
            <a:r>
              <a:rPr lang="en-US" altLang="zh-CN" sz="2400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danych</a:t>
            </a:r>
            <a:r>
              <a:rPr lang="en-US" altLang="zh-CN" sz="2400" dirty="0" smtClean="0">
                <a:latin typeface="Arial"/>
                <a:ea typeface="Arial"/>
              </a:rPr>
              <a:t>,</a:t>
            </a:r>
            <a:r>
              <a:rPr lang="en-US" altLang="zh-CN" sz="2400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mechanizm</a:t>
            </a:r>
            <a:r>
              <a:rPr lang="en-US" altLang="zh-CN" sz="2400" dirty="0" smtClean="0">
                <a:latin typeface="Arial"/>
                <a:cs typeface="Arial"/>
              </a:rPr>
              <a:t> </a:t>
            </a:r>
            <a:r>
              <a:rPr lang="en-US" altLang="zh-CN" sz="2400" dirty="0" smtClean="0">
                <a:latin typeface="Arial"/>
                <a:ea typeface="Arial"/>
              </a:rPr>
              <a:t>I/O,</a:t>
            </a:r>
            <a:r>
              <a:rPr lang="en-US" altLang="zh-CN" sz="2400" spc="-60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techniki</a:t>
            </a:r>
            <a:r>
              <a:rPr lang="en-US" altLang="zh-CN" sz="2400" dirty="0" smtClean="0">
                <a:latin typeface="Arial"/>
                <a:cs typeface="Arial"/>
              </a:rPr>
              <a:t> </a:t>
            </a:r>
            <a:r>
              <a:rPr lang="en-US" altLang="zh-CN" sz="2400" spc="-5" dirty="0" err="1" smtClean="0">
                <a:latin typeface="Arial"/>
                <a:ea typeface="Arial"/>
              </a:rPr>
              <a:t>ad</a:t>
            </a:r>
            <a:r>
              <a:rPr lang="en-US" altLang="zh-CN" sz="2400" dirty="0" err="1" smtClean="0">
                <a:latin typeface="Arial"/>
                <a:ea typeface="Arial"/>
              </a:rPr>
              <a:t>resowania</a:t>
            </a:r>
            <a:endParaRPr lang="pl-PL" altLang="zh-CN" sz="2400" dirty="0" smtClean="0">
              <a:latin typeface="Arial"/>
              <a:ea typeface="Arial"/>
            </a:endParaRPr>
          </a:p>
          <a:p>
            <a:pPr marL="371855" indent="-143255" algn="just" hangingPunct="0">
              <a:lnSpc>
                <a:spcPct val="95833"/>
              </a:lnSpc>
            </a:pPr>
            <a:endParaRPr lang="en-US" altLang="zh-CN" sz="2400" dirty="0" smtClean="0">
              <a:latin typeface="Arial"/>
              <a:ea typeface="Arial"/>
            </a:endParaRPr>
          </a:p>
          <a:p>
            <a:pPr algn="just"/>
            <a:r>
              <a:rPr lang="en-US" altLang="zh-CN" sz="2800" dirty="0" smtClean="0">
                <a:latin typeface="Arial"/>
                <a:ea typeface="Arial"/>
              </a:rPr>
              <a:t>•</a:t>
            </a:r>
            <a:r>
              <a:rPr lang="en-US" altLang="zh-CN" sz="2800" dirty="0" smtClean="0">
                <a:latin typeface="Arial"/>
                <a:cs typeface="Arial"/>
              </a:rPr>
              <a:t>  </a:t>
            </a:r>
            <a:r>
              <a:rPr lang="en-US" altLang="zh-CN" sz="2800" dirty="0" err="1" smtClean="0">
                <a:solidFill>
                  <a:srgbClr val="FF0000"/>
                </a:solidFill>
                <a:latin typeface="Arial"/>
                <a:ea typeface="Arial"/>
              </a:rPr>
              <a:t>Organizacja</a:t>
            </a:r>
            <a:r>
              <a:rPr lang="en-US" altLang="zh-CN" sz="2800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oznacza</a:t>
            </a:r>
            <a:r>
              <a:rPr lang="en-US" altLang="zh-CN" sz="2800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sposób</a:t>
            </a:r>
            <a:r>
              <a:rPr lang="en-US" altLang="zh-CN" sz="2800" spc="114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implementacji</a:t>
            </a:r>
            <a:endParaRPr lang="en-US" altLang="zh-CN" sz="2800" dirty="0" smtClean="0">
              <a:latin typeface="Arial"/>
              <a:ea typeface="Arial"/>
            </a:endParaRPr>
          </a:p>
          <a:p>
            <a:pPr indent="171456" algn="just"/>
            <a:r>
              <a:rPr lang="en-US" altLang="zh-CN" sz="2800" spc="5" dirty="0" err="1" smtClean="0">
                <a:latin typeface="Arial"/>
                <a:ea typeface="Arial"/>
              </a:rPr>
              <a:t>ar</a:t>
            </a:r>
            <a:r>
              <a:rPr lang="en-US" altLang="zh-CN" sz="2800" dirty="0" err="1" smtClean="0">
                <a:latin typeface="Arial"/>
                <a:ea typeface="Arial"/>
              </a:rPr>
              <a:t>chitektury</a:t>
            </a:r>
            <a:endParaRPr lang="en-US" altLang="zh-CN" sz="2800" dirty="0" smtClean="0">
              <a:latin typeface="Arial"/>
              <a:ea typeface="Arial"/>
            </a:endParaRPr>
          </a:p>
          <a:p>
            <a:pPr indent="228600" algn="just">
              <a:lnSpc>
                <a:spcPct val="97500"/>
              </a:lnSpc>
            </a:pPr>
            <a:r>
              <a:rPr lang="en-US" altLang="zh-CN" sz="2400" dirty="0" smtClean="0">
                <a:latin typeface="Arial"/>
                <a:ea typeface="Arial"/>
              </a:rPr>
              <a:t>–</a:t>
            </a:r>
            <a:r>
              <a:rPr lang="en-US" altLang="zh-CN" sz="2400" spc="25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sygnały</a:t>
            </a:r>
            <a:r>
              <a:rPr lang="en-US" altLang="zh-CN" sz="2400" spc="25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sterujące</a:t>
            </a:r>
            <a:r>
              <a:rPr lang="en-US" altLang="zh-CN" sz="2400" dirty="0" smtClean="0">
                <a:latin typeface="Arial"/>
                <a:ea typeface="Arial"/>
              </a:rPr>
              <a:t>,</a:t>
            </a:r>
            <a:r>
              <a:rPr lang="en-US" altLang="zh-CN" sz="2400" spc="25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interfejsy</a:t>
            </a:r>
            <a:r>
              <a:rPr lang="en-US" altLang="zh-CN" sz="2400" dirty="0" smtClean="0">
                <a:latin typeface="Arial"/>
                <a:ea typeface="Arial"/>
              </a:rPr>
              <a:t>,</a:t>
            </a:r>
            <a:r>
              <a:rPr lang="en-US" altLang="zh-CN" sz="2400" spc="30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technologia</a:t>
            </a:r>
            <a:r>
              <a:rPr lang="en-US" altLang="zh-CN" sz="2400" spc="25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wykonania</a:t>
            </a:r>
            <a:endParaRPr lang="en-US" altLang="zh-CN" sz="2400" dirty="0" smtClean="0">
              <a:latin typeface="Arial"/>
              <a:ea typeface="Arial"/>
            </a:endParaRPr>
          </a:p>
          <a:p>
            <a:pPr indent="371855" algn="just"/>
            <a:r>
              <a:rPr lang="en-US" altLang="zh-CN" sz="2400" dirty="0" err="1" smtClean="0">
                <a:latin typeface="Arial"/>
                <a:ea typeface="Arial"/>
              </a:rPr>
              <a:t>pami</a:t>
            </a:r>
            <a:r>
              <a:rPr lang="en-US" altLang="zh-CN" sz="2400" spc="-5" dirty="0" err="1" smtClean="0">
                <a:latin typeface="Arial"/>
                <a:ea typeface="Arial"/>
              </a:rPr>
              <a:t>ę</a:t>
            </a:r>
            <a:r>
              <a:rPr lang="en-US" altLang="zh-CN" sz="2400" dirty="0" err="1" smtClean="0">
                <a:latin typeface="Arial"/>
                <a:ea typeface="Arial"/>
              </a:rPr>
              <a:t>ci</a:t>
            </a:r>
            <a:r>
              <a:rPr lang="en-US" altLang="zh-CN" sz="2400" spc="-5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itp</a:t>
            </a:r>
            <a:r>
              <a:rPr lang="en-US" altLang="zh-CN" sz="2400" dirty="0" smtClean="0">
                <a:latin typeface="Arial"/>
                <a:ea typeface="Arial"/>
              </a:rPr>
              <a:t>.</a:t>
            </a:r>
          </a:p>
          <a:p>
            <a:pPr marL="171450" indent="-171450" hangingPunct="0">
              <a:lnSpc>
                <a:spcPct val="100000"/>
              </a:lnSpc>
            </a:pPr>
            <a:endParaRPr lang="en-US" altLang="zh-CN" sz="1400" i="1" dirty="0">
              <a:latin typeface="Arial" pitchFamily="34" charset="0"/>
              <a:ea typeface="Arial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142852"/>
            <a:ext cx="9144000" cy="571504"/>
          </a:xfrm>
        </p:spPr>
        <p:txBody>
          <a:bodyPr>
            <a:normAutofit fontScale="90000"/>
          </a:bodyPr>
          <a:lstStyle/>
          <a:p>
            <a:r>
              <a:rPr lang="pl-PL" sz="3600" b="1" dirty="0" smtClean="0">
                <a:latin typeface="Arial" pitchFamily="34" charset="0"/>
                <a:cs typeface="Arial" pitchFamily="34" charset="0"/>
              </a:rPr>
              <a:t>Funkcje i główne bloki komputera</a:t>
            </a:r>
            <a:endParaRPr lang="pl-PL" sz="3600" b="1" dirty="0"/>
          </a:p>
        </p:txBody>
      </p:sp>
      <p:sp>
        <p:nvSpPr>
          <p:cNvPr id="4" name="Prostokąt 3"/>
          <p:cNvSpPr/>
          <p:nvPr/>
        </p:nvSpPr>
        <p:spPr>
          <a:xfrm>
            <a:off x="0" y="1285860"/>
            <a:ext cx="9144000" cy="4995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6408"/>
            <a:r>
              <a:rPr lang="pl-PL" altLang="zh-CN" sz="3600" spc="20" dirty="0" smtClean="0">
                <a:latin typeface="Arial" pitchFamily="34" charset="0"/>
                <a:ea typeface="Arial"/>
                <a:cs typeface="Arial" pitchFamily="34" charset="0"/>
              </a:rPr>
              <a:t>•</a:t>
            </a:r>
            <a:r>
              <a:rPr lang="pl-PL" altLang="zh-CN" sz="3600" spc="25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pl-PL" altLang="zh-CN" sz="3600" spc="25" dirty="0" smtClean="0">
                <a:latin typeface="Arial" pitchFamily="34" charset="0"/>
                <a:ea typeface="Arial"/>
                <a:cs typeface="Arial" pitchFamily="34" charset="0"/>
              </a:rPr>
              <a:t>Funkcje</a:t>
            </a:r>
          </a:p>
          <a:p>
            <a:pPr indent="445008">
              <a:spcBef>
                <a:spcPts val="234"/>
              </a:spcBef>
            </a:pPr>
            <a:r>
              <a:rPr lang="pl-PL" altLang="zh-CN" sz="2400" dirty="0" smtClean="0"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pl-PL" altLang="zh-CN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pl-PL" altLang="zh-CN" sz="2400" dirty="0" smtClean="0">
                <a:latin typeface="Arial" pitchFamily="34" charset="0"/>
                <a:ea typeface="Arial"/>
                <a:cs typeface="Arial" pitchFamily="34" charset="0"/>
              </a:rPr>
              <a:t>przechowywanie</a:t>
            </a:r>
            <a:r>
              <a:rPr lang="pl-PL" altLang="zh-CN" sz="2400" spc="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400" dirty="0" smtClean="0">
                <a:latin typeface="Arial" pitchFamily="34" charset="0"/>
                <a:ea typeface="Arial"/>
                <a:cs typeface="Arial" pitchFamily="34" charset="0"/>
              </a:rPr>
              <a:t>danych</a:t>
            </a:r>
          </a:p>
          <a:p>
            <a:pPr indent="445008">
              <a:spcBef>
                <a:spcPts val="234"/>
              </a:spcBef>
            </a:pPr>
            <a:r>
              <a:rPr lang="pl-PL" altLang="zh-CN" sz="2400" dirty="0" smtClean="0"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pl-PL" altLang="zh-CN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pl-PL" altLang="zh-CN" sz="2400" dirty="0" smtClean="0">
                <a:latin typeface="Arial" pitchFamily="34" charset="0"/>
                <a:ea typeface="Arial"/>
                <a:cs typeface="Arial" pitchFamily="34" charset="0"/>
              </a:rPr>
              <a:t>przesyłanie</a:t>
            </a:r>
            <a:r>
              <a:rPr lang="pl-PL" altLang="zh-CN" sz="2400" spc="1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400" dirty="0" smtClean="0">
                <a:latin typeface="Arial" pitchFamily="34" charset="0"/>
                <a:ea typeface="Arial"/>
                <a:cs typeface="Arial" pitchFamily="34" charset="0"/>
              </a:rPr>
              <a:t>danych</a:t>
            </a:r>
          </a:p>
          <a:p>
            <a:pPr marL="445020" hangingPunct="0">
              <a:lnSpc>
                <a:spcPct val="119583"/>
              </a:lnSpc>
              <a:spcBef>
                <a:spcPts val="110"/>
              </a:spcBef>
            </a:pPr>
            <a:r>
              <a:rPr lang="pl-PL" altLang="zh-CN" sz="2400" dirty="0" smtClean="0"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pl-PL" altLang="zh-CN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pl-PL" altLang="zh-CN" sz="2400" dirty="0" smtClean="0">
                <a:latin typeface="Arial" pitchFamily="34" charset="0"/>
                <a:ea typeface="Arial"/>
                <a:cs typeface="Arial" pitchFamily="34" charset="0"/>
              </a:rPr>
              <a:t>przetwarzanie</a:t>
            </a:r>
            <a:r>
              <a:rPr lang="pl-PL" altLang="zh-CN" sz="2400" spc="-4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400" dirty="0" smtClean="0">
                <a:latin typeface="Arial" pitchFamily="34" charset="0"/>
                <a:ea typeface="Arial"/>
                <a:cs typeface="Arial" pitchFamily="34" charset="0"/>
              </a:rPr>
              <a:t>danych</a:t>
            </a:r>
            <a:r>
              <a:rPr lang="pl-PL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l-PL" sz="2400" dirty="0" smtClean="0">
                <a:latin typeface="Arial" pitchFamily="34" charset="0"/>
                <a:cs typeface="Arial" pitchFamily="34" charset="0"/>
              </a:rPr>
            </a:br>
            <a:r>
              <a:rPr lang="pl-PL" altLang="zh-CN" sz="2400" dirty="0" smtClean="0"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pl-PL" altLang="zh-CN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pl-PL" altLang="zh-CN" sz="2400" dirty="0" smtClean="0">
                <a:latin typeface="Arial" pitchFamily="34" charset="0"/>
                <a:ea typeface="Arial"/>
                <a:cs typeface="Arial" pitchFamily="34" charset="0"/>
              </a:rPr>
              <a:t>funkcje</a:t>
            </a:r>
            <a:r>
              <a:rPr lang="pl-PL" altLang="zh-CN" sz="2400" spc="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400" dirty="0" smtClean="0">
                <a:latin typeface="Arial" pitchFamily="34" charset="0"/>
                <a:ea typeface="Arial"/>
                <a:cs typeface="Arial" pitchFamily="34" charset="0"/>
              </a:rPr>
              <a:t>sterujące</a:t>
            </a:r>
          </a:p>
          <a:p>
            <a:pPr>
              <a:lnSpc>
                <a:spcPts val="1489"/>
              </a:lnSpc>
            </a:pPr>
            <a:endParaRPr lang="pl-PL" sz="2400" dirty="0" smtClean="0">
              <a:latin typeface="Arial" pitchFamily="34" charset="0"/>
              <a:cs typeface="Arial" pitchFamily="34" charset="0"/>
            </a:endParaRPr>
          </a:p>
          <a:p>
            <a:pPr marL="445008" indent="-228600" hangingPunct="0">
              <a:lnSpc>
                <a:spcPct val="117083"/>
              </a:lnSpc>
            </a:pPr>
            <a:r>
              <a:rPr lang="pl-PL" altLang="zh-CN" sz="3600" dirty="0" smtClean="0">
                <a:latin typeface="Arial" pitchFamily="34" charset="0"/>
                <a:ea typeface="Arial"/>
                <a:cs typeface="Arial" pitchFamily="34" charset="0"/>
              </a:rPr>
              <a:t>•</a:t>
            </a:r>
            <a:r>
              <a:rPr lang="pl-PL" altLang="zh-CN" sz="3600" spc="69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pl-PL" altLang="zh-CN" sz="3600" dirty="0" smtClean="0">
                <a:latin typeface="Arial" pitchFamily="34" charset="0"/>
                <a:ea typeface="Arial"/>
                <a:cs typeface="Arial" pitchFamily="34" charset="0"/>
              </a:rPr>
              <a:t>Bloki</a:t>
            </a:r>
            <a:r>
              <a:rPr lang="pl-PL" altLang="zh-CN" sz="3600" spc="8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3600" dirty="0" smtClean="0">
                <a:latin typeface="Arial" pitchFamily="34" charset="0"/>
                <a:ea typeface="Arial"/>
                <a:cs typeface="Arial" pitchFamily="34" charset="0"/>
              </a:rPr>
              <a:t>funkcjonalne</a:t>
            </a:r>
            <a:r>
              <a:rPr lang="pl-PL" altLang="zh-CN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l-PL" sz="2400" dirty="0" smtClean="0">
                <a:latin typeface="Arial" pitchFamily="34" charset="0"/>
                <a:cs typeface="Arial" pitchFamily="34" charset="0"/>
              </a:rPr>
            </a:br>
            <a:r>
              <a:rPr lang="pl-PL" altLang="zh-CN" sz="2400" dirty="0" smtClean="0"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pl-PL" altLang="zh-CN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pl-PL" altLang="zh-CN" sz="2400" dirty="0" smtClean="0">
                <a:latin typeface="Arial" pitchFamily="34" charset="0"/>
                <a:ea typeface="Arial"/>
                <a:cs typeface="Arial" pitchFamily="34" charset="0"/>
              </a:rPr>
              <a:t>pamięć</a:t>
            </a:r>
          </a:p>
          <a:p>
            <a:pPr indent="445008">
              <a:spcBef>
                <a:spcPts val="139"/>
              </a:spcBef>
            </a:pPr>
            <a:r>
              <a:rPr lang="pl-PL" altLang="zh-CN" sz="2400" dirty="0" smtClean="0"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pl-PL" altLang="zh-CN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pl-PL" altLang="zh-CN" sz="2400" dirty="0" smtClean="0">
                <a:latin typeface="Arial" pitchFamily="34" charset="0"/>
                <a:ea typeface="Arial"/>
                <a:cs typeface="Arial" pitchFamily="34" charset="0"/>
              </a:rPr>
              <a:t>podsystem</a:t>
            </a:r>
            <a:r>
              <a:rPr lang="pl-PL" altLang="zh-CN" sz="2400" spc="-1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400" dirty="0" smtClean="0">
                <a:latin typeface="Arial" pitchFamily="34" charset="0"/>
                <a:ea typeface="Arial"/>
                <a:cs typeface="Arial" pitchFamily="34" charset="0"/>
              </a:rPr>
              <a:t>I/O</a:t>
            </a:r>
          </a:p>
          <a:p>
            <a:pPr indent="445008">
              <a:spcBef>
                <a:spcPts val="234"/>
              </a:spcBef>
            </a:pPr>
            <a:r>
              <a:rPr lang="pl-PL" altLang="zh-CN" sz="2400" dirty="0" smtClean="0"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pl-PL" altLang="zh-CN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pl-PL" altLang="zh-CN" sz="2400" dirty="0" smtClean="0">
                <a:latin typeface="Arial" pitchFamily="34" charset="0"/>
                <a:ea typeface="Arial"/>
                <a:cs typeface="Arial" pitchFamily="34" charset="0"/>
              </a:rPr>
              <a:t>procesor</a:t>
            </a:r>
            <a:r>
              <a:rPr lang="pl-PL" altLang="zh-CN" sz="2400" spc="-1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400" dirty="0" smtClean="0">
                <a:latin typeface="Arial" pitchFamily="34" charset="0"/>
                <a:ea typeface="Arial"/>
                <a:cs typeface="Arial" pitchFamily="34" charset="0"/>
              </a:rPr>
              <a:t>(arytmometr)</a:t>
            </a:r>
          </a:p>
          <a:p>
            <a:pPr indent="445008">
              <a:spcBef>
                <a:spcPts val="229"/>
              </a:spcBef>
            </a:pPr>
            <a:r>
              <a:rPr lang="pl-PL" altLang="zh-CN" sz="2400" dirty="0" smtClean="0"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pl-PL" altLang="zh-CN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pl-PL" altLang="zh-CN" sz="2400" dirty="0" smtClean="0">
                <a:latin typeface="Arial" pitchFamily="34" charset="0"/>
                <a:ea typeface="Arial"/>
                <a:cs typeface="Arial" pitchFamily="34" charset="0"/>
              </a:rPr>
              <a:t>procesor</a:t>
            </a:r>
            <a:r>
              <a:rPr lang="pl-PL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400" dirty="0" smtClean="0">
                <a:latin typeface="Arial" pitchFamily="34" charset="0"/>
                <a:ea typeface="Arial"/>
                <a:cs typeface="Arial" pitchFamily="34" charset="0"/>
              </a:rPr>
              <a:t>(układ</a:t>
            </a:r>
            <a:r>
              <a:rPr lang="pl-PL" altLang="zh-CN" sz="2400" spc="-1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400" dirty="0" smtClean="0">
                <a:latin typeface="Arial" pitchFamily="34" charset="0"/>
                <a:ea typeface="Arial"/>
                <a:cs typeface="Arial" pitchFamily="34" charset="0"/>
              </a:rPr>
              <a:t>sterujący)</a:t>
            </a:r>
          </a:p>
          <a:p>
            <a:pPr marL="171450" indent="-171450" hangingPunct="0">
              <a:lnSpc>
                <a:spcPct val="100000"/>
              </a:lnSpc>
            </a:pPr>
            <a:endParaRPr lang="en-US" altLang="zh-CN" sz="1200" i="1" dirty="0">
              <a:latin typeface="Arial" pitchFamily="34" charset="0"/>
              <a:ea typeface="Arial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142852"/>
            <a:ext cx="9144000" cy="571504"/>
          </a:xfrm>
        </p:spPr>
        <p:txBody>
          <a:bodyPr>
            <a:normAutofit fontScale="90000"/>
          </a:bodyPr>
          <a:lstStyle/>
          <a:p>
            <a:r>
              <a:rPr lang="pl-PL" sz="3600" b="1" dirty="0" smtClean="0">
                <a:latin typeface="Arial" pitchFamily="34" charset="0"/>
                <a:cs typeface="Arial" pitchFamily="34" charset="0"/>
              </a:rPr>
              <a:t>Bloki funkcjonalne komputera</a:t>
            </a:r>
            <a:endParaRPr lang="pl-PL" sz="3600" b="1" dirty="0"/>
          </a:p>
        </p:txBody>
      </p:sp>
      <p:sp>
        <p:nvSpPr>
          <p:cNvPr id="4" name="Prostokąt 3"/>
          <p:cNvSpPr/>
          <p:nvPr/>
        </p:nvSpPr>
        <p:spPr>
          <a:xfrm>
            <a:off x="0" y="1285860"/>
            <a:ext cx="9144000" cy="1095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lnSpc>
                <a:spcPct val="95416"/>
              </a:lnSpc>
            </a:pPr>
            <a:r>
              <a:rPr lang="en-US" altLang="zh-CN" sz="2800" dirty="0" err="1" smtClean="0">
                <a:latin typeface="Arial"/>
                <a:ea typeface="Arial"/>
              </a:rPr>
              <a:t>Od</a:t>
            </a:r>
            <a:r>
              <a:rPr lang="en-US" altLang="zh-CN" sz="2800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1946</a:t>
            </a:r>
            <a:r>
              <a:rPr lang="en-US" altLang="zh-CN" sz="2800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r.</a:t>
            </a:r>
            <a:r>
              <a:rPr lang="en-US" altLang="zh-CN" sz="2800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komputery</a:t>
            </a:r>
            <a:r>
              <a:rPr lang="en-US" altLang="zh-CN" sz="2800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niezmiennie</a:t>
            </a:r>
            <a:r>
              <a:rPr lang="en-US" altLang="zh-CN" sz="2800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składają</a:t>
            </a:r>
            <a:r>
              <a:rPr lang="en-US" altLang="zh-CN" sz="2800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się</a:t>
            </a:r>
            <a:r>
              <a:rPr lang="en-US" altLang="zh-CN" sz="2800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z</a:t>
            </a:r>
            <a:r>
              <a:rPr lang="en-US" altLang="zh-CN" sz="2800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5</a:t>
            </a:r>
            <a:r>
              <a:rPr lang="en-US" altLang="zh-CN" sz="2800" spc="-34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tych</a:t>
            </a:r>
            <a:r>
              <a:rPr lang="en-US" altLang="zh-CN" sz="2800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samych</a:t>
            </a:r>
            <a:r>
              <a:rPr lang="en-US" altLang="zh-CN" sz="2800" spc="-5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bloków</a:t>
            </a:r>
            <a:r>
              <a:rPr lang="en-US" altLang="zh-CN" sz="2800" dirty="0" smtClean="0">
                <a:latin typeface="Arial"/>
                <a:ea typeface="Arial"/>
              </a:rPr>
              <a:t>:</a:t>
            </a:r>
            <a:endParaRPr lang="pl-PL" altLang="zh-CN" dirty="0" smtClean="0">
              <a:latin typeface="Arial" pitchFamily="34" charset="0"/>
              <a:ea typeface="Arial"/>
              <a:cs typeface="Arial" pitchFamily="34" charset="0"/>
            </a:endParaRPr>
          </a:p>
          <a:p>
            <a:pPr marL="171450" indent="-171450" hangingPunct="0">
              <a:lnSpc>
                <a:spcPct val="100000"/>
              </a:lnSpc>
            </a:pPr>
            <a:endParaRPr lang="en-US" altLang="zh-CN" sz="1200" i="1" dirty="0">
              <a:latin typeface="Arial" pitchFamily="34" charset="0"/>
              <a:ea typeface="Arial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428868"/>
            <a:ext cx="6012609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142852"/>
            <a:ext cx="9144000" cy="571504"/>
          </a:xfrm>
        </p:spPr>
        <p:txBody>
          <a:bodyPr>
            <a:normAutofit fontScale="90000"/>
          </a:bodyPr>
          <a:lstStyle/>
          <a:p>
            <a:r>
              <a:rPr lang="pl-PL" sz="3600" b="1" dirty="0" smtClean="0">
                <a:latin typeface="Arial" pitchFamily="34" charset="0"/>
                <a:cs typeface="Arial" pitchFamily="34" charset="0"/>
              </a:rPr>
              <a:t>Struktura komputera</a:t>
            </a:r>
            <a:endParaRPr lang="pl-PL" sz="3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00174"/>
            <a:ext cx="839152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142852"/>
            <a:ext cx="9144000" cy="571504"/>
          </a:xfrm>
        </p:spPr>
        <p:txBody>
          <a:bodyPr>
            <a:normAutofit fontScale="90000"/>
          </a:bodyPr>
          <a:lstStyle/>
          <a:p>
            <a:r>
              <a:rPr lang="pl-PL" sz="3600" b="1" dirty="0" smtClean="0">
                <a:latin typeface="Arial" pitchFamily="34" charset="0"/>
                <a:cs typeface="Arial" pitchFamily="34" charset="0"/>
              </a:rPr>
              <a:t>Podstawowe pojęcia</a:t>
            </a:r>
            <a:endParaRPr lang="pl-PL" sz="3600" b="1" dirty="0"/>
          </a:p>
        </p:txBody>
      </p:sp>
      <p:sp>
        <p:nvSpPr>
          <p:cNvPr id="4" name="Prostokąt 3"/>
          <p:cNvSpPr/>
          <p:nvPr/>
        </p:nvSpPr>
        <p:spPr>
          <a:xfrm>
            <a:off x="0" y="1142984"/>
            <a:ext cx="9144000" cy="4334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spc="20" dirty="0" smtClean="0">
                <a:latin typeface="Arial"/>
                <a:ea typeface="Arial"/>
              </a:rPr>
              <a:t>•</a:t>
            </a:r>
            <a:r>
              <a:rPr lang="en-US" altLang="zh-CN" sz="2800" spc="15" dirty="0" smtClean="0">
                <a:latin typeface="Arial"/>
                <a:cs typeface="Arial"/>
              </a:rPr>
              <a:t>  </a:t>
            </a:r>
            <a:r>
              <a:rPr lang="en-US" altLang="zh-CN" sz="2800" spc="30" dirty="0" err="1" smtClean="0">
                <a:latin typeface="Arial"/>
                <a:ea typeface="Arial"/>
              </a:rPr>
              <a:t>Pami</a:t>
            </a:r>
            <a:r>
              <a:rPr lang="en-US" altLang="zh-CN" sz="2800" spc="40" dirty="0" err="1" smtClean="0">
                <a:latin typeface="Arial"/>
                <a:ea typeface="Arial"/>
              </a:rPr>
              <a:t>ęć</a:t>
            </a:r>
            <a:endParaRPr lang="en-US" altLang="zh-CN" sz="2800" spc="40" dirty="0" smtClean="0">
              <a:latin typeface="Arial"/>
              <a:ea typeface="Arial"/>
            </a:endParaRPr>
          </a:p>
          <a:p>
            <a:pPr marL="371849" indent="-143249" algn="just" hangingPunct="0">
              <a:lnSpc>
                <a:spcPct val="95416"/>
              </a:lnSpc>
            </a:pPr>
            <a:r>
              <a:rPr lang="en-US" altLang="zh-CN" dirty="0" smtClean="0">
                <a:latin typeface="Arial"/>
                <a:ea typeface="Arial"/>
              </a:rPr>
              <a:t>–</a:t>
            </a:r>
            <a:r>
              <a:rPr lang="en-US" altLang="zh-CN" dirty="0" smtClean="0">
                <a:latin typeface="Arial"/>
                <a:cs typeface="Arial"/>
              </a:rPr>
              <a:t>  </a:t>
            </a:r>
            <a:r>
              <a:rPr lang="en-US" altLang="zh-CN" dirty="0" smtClean="0">
                <a:latin typeface="Arial"/>
                <a:ea typeface="Arial"/>
              </a:rPr>
              <a:t>w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ogólnym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znaczeniu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ea typeface="Arial"/>
              </a:rPr>
              <a:t>–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blok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funkcjonalny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ea typeface="Arial"/>
              </a:rPr>
              <a:t>do</a:t>
            </a:r>
            <a:r>
              <a:rPr lang="en-US" altLang="zh-CN" spc="-40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przechowywania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informacji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pl-PL" altLang="zh-CN" dirty="0" smtClean="0">
                <a:latin typeface="Arial"/>
                <a:cs typeface="Arial"/>
              </a:rPr>
              <a:t/>
            </a:r>
            <a:br>
              <a:rPr lang="pl-PL" altLang="zh-CN" dirty="0" smtClean="0">
                <a:latin typeface="Arial"/>
                <a:cs typeface="Arial"/>
              </a:rPr>
            </a:br>
            <a:r>
              <a:rPr lang="en-US" altLang="zh-CN" dirty="0" err="1" smtClean="0">
                <a:latin typeface="Arial"/>
                <a:ea typeface="Arial"/>
              </a:rPr>
              <a:t>na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określonym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nośniku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ea typeface="Arial"/>
              </a:rPr>
              <a:t>(</a:t>
            </a:r>
            <a:r>
              <a:rPr lang="en-US" altLang="zh-CN" dirty="0" err="1" smtClean="0">
                <a:latin typeface="Arial"/>
                <a:ea typeface="Arial"/>
              </a:rPr>
              <a:t>zwykle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magnetycznym</a:t>
            </a:r>
            <a:r>
              <a:rPr lang="en-US" altLang="zh-CN" spc="10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lub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pół</a:t>
            </a:r>
            <a:r>
              <a:rPr lang="en-US" altLang="zh-CN" spc="-5" dirty="0" err="1" smtClean="0">
                <a:latin typeface="Arial"/>
                <a:ea typeface="Arial"/>
              </a:rPr>
              <a:t>p</a:t>
            </a:r>
            <a:r>
              <a:rPr lang="en-US" altLang="zh-CN" dirty="0" err="1" smtClean="0">
                <a:latin typeface="Arial"/>
                <a:ea typeface="Arial"/>
              </a:rPr>
              <a:t>rzewodnikowym</a:t>
            </a:r>
            <a:r>
              <a:rPr lang="en-US" altLang="zh-CN" dirty="0" smtClean="0">
                <a:latin typeface="Arial"/>
                <a:ea typeface="Arial"/>
              </a:rPr>
              <a:t>)</a:t>
            </a:r>
          </a:p>
          <a:p>
            <a:pPr indent="228612" algn="just"/>
            <a:r>
              <a:rPr lang="en-US" altLang="zh-CN" dirty="0" smtClean="0">
                <a:latin typeface="Arial"/>
                <a:ea typeface="Arial"/>
              </a:rPr>
              <a:t>–</a:t>
            </a:r>
            <a:r>
              <a:rPr lang="en-US" altLang="zh-CN" dirty="0" smtClean="0">
                <a:latin typeface="Arial"/>
                <a:cs typeface="Arial"/>
              </a:rPr>
              <a:t>  </a:t>
            </a:r>
            <a:r>
              <a:rPr lang="en-US" altLang="zh-CN" dirty="0" err="1" smtClean="0">
                <a:latin typeface="Arial"/>
                <a:ea typeface="Arial"/>
              </a:rPr>
              <a:t>pamięć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ea typeface="Arial"/>
              </a:rPr>
              <a:t>RAM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ea typeface="Arial"/>
              </a:rPr>
              <a:t>–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pamięć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półprzewodnikowa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zbudowana</a:t>
            </a:r>
            <a:r>
              <a:rPr lang="en-US" altLang="zh-CN" spc="5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ea typeface="Arial"/>
              </a:rPr>
              <a:t>z</a:t>
            </a:r>
          </a:p>
          <a:p>
            <a:pPr indent="371862" algn="just"/>
            <a:r>
              <a:rPr lang="en-US" altLang="zh-CN" dirty="0" err="1" smtClean="0">
                <a:latin typeface="Arial"/>
                <a:ea typeface="Arial"/>
              </a:rPr>
              <a:t>przerzutników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ea typeface="Arial"/>
              </a:rPr>
              <a:t>(SRAM)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lub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tranzystorów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ea typeface="Arial"/>
              </a:rPr>
              <a:t>MOS</a:t>
            </a:r>
            <a:r>
              <a:rPr lang="en-US" altLang="zh-CN" spc="-40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ea typeface="Arial"/>
              </a:rPr>
              <a:t>(DRAM)</a:t>
            </a:r>
            <a:endParaRPr lang="pl-PL" altLang="zh-CN" dirty="0" smtClean="0">
              <a:latin typeface="Arial"/>
              <a:ea typeface="Arial"/>
            </a:endParaRPr>
          </a:p>
          <a:p>
            <a:pPr indent="371862" algn="just"/>
            <a:endParaRPr lang="en-US" altLang="zh-CN" dirty="0" smtClean="0">
              <a:latin typeface="Arial"/>
              <a:ea typeface="Arial"/>
            </a:endParaRPr>
          </a:p>
          <a:p>
            <a:pPr algn="just">
              <a:spcBef>
                <a:spcPts val="100"/>
              </a:spcBef>
            </a:pPr>
            <a:r>
              <a:rPr lang="en-US" altLang="zh-CN" sz="2800" spc="20" dirty="0" smtClean="0">
                <a:latin typeface="Arial"/>
                <a:ea typeface="Arial"/>
              </a:rPr>
              <a:t>•</a:t>
            </a:r>
            <a:r>
              <a:rPr lang="en-US" altLang="zh-CN" sz="2800" spc="25" dirty="0" smtClean="0">
                <a:latin typeface="Arial"/>
                <a:cs typeface="Arial"/>
              </a:rPr>
              <a:t>  </a:t>
            </a:r>
            <a:r>
              <a:rPr lang="en-US" altLang="zh-CN" sz="2800" spc="25" dirty="0" err="1" smtClean="0">
                <a:latin typeface="Arial"/>
                <a:ea typeface="Arial"/>
              </a:rPr>
              <a:t>Rejestr</a:t>
            </a:r>
            <a:endParaRPr lang="en-US" altLang="zh-CN" sz="2800" spc="25" dirty="0" smtClean="0">
              <a:latin typeface="Arial"/>
              <a:ea typeface="Arial"/>
            </a:endParaRPr>
          </a:p>
          <a:p>
            <a:pPr marL="371849" indent="-143249" algn="just" hangingPunct="0">
              <a:lnSpc>
                <a:spcPct val="95416"/>
              </a:lnSpc>
            </a:pPr>
            <a:r>
              <a:rPr lang="en-US" altLang="zh-CN" dirty="0" smtClean="0">
                <a:latin typeface="Arial"/>
                <a:ea typeface="Arial"/>
              </a:rPr>
              <a:t>–</a:t>
            </a:r>
            <a:r>
              <a:rPr lang="en-US" altLang="zh-CN" dirty="0" smtClean="0">
                <a:latin typeface="Arial"/>
                <a:cs typeface="Arial"/>
              </a:rPr>
              <a:t>  </a:t>
            </a:r>
            <a:r>
              <a:rPr lang="en-US" altLang="zh-CN" dirty="0" err="1" smtClean="0">
                <a:latin typeface="Arial"/>
                <a:ea typeface="Arial"/>
              </a:rPr>
              <a:t>pamięć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ea typeface="Arial"/>
              </a:rPr>
              <a:t>o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niewielkiej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pojemności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ea typeface="Arial"/>
              </a:rPr>
              <a:t>(</a:t>
            </a:r>
            <a:r>
              <a:rPr lang="en-US" altLang="zh-CN" dirty="0" err="1" smtClean="0">
                <a:latin typeface="Arial"/>
                <a:ea typeface="Arial"/>
              </a:rPr>
              <a:t>najczęściej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ea typeface="Arial"/>
              </a:rPr>
              <a:t>8,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ea typeface="Arial"/>
              </a:rPr>
              <a:t>16,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ea typeface="Arial"/>
              </a:rPr>
              <a:t>32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lub</a:t>
            </a:r>
            <a:r>
              <a:rPr lang="en-US" altLang="zh-CN" spc="25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ea typeface="Arial"/>
              </a:rPr>
              <a:t>64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bitów</a:t>
            </a:r>
            <a:r>
              <a:rPr lang="en-US" altLang="zh-CN" dirty="0" smtClean="0">
                <a:latin typeface="Arial"/>
                <a:ea typeface="Arial"/>
              </a:rPr>
              <a:t>)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wbudowana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pl-PL" altLang="zh-CN" dirty="0" smtClean="0">
                <a:latin typeface="Arial"/>
                <a:cs typeface="Arial"/>
              </a:rPr>
              <a:t/>
            </a:r>
            <a:br>
              <a:rPr lang="pl-PL" altLang="zh-CN" dirty="0" smtClean="0">
                <a:latin typeface="Arial"/>
                <a:cs typeface="Arial"/>
              </a:rPr>
            </a:br>
            <a:r>
              <a:rPr lang="en-US" altLang="zh-CN" dirty="0" smtClean="0">
                <a:latin typeface="Arial"/>
                <a:ea typeface="Arial"/>
              </a:rPr>
              <a:t>do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procesora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lub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innego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układu</a:t>
            </a:r>
            <a:r>
              <a:rPr lang="en-US" altLang="zh-CN" spc="-60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cyfrowego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ea typeface="Arial"/>
              </a:rPr>
              <a:t>VLSI,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wykonana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zwykle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jako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ea typeface="Arial"/>
              </a:rPr>
              <a:t>SRAM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ea typeface="Arial"/>
              </a:rPr>
              <a:t>(</a:t>
            </a:r>
            <a:r>
              <a:rPr lang="en-US" altLang="zh-CN" dirty="0" err="1" smtClean="0">
                <a:latin typeface="Arial"/>
                <a:ea typeface="Arial"/>
              </a:rPr>
              <a:t>zbiór</a:t>
            </a:r>
            <a:r>
              <a:rPr lang="en-US" altLang="zh-CN" spc="-15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przerzutników</a:t>
            </a:r>
            <a:r>
              <a:rPr lang="en-US" altLang="zh-CN" dirty="0" smtClean="0">
                <a:latin typeface="Arial"/>
                <a:ea typeface="Arial"/>
              </a:rPr>
              <a:t>)</a:t>
            </a:r>
            <a:endParaRPr lang="pl-PL" altLang="zh-CN" dirty="0" smtClean="0">
              <a:latin typeface="Arial"/>
              <a:ea typeface="Arial"/>
            </a:endParaRPr>
          </a:p>
          <a:p>
            <a:pPr marL="371849" indent="-143249" algn="just" hangingPunct="0">
              <a:lnSpc>
                <a:spcPct val="95416"/>
              </a:lnSpc>
            </a:pPr>
            <a:endParaRPr lang="en-US" altLang="zh-CN" dirty="0" smtClean="0">
              <a:latin typeface="Arial"/>
              <a:ea typeface="Arial"/>
            </a:endParaRPr>
          </a:p>
          <a:p>
            <a:pPr algn="just"/>
            <a:r>
              <a:rPr lang="en-US" altLang="zh-CN" sz="2800" dirty="0" smtClean="0">
                <a:latin typeface="Arial"/>
                <a:ea typeface="Arial"/>
              </a:rPr>
              <a:t>•</a:t>
            </a:r>
            <a:r>
              <a:rPr lang="en-US" altLang="zh-CN" sz="2800" spc="64" dirty="0" smtClean="0">
                <a:latin typeface="Arial"/>
                <a:cs typeface="Arial"/>
              </a:rPr>
              <a:t>  </a:t>
            </a:r>
            <a:r>
              <a:rPr lang="en-US" altLang="zh-CN" sz="2800" dirty="0" smtClean="0">
                <a:latin typeface="Arial"/>
                <a:ea typeface="Arial"/>
              </a:rPr>
              <a:t>ALU</a:t>
            </a:r>
            <a:r>
              <a:rPr lang="en-US" altLang="zh-CN" sz="2800" spc="64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(</a:t>
            </a:r>
            <a:r>
              <a:rPr lang="en-US" altLang="zh-CN" sz="2800" i="1" dirty="0" smtClean="0">
                <a:latin typeface="Arial"/>
                <a:ea typeface="Arial"/>
              </a:rPr>
              <a:t>arithmetic-logic</a:t>
            </a:r>
            <a:r>
              <a:rPr lang="en-US" altLang="zh-CN" sz="2800" i="1" spc="64" dirty="0" smtClean="0">
                <a:latin typeface="Arial"/>
                <a:cs typeface="Arial"/>
              </a:rPr>
              <a:t> </a:t>
            </a:r>
            <a:r>
              <a:rPr lang="en-US" altLang="zh-CN" sz="2800" i="1" dirty="0" smtClean="0">
                <a:latin typeface="Arial"/>
                <a:ea typeface="Arial"/>
              </a:rPr>
              <a:t>unit</a:t>
            </a:r>
            <a:r>
              <a:rPr lang="en-US" altLang="zh-CN" sz="2800" dirty="0" smtClean="0">
                <a:latin typeface="Arial"/>
                <a:ea typeface="Arial"/>
              </a:rPr>
              <a:t>)</a:t>
            </a:r>
          </a:p>
          <a:p>
            <a:pPr marL="371862" indent="-143262" algn="just" hangingPunct="0">
              <a:lnSpc>
                <a:spcPct val="95416"/>
              </a:lnSpc>
            </a:pPr>
            <a:r>
              <a:rPr lang="en-US" altLang="zh-CN" dirty="0" smtClean="0">
                <a:latin typeface="Arial"/>
                <a:ea typeface="Arial"/>
              </a:rPr>
              <a:t>–</a:t>
            </a:r>
            <a:r>
              <a:rPr lang="en-US" altLang="zh-CN" dirty="0" smtClean="0">
                <a:latin typeface="Arial"/>
                <a:cs typeface="Arial"/>
              </a:rPr>
              <a:t>  </a:t>
            </a:r>
            <a:r>
              <a:rPr lang="en-US" altLang="zh-CN" dirty="0" err="1" smtClean="0">
                <a:latin typeface="Arial"/>
                <a:ea typeface="Arial"/>
              </a:rPr>
              <a:t>arytmometr</a:t>
            </a:r>
            <a:r>
              <a:rPr lang="en-US" altLang="zh-CN" dirty="0" smtClean="0">
                <a:latin typeface="Arial"/>
                <a:ea typeface="Arial"/>
              </a:rPr>
              <a:t>,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główny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ea typeface="Arial"/>
              </a:rPr>
              <a:t>element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bloku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wykonawczego</a:t>
            </a:r>
            <a:r>
              <a:rPr lang="en-US" altLang="zh-CN" spc="-64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procesora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zdolny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ea typeface="Arial"/>
              </a:rPr>
              <a:t>do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realizacji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podstawowych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operacji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arytmetycznych</a:t>
            </a:r>
            <a:r>
              <a:rPr lang="en-US" altLang="zh-CN" spc="-34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i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spc="-5" dirty="0" err="1" smtClean="0">
                <a:latin typeface="Arial"/>
                <a:ea typeface="Arial"/>
              </a:rPr>
              <a:t>l</a:t>
            </a:r>
            <a:r>
              <a:rPr lang="en-US" altLang="zh-CN" dirty="0" err="1" smtClean="0">
                <a:latin typeface="Arial"/>
                <a:ea typeface="Arial"/>
              </a:rPr>
              <a:t>ogicznych</a:t>
            </a:r>
            <a:endParaRPr lang="en-US" altLang="zh-CN" dirty="0" smtClean="0">
              <a:latin typeface="Arial"/>
              <a:ea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142852"/>
            <a:ext cx="9144000" cy="571504"/>
          </a:xfrm>
        </p:spPr>
        <p:txBody>
          <a:bodyPr>
            <a:normAutofit fontScale="90000"/>
          </a:bodyPr>
          <a:lstStyle/>
          <a:p>
            <a:r>
              <a:rPr lang="pl-PL" sz="3600" b="1" dirty="0" smtClean="0">
                <a:latin typeface="Arial" pitchFamily="34" charset="0"/>
                <a:cs typeface="Arial" pitchFamily="34" charset="0"/>
              </a:rPr>
              <a:t>Podstawowe pojęcia</a:t>
            </a:r>
            <a:endParaRPr lang="pl-PL" sz="3600" b="1" dirty="0"/>
          </a:p>
        </p:txBody>
      </p:sp>
      <p:sp>
        <p:nvSpPr>
          <p:cNvPr id="4" name="Prostokąt 3"/>
          <p:cNvSpPr/>
          <p:nvPr/>
        </p:nvSpPr>
        <p:spPr>
          <a:xfrm>
            <a:off x="0" y="1142984"/>
            <a:ext cx="9144000" cy="4791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6408" algn="just"/>
            <a:r>
              <a:rPr lang="en-US" altLang="zh-CN" sz="2800" dirty="0" smtClean="0">
                <a:latin typeface="Arial"/>
                <a:ea typeface="Arial"/>
              </a:rPr>
              <a:t>•</a:t>
            </a:r>
            <a:r>
              <a:rPr lang="en-US" altLang="zh-CN" sz="2800" spc="80" dirty="0" smtClean="0">
                <a:latin typeface="Arial"/>
                <a:cs typeface="Arial"/>
              </a:rPr>
              <a:t>  </a:t>
            </a:r>
            <a:r>
              <a:rPr lang="en-US" altLang="zh-CN" sz="2800" dirty="0" err="1" smtClean="0">
                <a:latin typeface="Arial"/>
                <a:ea typeface="Arial"/>
              </a:rPr>
              <a:t>Pamięć</a:t>
            </a:r>
            <a:r>
              <a:rPr lang="en-US" altLang="zh-CN" sz="2800" spc="89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cache</a:t>
            </a:r>
          </a:p>
          <a:p>
            <a:pPr marL="588258" indent="-143249" algn="just" hangingPunct="0">
              <a:lnSpc>
                <a:spcPct val="95416"/>
              </a:lnSpc>
            </a:pPr>
            <a:r>
              <a:rPr lang="en-US" altLang="zh-CN" dirty="0" smtClean="0">
                <a:latin typeface="Arial"/>
                <a:ea typeface="Arial"/>
              </a:rPr>
              <a:t>–</a:t>
            </a:r>
            <a:r>
              <a:rPr lang="en-US" altLang="zh-CN" dirty="0" smtClean="0">
                <a:latin typeface="Arial"/>
                <a:cs typeface="Arial"/>
              </a:rPr>
              <a:t>  </a:t>
            </a:r>
            <a:r>
              <a:rPr lang="en-US" altLang="zh-CN" dirty="0" err="1" smtClean="0">
                <a:latin typeface="Arial"/>
                <a:ea typeface="Arial"/>
              </a:rPr>
              <a:t>nazywana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podręczną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lub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kieszeniową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ea typeface="Arial"/>
              </a:rPr>
              <a:t>–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dodatkowa</a:t>
            </a:r>
            <a:r>
              <a:rPr lang="en-US" altLang="zh-CN" spc="25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pamięć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buforowa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umieszczona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między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główną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pamięcią</a:t>
            </a:r>
            <a:r>
              <a:rPr lang="en-US" altLang="zh-CN" spc="5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komputera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ea typeface="Arial"/>
              </a:rPr>
              <a:t>(</a:t>
            </a:r>
            <a:r>
              <a:rPr lang="en-US" altLang="zh-CN" dirty="0" err="1" smtClean="0">
                <a:latin typeface="Arial"/>
                <a:ea typeface="Arial"/>
              </a:rPr>
              <a:t>operacyjną</a:t>
            </a:r>
            <a:r>
              <a:rPr lang="en-US" altLang="zh-CN" dirty="0" smtClean="0">
                <a:latin typeface="Arial"/>
                <a:ea typeface="Arial"/>
              </a:rPr>
              <a:t>)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ea typeface="Arial"/>
              </a:rPr>
              <a:t>a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procesorem</a:t>
            </a:r>
            <a:r>
              <a:rPr lang="en-US" altLang="zh-CN" dirty="0" smtClean="0">
                <a:latin typeface="Arial"/>
                <a:ea typeface="Arial"/>
              </a:rPr>
              <a:t>;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pl-PL" altLang="zh-CN" dirty="0" smtClean="0">
                <a:latin typeface="Arial"/>
                <a:cs typeface="Arial"/>
              </a:rPr>
              <a:t/>
            </a:r>
            <a:br>
              <a:rPr lang="pl-PL" altLang="zh-CN" dirty="0" smtClean="0">
                <a:latin typeface="Arial"/>
                <a:cs typeface="Arial"/>
              </a:rPr>
            </a:br>
            <a:r>
              <a:rPr lang="en-US" altLang="zh-CN" dirty="0" err="1" smtClean="0">
                <a:latin typeface="Arial"/>
                <a:ea typeface="Arial"/>
              </a:rPr>
              <a:t>jej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zadaniem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ea typeface="Arial"/>
              </a:rPr>
              <a:t>jest</a:t>
            </a:r>
            <a:r>
              <a:rPr lang="en-US" altLang="zh-CN" spc="-60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przyspieszenie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komunikacji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procesora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ea typeface="Arial"/>
              </a:rPr>
              <a:t>z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pamięcią</a:t>
            </a:r>
            <a:r>
              <a:rPr lang="en-US" altLang="zh-CN" spc="-15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główną</a:t>
            </a:r>
            <a:endParaRPr lang="pl-PL" altLang="zh-CN" dirty="0" smtClean="0">
              <a:latin typeface="Arial"/>
              <a:ea typeface="Arial"/>
            </a:endParaRPr>
          </a:p>
          <a:p>
            <a:pPr marL="588258" indent="-143249" algn="just" hangingPunct="0">
              <a:lnSpc>
                <a:spcPct val="95416"/>
              </a:lnSpc>
            </a:pPr>
            <a:endParaRPr lang="en-US" altLang="zh-CN" dirty="0" smtClean="0">
              <a:latin typeface="Arial"/>
              <a:ea typeface="Arial"/>
            </a:endParaRPr>
          </a:p>
          <a:p>
            <a:pPr indent="216408" algn="just"/>
            <a:r>
              <a:rPr lang="en-US" altLang="zh-CN" sz="2800" dirty="0" smtClean="0">
                <a:latin typeface="Arial"/>
                <a:ea typeface="Arial"/>
              </a:rPr>
              <a:t>•</a:t>
            </a:r>
            <a:r>
              <a:rPr lang="en-US" altLang="zh-CN" sz="2800" spc="64" dirty="0" smtClean="0">
                <a:latin typeface="Arial"/>
                <a:cs typeface="Arial"/>
              </a:rPr>
              <a:t>  </a:t>
            </a:r>
            <a:r>
              <a:rPr lang="en-US" altLang="zh-CN" sz="2800" dirty="0" err="1" smtClean="0">
                <a:latin typeface="Arial"/>
                <a:ea typeface="Arial"/>
              </a:rPr>
              <a:t>Potok</a:t>
            </a:r>
            <a:r>
              <a:rPr lang="en-US" altLang="zh-CN" sz="2800" spc="69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instrukcji</a:t>
            </a:r>
            <a:r>
              <a:rPr lang="en-US" altLang="zh-CN" sz="2800" spc="64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(</a:t>
            </a:r>
            <a:r>
              <a:rPr lang="en-US" altLang="zh-CN" sz="2800" i="1" dirty="0" smtClean="0">
                <a:latin typeface="Arial"/>
                <a:ea typeface="Arial"/>
              </a:rPr>
              <a:t>pipeline</a:t>
            </a:r>
            <a:r>
              <a:rPr lang="en-US" altLang="zh-CN" sz="2800" dirty="0" smtClean="0">
                <a:latin typeface="Arial"/>
                <a:ea typeface="Arial"/>
              </a:rPr>
              <a:t>)</a:t>
            </a:r>
          </a:p>
          <a:p>
            <a:pPr marL="588270" indent="-143262" algn="just" hangingPunct="0">
              <a:lnSpc>
                <a:spcPct val="95416"/>
              </a:lnSpc>
            </a:pPr>
            <a:r>
              <a:rPr lang="en-US" altLang="zh-CN" dirty="0" smtClean="0">
                <a:latin typeface="Arial"/>
                <a:ea typeface="Arial"/>
              </a:rPr>
              <a:t>–</a:t>
            </a:r>
            <a:r>
              <a:rPr lang="en-US" altLang="zh-CN" dirty="0" smtClean="0">
                <a:latin typeface="Arial"/>
                <a:cs typeface="Arial"/>
              </a:rPr>
              <a:t>  </a:t>
            </a:r>
            <a:r>
              <a:rPr lang="en-US" altLang="zh-CN" dirty="0" err="1" smtClean="0">
                <a:latin typeface="Arial"/>
                <a:ea typeface="Arial"/>
              </a:rPr>
              <a:t>ciąg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instrukcji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ea typeface="Arial"/>
              </a:rPr>
              <a:t>(</a:t>
            </a:r>
            <a:r>
              <a:rPr lang="en-US" altLang="zh-CN" dirty="0" err="1" smtClean="0">
                <a:latin typeface="Arial"/>
                <a:ea typeface="Arial"/>
              </a:rPr>
              <a:t>zwykle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kilku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lub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kilkunastu</a:t>
            </a:r>
            <a:r>
              <a:rPr lang="en-US" altLang="zh-CN" dirty="0" smtClean="0">
                <a:latin typeface="Arial"/>
                <a:ea typeface="Arial"/>
              </a:rPr>
              <a:t>)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pobranych</a:t>
            </a:r>
            <a:r>
              <a:rPr lang="en-US" altLang="zh-CN" spc="-30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przez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procesor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pl-PL" altLang="zh-CN" dirty="0" smtClean="0">
                <a:latin typeface="Arial"/>
                <a:cs typeface="Arial"/>
              </a:rPr>
              <a:t/>
            </a:r>
            <a:br>
              <a:rPr lang="pl-PL" altLang="zh-CN" dirty="0" smtClean="0">
                <a:latin typeface="Arial"/>
                <a:cs typeface="Arial"/>
              </a:rPr>
            </a:br>
            <a:r>
              <a:rPr lang="en-US" altLang="zh-CN" dirty="0" err="1" smtClean="0">
                <a:latin typeface="Arial"/>
                <a:ea typeface="Arial"/>
              </a:rPr>
              <a:t>i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wykonywanych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etapami</a:t>
            </a:r>
            <a:r>
              <a:rPr lang="en-US" altLang="zh-CN" dirty="0" smtClean="0">
                <a:latin typeface="Arial"/>
                <a:ea typeface="Arial"/>
              </a:rPr>
              <a:t>,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tak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jak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na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taśmie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spc="-5" dirty="0" err="1" smtClean="0">
                <a:latin typeface="Arial"/>
                <a:ea typeface="Arial"/>
              </a:rPr>
              <a:t>p</a:t>
            </a:r>
            <a:r>
              <a:rPr lang="en-US" altLang="zh-CN" dirty="0" err="1" smtClean="0">
                <a:latin typeface="Arial"/>
                <a:ea typeface="Arial"/>
              </a:rPr>
              <a:t>rodukcyjnej</a:t>
            </a:r>
            <a:endParaRPr lang="pl-PL" altLang="zh-CN" dirty="0" smtClean="0">
              <a:latin typeface="Arial"/>
              <a:ea typeface="Arial"/>
            </a:endParaRPr>
          </a:p>
          <a:p>
            <a:pPr marL="588270" indent="-143262" algn="just" hangingPunct="0">
              <a:lnSpc>
                <a:spcPct val="95416"/>
              </a:lnSpc>
            </a:pPr>
            <a:endParaRPr lang="en-US" altLang="zh-CN" dirty="0" smtClean="0">
              <a:latin typeface="Arial"/>
              <a:ea typeface="Arial"/>
            </a:endParaRPr>
          </a:p>
          <a:p>
            <a:pPr indent="216408" algn="just">
              <a:spcBef>
                <a:spcPts val="114"/>
              </a:spcBef>
            </a:pPr>
            <a:r>
              <a:rPr lang="en-US" altLang="zh-CN" sz="2800" dirty="0" smtClean="0">
                <a:latin typeface="Arial"/>
                <a:ea typeface="Arial"/>
              </a:rPr>
              <a:t>•</a:t>
            </a:r>
            <a:r>
              <a:rPr lang="en-US" altLang="zh-CN" sz="2800" spc="85" dirty="0" smtClean="0">
                <a:latin typeface="Arial"/>
                <a:cs typeface="Arial"/>
              </a:rPr>
              <a:t>  </a:t>
            </a:r>
            <a:r>
              <a:rPr lang="en-US" altLang="zh-CN" sz="2800" dirty="0" err="1" smtClean="0">
                <a:latin typeface="Arial"/>
                <a:ea typeface="Arial"/>
              </a:rPr>
              <a:t>Procesor</a:t>
            </a:r>
            <a:r>
              <a:rPr lang="en-US" altLang="zh-CN" sz="2800" spc="89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superskalarny</a:t>
            </a:r>
            <a:endParaRPr lang="en-US" altLang="zh-CN" sz="2800" dirty="0" smtClean="0">
              <a:latin typeface="Arial"/>
              <a:ea typeface="Arial"/>
            </a:endParaRPr>
          </a:p>
          <a:p>
            <a:pPr indent="445008" algn="just"/>
            <a:r>
              <a:rPr lang="en-US" altLang="zh-CN" dirty="0" smtClean="0">
                <a:latin typeface="Arial"/>
                <a:ea typeface="Arial"/>
              </a:rPr>
              <a:t>–</a:t>
            </a:r>
            <a:r>
              <a:rPr lang="en-US" altLang="zh-CN" dirty="0" smtClean="0">
                <a:latin typeface="Arial"/>
                <a:cs typeface="Arial"/>
              </a:rPr>
              <a:t>  </a:t>
            </a:r>
            <a:r>
              <a:rPr lang="en-US" altLang="zh-CN" dirty="0" err="1" smtClean="0">
                <a:latin typeface="Arial"/>
                <a:ea typeface="Arial"/>
              </a:rPr>
              <a:t>procesor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ea typeface="Arial"/>
              </a:rPr>
              <a:t>z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wieloma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potokami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instrukcji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i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wieloma</a:t>
            </a:r>
            <a:r>
              <a:rPr lang="en-US" altLang="zh-CN" spc="10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układami</a:t>
            </a:r>
            <a:r>
              <a:rPr lang="pl-PL" altLang="zh-CN" dirty="0" smtClean="0">
                <a:latin typeface="Arial"/>
                <a:ea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wykonawczymi</a:t>
            </a:r>
            <a:r>
              <a:rPr lang="en-US" altLang="zh-CN" spc="-20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ea typeface="Arial"/>
              </a:rPr>
              <a:t>(</a:t>
            </a:r>
            <a:r>
              <a:rPr lang="en-US" altLang="zh-CN" dirty="0" err="1" smtClean="0">
                <a:latin typeface="Arial"/>
                <a:ea typeface="Arial"/>
              </a:rPr>
              <a:t>arytmometrami</a:t>
            </a:r>
            <a:r>
              <a:rPr lang="en-US" altLang="zh-CN" dirty="0" smtClean="0">
                <a:latin typeface="Arial"/>
                <a:ea typeface="Arial"/>
              </a:rPr>
              <a:t>)</a:t>
            </a:r>
            <a:endParaRPr lang="pl-PL" altLang="zh-CN" dirty="0" smtClean="0">
              <a:latin typeface="Arial"/>
              <a:ea typeface="Arial"/>
            </a:endParaRPr>
          </a:p>
          <a:p>
            <a:pPr indent="445008" algn="just"/>
            <a:endParaRPr lang="en-US" altLang="zh-CN" dirty="0" smtClean="0">
              <a:latin typeface="Arial"/>
              <a:ea typeface="Arial"/>
            </a:endParaRPr>
          </a:p>
          <a:p>
            <a:pPr indent="216408" algn="just">
              <a:spcBef>
                <a:spcPts val="104"/>
              </a:spcBef>
            </a:pPr>
            <a:r>
              <a:rPr lang="en-US" altLang="zh-CN" sz="2800" spc="20" dirty="0" smtClean="0">
                <a:latin typeface="Arial"/>
                <a:ea typeface="Arial"/>
              </a:rPr>
              <a:t>•</a:t>
            </a:r>
            <a:r>
              <a:rPr lang="en-US" altLang="zh-CN" sz="2800" spc="25" dirty="0" smtClean="0">
                <a:latin typeface="Arial"/>
                <a:cs typeface="Arial"/>
              </a:rPr>
              <a:t>  </a:t>
            </a:r>
            <a:r>
              <a:rPr lang="en-US" altLang="zh-CN" sz="2800" spc="34" dirty="0" err="1" smtClean="0">
                <a:latin typeface="Arial"/>
                <a:ea typeface="Arial"/>
              </a:rPr>
              <a:t>Zegar</a:t>
            </a:r>
            <a:endParaRPr lang="en-US" altLang="zh-CN" sz="2800" spc="34" dirty="0" smtClean="0">
              <a:latin typeface="Arial"/>
              <a:ea typeface="Arial"/>
            </a:endParaRPr>
          </a:p>
          <a:p>
            <a:pPr indent="445008" algn="just"/>
            <a:r>
              <a:rPr lang="en-US" altLang="zh-CN" dirty="0" smtClean="0">
                <a:latin typeface="Arial"/>
                <a:ea typeface="Arial"/>
              </a:rPr>
              <a:t>–</a:t>
            </a:r>
            <a:r>
              <a:rPr lang="en-US" altLang="zh-CN" dirty="0" smtClean="0">
                <a:latin typeface="Arial"/>
                <a:cs typeface="Arial"/>
              </a:rPr>
              <a:t>  </a:t>
            </a:r>
            <a:r>
              <a:rPr lang="en-US" altLang="zh-CN" dirty="0" smtClean="0">
                <a:latin typeface="Arial"/>
                <a:ea typeface="Arial"/>
              </a:rPr>
              <a:t>generator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impulsów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taktujących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bloki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funkcjonalne</a:t>
            </a:r>
            <a:r>
              <a:rPr lang="en-US" altLang="zh-CN" spc="-15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systemu</a:t>
            </a:r>
            <a:r>
              <a:rPr lang="pl-PL" altLang="zh-CN" dirty="0" smtClean="0">
                <a:latin typeface="Arial"/>
                <a:ea typeface="Arial"/>
              </a:rPr>
              <a:t> </a:t>
            </a:r>
            <a:r>
              <a:rPr lang="en-US" altLang="zh-CN" spc="-5" dirty="0" err="1" smtClean="0">
                <a:latin typeface="Arial"/>
                <a:ea typeface="Arial"/>
              </a:rPr>
              <a:t>cy</a:t>
            </a:r>
            <a:r>
              <a:rPr lang="en-US" altLang="zh-CN" dirty="0" err="1" smtClean="0">
                <a:latin typeface="Arial"/>
                <a:ea typeface="Arial"/>
              </a:rPr>
              <a:t>frowego</a:t>
            </a:r>
            <a:endParaRPr lang="en-US" altLang="zh-CN" dirty="0">
              <a:latin typeface="Arial"/>
              <a:ea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142852"/>
            <a:ext cx="9144000" cy="571504"/>
          </a:xfrm>
        </p:spPr>
        <p:txBody>
          <a:bodyPr>
            <a:normAutofit fontScale="90000"/>
          </a:bodyPr>
          <a:lstStyle/>
          <a:p>
            <a:r>
              <a:rPr lang="pl-PL" sz="3600" b="1" dirty="0" smtClean="0">
                <a:latin typeface="Arial" pitchFamily="34" charset="0"/>
                <a:cs typeface="Arial" pitchFamily="34" charset="0"/>
              </a:rPr>
              <a:t>Podstawowe pojęcia</a:t>
            </a:r>
            <a:endParaRPr lang="pl-PL" sz="3600" b="1" dirty="0"/>
          </a:p>
        </p:txBody>
      </p:sp>
      <p:sp>
        <p:nvSpPr>
          <p:cNvPr id="4" name="Prostokąt 3"/>
          <p:cNvSpPr/>
          <p:nvPr/>
        </p:nvSpPr>
        <p:spPr>
          <a:xfrm>
            <a:off x="0" y="1142984"/>
            <a:ext cx="9144000" cy="5132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 smtClean="0">
                <a:latin typeface="Arial"/>
                <a:ea typeface="Arial"/>
              </a:rPr>
              <a:t>•</a:t>
            </a:r>
            <a:r>
              <a:rPr lang="en-US" altLang="zh-CN" sz="2800" spc="85" dirty="0" smtClean="0">
                <a:latin typeface="Arial"/>
                <a:cs typeface="Arial"/>
              </a:rPr>
              <a:t>  </a:t>
            </a:r>
            <a:r>
              <a:rPr lang="en-US" altLang="zh-CN" sz="2800" dirty="0" err="1" smtClean="0">
                <a:latin typeface="Arial"/>
                <a:ea typeface="Arial"/>
              </a:rPr>
              <a:t>Język</a:t>
            </a:r>
            <a:r>
              <a:rPr lang="en-US" altLang="zh-CN" sz="2800" spc="85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asemblera</a:t>
            </a:r>
            <a:endParaRPr lang="en-US" altLang="zh-CN" sz="2800" dirty="0" smtClean="0">
              <a:latin typeface="Arial"/>
              <a:ea typeface="Arial"/>
            </a:endParaRPr>
          </a:p>
          <a:p>
            <a:pPr indent="228600" algn="just">
              <a:spcBef>
                <a:spcPts val="229"/>
              </a:spcBef>
            </a:pPr>
            <a:r>
              <a:rPr lang="en-US" altLang="zh-CN" dirty="0" smtClean="0">
                <a:latin typeface="Arial"/>
                <a:ea typeface="Arial"/>
              </a:rPr>
              <a:t>–</a:t>
            </a:r>
            <a:r>
              <a:rPr lang="en-US" altLang="zh-CN" dirty="0" smtClean="0">
                <a:latin typeface="Arial"/>
                <a:cs typeface="Arial"/>
              </a:rPr>
              <a:t>  </a:t>
            </a:r>
            <a:r>
              <a:rPr lang="en-US" altLang="zh-CN" dirty="0" err="1" smtClean="0">
                <a:latin typeface="Arial"/>
                <a:ea typeface="Arial"/>
              </a:rPr>
              <a:t>język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programowania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operujący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elementarnymi</a:t>
            </a:r>
            <a:r>
              <a:rPr lang="en-US" altLang="zh-CN" spc="5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instrukcjami</a:t>
            </a:r>
            <a:r>
              <a:rPr lang="pl-PL" altLang="zh-CN" dirty="0" smtClean="0">
                <a:latin typeface="Arial"/>
                <a:ea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zrozumiałymi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dla</a:t>
            </a:r>
            <a:r>
              <a:rPr lang="en-US" altLang="zh-CN" spc="-15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procesora</a:t>
            </a:r>
            <a:endParaRPr lang="pl-PL" altLang="zh-CN" dirty="0" smtClean="0">
              <a:latin typeface="Arial"/>
              <a:ea typeface="Arial"/>
            </a:endParaRPr>
          </a:p>
          <a:p>
            <a:pPr indent="228600" algn="just">
              <a:spcBef>
                <a:spcPts val="229"/>
              </a:spcBef>
            </a:pPr>
            <a:endParaRPr lang="en-US" altLang="zh-CN" dirty="0" smtClean="0">
              <a:latin typeface="Arial"/>
              <a:ea typeface="Arial"/>
            </a:endParaRPr>
          </a:p>
          <a:p>
            <a:pPr algn="just">
              <a:spcBef>
                <a:spcPts val="290"/>
              </a:spcBef>
            </a:pPr>
            <a:r>
              <a:rPr lang="en-US" altLang="zh-CN" sz="2800" dirty="0" smtClean="0">
                <a:latin typeface="Arial"/>
                <a:ea typeface="Arial"/>
              </a:rPr>
              <a:t>•</a:t>
            </a:r>
            <a:r>
              <a:rPr lang="en-US" altLang="zh-CN" sz="2800" spc="30" dirty="0" smtClean="0">
                <a:latin typeface="Arial"/>
                <a:cs typeface="Arial"/>
              </a:rPr>
              <a:t>  </a:t>
            </a:r>
            <a:r>
              <a:rPr lang="en-US" altLang="zh-CN" sz="2800" dirty="0" err="1" smtClean="0">
                <a:latin typeface="Arial"/>
                <a:ea typeface="Arial"/>
              </a:rPr>
              <a:t>Język</a:t>
            </a:r>
            <a:r>
              <a:rPr lang="en-US" altLang="zh-CN" sz="2800" spc="34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wysokiego</a:t>
            </a:r>
            <a:r>
              <a:rPr lang="en-US" altLang="zh-CN" sz="2800" spc="34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poziomu</a:t>
            </a:r>
            <a:r>
              <a:rPr lang="en-US" altLang="zh-CN" sz="2800" spc="34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(C,</a:t>
            </a:r>
            <a:r>
              <a:rPr lang="en-US" altLang="zh-CN" sz="2800" spc="30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C++,</a:t>
            </a:r>
            <a:r>
              <a:rPr lang="en-US" altLang="zh-CN" sz="2800" spc="34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Pascal,</a:t>
            </a:r>
            <a:r>
              <a:rPr lang="en-US" altLang="zh-CN" sz="2800" spc="34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Java)</a:t>
            </a:r>
          </a:p>
          <a:p>
            <a:pPr marL="371862" indent="-143262" algn="just" hangingPunct="0">
              <a:lnSpc>
                <a:spcPct val="99583"/>
              </a:lnSpc>
              <a:spcBef>
                <a:spcPts val="229"/>
              </a:spcBef>
            </a:pPr>
            <a:r>
              <a:rPr lang="en-US" altLang="zh-CN" dirty="0" smtClean="0">
                <a:latin typeface="Arial"/>
                <a:ea typeface="Arial"/>
              </a:rPr>
              <a:t>–</a:t>
            </a:r>
            <a:r>
              <a:rPr lang="en-US" altLang="zh-CN" dirty="0" smtClean="0">
                <a:latin typeface="Arial"/>
                <a:cs typeface="Arial"/>
              </a:rPr>
              <a:t>  </a:t>
            </a:r>
            <a:r>
              <a:rPr lang="en-US" altLang="zh-CN" dirty="0" err="1" smtClean="0">
                <a:latin typeface="Arial"/>
                <a:ea typeface="Arial"/>
              </a:rPr>
              <a:t>język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programowania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operujący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złożonymi</a:t>
            </a:r>
            <a:r>
              <a:rPr lang="en-US" altLang="zh-CN" spc="20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instrukcjami</a:t>
            </a:r>
            <a:r>
              <a:rPr lang="en-US" altLang="zh-CN" dirty="0" smtClean="0">
                <a:latin typeface="Arial"/>
                <a:ea typeface="Arial"/>
              </a:rPr>
              <a:t>,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niezrozumiałymi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dla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procesora</a:t>
            </a:r>
            <a:r>
              <a:rPr lang="en-US" altLang="zh-CN" dirty="0" smtClean="0">
                <a:latin typeface="Arial"/>
                <a:ea typeface="Arial"/>
              </a:rPr>
              <a:t>;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ea typeface="Arial"/>
              </a:rPr>
              <a:t>program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przed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wykonaniem</a:t>
            </a:r>
            <a:r>
              <a:rPr lang="en-US" altLang="zh-CN" spc="-69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musi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być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przetłumaczony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na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język</a:t>
            </a:r>
            <a:r>
              <a:rPr lang="pl-PL" altLang="zh-CN" spc="-20" dirty="0" smtClean="0">
                <a:latin typeface="Arial"/>
                <a:ea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asemblera</a:t>
            </a:r>
            <a:r>
              <a:rPr lang="pl-PL" altLang="zh-CN" dirty="0" smtClean="0">
                <a:latin typeface="Arial"/>
                <a:ea typeface="Arial"/>
              </a:rPr>
              <a:t> </a:t>
            </a:r>
          </a:p>
          <a:p>
            <a:pPr marL="371862" indent="-143262" algn="just" hangingPunct="0">
              <a:lnSpc>
                <a:spcPct val="99583"/>
              </a:lnSpc>
              <a:spcBef>
                <a:spcPts val="229"/>
              </a:spcBef>
            </a:pPr>
            <a:endParaRPr lang="en-US" altLang="zh-CN" dirty="0" smtClean="0">
              <a:latin typeface="Arial"/>
              <a:ea typeface="Arial"/>
            </a:endParaRPr>
          </a:p>
          <a:p>
            <a:pPr algn="just">
              <a:spcBef>
                <a:spcPts val="304"/>
              </a:spcBef>
            </a:pPr>
            <a:r>
              <a:rPr lang="en-US" altLang="zh-CN" sz="2800" dirty="0" smtClean="0">
                <a:latin typeface="Arial"/>
                <a:ea typeface="Arial"/>
              </a:rPr>
              <a:t>•</a:t>
            </a:r>
            <a:r>
              <a:rPr lang="en-US" altLang="zh-CN" sz="2800" spc="85" dirty="0" smtClean="0">
                <a:latin typeface="Arial"/>
                <a:cs typeface="Arial"/>
              </a:rPr>
              <a:t>  </a:t>
            </a:r>
            <a:r>
              <a:rPr lang="en-US" altLang="zh-CN" sz="2800" dirty="0" err="1" smtClean="0">
                <a:latin typeface="Arial"/>
                <a:ea typeface="Arial"/>
              </a:rPr>
              <a:t>Szyna</a:t>
            </a:r>
            <a:r>
              <a:rPr lang="en-US" altLang="zh-CN" sz="2800" dirty="0" smtClean="0">
                <a:latin typeface="Arial"/>
                <a:ea typeface="Arial"/>
              </a:rPr>
              <a:t>,</a:t>
            </a:r>
            <a:r>
              <a:rPr lang="en-US" altLang="zh-CN" sz="2800" spc="89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magistrala</a:t>
            </a:r>
            <a:endParaRPr lang="en-US" altLang="zh-CN" sz="2800" dirty="0" smtClean="0">
              <a:latin typeface="Arial"/>
              <a:ea typeface="Arial"/>
            </a:endParaRPr>
          </a:p>
          <a:p>
            <a:pPr indent="228600" algn="just">
              <a:spcBef>
                <a:spcPts val="229"/>
              </a:spcBef>
            </a:pPr>
            <a:r>
              <a:rPr lang="en-US" altLang="zh-CN" dirty="0" smtClean="0">
                <a:latin typeface="Arial"/>
                <a:ea typeface="Arial"/>
              </a:rPr>
              <a:t>–</a:t>
            </a:r>
            <a:r>
              <a:rPr lang="en-US" altLang="zh-CN" dirty="0" smtClean="0">
                <a:latin typeface="Arial"/>
                <a:cs typeface="Arial"/>
              </a:rPr>
              <a:t>  </a:t>
            </a:r>
            <a:r>
              <a:rPr lang="en-US" altLang="zh-CN" dirty="0" err="1" smtClean="0">
                <a:latin typeface="Arial"/>
                <a:ea typeface="Arial"/>
              </a:rPr>
              <a:t>zbiór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linii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przesyłających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sygnały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między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blokami</a:t>
            </a:r>
            <a:r>
              <a:rPr lang="en-US" altLang="zh-CN" spc="5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cyfrowymi</a:t>
            </a:r>
            <a:r>
              <a:rPr lang="pl-PL" altLang="zh-CN" dirty="0" smtClean="0">
                <a:latin typeface="Arial"/>
                <a:ea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systemu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ea typeface="Arial"/>
              </a:rPr>
              <a:t>(</a:t>
            </a:r>
            <a:r>
              <a:rPr lang="en-US" altLang="zh-CN" dirty="0" err="1" smtClean="0">
                <a:latin typeface="Arial"/>
                <a:ea typeface="Arial"/>
              </a:rPr>
              <a:t>adresy</a:t>
            </a:r>
            <a:r>
              <a:rPr lang="en-US" altLang="zh-CN" dirty="0" smtClean="0">
                <a:latin typeface="Arial"/>
                <a:ea typeface="Arial"/>
              </a:rPr>
              <a:t>,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dane</a:t>
            </a:r>
            <a:r>
              <a:rPr lang="en-US" altLang="zh-CN" dirty="0" smtClean="0">
                <a:latin typeface="Arial"/>
                <a:ea typeface="Arial"/>
              </a:rPr>
              <a:t>,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sygnały</a:t>
            </a:r>
            <a:r>
              <a:rPr lang="en-US" altLang="zh-CN" spc="-40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sterujące</a:t>
            </a:r>
            <a:r>
              <a:rPr lang="en-US" altLang="zh-CN" dirty="0" smtClean="0">
                <a:latin typeface="Arial"/>
                <a:ea typeface="Arial"/>
              </a:rPr>
              <a:t>)</a:t>
            </a:r>
            <a:endParaRPr lang="pl-PL" altLang="zh-CN" dirty="0" smtClean="0">
              <a:latin typeface="Arial"/>
              <a:ea typeface="Arial"/>
            </a:endParaRPr>
          </a:p>
          <a:p>
            <a:pPr indent="371849" algn="just"/>
            <a:endParaRPr lang="en-US" altLang="zh-CN" dirty="0" smtClean="0">
              <a:latin typeface="Arial"/>
              <a:ea typeface="Arial"/>
            </a:endParaRPr>
          </a:p>
          <a:p>
            <a:pPr algn="just">
              <a:spcBef>
                <a:spcPts val="290"/>
              </a:spcBef>
            </a:pPr>
            <a:r>
              <a:rPr lang="en-US" altLang="zh-CN" sz="2800" dirty="0" smtClean="0">
                <a:latin typeface="Arial"/>
                <a:ea typeface="Arial"/>
              </a:rPr>
              <a:t>•</a:t>
            </a:r>
            <a:r>
              <a:rPr lang="en-US" altLang="zh-CN" sz="2800" spc="60" dirty="0" smtClean="0">
                <a:latin typeface="Arial"/>
                <a:cs typeface="Arial"/>
              </a:rPr>
              <a:t>  </a:t>
            </a:r>
            <a:r>
              <a:rPr lang="en-US" altLang="zh-CN" sz="2800" dirty="0" smtClean="0">
                <a:latin typeface="Arial"/>
                <a:ea typeface="Arial"/>
              </a:rPr>
              <a:t>I/O</a:t>
            </a:r>
            <a:r>
              <a:rPr lang="en-US" altLang="zh-CN" sz="2800" spc="60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–</a:t>
            </a:r>
            <a:r>
              <a:rPr lang="en-US" altLang="zh-CN" sz="2800" spc="60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input/output</a:t>
            </a:r>
          </a:p>
          <a:p>
            <a:pPr indent="228600" algn="just">
              <a:spcBef>
                <a:spcPts val="234"/>
              </a:spcBef>
            </a:pPr>
            <a:r>
              <a:rPr lang="en-US" altLang="zh-CN" dirty="0" smtClean="0">
                <a:latin typeface="Arial"/>
                <a:ea typeface="Arial"/>
              </a:rPr>
              <a:t>–</a:t>
            </a:r>
            <a:r>
              <a:rPr lang="en-US" altLang="zh-CN" dirty="0" smtClean="0">
                <a:latin typeface="Arial"/>
                <a:cs typeface="Arial"/>
              </a:rPr>
              <a:t>  </a:t>
            </a:r>
            <a:r>
              <a:rPr lang="en-US" altLang="zh-CN" dirty="0" err="1" smtClean="0">
                <a:latin typeface="Arial"/>
                <a:ea typeface="Arial"/>
              </a:rPr>
              <a:t>układy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wejścia</a:t>
            </a:r>
            <a:r>
              <a:rPr lang="en-US" altLang="zh-CN" dirty="0" smtClean="0">
                <a:latin typeface="Arial"/>
                <a:ea typeface="Arial"/>
              </a:rPr>
              <a:t>/</a:t>
            </a:r>
            <a:r>
              <a:rPr lang="en-US" altLang="zh-CN" dirty="0" err="1" smtClean="0">
                <a:latin typeface="Arial"/>
                <a:ea typeface="Arial"/>
              </a:rPr>
              <a:t>wyjścia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ea typeface="Arial"/>
              </a:rPr>
              <a:t>do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komunikacji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ea typeface="Arial"/>
              </a:rPr>
              <a:t>z</a:t>
            </a:r>
            <a:r>
              <a:rPr lang="en-US" altLang="zh-CN" spc="15" dirty="0" smtClean="0">
                <a:latin typeface="Arial"/>
                <a:cs typeface="Arial"/>
              </a:rPr>
              <a:t> </a:t>
            </a:r>
            <a:r>
              <a:rPr lang="en-US" altLang="zh-CN" dirty="0" err="1" smtClean="0">
                <a:latin typeface="Arial"/>
                <a:ea typeface="Arial"/>
              </a:rPr>
              <a:t>otoczeniem</a:t>
            </a:r>
            <a:endParaRPr lang="en-US" altLang="zh-CN" dirty="0">
              <a:latin typeface="Arial"/>
              <a:ea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142852"/>
            <a:ext cx="9144000" cy="571504"/>
          </a:xfrm>
        </p:spPr>
        <p:txBody>
          <a:bodyPr>
            <a:normAutofit fontScale="90000"/>
          </a:bodyPr>
          <a:lstStyle/>
          <a:p>
            <a:r>
              <a:rPr lang="pl-PL" sz="3600" b="1" dirty="0" smtClean="0">
                <a:latin typeface="Arial" pitchFamily="34" charset="0"/>
                <a:cs typeface="Arial" pitchFamily="34" charset="0"/>
              </a:rPr>
              <a:t>Podsumowanie</a:t>
            </a:r>
            <a:endParaRPr lang="pl-PL" sz="3600" b="1" dirty="0"/>
          </a:p>
        </p:txBody>
      </p:sp>
      <p:sp>
        <p:nvSpPr>
          <p:cNvPr id="4" name="Prostokąt 3"/>
          <p:cNvSpPr/>
          <p:nvPr/>
        </p:nvSpPr>
        <p:spPr>
          <a:xfrm>
            <a:off x="0" y="1142984"/>
            <a:ext cx="9144000" cy="4793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 hangingPunct="0">
              <a:lnSpc>
                <a:spcPct val="99583"/>
              </a:lnSpc>
            </a:pPr>
            <a:r>
              <a:rPr lang="en-US" altLang="zh-CN" sz="2400" dirty="0" smtClean="0">
                <a:latin typeface="Arial" pitchFamily="34" charset="0"/>
                <a:ea typeface="Arial"/>
                <a:cs typeface="Arial" pitchFamily="34" charset="0"/>
              </a:rPr>
              <a:t>•</a:t>
            </a:r>
            <a:r>
              <a:rPr lang="pl-PL" altLang="zh-CN" sz="2400" spc="44" dirty="0" smtClean="0">
                <a:latin typeface="Arial" pitchFamily="34" charset="0"/>
                <a:ea typeface="Arial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Architektura</a:t>
            </a:r>
            <a:r>
              <a:rPr lang="en-US" altLang="zh-CN" sz="2400" spc="5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komputera</a:t>
            </a:r>
            <a:r>
              <a:rPr lang="en-US" altLang="zh-CN" sz="2400" spc="5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oznacza</a:t>
            </a:r>
            <a:r>
              <a:rPr lang="en-US" altLang="zh-CN" sz="2400" spc="44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jego</a:t>
            </a:r>
            <a:r>
              <a:rPr lang="en-US" altLang="zh-CN" sz="2400" spc="5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właściwości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Arial"/>
                <a:cs typeface="Arial" pitchFamily="34" charset="0"/>
              </a:rPr>
              <a:t>„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widziane</a:t>
            </a:r>
            <a:r>
              <a:rPr lang="en-US" altLang="zh-CN" sz="2400" dirty="0" smtClean="0">
                <a:latin typeface="Arial" pitchFamily="34" charset="0"/>
                <a:ea typeface="Arial"/>
                <a:cs typeface="Arial" pitchFamily="34" charset="0"/>
              </a:rPr>
              <a:t>”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przez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programistę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Arial"/>
                <a:cs typeface="Arial" pitchFamily="34" charset="0"/>
              </a:rPr>
              <a:t>(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struktura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rejestrów</a:t>
            </a:r>
            <a:r>
              <a:rPr lang="en-US" altLang="zh-CN" sz="2400" dirty="0" smtClean="0">
                <a:latin typeface="Arial" pitchFamily="34" charset="0"/>
                <a:ea typeface="Arial"/>
                <a:cs typeface="Arial" pitchFamily="34" charset="0"/>
              </a:rPr>
              <a:t>,</a:t>
            </a:r>
            <a:r>
              <a:rPr lang="en-US" altLang="zh-CN" sz="2400" spc="-34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lista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instrukcji</a:t>
            </a:r>
            <a:r>
              <a:rPr lang="en-US" altLang="zh-CN" sz="2400" spc="-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itp</a:t>
            </a:r>
            <a:r>
              <a:rPr lang="en-US" altLang="zh-CN" sz="2400" dirty="0" smtClean="0">
                <a:latin typeface="Arial" pitchFamily="34" charset="0"/>
                <a:ea typeface="Arial"/>
                <a:cs typeface="Arial" pitchFamily="34" charset="0"/>
              </a:rPr>
              <a:t>.)</a:t>
            </a:r>
            <a:endParaRPr lang="pl-PL" altLang="zh-CN" sz="2400" dirty="0" smtClean="0">
              <a:latin typeface="Arial" pitchFamily="34" charset="0"/>
              <a:ea typeface="Arial"/>
              <a:cs typeface="Arial" pitchFamily="34" charset="0"/>
            </a:endParaRPr>
          </a:p>
          <a:p>
            <a:pPr marL="171450" indent="-171450" algn="just" hangingPunct="0">
              <a:lnSpc>
                <a:spcPct val="99583"/>
              </a:lnSpc>
            </a:pPr>
            <a:endParaRPr lang="en-US" altLang="zh-CN" sz="2400" dirty="0" smtClean="0">
              <a:latin typeface="Arial" pitchFamily="34" charset="0"/>
              <a:ea typeface="Arial"/>
              <a:cs typeface="Arial" pitchFamily="34" charset="0"/>
            </a:endParaRPr>
          </a:p>
          <a:p>
            <a:pPr algn="just">
              <a:lnSpc>
                <a:spcPts val="719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171450" indent="-171450" algn="just" hangingPunct="0">
              <a:lnSpc>
                <a:spcPct val="100000"/>
              </a:lnSpc>
            </a:pPr>
            <a:r>
              <a:rPr lang="en-US" altLang="zh-CN" sz="2400" dirty="0" smtClean="0">
                <a:latin typeface="Arial" pitchFamily="34" charset="0"/>
                <a:ea typeface="Arial"/>
                <a:cs typeface="Arial" pitchFamily="34" charset="0"/>
              </a:rPr>
              <a:t>•</a:t>
            </a:r>
            <a:r>
              <a:rPr lang="pl-PL" altLang="zh-CN" sz="2400" dirty="0" smtClean="0">
                <a:latin typeface="Arial" pitchFamily="34" charset="0"/>
                <a:ea typeface="Arial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Organizacja</a:t>
            </a:r>
            <a:r>
              <a:rPr lang="en-US" altLang="zh-CN" sz="2400" spc="6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komputera</a:t>
            </a:r>
            <a:r>
              <a:rPr lang="en-US" altLang="zh-CN" sz="2400" spc="5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oznacza</a:t>
            </a:r>
            <a:r>
              <a:rPr lang="en-US" altLang="zh-CN" sz="2400" spc="6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konkretną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implementację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Arial"/>
                <a:cs typeface="Arial" pitchFamily="34" charset="0"/>
              </a:rPr>
              <a:t>(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realizację</a:t>
            </a:r>
            <a:r>
              <a:rPr lang="en-US" altLang="zh-CN" sz="2400" dirty="0" smtClean="0">
                <a:latin typeface="Arial" pitchFamily="34" charset="0"/>
                <a:ea typeface="Arial"/>
                <a:cs typeface="Arial" pitchFamily="34" charset="0"/>
              </a:rPr>
              <a:t>)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architektury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przy</a:t>
            </a:r>
            <a:r>
              <a:rPr lang="en-US" altLang="zh-CN" sz="2400" spc="-34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użyciu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określonych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układów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l-PL" altLang="zh-CN" sz="2400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i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bloków</a:t>
            </a:r>
            <a:r>
              <a:rPr lang="en-US" altLang="zh-CN" sz="2400" spc="1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cyfrowych</a:t>
            </a:r>
            <a:endParaRPr lang="pl-PL" altLang="zh-CN" sz="2400" dirty="0" smtClean="0">
              <a:latin typeface="Arial" pitchFamily="34" charset="0"/>
              <a:ea typeface="Arial"/>
              <a:cs typeface="Arial" pitchFamily="34" charset="0"/>
            </a:endParaRPr>
          </a:p>
          <a:p>
            <a:pPr marL="171450" indent="-171450" algn="just" hangingPunct="0">
              <a:lnSpc>
                <a:spcPct val="100000"/>
              </a:lnSpc>
            </a:pPr>
            <a:endParaRPr lang="en-US" altLang="zh-CN" sz="2400" dirty="0" smtClean="0">
              <a:latin typeface="Arial" pitchFamily="34" charset="0"/>
              <a:ea typeface="Arial"/>
              <a:cs typeface="Arial" pitchFamily="34" charset="0"/>
            </a:endParaRPr>
          </a:p>
          <a:p>
            <a:pPr algn="just">
              <a:lnSpc>
                <a:spcPts val="709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171449" indent="-171449" algn="just" hangingPunct="0">
              <a:lnSpc>
                <a:spcPct val="99583"/>
              </a:lnSpc>
            </a:pPr>
            <a:r>
              <a:rPr lang="en-US" altLang="zh-CN" sz="2400" dirty="0" smtClean="0">
                <a:latin typeface="Arial" pitchFamily="34" charset="0"/>
                <a:ea typeface="Arial"/>
                <a:cs typeface="Arial" pitchFamily="34" charset="0"/>
              </a:rPr>
              <a:t>•</a:t>
            </a:r>
            <a:r>
              <a:rPr lang="en-US" altLang="zh-CN" sz="2400" spc="25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Komputer</a:t>
            </a:r>
            <a:r>
              <a:rPr lang="en-US" altLang="zh-CN" sz="2400" spc="34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składa</a:t>
            </a:r>
            <a:r>
              <a:rPr lang="en-US" altLang="zh-CN" sz="2400" spc="3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się</a:t>
            </a:r>
            <a:r>
              <a:rPr lang="en-US" altLang="zh-CN" sz="2400" spc="2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Arial"/>
                <a:cs typeface="Arial" pitchFamily="34" charset="0"/>
              </a:rPr>
              <a:t>z</a:t>
            </a:r>
            <a:r>
              <a:rPr lang="en-US" altLang="zh-CN" sz="2400" spc="3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Arial"/>
                <a:cs typeface="Arial" pitchFamily="34" charset="0"/>
              </a:rPr>
              <a:t>4</a:t>
            </a:r>
            <a:r>
              <a:rPr lang="en-US" altLang="zh-CN" sz="2400" spc="3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podstawowych</a:t>
            </a:r>
            <a:r>
              <a:rPr lang="en-US" altLang="zh-CN" sz="2400" spc="3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elementów</a:t>
            </a:r>
            <a:r>
              <a:rPr lang="en-US" altLang="zh-CN" sz="2400" dirty="0" smtClean="0">
                <a:latin typeface="Arial" pitchFamily="34" charset="0"/>
                <a:ea typeface="Arial"/>
                <a:cs typeface="Arial" pitchFamily="34" charset="0"/>
              </a:rPr>
              <a:t>: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układu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wykonawczego</a:t>
            </a:r>
            <a:r>
              <a:rPr lang="en-US" altLang="zh-CN" sz="2400" dirty="0" smtClean="0">
                <a:latin typeface="Arial" pitchFamily="34" charset="0"/>
                <a:ea typeface="Arial"/>
                <a:cs typeface="Arial" pitchFamily="34" charset="0"/>
              </a:rPr>
              <a:t>,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układu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sterowania</a:t>
            </a:r>
            <a:r>
              <a:rPr lang="en-US" altLang="zh-CN" sz="2400" dirty="0" smtClean="0">
                <a:latin typeface="Arial" pitchFamily="34" charset="0"/>
                <a:ea typeface="Arial"/>
                <a:cs typeface="Arial" pitchFamily="34" charset="0"/>
              </a:rPr>
              <a:t>,</a:t>
            </a:r>
            <a:r>
              <a:rPr lang="en-US" altLang="zh-CN" sz="2400" spc="-3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pamięci</a:t>
            </a:r>
            <a:r>
              <a:rPr lang="en-US" altLang="zh-CN" sz="2400" dirty="0" smtClean="0">
                <a:latin typeface="Arial" pitchFamily="34" charset="0"/>
                <a:ea typeface="Arial"/>
                <a:cs typeface="Arial" pitchFamily="34" charset="0"/>
              </a:rPr>
              <a:t>,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układów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wejścia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l-PL" altLang="zh-CN" sz="2400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i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wyjścia</a:t>
            </a:r>
            <a:endParaRPr lang="pl-PL" altLang="zh-CN" sz="2400" dirty="0" smtClean="0">
              <a:latin typeface="Arial" pitchFamily="34" charset="0"/>
              <a:ea typeface="Arial"/>
              <a:cs typeface="Arial" pitchFamily="34" charset="0"/>
            </a:endParaRPr>
          </a:p>
          <a:p>
            <a:pPr marL="171449" indent="-171449" algn="just" hangingPunct="0">
              <a:lnSpc>
                <a:spcPct val="99583"/>
              </a:lnSpc>
            </a:pPr>
            <a:endParaRPr lang="en-US" altLang="zh-CN" sz="2400" dirty="0" smtClean="0">
              <a:latin typeface="Arial" pitchFamily="34" charset="0"/>
              <a:ea typeface="Arial"/>
              <a:cs typeface="Arial" pitchFamily="34" charset="0"/>
            </a:endParaRPr>
          </a:p>
          <a:p>
            <a:pPr algn="just">
              <a:lnSpc>
                <a:spcPts val="73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altLang="zh-CN" sz="2400" dirty="0" smtClean="0">
                <a:latin typeface="Arial" pitchFamily="34" charset="0"/>
                <a:ea typeface="Arial"/>
                <a:cs typeface="Arial" pitchFamily="34" charset="0"/>
              </a:rPr>
              <a:t>•</a:t>
            </a:r>
            <a:r>
              <a:rPr lang="en-US" altLang="zh-CN" sz="2400" spc="34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Układ</a:t>
            </a:r>
            <a:r>
              <a:rPr lang="en-US" altLang="zh-CN" sz="2400" spc="44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wykonawczy</a:t>
            </a:r>
            <a:r>
              <a:rPr lang="en-US" altLang="zh-CN" sz="2400" spc="34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i</a:t>
            </a:r>
            <a:r>
              <a:rPr lang="en-US" altLang="zh-CN" sz="2400" spc="4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sterujący</a:t>
            </a:r>
            <a:r>
              <a:rPr lang="en-US" altLang="zh-CN" sz="2400" spc="4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tworzą</a:t>
            </a:r>
            <a:r>
              <a:rPr lang="en-US" altLang="zh-CN" sz="2400" spc="34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jednostkę</a:t>
            </a:r>
            <a:r>
              <a:rPr lang="pl-PL" altLang="zh-CN" sz="2400" dirty="0" smtClean="0">
                <a:latin typeface="Arial" pitchFamily="34" charset="0"/>
                <a:ea typeface="Arial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centraln</a:t>
            </a:r>
            <a:r>
              <a:rPr lang="en-US" altLang="zh-CN" sz="2400" spc="-5" dirty="0" err="1" smtClean="0">
                <a:latin typeface="Arial" pitchFamily="34" charset="0"/>
                <a:ea typeface="Arial"/>
                <a:cs typeface="Arial" pitchFamily="34" charset="0"/>
              </a:rPr>
              <a:t>ą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Arial"/>
                <a:cs typeface="Arial" pitchFamily="34" charset="0"/>
              </a:rPr>
              <a:t>(CPU)</a:t>
            </a:r>
            <a:endParaRPr lang="en-US" altLang="zh-CN" sz="2400" dirty="0">
              <a:latin typeface="Arial" pitchFamily="34" charset="0"/>
              <a:ea typeface="Arial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142852"/>
            <a:ext cx="9144000" cy="571504"/>
          </a:xfrm>
        </p:spPr>
        <p:txBody>
          <a:bodyPr>
            <a:normAutofit fontScale="90000"/>
          </a:bodyPr>
          <a:lstStyle/>
          <a:p>
            <a:r>
              <a:rPr lang="pl-PL" sz="3600" b="1" dirty="0" smtClean="0">
                <a:latin typeface="Arial" pitchFamily="34" charset="0"/>
                <a:cs typeface="Arial" pitchFamily="34" charset="0"/>
              </a:rPr>
              <a:t>Płyta główna komputera PC</a:t>
            </a:r>
            <a:endParaRPr lang="pl-PL" sz="3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4" y="694133"/>
            <a:ext cx="9140316" cy="616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142852"/>
            <a:ext cx="9144000" cy="571504"/>
          </a:xfrm>
        </p:spPr>
        <p:txBody>
          <a:bodyPr>
            <a:normAutofit fontScale="90000"/>
          </a:bodyPr>
          <a:lstStyle/>
          <a:p>
            <a:r>
              <a:rPr lang="pl-PL" sz="3600" b="1" dirty="0" smtClean="0">
                <a:latin typeface="Arial" pitchFamily="34" charset="0"/>
                <a:cs typeface="Arial" pitchFamily="34" charset="0"/>
              </a:rPr>
              <a:t>Podstawowe elementy komputera</a:t>
            </a:r>
            <a:endParaRPr lang="pl-PL" sz="3600" b="1" dirty="0"/>
          </a:p>
        </p:txBody>
      </p:sp>
      <p:sp>
        <p:nvSpPr>
          <p:cNvPr id="4" name="Prostokąt 3"/>
          <p:cNvSpPr/>
          <p:nvPr/>
        </p:nvSpPr>
        <p:spPr>
          <a:xfrm>
            <a:off x="0" y="1285860"/>
            <a:ext cx="9144000" cy="4414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hangingPunct="0">
              <a:lnSpc>
                <a:spcPct val="100000"/>
              </a:lnSpc>
            </a:pPr>
            <a:r>
              <a:rPr lang="en-US" altLang="zh-CN" sz="2400" dirty="0" smtClean="0">
                <a:latin typeface="Arial" pitchFamily="34" charset="0"/>
                <a:ea typeface="Arial"/>
                <a:cs typeface="Arial" pitchFamily="34" charset="0"/>
              </a:rPr>
              <a:t>•</a:t>
            </a:r>
            <a:r>
              <a:rPr lang="en-US" altLang="zh-CN" sz="2400" spc="4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Procesor</a:t>
            </a:r>
            <a:r>
              <a:rPr lang="en-US" altLang="zh-CN" sz="2400" spc="4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en-US" altLang="zh-CN" sz="2400" spc="4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i="1" dirty="0" smtClean="0">
                <a:latin typeface="Arial" pitchFamily="34" charset="0"/>
                <a:ea typeface="Arial"/>
                <a:cs typeface="Arial" pitchFamily="34" charset="0"/>
              </a:rPr>
              <a:t>Central</a:t>
            </a:r>
            <a:r>
              <a:rPr lang="en-US" altLang="zh-CN" sz="2400" i="1" spc="4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i="1" dirty="0" smtClean="0">
                <a:latin typeface="Arial" pitchFamily="34" charset="0"/>
                <a:ea typeface="Arial"/>
                <a:cs typeface="Arial" pitchFamily="34" charset="0"/>
              </a:rPr>
              <a:t>Processing</a:t>
            </a:r>
            <a:r>
              <a:rPr lang="en-US" altLang="zh-CN" sz="2400" i="1" spc="4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i="1" dirty="0" smtClean="0">
                <a:latin typeface="Arial" pitchFamily="34" charset="0"/>
                <a:ea typeface="Arial"/>
                <a:cs typeface="Arial" pitchFamily="34" charset="0"/>
              </a:rPr>
              <a:t>Unit</a:t>
            </a:r>
            <a:r>
              <a:rPr lang="en-US" altLang="zh-CN" sz="2400" i="1" spc="4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i="1" dirty="0" smtClean="0">
                <a:latin typeface="Arial" pitchFamily="34" charset="0"/>
                <a:ea typeface="Arial"/>
                <a:cs typeface="Arial" pitchFamily="34" charset="0"/>
              </a:rPr>
              <a:t>(CPU)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sz="2400" dirty="0" smtClean="0">
                <a:latin typeface="Arial" pitchFamily="34" charset="0"/>
                <a:ea typeface="Arial"/>
                <a:cs typeface="Arial" pitchFamily="34" charset="0"/>
              </a:rPr>
              <a:t>=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i="1" dirty="0" smtClean="0">
                <a:latin typeface="Arial" pitchFamily="34" charset="0"/>
                <a:ea typeface="Arial"/>
                <a:cs typeface="Arial" pitchFamily="34" charset="0"/>
              </a:rPr>
              <a:t>Arithmetic/Logic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i="1" dirty="0" smtClean="0">
                <a:latin typeface="Arial" pitchFamily="34" charset="0"/>
                <a:ea typeface="Arial"/>
                <a:cs typeface="Arial" pitchFamily="34" charset="0"/>
              </a:rPr>
              <a:t>Unit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i="1" dirty="0" smtClean="0">
                <a:latin typeface="Arial" pitchFamily="34" charset="0"/>
                <a:ea typeface="Arial"/>
                <a:cs typeface="Arial" pitchFamily="34" charset="0"/>
              </a:rPr>
              <a:t>(ALU)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i="1" dirty="0" smtClean="0">
                <a:latin typeface="Arial" pitchFamily="34" charset="0"/>
                <a:ea typeface="Arial"/>
                <a:cs typeface="Arial" pitchFamily="34" charset="0"/>
              </a:rPr>
              <a:t>+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i="1" dirty="0" smtClean="0">
                <a:latin typeface="Arial" pitchFamily="34" charset="0"/>
                <a:ea typeface="Arial"/>
                <a:cs typeface="Arial" pitchFamily="34" charset="0"/>
              </a:rPr>
              <a:t>Control</a:t>
            </a:r>
            <a:r>
              <a:rPr lang="en-US" altLang="zh-CN" sz="2400" i="1" spc="-8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i="1" dirty="0" smtClean="0">
                <a:latin typeface="Arial" pitchFamily="34" charset="0"/>
                <a:ea typeface="Arial"/>
                <a:cs typeface="Arial" pitchFamily="34" charset="0"/>
              </a:rPr>
              <a:t>Unit</a:t>
            </a:r>
          </a:p>
          <a:p>
            <a:pPr>
              <a:lnSpc>
                <a:spcPts val="709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2400" dirty="0" smtClean="0">
                <a:latin typeface="Arial" pitchFamily="34" charset="0"/>
                <a:ea typeface="Arial"/>
                <a:cs typeface="Arial" pitchFamily="34" charset="0"/>
              </a:rPr>
              <a:t>•</a:t>
            </a:r>
            <a:r>
              <a:rPr lang="en-US" altLang="zh-CN" sz="2400" spc="3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Pamięć</a:t>
            </a:r>
            <a:r>
              <a:rPr lang="en-US" altLang="zh-CN" sz="2400" spc="4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operacyjna</a:t>
            </a:r>
            <a:r>
              <a:rPr lang="en-US" altLang="zh-CN" sz="2400" spc="34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en-US" altLang="zh-CN" sz="2400" spc="34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i="1" dirty="0" smtClean="0">
                <a:latin typeface="Arial" pitchFamily="34" charset="0"/>
                <a:ea typeface="Arial"/>
                <a:cs typeface="Arial" pitchFamily="34" charset="0"/>
              </a:rPr>
              <a:t>Random</a:t>
            </a:r>
            <a:r>
              <a:rPr lang="en-US" altLang="zh-CN" sz="2400" i="1" spc="34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i="1" dirty="0" smtClean="0">
                <a:latin typeface="Arial" pitchFamily="34" charset="0"/>
                <a:ea typeface="Arial"/>
                <a:cs typeface="Arial" pitchFamily="34" charset="0"/>
              </a:rPr>
              <a:t>Access</a:t>
            </a:r>
            <a:r>
              <a:rPr lang="en-US" altLang="zh-CN" sz="2400" i="1" spc="34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i="1" dirty="0" smtClean="0">
                <a:latin typeface="Arial" pitchFamily="34" charset="0"/>
                <a:ea typeface="Arial"/>
                <a:cs typeface="Arial" pitchFamily="34" charset="0"/>
              </a:rPr>
              <a:t>Memory</a:t>
            </a:r>
            <a:r>
              <a:rPr lang="en-US" altLang="zh-CN" sz="2400" i="1" spc="34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i="1" dirty="0" smtClean="0">
                <a:latin typeface="Arial" pitchFamily="34" charset="0"/>
                <a:ea typeface="Arial"/>
                <a:cs typeface="Arial" pitchFamily="34" charset="0"/>
              </a:rPr>
              <a:t>(RAM)</a:t>
            </a:r>
          </a:p>
          <a:p>
            <a:pPr>
              <a:lnSpc>
                <a:spcPts val="74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2400" dirty="0" smtClean="0">
                <a:latin typeface="Arial" pitchFamily="34" charset="0"/>
                <a:ea typeface="Arial"/>
                <a:cs typeface="Arial" pitchFamily="34" charset="0"/>
              </a:rPr>
              <a:t>•</a:t>
            </a:r>
            <a:r>
              <a:rPr lang="en-US" altLang="zh-CN" sz="2400" spc="85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Dysk</a:t>
            </a:r>
            <a:r>
              <a:rPr lang="en-US" altLang="zh-CN" sz="2400" spc="89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twardy</a:t>
            </a:r>
            <a:endParaRPr lang="en-US" altLang="zh-CN" sz="2400" dirty="0" smtClean="0">
              <a:latin typeface="Arial" pitchFamily="34" charset="0"/>
              <a:ea typeface="Arial"/>
              <a:cs typeface="Arial" pitchFamily="34" charset="0"/>
            </a:endParaRPr>
          </a:p>
          <a:p>
            <a:pPr>
              <a:lnSpc>
                <a:spcPts val="69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2400" dirty="0" smtClean="0">
                <a:latin typeface="Arial" pitchFamily="34" charset="0"/>
                <a:ea typeface="Arial"/>
                <a:cs typeface="Arial" pitchFamily="34" charset="0"/>
              </a:rPr>
              <a:t>•</a:t>
            </a:r>
            <a:r>
              <a:rPr lang="en-US" altLang="zh-CN" sz="2400" spc="4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Urządzenia</a:t>
            </a:r>
            <a:r>
              <a:rPr lang="en-US" altLang="zh-CN" sz="2400" spc="5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wejścia</a:t>
            </a:r>
            <a:r>
              <a:rPr lang="en-US" altLang="zh-CN" sz="2400" dirty="0" smtClean="0">
                <a:latin typeface="Arial" pitchFamily="34" charset="0"/>
                <a:ea typeface="Arial"/>
                <a:cs typeface="Arial" pitchFamily="34" charset="0"/>
              </a:rPr>
              <a:t>/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wyjścia</a:t>
            </a:r>
            <a:r>
              <a:rPr lang="en-US" altLang="zh-CN" sz="2400" spc="44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en-US" altLang="zh-CN" sz="2400" spc="4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i="1" dirty="0" err="1" smtClean="0">
                <a:latin typeface="Arial" pitchFamily="34" charset="0"/>
                <a:ea typeface="Arial"/>
                <a:cs typeface="Arial" pitchFamily="34" charset="0"/>
              </a:rPr>
              <a:t>Input/Output</a:t>
            </a:r>
            <a:r>
              <a:rPr lang="en-US" altLang="zh-CN" sz="2400" i="1" spc="44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i="1" dirty="0" smtClean="0">
                <a:latin typeface="Arial" pitchFamily="34" charset="0"/>
                <a:ea typeface="Arial"/>
                <a:cs typeface="Arial" pitchFamily="34" charset="0"/>
              </a:rPr>
              <a:t>(I/O)</a:t>
            </a:r>
          </a:p>
          <a:p>
            <a:pPr>
              <a:lnSpc>
                <a:spcPts val="709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2400" dirty="0" smtClean="0">
                <a:latin typeface="Arial" pitchFamily="34" charset="0"/>
                <a:ea typeface="Arial"/>
                <a:cs typeface="Arial" pitchFamily="34" charset="0"/>
              </a:rPr>
              <a:t>•</a:t>
            </a:r>
            <a:r>
              <a:rPr lang="en-US" altLang="zh-CN" sz="2400" spc="4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Płyta</a:t>
            </a:r>
            <a:r>
              <a:rPr lang="en-US" altLang="zh-CN" sz="2400" spc="44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główna</a:t>
            </a:r>
            <a:r>
              <a:rPr lang="en-US" altLang="zh-CN" sz="2400" spc="44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en-US" altLang="zh-CN" sz="2400" spc="44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i="1" dirty="0" smtClean="0">
                <a:latin typeface="Arial" pitchFamily="34" charset="0"/>
                <a:ea typeface="Arial"/>
                <a:cs typeface="Arial" pitchFamily="34" charset="0"/>
              </a:rPr>
              <a:t>Motherboard</a:t>
            </a:r>
            <a:r>
              <a:rPr lang="en-US" altLang="zh-CN" sz="2400" i="1" spc="4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i="1" dirty="0" smtClean="0">
                <a:latin typeface="Arial" pitchFamily="34" charset="0"/>
                <a:ea typeface="Arial"/>
                <a:cs typeface="Arial" pitchFamily="34" charset="0"/>
              </a:rPr>
              <a:t>(MB)</a:t>
            </a:r>
          </a:p>
          <a:p>
            <a:pPr>
              <a:lnSpc>
                <a:spcPts val="719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2400" dirty="0" smtClean="0">
                <a:latin typeface="Arial" pitchFamily="34" charset="0"/>
                <a:ea typeface="Arial"/>
                <a:cs typeface="Arial" pitchFamily="34" charset="0"/>
              </a:rPr>
              <a:t>•</a:t>
            </a:r>
            <a:r>
              <a:rPr lang="en-US" altLang="zh-CN" sz="2400" spc="5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Układ</a:t>
            </a:r>
            <a:r>
              <a:rPr lang="en-US" altLang="zh-CN" sz="2400" spc="5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sterowania</a:t>
            </a:r>
            <a:r>
              <a:rPr lang="en-US" altLang="zh-CN" sz="2400" spc="5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en-US" altLang="zh-CN" sz="2400" spc="5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i="1" dirty="0" smtClean="0">
                <a:latin typeface="Arial" pitchFamily="34" charset="0"/>
                <a:ea typeface="Arial"/>
                <a:cs typeface="Arial" pitchFamily="34" charset="0"/>
              </a:rPr>
              <a:t>Chipset</a:t>
            </a:r>
          </a:p>
          <a:p>
            <a:pPr>
              <a:lnSpc>
                <a:spcPts val="734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2400" dirty="0" smtClean="0">
                <a:latin typeface="Arial" pitchFamily="34" charset="0"/>
                <a:ea typeface="Arial"/>
                <a:cs typeface="Arial" pitchFamily="34" charset="0"/>
              </a:rPr>
              <a:t>•</a:t>
            </a:r>
            <a:r>
              <a:rPr lang="en-US" altLang="zh-CN" sz="2400" spc="85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smtClean="0">
                <a:latin typeface="Arial" pitchFamily="34" charset="0"/>
                <a:ea typeface="Arial"/>
                <a:cs typeface="Arial" pitchFamily="34" charset="0"/>
              </a:rPr>
              <a:t>Karta</a:t>
            </a:r>
            <a:r>
              <a:rPr lang="en-US" altLang="zh-CN" sz="2400" spc="8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grafiki</a:t>
            </a:r>
            <a:endParaRPr lang="en-US" altLang="zh-CN" sz="2400" dirty="0" smtClean="0">
              <a:latin typeface="Arial" pitchFamily="34" charset="0"/>
              <a:ea typeface="Arial"/>
              <a:cs typeface="Arial" pitchFamily="34" charset="0"/>
            </a:endParaRPr>
          </a:p>
          <a:p>
            <a:pPr>
              <a:lnSpc>
                <a:spcPts val="69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2400" dirty="0" smtClean="0">
                <a:latin typeface="Arial" pitchFamily="34" charset="0"/>
                <a:ea typeface="Arial"/>
                <a:cs typeface="Arial" pitchFamily="34" charset="0"/>
              </a:rPr>
              <a:t>•</a:t>
            </a:r>
            <a:r>
              <a:rPr lang="en-US" altLang="zh-CN" sz="2400" spc="25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Pamięć</a:t>
            </a:r>
            <a:r>
              <a:rPr lang="en-US" altLang="zh-CN" sz="2400" spc="34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stała</a:t>
            </a:r>
            <a:r>
              <a:rPr lang="en-US" altLang="zh-CN" sz="2400" spc="3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Arial"/>
                <a:cs typeface="Arial" pitchFamily="34" charset="0"/>
              </a:rPr>
              <a:t>(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tylko</a:t>
            </a:r>
            <a:r>
              <a:rPr lang="en-US" altLang="zh-CN" sz="2400" spc="2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Arial"/>
                <a:cs typeface="Arial" pitchFamily="34" charset="0"/>
              </a:rPr>
              <a:t>do</a:t>
            </a:r>
            <a:r>
              <a:rPr lang="en-US" altLang="zh-CN" sz="2400" spc="3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Arial"/>
                <a:cs typeface="Arial" pitchFamily="34" charset="0"/>
              </a:rPr>
              <a:t>odczytu</a:t>
            </a:r>
            <a:r>
              <a:rPr lang="en-US" altLang="zh-CN" sz="2400" dirty="0" smtClean="0">
                <a:latin typeface="Arial" pitchFamily="34" charset="0"/>
                <a:ea typeface="Arial"/>
                <a:cs typeface="Arial" pitchFamily="34" charset="0"/>
              </a:rPr>
              <a:t>)</a:t>
            </a:r>
            <a:r>
              <a:rPr lang="en-US" altLang="zh-CN" sz="2400" spc="3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en-US" altLang="zh-CN" sz="2400" spc="3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i="1" dirty="0" smtClean="0">
                <a:latin typeface="Arial" pitchFamily="34" charset="0"/>
                <a:ea typeface="Arial"/>
                <a:cs typeface="Arial" pitchFamily="34" charset="0"/>
              </a:rPr>
              <a:t>Read-Only</a:t>
            </a:r>
            <a:r>
              <a:rPr lang="en-US" altLang="zh-CN" sz="2400" i="1" spc="3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i="1" dirty="0" smtClean="0">
                <a:latin typeface="Arial" pitchFamily="34" charset="0"/>
                <a:ea typeface="Arial"/>
                <a:cs typeface="Arial" pitchFamily="34" charset="0"/>
              </a:rPr>
              <a:t>Memory</a:t>
            </a:r>
          </a:p>
          <a:p>
            <a:pPr indent="171450"/>
            <a:r>
              <a:rPr lang="en-US" altLang="zh-CN" sz="2400" i="1" dirty="0" smtClean="0">
                <a:latin typeface="Arial" pitchFamily="34" charset="0"/>
                <a:ea typeface="Arial"/>
                <a:cs typeface="Arial" pitchFamily="34" charset="0"/>
              </a:rPr>
              <a:t>(ROM)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i="1" dirty="0" smtClean="0">
                <a:latin typeface="Arial" pitchFamily="34" charset="0"/>
                <a:ea typeface="Arial"/>
                <a:cs typeface="Arial" pitchFamily="34" charset="0"/>
              </a:rPr>
              <a:t>-</a:t>
            </a:r>
            <a:r>
              <a:rPr lang="en-US" altLang="zh-CN" sz="2400" i="1" spc="-1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i="1" dirty="0" smtClean="0">
                <a:latin typeface="Arial" pitchFamily="34" charset="0"/>
                <a:ea typeface="Arial"/>
                <a:cs typeface="Arial" pitchFamily="34" charset="0"/>
              </a:rPr>
              <a:t>BIOS</a:t>
            </a:r>
            <a:endParaRPr lang="en-US" altLang="zh-CN" sz="2400" i="1" dirty="0">
              <a:latin typeface="Arial" pitchFamily="34" charset="0"/>
              <a:ea typeface="Arial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142852"/>
            <a:ext cx="9144000" cy="571504"/>
          </a:xfrm>
        </p:spPr>
        <p:txBody>
          <a:bodyPr>
            <a:normAutofit fontScale="90000"/>
          </a:bodyPr>
          <a:lstStyle/>
          <a:p>
            <a:r>
              <a:rPr lang="pl-PL" sz="3600" b="1" dirty="0" smtClean="0">
                <a:latin typeface="Arial" pitchFamily="34" charset="0"/>
                <a:cs typeface="Arial" pitchFamily="34" charset="0"/>
              </a:rPr>
              <a:t>Rodziny procesorów</a:t>
            </a:r>
            <a:endParaRPr lang="pl-PL" sz="3600" b="1" dirty="0"/>
          </a:p>
        </p:txBody>
      </p:sp>
      <p:sp>
        <p:nvSpPr>
          <p:cNvPr id="4" name="Prostokąt 3"/>
          <p:cNvSpPr/>
          <p:nvPr/>
        </p:nvSpPr>
        <p:spPr>
          <a:xfrm>
            <a:off x="0" y="1285860"/>
            <a:ext cx="9144000" cy="4916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hangingPunct="0">
              <a:lnSpc>
                <a:spcPct val="117499"/>
              </a:lnSpc>
            </a:pPr>
            <a:r>
              <a:rPr lang="en-US" altLang="zh-CN" sz="2800" dirty="0" smtClean="0">
                <a:latin typeface="Arial"/>
                <a:ea typeface="Arial"/>
              </a:rPr>
              <a:t>•</a:t>
            </a:r>
            <a:r>
              <a:rPr lang="en-US" altLang="zh-CN" sz="2800" spc="40" dirty="0" smtClean="0">
                <a:latin typeface="Arial"/>
                <a:cs typeface="Arial"/>
              </a:rPr>
              <a:t>  </a:t>
            </a:r>
            <a:r>
              <a:rPr lang="en-US" altLang="zh-CN" sz="2800" dirty="0" smtClean="0">
                <a:latin typeface="Arial"/>
                <a:ea typeface="Arial"/>
              </a:rPr>
              <a:t>Intel</a:t>
            </a:r>
            <a:r>
              <a:rPr lang="en-US" altLang="zh-CN" sz="2800" spc="44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x86</a:t>
            </a:r>
            <a:r>
              <a:rPr lang="en-US" altLang="zh-CN" sz="2800" spc="44" dirty="0" smtClean="0">
                <a:latin typeface="Arial"/>
                <a:cs typeface="Arial"/>
              </a:rPr>
              <a:t> </a:t>
            </a:r>
            <a:r>
              <a:rPr lang="en-US" altLang="zh-CN" sz="2800" i="1" dirty="0" smtClean="0">
                <a:latin typeface="Arial"/>
                <a:ea typeface="Arial"/>
              </a:rPr>
              <a:t>(</a:t>
            </a:r>
            <a:r>
              <a:rPr lang="en-US" altLang="zh-CN" sz="2800" i="1" dirty="0" err="1" smtClean="0">
                <a:latin typeface="Arial"/>
                <a:ea typeface="Arial"/>
              </a:rPr>
              <a:t>komputery</a:t>
            </a:r>
            <a:r>
              <a:rPr lang="en-US" altLang="zh-CN" sz="2800" i="1" spc="40" dirty="0" smtClean="0">
                <a:latin typeface="Arial"/>
                <a:cs typeface="Arial"/>
              </a:rPr>
              <a:t> </a:t>
            </a:r>
            <a:r>
              <a:rPr lang="en-US" altLang="zh-CN" sz="2800" i="1" dirty="0" smtClean="0">
                <a:latin typeface="Arial"/>
                <a:ea typeface="Arial"/>
              </a:rPr>
              <a:t>PC)</a:t>
            </a:r>
            <a:r>
              <a:rPr lang="en-US" altLang="zh-CN" sz="2800" dirty="0" smtClean="0">
                <a:latin typeface="Arial"/>
                <a:ea typeface="Arial"/>
              </a:rPr>
              <a:t>:</a:t>
            </a:r>
            <a:r>
              <a:rPr lang="en-US" altLang="zh-CN" sz="2800" dirty="0" smtClean="0">
                <a:latin typeface="Arial"/>
                <a:cs typeface="Arial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sz="2000" dirty="0" smtClean="0">
                <a:latin typeface="Arial"/>
                <a:ea typeface="Arial"/>
              </a:rPr>
              <a:t>–</a:t>
            </a:r>
            <a:r>
              <a:rPr lang="en-US" altLang="zh-CN" sz="2000" dirty="0" smtClean="0">
                <a:latin typeface="Arial"/>
                <a:cs typeface="Arial"/>
              </a:rPr>
              <a:t>  </a:t>
            </a:r>
            <a:r>
              <a:rPr lang="en-US" altLang="zh-CN" sz="2000" i="1" dirty="0" smtClean="0">
                <a:latin typeface="Arial"/>
                <a:ea typeface="Arial"/>
              </a:rPr>
              <a:t>16</a:t>
            </a:r>
            <a:r>
              <a:rPr lang="en-US" altLang="zh-CN" sz="2000" i="1" dirty="0" smtClean="0">
                <a:latin typeface="Arial"/>
                <a:cs typeface="Arial"/>
              </a:rPr>
              <a:t> </a:t>
            </a:r>
            <a:r>
              <a:rPr lang="en-US" altLang="zh-CN" sz="2000" i="1" dirty="0" err="1" smtClean="0">
                <a:latin typeface="Arial"/>
                <a:ea typeface="Arial"/>
              </a:rPr>
              <a:t>bitowe</a:t>
            </a:r>
            <a:r>
              <a:rPr lang="en-US" altLang="zh-CN" sz="2000" dirty="0" smtClean="0">
                <a:latin typeface="Arial"/>
                <a:ea typeface="Arial"/>
              </a:rPr>
              <a:t>:</a:t>
            </a:r>
            <a:r>
              <a:rPr lang="en-US" altLang="zh-CN" sz="2000" dirty="0" smtClean="0">
                <a:latin typeface="Arial"/>
                <a:cs typeface="Arial"/>
              </a:rPr>
              <a:t> </a:t>
            </a:r>
            <a:r>
              <a:rPr lang="en-US" altLang="zh-CN" sz="2000" dirty="0" smtClean="0">
                <a:latin typeface="Arial"/>
                <a:ea typeface="Arial"/>
              </a:rPr>
              <a:t>8086/88,</a:t>
            </a:r>
            <a:r>
              <a:rPr lang="en-US" altLang="zh-CN" sz="2000" spc="-10" dirty="0" smtClean="0">
                <a:latin typeface="Arial"/>
                <a:cs typeface="Arial"/>
              </a:rPr>
              <a:t> </a:t>
            </a:r>
            <a:r>
              <a:rPr lang="en-US" altLang="zh-CN" sz="2000" dirty="0" smtClean="0">
                <a:latin typeface="Arial"/>
                <a:ea typeface="Arial"/>
              </a:rPr>
              <a:t>80286</a:t>
            </a:r>
          </a:p>
          <a:p>
            <a:pPr indent="228587">
              <a:spcBef>
                <a:spcPts val="135"/>
              </a:spcBef>
            </a:pPr>
            <a:r>
              <a:rPr lang="en-US" altLang="zh-CN" sz="2000" dirty="0" smtClean="0">
                <a:latin typeface="Arial"/>
                <a:ea typeface="Arial"/>
              </a:rPr>
              <a:t>–</a:t>
            </a:r>
            <a:r>
              <a:rPr lang="en-US" altLang="zh-CN" sz="2000" dirty="0" smtClean="0">
                <a:latin typeface="Arial"/>
                <a:cs typeface="Arial"/>
              </a:rPr>
              <a:t>  </a:t>
            </a:r>
            <a:r>
              <a:rPr lang="en-US" altLang="zh-CN" sz="2000" i="1" dirty="0" smtClean="0">
                <a:latin typeface="Arial"/>
                <a:ea typeface="Arial"/>
              </a:rPr>
              <a:t>32</a:t>
            </a:r>
            <a:r>
              <a:rPr lang="en-US" altLang="zh-CN" sz="2000" i="1" dirty="0" smtClean="0">
                <a:latin typeface="Arial"/>
                <a:cs typeface="Arial"/>
              </a:rPr>
              <a:t> </a:t>
            </a:r>
            <a:r>
              <a:rPr lang="en-US" altLang="zh-CN" sz="2000" i="1" dirty="0" err="1" smtClean="0">
                <a:latin typeface="Arial"/>
                <a:ea typeface="Arial"/>
              </a:rPr>
              <a:t>bitowe</a:t>
            </a:r>
            <a:r>
              <a:rPr lang="en-US" altLang="zh-CN" sz="2000" dirty="0" smtClean="0">
                <a:latin typeface="Arial"/>
                <a:ea typeface="Arial"/>
              </a:rPr>
              <a:t>:</a:t>
            </a:r>
            <a:r>
              <a:rPr lang="en-US" altLang="zh-CN" sz="2000" dirty="0" smtClean="0">
                <a:latin typeface="Arial"/>
                <a:cs typeface="Arial"/>
              </a:rPr>
              <a:t> </a:t>
            </a:r>
            <a:r>
              <a:rPr lang="en-US" altLang="zh-CN" sz="2000" dirty="0" smtClean="0">
                <a:latin typeface="Arial"/>
                <a:ea typeface="Arial"/>
              </a:rPr>
              <a:t>i386,</a:t>
            </a:r>
            <a:r>
              <a:rPr lang="en-US" altLang="zh-CN" sz="2000" dirty="0" smtClean="0">
                <a:latin typeface="Arial"/>
                <a:cs typeface="Arial"/>
              </a:rPr>
              <a:t> </a:t>
            </a:r>
            <a:r>
              <a:rPr lang="en-US" altLang="zh-CN" sz="2000" dirty="0" smtClean="0">
                <a:latin typeface="Arial"/>
                <a:ea typeface="Arial"/>
              </a:rPr>
              <a:t>i486,</a:t>
            </a:r>
            <a:r>
              <a:rPr lang="en-US" altLang="zh-CN" sz="2000" dirty="0" smtClean="0">
                <a:latin typeface="Arial"/>
                <a:cs typeface="Arial"/>
              </a:rPr>
              <a:t> </a:t>
            </a:r>
            <a:r>
              <a:rPr lang="en-US" altLang="zh-CN" sz="2000" dirty="0" smtClean="0">
                <a:latin typeface="Arial"/>
                <a:ea typeface="Arial"/>
              </a:rPr>
              <a:t>Pentium,</a:t>
            </a:r>
            <a:r>
              <a:rPr lang="en-US" altLang="zh-CN" sz="2000" dirty="0" smtClean="0">
                <a:latin typeface="Arial"/>
                <a:cs typeface="Arial"/>
              </a:rPr>
              <a:t> </a:t>
            </a:r>
            <a:r>
              <a:rPr lang="en-US" altLang="zh-CN" sz="2000" dirty="0" smtClean="0">
                <a:latin typeface="Arial"/>
                <a:ea typeface="Arial"/>
              </a:rPr>
              <a:t>Pentium</a:t>
            </a:r>
            <a:r>
              <a:rPr lang="en-US" altLang="zh-CN" sz="2000" dirty="0" smtClean="0">
                <a:latin typeface="Arial"/>
                <a:cs typeface="Arial"/>
              </a:rPr>
              <a:t> </a:t>
            </a:r>
            <a:r>
              <a:rPr lang="en-US" altLang="zh-CN" sz="2000" dirty="0" smtClean="0">
                <a:latin typeface="Arial"/>
                <a:ea typeface="Arial"/>
              </a:rPr>
              <a:t>Pro,</a:t>
            </a:r>
            <a:r>
              <a:rPr lang="en-US" altLang="zh-CN" sz="2000" dirty="0" smtClean="0">
                <a:latin typeface="Arial"/>
                <a:cs typeface="Arial"/>
              </a:rPr>
              <a:t> </a:t>
            </a:r>
            <a:r>
              <a:rPr lang="en-US" altLang="zh-CN" sz="2000" dirty="0" smtClean="0">
                <a:latin typeface="Arial"/>
                <a:ea typeface="Arial"/>
              </a:rPr>
              <a:t>Pentium</a:t>
            </a:r>
            <a:r>
              <a:rPr lang="en-US" altLang="zh-CN" sz="2000" dirty="0" smtClean="0">
                <a:latin typeface="Arial"/>
                <a:cs typeface="Arial"/>
              </a:rPr>
              <a:t> </a:t>
            </a:r>
            <a:r>
              <a:rPr lang="en-US" altLang="zh-CN" sz="2000" dirty="0" smtClean="0">
                <a:latin typeface="Arial"/>
                <a:ea typeface="Arial"/>
              </a:rPr>
              <a:t>II,</a:t>
            </a:r>
            <a:r>
              <a:rPr lang="en-US" altLang="zh-CN" sz="2000" spc="-34" dirty="0" smtClean="0">
                <a:latin typeface="Arial"/>
                <a:cs typeface="Arial"/>
              </a:rPr>
              <a:t> </a:t>
            </a:r>
            <a:r>
              <a:rPr lang="en-US" altLang="zh-CN" sz="2000" dirty="0" smtClean="0">
                <a:latin typeface="Arial"/>
                <a:ea typeface="Arial"/>
              </a:rPr>
              <a:t>Celeron,</a:t>
            </a:r>
          </a:p>
          <a:p>
            <a:pPr marL="228587" indent="143249" hangingPunct="0">
              <a:lnSpc>
                <a:spcPct val="117499"/>
              </a:lnSpc>
            </a:pPr>
            <a:r>
              <a:rPr lang="en-US" altLang="zh-CN" sz="2000" dirty="0" smtClean="0">
                <a:latin typeface="Arial"/>
                <a:ea typeface="Arial"/>
              </a:rPr>
              <a:t>Pentium</a:t>
            </a:r>
            <a:r>
              <a:rPr lang="en-US" altLang="zh-CN" sz="2000" dirty="0" smtClean="0">
                <a:latin typeface="Arial"/>
                <a:cs typeface="Arial"/>
              </a:rPr>
              <a:t> </a:t>
            </a:r>
            <a:r>
              <a:rPr lang="en-US" altLang="zh-CN" sz="2000" dirty="0" smtClean="0">
                <a:latin typeface="Arial"/>
                <a:ea typeface="Arial"/>
              </a:rPr>
              <a:t>III,</a:t>
            </a:r>
            <a:r>
              <a:rPr lang="en-US" altLang="zh-CN" sz="2000" dirty="0" smtClean="0">
                <a:latin typeface="Arial"/>
                <a:cs typeface="Arial"/>
              </a:rPr>
              <a:t> </a:t>
            </a:r>
            <a:r>
              <a:rPr lang="en-US" altLang="zh-CN" sz="2000" dirty="0" smtClean="0">
                <a:latin typeface="Arial"/>
                <a:ea typeface="Arial"/>
              </a:rPr>
              <a:t>Celeron</a:t>
            </a:r>
            <a:r>
              <a:rPr lang="en-US" altLang="zh-CN" sz="2000" dirty="0" smtClean="0">
                <a:latin typeface="Arial"/>
                <a:cs typeface="Arial"/>
              </a:rPr>
              <a:t> </a:t>
            </a:r>
            <a:r>
              <a:rPr lang="en-US" altLang="zh-CN" sz="2000" dirty="0" smtClean="0">
                <a:latin typeface="Arial"/>
                <a:ea typeface="Arial"/>
              </a:rPr>
              <a:t>II,</a:t>
            </a:r>
            <a:r>
              <a:rPr lang="en-US" altLang="zh-CN" sz="2000" dirty="0" smtClean="0">
                <a:latin typeface="Arial"/>
                <a:cs typeface="Arial"/>
              </a:rPr>
              <a:t> </a:t>
            </a:r>
            <a:r>
              <a:rPr lang="en-US" altLang="zh-CN" sz="2000" dirty="0" smtClean="0">
                <a:latin typeface="Arial"/>
                <a:ea typeface="Arial"/>
              </a:rPr>
              <a:t>Pentium</a:t>
            </a:r>
            <a:r>
              <a:rPr lang="en-US" altLang="zh-CN" sz="2000" dirty="0" smtClean="0">
                <a:latin typeface="Arial"/>
                <a:cs typeface="Arial"/>
              </a:rPr>
              <a:t> </a:t>
            </a:r>
            <a:r>
              <a:rPr lang="en-US" altLang="zh-CN" sz="2000" dirty="0" smtClean="0">
                <a:latin typeface="Arial"/>
                <a:ea typeface="Arial"/>
              </a:rPr>
              <a:t>IV,</a:t>
            </a:r>
            <a:r>
              <a:rPr lang="en-US" altLang="zh-CN" sz="2000" spc="-89" dirty="0" smtClean="0">
                <a:latin typeface="Arial"/>
                <a:cs typeface="Arial"/>
              </a:rPr>
              <a:t> </a:t>
            </a:r>
            <a:r>
              <a:rPr lang="en-US" altLang="zh-CN" sz="2000" dirty="0" smtClean="0">
                <a:latin typeface="Arial"/>
                <a:ea typeface="Arial"/>
              </a:rPr>
              <a:t>Xeon</a:t>
            </a:r>
            <a:r>
              <a:rPr lang="en-US" altLang="zh-CN" sz="2000" dirty="0" smtClean="0">
                <a:latin typeface="Arial"/>
                <a:cs typeface="Arial"/>
              </a:rPr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altLang="zh-CN" sz="2000" dirty="0" smtClean="0">
                <a:latin typeface="Arial"/>
                <a:ea typeface="Arial"/>
              </a:rPr>
              <a:t>–</a:t>
            </a:r>
            <a:r>
              <a:rPr lang="en-US" altLang="zh-CN" sz="2000" dirty="0" smtClean="0">
                <a:latin typeface="Arial"/>
                <a:cs typeface="Arial"/>
              </a:rPr>
              <a:t>  </a:t>
            </a:r>
            <a:r>
              <a:rPr lang="en-US" altLang="zh-CN" sz="2000" i="1" dirty="0" smtClean="0">
                <a:latin typeface="Arial"/>
                <a:ea typeface="Arial"/>
              </a:rPr>
              <a:t>64</a:t>
            </a:r>
            <a:r>
              <a:rPr lang="en-US" altLang="zh-CN" sz="2000" i="1" dirty="0" smtClean="0">
                <a:latin typeface="Arial"/>
                <a:cs typeface="Arial"/>
              </a:rPr>
              <a:t> </a:t>
            </a:r>
            <a:r>
              <a:rPr lang="en-US" altLang="zh-CN" sz="2000" i="1" dirty="0" err="1" smtClean="0">
                <a:latin typeface="Arial"/>
                <a:ea typeface="Arial"/>
              </a:rPr>
              <a:t>bitowe</a:t>
            </a:r>
            <a:r>
              <a:rPr lang="en-US" altLang="zh-CN" sz="2000" dirty="0" smtClean="0">
                <a:latin typeface="Arial"/>
                <a:ea typeface="Arial"/>
              </a:rPr>
              <a:t>:</a:t>
            </a:r>
            <a:r>
              <a:rPr lang="en-US" altLang="zh-CN" sz="2000" dirty="0" smtClean="0">
                <a:latin typeface="Arial"/>
                <a:cs typeface="Arial"/>
              </a:rPr>
              <a:t> </a:t>
            </a:r>
            <a:r>
              <a:rPr lang="en-US" altLang="zh-CN" sz="2000" dirty="0" smtClean="0">
                <a:latin typeface="Arial"/>
                <a:ea typeface="Arial"/>
              </a:rPr>
              <a:t>Itanium</a:t>
            </a:r>
            <a:r>
              <a:rPr lang="en-US" altLang="zh-CN" sz="2000" dirty="0" smtClean="0">
                <a:latin typeface="Arial"/>
                <a:cs typeface="Arial"/>
              </a:rPr>
              <a:t> </a:t>
            </a:r>
            <a:r>
              <a:rPr lang="en-US" altLang="zh-CN" sz="2000" dirty="0" smtClean="0">
                <a:latin typeface="Arial"/>
                <a:ea typeface="Arial"/>
              </a:rPr>
              <a:t>(</a:t>
            </a:r>
            <a:r>
              <a:rPr lang="en-US" altLang="zh-CN" sz="2000" dirty="0" err="1" smtClean="0">
                <a:latin typeface="Arial"/>
                <a:ea typeface="Arial"/>
              </a:rPr>
              <a:t>architektura</a:t>
            </a:r>
            <a:r>
              <a:rPr lang="en-US" altLang="zh-CN" sz="2000" spc="-25" dirty="0" smtClean="0">
                <a:latin typeface="Arial"/>
                <a:cs typeface="Arial"/>
              </a:rPr>
              <a:t> </a:t>
            </a:r>
            <a:r>
              <a:rPr lang="en-US" altLang="zh-CN" sz="2000" dirty="0" smtClean="0">
                <a:latin typeface="Arial"/>
                <a:ea typeface="Arial"/>
              </a:rPr>
              <a:t>EPIC)</a:t>
            </a:r>
          </a:p>
          <a:p>
            <a:pPr>
              <a:spcBef>
                <a:spcPts val="100"/>
              </a:spcBef>
            </a:pPr>
            <a:r>
              <a:rPr lang="en-US" altLang="zh-CN" sz="2800" dirty="0" smtClean="0">
                <a:latin typeface="Arial"/>
                <a:ea typeface="Arial"/>
              </a:rPr>
              <a:t>•</a:t>
            </a:r>
            <a:r>
              <a:rPr lang="en-US" altLang="zh-CN" sz="2800" spc="50" dirty="0" smtClean="0">
                <a:latin typeface="Arial"/>
                <a:cs typeface="Arial"/>
              </a:rPr>
              <a:t>  </a:t>
            </a:r>
            <a:r>
              <a:rPr lang="en-US" altLang="zh-CN" sz="2800" dirty="0" smtClean="0">
                <a:latin typeface="Arial"/>
                <a:ea typeface="Arial"/>
              </a:rPr>
              <a:t>AMD</a:t>
            </a:r>
            <a:r>
              <a:rPr lang="en-US" altLang="zh-CN" sz="2800" spc="55" dirty="0" smtClean="0">
                <a:latin typeface="Arial"/>
                <a:cs typeface="Arial"/>
              </a:rPr>
              <a:t> </a:t>
            </a:r>
            <a:r>
              <a:rPr lang="en-US" altLang="zh-CN" sz="2800" i="1" dirty="0" smtClean="0">
                <a:latin typeface="Arial"/>
                <a:ea typeface="Arial"/>
              </a:rPr>
              <a:t>(</a:t>
            </a:r>
            <a:r>
              <a:rPr lang="en-US" altLang="zh-CN" sz="2800" i="1" dirty="0" err="1" smtClean="0">
                <a:latin typeface="Arial"/>
                <a:ea typeface="Arial"/>
              </a:rPr>
              <a:t>zgodna</a:t>
            </a:r>
            <a:r>
              <a:rPr lang="en-US" altLang="zh-CN" sz="2800" i="1" spc="50" dirty="0" smtClean="0">
                <a:latin typeface="Arial"/>
                <a:cs typeface="Arial"/>
              </a:rPr>
              <a:t> </a:t>
            </a:r>
            <a:r>
              <a:rPr lang="en-US" altLang="zh-CN" sz="2800" i="1" dirty="0" smtClean="0">
                <a:latin typeface="Arial"/>
                <a:ea typeface="Arial"/>
              </a:rPr>
              <a:t>z</a:t>
            </a:r>
            <a:r>
              <a:rPr lang="en-US" altLang="zh-CN" sz="2800" i="1" spc="50" dirty="0" smtClean="0">
                <a:latin typeface="Arial"/>
                <a:cs typeface="Arial"/>
              </a:rPr>
              <a:t> </a:t>
            </a:r>
            <a:r>
              <a:rPr lang="en-US" altLang="zh-CN" sz="2800" i="1" dirty="0" smtClean="0">
                <a:latin typeface="Arial"/>
                <a:ea typeface="Arial"/>
              </a:rPr>
              <a:t>x86)</a:t>
            </a:r>
            <a:r>
              <a:rPr lang="en-US" altLang="zh-CN" sz="2800" dirty="0" smtClean="0">
                <a:latin typeface="Arial"/>
                <a:ea typeface="Arial"/>
              </a:rPr>
              <a:t>:</a:t>
            </a:r>
          </a:p>
          <a:p>
            <a:pPr indent="228600">
              <a:spcBef>
                <a:spcPts val="240"/>
              </a:spcBef>
            </a:pPr>
            <a:r>
              <a:rPr lang="en-US" altLang="zh-CN" sz="2000" dirty="0" smtClean="0">
                <a:latin typeface="Arial"/>
                <a:ea typeface="Arial"/>
              </a:rPr>
              <a:t>–</a:t>
            </a:r>
            <a:r>
              <a:rPr lang="en-US" altLang="zh-CN" sz="2000" dirty="0" smtClean="0">
                <a:latin typeface="Arial"/>
                <a:cs typeface="Arial"/>
              </a:rPr>
              <a:t>  </a:t>
            </a:r>
            <a:r>
              <a:rPr lang="en-US" altLang="zh-CN" sz="2000" i="1" dirty="0" smtClean="0">
                <a:latin typeface="Arial"/>
                <a:ea typeface="Arial"/>
              </a:rPr>
              <a:t>32</a:t>
            </a:r>
            <a:r>
              <a:rPr lang="en-US" altLang="zh-CN" sz="2000" i="1" dirty="0" smtClean="0">
                <a:latin typeface="Arial"/>
                <a:cs typeface="Arial"/>
              </a:rPr>
              <a:t> </a:t>
            </a:r>
            <a:r>
              <a:rPr lang="en-US" altLang="zh-CN" sz="2000" i="1" dirty="0" err="1" smtClean="0">
                <a:latin typeface="Arial"/>
                <a:ea typeface="Arial"/>
              </a:rPr>
              <a:t>bitowe</a:t>
            </a:r>
            <a:r>
              <a:rPr lang="en-US" altLang="zh-CN" sz="2000" dirty="0" smtClean="0">
                <a:latin typeface="Arial"/>
                <a:ea typeface="Arial"/>
              </a:rPr>
              <a:t>:</a:t>
            </a:r>
            <a:r>
              <a:rPr lang="en-US" altLang="zh-CN" sz="2000" dirty="0" smtClean="0">
                <a:latin typeface="Arial"/>
                <a:cs typeface="Arial"/>
              </a:rPr>
              <a:t> </a:t>
            </a:r>
            <a:r>
              <a:rPr lang="en-US" altLang="zh-CN" sz="2000" dirty="0" smtClean="0">
                <a:latin typeface="Arial"/>
                <a:ea typeface="Arial"/>
              </a:rPr>
              <a:t>AMD486,</a:t>
            </a:r>
            <a:r>
              <a:rPr lang="en-US" altLang="zh-CN" sz="2000" dirty="0" smtClean="0">
                <a:latin typeface="Arial"/>
                <a:cs typeface="Arial"/>
              </a:rPr>
              <a:t> </a:t>
            </a:r>
            <a:r>
              <a:rPr lang="en-US" altLang="zh-CN" sz="2000" dirty="0" smtClean="0">
                <a:latin typeface="Arial"/>
                <a:ea typeface="Arial"/>
              </a:rPr>
              <a:t>5x86,</a:t>
            </a:r>
            <a:r>
              <a:rPr lang="en-US" altLang="zh-CN" sz="2000" dirty="0" smtClean="0">
                <a:latin typeface="Arial"/>
                <a:cs typeface="Arial"/>
              </a:rPr>
              <a:t> </a:t>
            </a:r>
            <a:r>
              <a:rPr lang="en-US" altLang="zh-CN" sz="2000" dirty="0" smtClean="0">
                <a:latin typeface="Arial"/>
                <a:ea typeface="Arial"/>
              </a:rPr>
              <a:t>K5,</a:t>
            </a:r>
            <a:r>
              <a:rPr lang="en-US" altLang="zh-CN" sz="2000" dirty="0" smtClean="0">
                <a:latin typeface="Arial"/>
                <a:cs typeface="Arial"/>
              </a:rPr>
              <a:t> </a:t>
            </a:r>
            <a:r>
              <a:rPr lang="en-US" altLang="zh-CN" sz="2000" dirty="0" smtClean="0">
                <a:latin typeface="Arial"/>
                <a:ea typeface="Arial"/>
              </a:rPr>
              <a:t>K6,</a:t>
            </a:r>
            <a:r>
              <a:rPr lang="en-US" altLang="zh-CN" sz="2000" dirty="0" smtClean="0">
                <a:latin typeface="Arial"/>
                <a:cs typeface="Arial"/>
              </a:rPr>
              <a:t> </a:t>
            </a:r>
            <a:r>
              <a:rPr lang="en-US" altLang="zh-CN" sz="2000" dirty="0" err="1" smtClean="0">
                <a:latin typeface="Arial"/>
                <a:ea typeface="Arial"/>
              </a:rPr>
              <a:t>Athlon</a:t>
            </a:r>
            <a:r>
              <a:rPr lang="en-US" altLang="zh-CN" sz="2000" dirty="0" smtClean="0">
                <a:latin typeface="Arial"/>
                <a:ea typeface="Arial"/>
              </a:rPr>
              <a:t>,</a:t>
            </a:r>
            <a:r>
              <a:rPr lang="en-US" altLang="zh-CN" sz="2000" spc="-25" dirty="0" smtClean="0">
                <a:latin typeface="Arial"/>
                <a:cs typeface="Arial"/>
              </a:rPr>
              <a:t> </a:t>
            </a:r>
            <a:r>
              <a:rPr lang="en-US" altLang="zh-CN" sz="2000" dirty="0" err="1" smtClean="0">
                <a:latin typeface="Arial"/>
                <a:ea typeface="Arial"/>
              </a:rPr>
              <a:t>Duron</a:t>
            </a:r>
            <a:endParaRPr lang="en-US" altLang="zh-CN" sz="2000" dirty="0" smtClean="0">
              <a:latin typeface="Arial"/>
              <a:ea typeface="Arial"/>
            </a:endParaRPr>
          </a:p>
          <a:p>
            <a:pPr>
              <a:spcBef>
                <a:spcPts val="279"/>
              </a:spcBef>
            </a:pPr>
            <a:r>
              <a:rPr lang="en-US" altLang="zh-CN" sz="2800" dirty="0" smtClean="0">
                <a:latin typeface="Arial"/>
                <a:ea typeface="Arial"/>
              </a:rPr>
              <a:t>•</a:t>
            </a:r>
            <a:r>
              <a:rPr lang="en-US" altLang="zh-CN" sz="2800" spc="50" dirty="0" smtClean="0">
                <a:latin typeface="Arial"/>
                <a:cs typeface="Arial"/>
              </a:rPr>
              <a:t>  </a:t>
            </a:r>
            <a:r>
              <a:rPr lang="en-US" altLang="zh-CN" sz="2800" dirty="0" smtClean="0">
                <a:latin typeface="Arial"/>
                <a:ea typeface="Arial"/>
              </a:rPr>
              <a:t>Motorola</a:t>
            </a:r>
            <a:r>
              <a:rPr lang="en-US" altLang="zh-CN" sz="2800" spc="60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68k</a:t>
            </a:r>
            <a:r>
              <a:rPr lang="en-US" altLang="zh-CN" sz="2800" spc="50" dirty="0" smtClean="0">
                <a:latin typeface="Arial"/>
                <a:cs typeface="Arial"/>
              </a:rPr>
              <a:t> </a:t>
            </a:r>
            <a:r>
              <a:rPr lang="en-US" altLang="zh-CN" sz="2800" i="1" dirty="0" smtClean="0">
                <a:latin typeface="Arial"/>
                <a:ea typeface="Arial"/>
              </a:rPr>
              <a:t>(</a:t>
            </a:r>
            <a:r>
              <a:rPr lang="en-US" altLang="zh-CN" sz="2800" i="1" dirty="0" err="1" smtClean="0">
                <a:latin typeface="Arial"/>
                <a:ea typeface="Arial"/>
              </a:rPr>
              <a:t>komputery</a:t>
            </a:r>
            <a:r>
              <a:rPr lang="en-US" altLang="zh-CN" sz="2800" i="1" spc="55" dirty="0" smtClean="0">
                <a:latin typeface="Arial"/>
                <a:cs typeface="Arial"/>
              </a:rPr>
              <a:t> </a:t>
            </a:r>
            <a:r>
              <a:rPr lang="en-US" altLang="zh-CN" sz="2800" i="1" dirty="0" smtClean="0">
                <a:latin typeface="Arial"/>
                <a:ea typeface="Arial"/>
              </a:rPr>
              <a:t>Apple)</a:t>
            </a:r>
            <a:r>
              <a:rPr lang="en-US" altLang="zh-CN" sz="2800" dirty="0" smtClean="0">
                <a:latin typeface="Arial"/>
                <a:ea typeface="Arial"/>
              </a:rPr>
              <a:t>:</a:t>
            </a:r>
          </a:p>
          <a:p>
            <a:pPr indent="228600">
              <a:spcBef>
                <a:spcPts val="259"/>
              </a:spcBef>
            </a:pPr>
            <a:r>
              <a:rPr lang="en-US" altLang="zh-CN" sz="2000" dirty="0" smtClean="0">
                <a:latin typeface="Arial"/>
                <a:ea typeface="Arial"/>
              </a:rPr>
              <a:t>–</a:t>
            </a:r>
            <a:r>
              <a:rPr lang="en-US" altLang="zh-CN" sz="2000" dirty="0" smtClean="0">
                <a:latin typeface="Arial"/>
                <a:cs typeface="Arial"/>
              </a:rPr>
              <a:t>  </a:t>
            </a:r>
            <a:r>
              <a:rPr lang="en-US" altLang="zh-CN" sz="2000" dirty="0" smtClean="0">
                <a:latin typeface="Arial"/>
                <a:ea typeface="Arial"/>
              </a:rPr>
              <a:t>68000,</a:t>
            </a:r>
            <a:r>
              <a:rPr lang="en-US" altLang="zh-CN" sz="2000" dirty="0" smtClean="0">
                <a:latin typeface="Arial"/>
                <a:cs typeface="Arial"/>
              </a:rPr>
              <a:t> </a:t>
            </a:r>
            <a:r>
              <a:rPr lang="en-US" altLang="zh-CN" sz="2000" dirty="0" smtClean="0">
                <a:latin typeface="Arial"/>
                <a:ea typeface="Arial"/>
              </a:rPr>
              <a:t>68020</a:t>
            </a:r>
            <a:r>
              <a:rPr lang="en-US" altLang="zh-CN" sz="2000" dirty="0" smtClean="0">
                <a:latin typeface="Arial"/>
                <a:cs typeface="Arial"/>
              </a:rPr>
              <a:t> </a:t>
            </a:r>
            <a:r>
              <a:rPr lang="en-US" altLang="zh-CN" sz="2000" dirty="0" smtClean="0">
                <a:latin typeface="Arial"/>
                <a:ea typeface="Arial"/>
              </a:rPr>
              <a:t>(16-bit),</a:t>
            </a:r>
            <a:r>
              <a:rPr lang="en-US" altLang="zh-CN" sz="2000" dirty="0" smtClean="0">
                <a:latin typeface="Arial"/>
                <a:cs typeface="Arial"/>
              </a:rPr>
              <a:t> </a:t>
            </a:r>
            <a:r>
              <a:rPr lang="en-US" altLang="zh-CN" sz="2000" dirty="0" smtClean="0">
                <a:latin typeface="Arial"/>
                <a:ea typeface="Arial"/>
              </a:rPr>
              <a:t>68030,</a:t>
            </a:r>
            <a:r>
              <a:rPr lang="en-US" altLang="zh-CN" sz="2000" dirty="0" smtClean="0">
                <a:latin typeface="Arial"/>
                <a:cs typeface="Arial"/>
              </a:rPr>
              <a:t> </a:t>
            </a:r>
            <a:r>
              <a:rPr lang="en-US" altLang="zh-CN" sz="2000" dirty="0" smtClean="0">
                <a:latin typeface="Arial"/>
                <a:ea typeface="Arial"/>
              </a:rPr>
              <a:t>68040,</a:t>
            </a:r>
            <a:r>
              <a:rPr lang="en-US" altLang="zh-CN" sz="2000" dirty="0" smtClean="0">
                <a:latin typeface="Arial"/>
                <a:cs typeface="Arial"/>
              </a:rPr>
              <a:t> </a:t>
            </a:r>
            <a:r>
              <a:rPr lang="en-US" altLang="zh-CN" sz="2000" dirty="0" smtClean="0">
                <a:latin typeface="Arial"/>
                <a:ea typeface="Arial"/>
              </a:rPr>
              <a:t>68060</a:t>
            </a:r>
            <a:r>
              <a:rPr lang="en-US" altLang="zh-CN" sz="2000" spc="-40" dirty="0" smtClean="0">
                <a:latin typeface="Arial"/>
                <a:cs typeface="Arial"/>
              </a:rPr>
              <a:t> </a:t>
            </a:r>
            <a:r>
              <a:rPr lang="en-US" altLang="zh-CN" sz="2000" dirty="0" smtClean="0">
                <a:latin typeface="Arial"/>
                <a:ea typeface="Arial"/>
              </a:rPr>
              <a:t>(32-bit)</a:t>
            </a:r>
          </a:p>
          <a:p>
            <a:pPr>
              <a:spcBef>
                <a:spcPts val="284"/>
              </a:spcBef>
            </a:pPr>
            <a:r>
              <a:rPr lang="en-US" altLang="zh-CN" sz="2800" dirty="0" smtClean="0">
                <a:latin typeface="Arial"/>
                <a:ea typeface="Arial"/>
              </a:rPr>
              <a:t>•</a:t>
            </a:r>
            <a:r>
              <a:rPr lang="en-US" altLang="zh-CN" sz="2800" spc="25" dirty="0" smtClean="0">
                <a:latin typeface="Arial"/>
                <a:cs typeface="Arial"/>
              </a:rPr>
              <a:t>  </a:t>
            </a:r>
            <a:r>
              <a:rPr lang="en-US" altLang="zh-CN" sz="2800" dirty="0" err="1" smtClean="0">
                <a:latin typeface="Arial"/>
                <a:ea typeface="Arial"/>
              </a:rPr>
              <a:t>architektury</a:t>
            </a:r>
            <a:r>
              <a:rPr lang="en-US" altLang="zh-CN" sz="2800" spc="34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RISC</a:t>
            </a:r>
            <a:r>
              <a:rPr lang="en-US" altLang="zh-CN" sz="2800" spc="30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(32,</a:t>
            </a:r>
            <a:r>
              <a:rPr lang="en-US" altLang="zh-CN" sz="2800" spc="25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64</a:t>
            </a:r>
            <a:r>
              <a:rPr lang="pl-PL" altLang="zh-CN" sz="2800" dirty="0" smtClean="0">
                <a:latin typeface="Arial"/>
                <a:ea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-</a:t>
            </a:r>
            <a:r>
              <a:rPr lang="en-US" altLang="zh-CN" sz="2800" spc="30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bitowe</a:t>
            </a:r>
            <a:r>
              <a:rPr lang="en-US" altLang="zh-CN" sz="2800" spc="30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–</a:t>
            </a:r>
            <a:r>
              <a:rPr lang="en-US" altLang="zh-CN" sz="2800" spc="30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systemy</a:t>
            </a:r>
            <a:r>
              <a:rPr lang="en-US" altLang="zh-CN" sz="2800" spc="30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UNIX):</a:t>
            </a:r>
          </a:p>
          <a:p>
            <a:pPr indent="228600">
              <a:spcBef>
                <a:spcPts val="234"/>
              </a:spcBef>
            </a:pPr>
            <a:r>
              <a:rPr lang="en-US" altLang="zh-CN" dirty="0" smtClean="0">
                <a:latin typeface="Arial"/>
                <a:ea typeface="Arial"/>
              </a:rPr>
              <a:t>–</a:t>
            </a:r>
            <a:r>
              <a:rPr lang="en-US" altLang="zh-CN" dirty="0" smtClean="0">
                <a:latin typeface="Arial"/>
                <a:cs typeface="Arial"/>
              </a:rPr>
              <a:t>  </a:t>
            </a:r>
            <a:r>
              <a:rPr lang="en-US" altLang="zh-CN" dirty="0" smtClean="0">
                <a:latin typeface="Arial"/>
                <a:ea typeface="Arial"/>
              </a:rPr>
              <a:t>Alpha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ea typeface="Arial"/>
              </a:rPr>
              <a:t>(DEC/Compaq),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ea typeface="Arial"/>
              </a:rPr>
              <a:t>MIPS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ea typeface="Arial"/>
              </a:rPr>
              <a:t>(SGI),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ea typeface="Arial"/>
              </a:rPr>
              <a:t>SPARC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ea typeface="Arial"/>
              </a:rPr>
              <a:t>(Sun),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ea typeface="Arial"/>
              </a:rPr>
              <a:t>PA</a:t>
            </a:r>
            <a:r>
              <a:rPr lang="en-US" altLang="zh-CN" spc="-25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ea typeface="Arial"/>
              </a:rPr>
              <a:t>(HP),</a:t>
            </a:r>
          </a:p>
          <a:p>
            <a:pPr indent="371849"/>
            <a:r>
              <a:rPr lang="en-US" altLang="zh-CN" dirty="0" smtClean="0">
                <a:latin typeface="Arial"/>
                <a:ea typeface="Arial"/>
              </a:rPr>
              <a:t>PowerPC</a:t>
            </a:r>
            <a:r>
              <a:rPr lang="en-US" altLang="zh-CN" spc="-20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ea typeface="Arial"/>
              </a:rPr>
              <a:t>(IBM/Motorola)</a:t>
            </a:r>
          </a:p>
          <a:p>
            <a:pPr marL="171450" indent="-171450" hangingPunct="0">
              <a:lnSpc>
                <a:spcPct val="100000"/>
              </a:lnSpc>
            </a:pPr>
            <a:endParaRPr lang="en-US" altLang="zh-CN" i="1" dirty="0">
              <a:latin typeface="Arial" pitchFamily="34" charset="0"/>
              <a:ea typeface="Arial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142852"/>
            <a:ext cx="9144000" cy="571504"/>
          </a:xfrm>
        </p:spPr>
        <p:txBody>
          <a:bodyPr>
            <a:normAutofit fontScale="90000"/>
          </a:bodyPr>
          <a:lstStyle/>
          <a:p>
            <a:r>
              <a:rPr lang="pl-PL" sz="3600" b="1" dirty="0" smtClean="0">
                <a:latin typeface="Arial" pitchFamily="34" charset="0"/>
                <a:cs typeface="Arial" pitchFamily="34" charset="0"/>
              </a:rPr>
              <a:t>Chipsety</a:t>
            </a:r>
            <a:endParaRPr lang="pl-PL" sz="3600" b="1" dirty="0"/>
          </a:p>
        </p:txBody>
      </p:sp>
      <p:sp>
        <p:nvSpPr>
          <p:cNvPr id="4" name="Prostokąt 3"/>
          <p:cNvSpPr/>
          <p:nvPr/>
        </p:nvSpPr>
        <p:spPr>
          <a:xfrm>
            <a:off x="0" y="1285860"/>
            <a:ext cx="9144000" cy="4516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l-PL" altLang="zh-CN" sz="2800" dirty="0" smtClean="0">
                <a:latin typeface="Arial"/>
                <a:ea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Układy</a:t>
            </a:r>
            <a:r>
              <a:rPr lang="en-US" altLang="zh-CN" sz="2800" spc="50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zarządzające</a:t>
            </a:r>
            <a:r>
              <a:rPr lang="en-US" altLang="zh-CN" sz="2800" spc="50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komunikacją</a:t>
            </a:r>
            <a:r>
              <a:rPr lang="en-US" altLang="zh-CN" sz="2800" spc="44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pomiędzy</a:t>
            </a:r>
            <a:r>
              <a:rPr lang="en-US" altLang="zh-CN" sz="2800" spc="50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procesorem,pamięcią</a:t>
            </a:r>
            <a:r>
              <a:rPr lang="en-US" altLang="zh-CN" sz="2800" dirty="0" smtClean="0">
                <a:latin typeface="Arial"/>
                <a:ea typeface="Arial"/>
              </a:rPr>
              <a:t>,</a:t>
            </a:r>
            <a:r>
              <a:rPr lang="en-US" altLang="zh-CN" sz="2800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magistralami</a:t>
            </a:r>
            <a:r>
              <a:rPr lang="en-US" altLang="zh-CN" sz="2800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dołączającymi</a:t>
            </a:r>
            <a:r>
              <a:rPr lang="en-US" altLang="zh-CN" sz="2800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urządzenia</a:t>
            </a:r>
            <a:r>
              <a:rPr lang="en-US" altLang="zh-CN" sz="2800" spc="15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I/O</a:t>
            </a:r>
          </a:p>
          <a:p>
            <a:pPr algn="just">
              <a:lnSpc>
                <a:spcPts val="709"/>
              </a:lnSpc>
            </a:pPr>
            <a:endParaRPr lang="en-US" sz="2800" dirty="0" smtClean="0"/>
          </a:p>
          <a:p>
            <a:pPr algn="just"/>
            <a:r>
              <a:rPr lang="en-US" altLang="zh-CN" sz="2800" dirty="0" smtClean="0">
                <a:latin typeface="Arial"/>
                <a:ea typeface="Arial"/>
              </a:rPr>
              <a:t>•</a:t>
            </a:r>
            <a:r>
              <a:rPr lang="en-US" altLang="zh-CN" sz="2800" spc="30" dirty="0" smtClean="0">
                <a:latin typeface="Arial"/>
                <a:cs typeface="Arial"/>
              </a:rPr>
              <a:t>  </a:t>
            </a:r>
            <a:r>
              <a:rPr lang="en-US" altLang="zh-CN" sz="2800" dirty="0" smtClean="0">
                <a:latin typeface="Arial"/>
                <a:ea typeface="Arial"/>
              </a:rPr>
              <a:t>W</a:t>
            </a:r>
            <a:r>
              <a:rPr lang="en-US" altLang="zh-CN" sz="2800" spc="40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znacznym</a:t>
            </a:r>
            <a:r>
              <a:rPr lang="en-US" altLang="zh-CN" sz="2800" spc="34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stopniu</a:t>
            </a:r>
            <a:r>
              <a:rPr lang="en-US" altLang="zh-CN" sz="2800" spc="34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decydują</a:t>
            </a:r>
            <a:r>
              <a:rPr lang="en-US" altLang="zh-CN" sz="2800" spc="34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o</a:t>
            </a:r>
            <a:r>
              <a:rPr lang="en-US" altLang="zh-CN" sz="2800" spc="30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funkcjonalności</a:t>
            </a:r>
            <a:r>
              <a:rPr lang="en-US" altLang="zh-CN" sz="2800" spc="34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komputera</a:t>
            </a:r>
            <a:r>
              <a:rPr lang="pl-PL" altLang="zh-CN" sz="2800" dirty="0" smtClean="0">
                <a:latin typeface="Arial"/>
                <a:ea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(</a:t>
            </a:r>
            <a:r>
              <a:rPr lang="en-US" altLang="zh-CN" sz="2800" dirty="0" err="1" smtClean="0">
                <a:latin typeface="Arial"/>
                <a:ea typeface="Arial"/>
              </a:rPr>
              <a:t>możliwościach</a:t>
            </a:r>
            <a:r>
              <a:rPr lang="en-US" altLang="zh-CN" sz="2800" spc="5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rozbudowy</a:t>
            </a:r>
            <a:r>
              <a:rPr lang="en-US" altLang="zh-CN" sz="2800" dirty="0" smtClean="0">
                <a:latin typeface="Arial"/>
                <a:ea typeface="Arial"/>
              </a:rPr>
              <a:t>)</a:t>
            </a:r>
          </a:p>
          <a:p>
            <a:pPr algn="just">
              <a:lnSpc>
                <a:spcPts val="659"/>
              </a:lnSpc>
            </a:pPr>
            <a:endParaRPr lang="en-US" sz="2800" dirty="0" smtClean="0"/>
          </a:p>
          <a:p>
            <a:pPr algn="just"/>
            <a:r>
              <a:rPr lang="en-US" altLang="zh-CN" sz="2800" dirty="0" smtClean="0">
                <a:latin typeface="Arial"/>
                <a:ea typeface="Arial"/>
              </a:rPr>
              <a:t>•</a:t>
            </a:r>
            <a:r>
              <a:rPr lang="en-US" altLang="zh-CN" sz="2800" spc="30" dirty="0" smtClean="0">
                <a:latin typeface="Arial"/>
                <a:cs typeface="Arial"/>
              </a:rPr>
              <a:t>  </a:t>
            </a:r>
            <a:r>
              <a:rPr lang="en-US" altLang="zh-CN" sz="2800" dirty="0" err="1" smtClean="0">
                <a:latin typeface="Arial"/>
                <a:ea typeface="Arial"/>
              </a:rPr>
              <a:t>Zbudowane</a:t>
            </a:r>
            <a:r>
              <a:rPr lang="en-US" altLang="zh-CN" sz="2800" spc="40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zwykle</a:t>
            </a:r>
            <a:r>
              <a:rPr lang="en-US" altLang="zh-CN" sz="2800" spc="34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z</a:t>
            </a:r>
            <a:r>
              <a:rPr lang="en-US" altLang="zh-CN" sz="2800" spc="34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2</a:t>
            </a:r>
            <a:r>
              <a:rPr lang="en-US" altLang="zh-CN" sz="2800" spc="30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obwodów</a:t>
            </a:r>
            <a:r>
              <a:rPr lang="en-US" altLang="zh-CN" sz="2800" spc="34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scalonych</a:t>
            </a:r>
            <a:r>
              <a:rPr lang="en-US" altLang="zh-CN" sz="2800" spc="34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zwanych</a:t>
            </a:r>
            <a:endParaRPr lang="en-US" altLang="zh-CN" sz="2800" dirty="0" smtClean="0">
              <a:latin typeface="Arial"/>
              <a:ea typeface="Arial"/>
            </a:endParaRPr>
          </a:p>
          <a:p>
            <a:pPr indent="171450" algn="just"/>
            <a:r>
              <a:rPr lang="en-US" altLang="zh-CN" sz="2800" dirty="0" err="1" smtClean="0">
                <a:latin typeface="Arial"/>
                <a:ea typeface="Arial"/>
              </a:rPr>
              <a:t>mostkami</a:t>
            </a:r>
            <a:r>
              <a:rPr lang="en-US" altLang="zh-CN" sz="2800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(</a:t>
            </a:r>
            <a:r>
              <a:rPr lang="en-US" altLang="zh-CN" sz="2800" i="1" dirty="0" smtClean="0">
                <a:latin typeface="Arial"/>
                <a:ea typeface="Arial"/>
              </a:rPr>
              <a:t>north</a:t>
            </a:r>
            <a:r>
              <a:rPr lang="en-US" altLang="zh-CN" sz="2800" i="1" dirty="0" smtClean="0">
                <a:latin typeface="Arial"/>
                <a:cs typeface="Arial"/>
              </a:rPr>
              <a:t> </a:t>
            </a:r>
            <a:r>
              <a:rPr lang="en-US" altLang="zh-CN" sz="2800" i="1" dirty="0" smtClean="0">
                <a:latin typeface="Arial"/>
                <a:ea typeface="Arial"/>
              </a:rPr>
              <a:t>and</a:t>
            </a:r>
            <a:r>
              <a:rPr lang="en-US" altLang="zh-CN" sz="2800" i="1" dirty="0" smtClean="0">
                <a:latin typeface="Arial"/>
                <a:cs typeface="Arial"/>
              </a:rPr>
              <a:t> </a:t>
            </a:r>
            <a:r>
              <a:rPr lang="en-US" altLang="zh-CN" sz="2800" i="1" dirty="0" smtClean="0">
                <a:latin typeface="Arial"/>
                <a:ea typeface="Arial"/>
              </a:rPr>
              <a:t>south</a:t>
            </a:r>
            <a:r>
              <a:rPr lang="en-US" altLang="zh-CN" sz="2800" i="1" dirty="0" smtClean="0">
                <a:latin typeface="Arial"/>
                <a:cs typeface="Arial"/>
              </a:rPr>
              <a:t> </a:t>
            </a:r>
            <a:r>
              <a:rPr lang="en-US" altLang="zh-CN" sz="2800" i="1" dirty="0" smtClean="0">
                <a:latin typeface="Arial"/>
                <a:ea typeface="Arial"/>
              </a:rPr>
              <a:t>bridge</a:t>
            </a:r>
            <a:r>
              <a:rPr lang="en-US" altLang="zh-CN" sz="2800" dirty="0" smtClean="0">
                <a:latin typeface="Arial"/>
                <a:ea typeface="Arial"/>
              </a:rPr>
              <a:t>)</a:t>
            </a:r>
          </a:p>
          <a:p>
            <a:pPr algn="just">
              <a:lnSpc>
                <a:spcPts val="740"/>
              </a:lnSpc>
            </a:pPr>
            <a:endParaRPr lang="en-US" sz="2800" dirty="0" smtClean="0"/>
          </a:p>
          <a:p>
            <a:pPr algn="just"/>
            <a:r>
              <a:rPr lang="en-US" altLang="zh-CN" sz="2800" dirty="0" smtClean="0">
                <a:latin typeface="Arial"/>
                <a:ea typeface="Arial"/>
              </a:rPr>
              <a:t>•</a:t>
            </a:r>
            <a:r>
              <a:rPr lang="en-US" altLang="zh-CN" sz="2800" spc="34" dirty="0" smtClean="0">
                <a:latin typeface="Arial"/>
                <a:cs typeface="Arial"/>
              </a:rPr>
              <a:t>  </a:t>
            </a:r>
            <a:r>
              <a:rPr lang="en-US" altLang="zh-CN" sz="2800" dirty="0" err="1" smtClean="0">
                <a:latin typeface="Arial"/>
                <a:ea typeface="Arial"/>
              </a:rPr>
              <a:t>Produkowane</a:t>
            </a:r>
            <a:r>
              <a:rPr lang="en-US" altLang="zh-CN" sz="2800" spc="44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przez</a:t>
            </a:r>
            <a:r>
              <a:rPr lang="en-US" altLang="zh-CN" sz="2800" spc="40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wielu</a:t>
            </a:r>
            <a:r>
              <a:rPr lang="en-US" altLang="zh-CN" sz="2800" spc="40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producentów</a:t>
            </a:r>
            <a:r>
              <a:rPr lang="en-US" altLang="zh-CN" sz="2800" dirty="0" smtClean="0">
                <a:latin typeface="Arial"/>
                <a:ea typeface="Arial"/>
              </a:rPr>
              <a:t>:</a:t>
            </a:r>
            <a:r>
              <a:rPr lang="en-US" altLang="zh-CN" sz="2800" spc="34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Intel,</a:t>
            </a:r>
            <a:r>
              <a:rPr lang="en-US" altLang="zh-CN" sz="2800" spc="40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AMD,</a:t>
            </a:r>
          </a:p>
          <a:p>
            <a:pPr indent="171449" algn="just"/>
            <a:r>
              <a:rPr lang="en-US" altLang="zh-CN" sz="2800" dirty="0" smtClean="0">
                <a:latin typeface="Arial"/>
                <a:ea typeface="Arial"/>
              </a:rPr>
              <a:t>VIA,</a:t>
            </a:r>
            <a:r>
              <a:rPr lang="en-US" altLang="zh-CN" sz="2800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ALI,</a:t>
            </a:r>
            <a:r>
              <a:rPr lang="en-US" altLang="zh-CN" sz="2800" spc="-20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SIS</a:t>
            </a:r>
          </a:p>
          <a:p>
            <a:pPr marL="171450" indent="-171450" hangingPunct="0">
              <a:lnSpc>
                <a:spcPct val="100000"/>
              </a:lnSpc>
            </a:pPr>
            <a:endParaRPr lang="en-US" altLang="zh-CN" i="1" dirty="0">
              <a:latin typeface="Arial" pitchFamily="34" charset="0"/>
              <a:ea typeface="Arial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142852"/>
            <a:ext cx="9144000" cy="571504"/>
          </a:xfrm>
        </p:spPr>
        <p:txBody>
          <a:bodyPr>
            <a:normAutofit fontScale="90000"/>
          </a:bodyPr>
          <a:lstStyle/>
          <a:p>
            <a:r>
              <a:rPr lang="pl-PL" sz="3600" b="1" dirty="0" smtClean="0">
                <a:latin typeface="Arial" pitchFamily="34" charset="0"/>
                <a:cs typeface="Arial" pitchFamily="34" charset="0"/>
              </a:rPr>
              <a:t>Pamięć RAM</a:t>
            </a:r>
            <a:endParaRPr lang="pl-PL" sz="3600" b="1" dirty="0"/>
          </a:p>
        </p:txBody>
      </p:sp>
      <p:sp>
        <p:nvSpPr>
          <p:cNvPr id="4" name="Prostokąt 3"/>
          <p:cNvSpPr/>
          <p:nvPr/>
        </p:nvSpPr>
        <p:spPr>
          <a:xfrm>
            <a:off x="0" y="1285860"/>
            <a:ext cx="9144000" cy="3867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 smtClean="0">
                <a:latin typeface="Arial"/>
                <a:ea typeface="Arial"/>
              </a:rPr>
              <a:t>•</a:t>
            </a:r>
            <a:r>
              <a:rPr lang="en-US" altLang="zh-CN" sz="2800" dirty="0" smtClean="0">
                <a:latin typeface="Arial"/>
                <a:cs typeface="Arial"/>
              </a:rPr>
              <a:t>  </a:t>
            </a:r>
            <a:r>
              <a:rPr lang="en-US" altLang="zh-CN" sz="2800" dirty="0" err="1" smtClean="0">
                <a:latin typeface="Arial"/>
                <a:ea typeface="Arial"/>
              </a:rPr>
              <a:t>Statyczna</a:t>
            </a:r>
            <a:r>
              <a:rPr lang="en-US" altLang="zh-CN" sz="2800" dirty="0" smtClean="0">
                <a:latin typeface="Arial"/>
                <a:cs typeface="Arial"/>
              </a:rPr>
              <a:t>  </a:t>
            </a:r>
            <a:r>
              <a:rPr lang="en-US" altLang="zh-CN" sz="2800" dirty="0" smtClean="0">
                <a:latin typeface="Arial"/>
                <a:ea typeface="Arial"/>
              </a:rPr>
              <a:t>–</a:t>
            </a:r>
            <a:r>
              <a:rPr lang="en-US" altLang="zh-CN" sz="2800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Static</a:t>
            </a:r>
            <a:r>
              <a:rPr lang="en-US" altLang="zh-CN" sz="2800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RAM</a:t>
            </a:r>
            <a:r>
              <a:rPr lang="en-US" altLang="zh-CN" sz="2800" spc="64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(SRAM)</a:t>
            </a:r>
          </a:p>
          <a:p>
            <a:pPr marL="371873" indent="-143255" algn="just" hangingPunct="0">
              <a:lnSpc>
                <a:spcPct val="99166"/>
              </a:lnSpc>
              <a:spcBef>
                <a:spcPts val="279"/>
              </a:spcBef>
            </a:pPr>
            <a:r>
              <a:rPr lang="en-US" altLang="zh-CN" sz="2400" dirty="0" smtClean="0">
                <a:latin typeface="Arial"/>
                <a:ea typeface="Arial"/>
              </a:rPr>
              <a:t>–</a:t>
            </a:r>
            <a:r>
              <a:rPr lang="en-US" altLang="zh-CN" sz="2400" spc="50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bardzo</a:t>
            </a:r>
            <a:r>
              <a:rPr lang="en-US" altLang="zh-CN" sz="2400" spc="55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szybka</a:t>
            </a:r>
            <a:r>
              <a:rPr lang="en-US" altLang="zh-CN" sz="2400" dirty="0" smtClean="0">
                <a:latin typeface="Arial"/>
                <a:ea typeface="Arial"/>
              </a:rPr>
              <a:t>,</a:t>
            </a:r>
            <a:r>
              <a:rPr lang="en-US" altLang="zh-CN" sz="2400" spc="50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bardzo</a:t>
            </a:r>
            <a:r>
              <a:rPr lang="en-US" altLang="zh-CN" sz="2400" spc="55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droga</a:t>
            </a:r>
            <a:r>
              <a:rPr lang="en-US" altLang="zh-CN" sz="2400" spc="50" dirty="0" smtClean="0">
                <a:latin typeface="Arial"/>
                <a:cs typeface="Arial"/>
              </a:rPr>
              <a:t>  </a:t>
            </a:r>
            <a:r>
              <a:rPr lang="en-US" altLang="zh-CN" sz="2400" dirty="0" smtClean="0">
                <a:latin typeface="Arial"/>
                <a:ea typeface="Arial"/>
              </a:rPr>
              <a:t>–</a:t>
            </a:r>
            <a:r>
              <a:rPr lang="en-US" altLang="zh-CN" sz="2400" spc="55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służy</a:t>
            </a:r>
            <a:r>
              <a:rPr lang="en-US" altLang="zh-CN" sz="2400" spc="55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jako</a:t>
            </a:r>
            <a:r>
              <a:rPr lang="en-US" altLang="zh-CN" sz="2400" spc="55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pamięć</a:t>
            </a:r>
            <a:r>
              <a:rPr lang="en-US" altLang="zh-CN" sz="2400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buforująca</a:t>
            </a:r>
            <a:r>
              <a:rPr lang="en-US" altLang="zh-CN" sz="2400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między</a:t>
            </a:r>
            <a:r>
              <a:rPr lang="en-US" altLang="zh-CN" sz="2400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pamięcią</a:t>
            </a:r>
            <a:r>
              <a:rPr lang="en-US" altLang="zh-CN" sz="2400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operacyjną</a:t>
            </a:r>
            <a:r>
              <a:rPr lang="en-US" altLang="zh-CN" sz="2400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i</a:t>
            </a:r>
            <a:r>
              <a:rPr lang="en-US" altLang="zh-CN" sz="2400" spc="-34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procesorem</a:t>
            </a:r>
            <a:r>
              <a:rPr lang="en-US" altLang="zh-CN" sz="2400" dirty="0" smtClean="0">
                <a:latin typeface="Arial"/>
                <a:cs typeface="Arial"/>
              </a:rPr>
              <a:t> </a:t>
            </a:r>
            <a:r>
              <a:rPr lang="en-US" altLang="zh-CN" sz="2400" dirty="0" smtClean="0">
                <a:latin typeface="Arial"/>
                <a:ea typeface="Arial"/>
              </a:rPr>
              <a:t>(</a:t>
            </a:r>
            <a:r>
              <a:rPr lang="en-US" altLang="zh-CN" sz="2400" dirty="0" err="1" smtClean="0">
                <a:latin typeface="Arial"/>
                <a:ea typeface="Arial"/>
              </a:rPr>
              <a:t>tzw</a:t>
            </a:r>
            <a:r>
              <a:rPr lang="en-US" altLang="zh-CN" sz="2400" dirty="0" smtClean="0">
                <a:latin typeface="Arial"/>
                <a:ea typeface="Arial"/>
              </a:rPr>
              <a:t>.</a:t>
            </a:r>
            <a:r>
              <a:rPr lang="en-US" altLang="zh-CN" sz="2400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pamięć</a:t>
            </a:r>
            <a:r>
              <a:rPr lang="en-US" altLang="zh-CN" sz="2400" dirty="0" smtClean="0">
                <a:latin typeface="Arial"/>
                <a:cs typeface="Arial"/>
              </a:rPr>
              <a:t> </a:t>
            </a:r>
            <a:r>
              <a:rPr lang="en-US" altLang="zh-CN" sz="2400" i="1" dirty="0" smtClean="0">
                <a:latin typeface="Arial"/>
                <a:ea typeface="Arial"/>
              </a:rPr>
              <a:t>cache</a:t>
            </a:r>
            <a:r>
              <a:rPr lang="en-US" altLang="zh-CN" sz="2400" dirty="0" smtClean="0">
                <a:latin typeface="Arial"/>
                <a:ea typeface="Arial"/>
              </a:rPr>
              <a:t>)</a:t>
            </a:r>
          </a:p>
          <a:p>
            <a:pPr algn="just">
              <a:spcBef>
                <a:spcPts val="370"/>
              </a:spcBef>
            </a:pPr>
            <a:r>
              <a:rPr lang="en-US" altLang="zh-CN" sz="2800" dirty="0" smtClean="0">
                <a:latin typeface="Arial"/>
                <a:ea typeface="Arial"/>
              </a:rPr>
              <a:t>•</a:t>
            </a:r>
            <a:r>
              <a:rPr lang="en-US" altLang="zh-CN" sz="2800" dirty="0" smtClean="0">
                <a:latin typeface="Arial"/>
                <a:cs typeface="Arial"/>
              </a:rPr>
              <a:t>  </a:t>
            </a:r>
            <a:r>
              <a:rPr lang="en-US" altLang="zh-CN" sz="2800" dirty="0" err="1" smtClean="0">
                <a:latin typeface="Arial"/>
                <a:ea typeface="Arial"/>
              </a:rPr>
              <a:t>Dynamiczna</a:t>
            </a:r>
            <a:r>
              <a:rPr lang="en-US" altLang="zh-CN" sz="2800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–</a:t>
            </a:r>
            <a:r>
              <a:rPr lang="en-US" altLang="zh-CN" sz="2800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Dynamic</a:t>
            </a:r>
            <a:r>
              <a:rPr lang="en-US" altLang="zh-CN" sz="2800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RAM</a:t>
            </a:r>
            <a:r>
              <a:rPr lang="en-US" altLang="zh-CN" sz="2800" spc="80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(DRAM)</a:t>
            </a:r>
          </a:p>
          <a:p>
            <a:pPr indent="228617" algn="just">
              <a:spcBef>
                <a:spcPts val="275"/>
              </a:spcBef>
            </a:pPr>
            <a:r>
              <a:rPr lang="en-US" altLang="zh-CN" sz="2400" dirty="0" smtClean="0">
                <a:latin typeface="Arial"/>
                <a:ea typeface="Arial"/>
              </a:rPr>
              <a:t>–</a:t>
            </a:r>
            <a:r>
              <a:rPr lang="en-US" altLang="zh-CN" sz="2400" spc="30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tania</a:t>
            </a:r>
            <a:r>
              <a:rPr lang="en-US" altLang="zh-CN" sz="2400" spc="30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pamięć</a:t>
            </a:r>
            <a:r>
              <a:rPr lang="en-US" altLang="zh-CN" sz="2400" spc="30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wymagająca</a:t>
            </a:r>
            <a:r>
              <a:rPr lang="en-US" altLang="zh-CN" sz="2400" spc="30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cyklicznego</a:t>
            </a:r>
            <a:r>
              <a:rPr lang="en-US" altLang="zh-CN" sz="2400" spc="30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odświeżania</a:t>
            </a:r>
            <a:endParaRPr lang="en-US" altLang="zh-CN" sz="2400" dirty="0" smtClean="0">
              <a:latin typeface="Arial"/>
              <a:ea typeface="Arial"/>
            </a:endParaRPr>
          </a:p>
          <a:p>
            <a:pPr algn="just">
              <a:spcBef>
                <a:spcPts val="345"/>
              </a:spcBef>
            </a:pPr>
            <a:r>
              <a:rPr lang="en-US" altLang="zh-CN" sz="2800" dirty="0" smtClean="0">
                <a:latin typeface="Arial"/>
                <a:ea typeface="Arial"/>
              </a:rPr>
              <a:t>•</a:t>
            </a:r>
            <a:r>
              <a:rPr lang="en-US" altLang="zh-CN" sz="2800" dirty="0" smtClean="0">
                <a:latin typeface="Arial"/>
                <a:cs typeface="Arial"/>
              </a:rPr>
              <a:t>  </a:t>
            </a:r>
            <a:r>
              <a:rPr lang="en-US" altLang="zh-CN" sz="2800" dirty="0" err="1" smtClean="0">
                <a:latin typeface="Arial"/>
                <a:ea typeface="Arial"/>
              </a:rPr>
              <a:t>Synchroniczna</a:t>
            </a:r>
            <a:r>
              <a:rPr lang="en-US" altLang="zh-CN" sz="2800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–</a:t>
            </a:r>
            <a:r>
              <a:rPr lang="en-US" altLang="zh-CN" sz="2800" spc="69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SDRAM</a:t>
            </a:r>
          </a:p>
          <a:p>
            <a:pPr algn="just">
              <a:spcBef>
                <a:spcPts val="340"/>
              </a:spcBef>
            </a:pPr>
            <a:r>
              <a:rPr lang="en-US" altLang="zh-CN" sz="2800" dirty="0" smtClean="0">
                <a:latin typeface="Arial"/>
                <a:ea typeface="Arial"/>
              </a:rPr>
              <a:t>•</a:t>
            </a:r>
            <a:r>
              <a:rPr lang="en-US" altLang="zh-CN" sz="2800" spc="10" dirty="0" smtClean="0">
                <a:latin typeface="Arial"/>
                <a:cs typeface="Arial"/>
              </a:rPr>
              <a:t>  </a:t>
            </a:r>
            <a:r>
              <a:rPr lang="en-US" altLang="zh-CN" sz="2800" dirty="0" err="1" smtClean="0">
                <a:latin typeface="Arial"/>
                <a:ea typeface="Arial"/>
              </a:rPr>
              <a:t>Podwójnej</a:t>
            </a:r>
            <a:r>
              <a:rPr lang="en-US" altLang="zh-CN" sz="2800" spc="20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wydajności</a:t>
            </a:r>
            <a:r>
              <a:rPr lang="en-US" altLang="zh-CN" sz="2800" spc="15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–</a:t>
            </a:r>
            <a:r>
              <a:rPr lang="en-US" altLang="zh-CN" sz="2800" spc="15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Dual</a:t>
            </a:r>
            <a:r>
              <a:rPr lang="en-US" altLang="zh-CN" sz="2800" spc="15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Data</a:t>
            </a:r>
            <a:r>
              <a:rPr lang="en-US" altLang="zh-CN" sz="2800" spc="15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Rate</a:t>
            </a:r>
            <a:r>
              <a:rPr lang="en-US" altLang="zh-CN" sz="2800" spc="15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(DDR)</a:t>
            </a:r>
          </a:p>
          <a:p>
            <a:pPr algn="just">
              <a:spcBef>
                <a:spcPts val="334"/>
              </a:spcBef>
            </a:pPr>
            <a:r>
              <a:rPr lang="en-US" altLang="zh-CN" sz="2800" dirty="0" smtClean="0">
                <a:latin typeface="Arial"/>
                <a:ea typeface="Arial"/>
              </a:rPr>
              <a:t>•</a:t>
            </a:r>
            <a:r>
              <a:rPr lang="en-US" altLang="zh-CN" sz="2800" dirty="0" smtClean="0">
                <a:latin typeface="Arial"/>
                <a:cs typeface="Arial"/>
              </a:rPr>
              <a:t>  </a:t>
            </a:r>
            <a:r>
              <a:rPr lang="en-US" altLang="zh-CN" sz="2800" dirty="0" smtClean="0">
                <a:latin typeface="Arial"/>
                <a:ea typeface="Arial"/>
              </a:rPr>
              <a:t>RAMBUS</a:t>
            </a:r>
            <a:r>
              <a:rPr lang="en-US" altLang="zh-CN" sz="2800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–</a:t>
            </a:r>
            <a:r>
              <a:rPr lang="en-US" altLang="zh-CN" sz="2800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duża</a:t>
            </a:r>
            <a:r>
              <a:rPr lang="en-US" altLang="zh-CN" sz="2800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wydajność</a:t>
            </a:r>
            <a:r>
              <a:rPr lang="en-US" altLang="zh-CN" sz="2800" dirty="0" smtClean="0">
                <a:latin typeface="Arial"/>
                <a:ea typeface="Arial"/>
              </a:rPr>
              <a:t>,</a:t>
            </a:r>
            <a:r>
              <a:rPr lang="en-US" altLang="zh-CN" sz="2800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wysoka</a:t>
            </a:r>
            <a:r>
              <a:rPr lang="en-US" altLang="zh-CN" sz="2800" spc="89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cena</a:t>
            </a:r>
            <a:endParaRPr lang="en-US" altLang="zh-CN" sz="2800" dirty="0" smtClean="0">
              <a:latin typeface="Arial"/>
              <a:ea typeface="Arial"/>
            </a:endParaRPr>
          </a:p>
          <a:p>
            <a:pPr marL="171450" indent="-171450" hangingPunct="0">
              <a:lnSpc>
                <a:spcPct val="100000"/>
              </a:lnSpc>
            </a:pPr>
            <a:endParaRPr lang="en-US" altLang="zh-CN" i="1" dirty="0">
              <a:latin typeface="Arial" pitchFamily="34" charset="0"/>
              <a:ea typeface="Arial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142852"/>
            <a:ext cx="9144000" cy="571504"/>
          </a:xfrm>
        </p:spPr>
        <p:txBody>
          <a:bodyPr>
            <a:normAutofit fontScale="90000"/>
          </a:bodyPr>
          <a:lstStyle/>
          <a:p>
            <a:r>
              <a:rPr lang="pl-PL" sz="3600" b="1" dirty="0" smtClean="0">
                <a:latin typeface="Arial" pitchFamily="34" charset="0"/>
                <a:cs typeface="Arial" pitchFamily="34" charset="0"/>
              </a:rPr>
              <a:t>Magistrale wejścia/wyjścia</a:t>
            </a:r>
            <a:endParaRPr lang="pl-PL" sz="3600" b="1" dirty="0"/>
          </a:p>
        </p:txBody>
      </p:sp>
      <p:sp>
        <p:nvSpPr>
          <p:cNvPr id="4" name="Prostokąt 3"/>
          <p:cNvSpPr/>
          <p:nvPr/>
        </p:nvSpPr>
        <p:spPr>
          <a:xfrm>
            <a:off x="0" y="1285860"/>
            <a:ext cx="9144000" cy="4639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627" algn="just"/>
            <a:r>
              <a:rPr lang="en-US" altLang="zh-CN" sz="2800" dirty="0" smtClean="0">
                <a:latin typeface="Arial"/>
                <a:ea typeface="Arial"/>
              </a:rPr>
              <a:t>•</a:t>
            </a:r>
            <a:r>
              <a:rPr lang="en-US" altLang="zh-CN" sz="2800" dirty="0" smtClean="0">
                <a:latin typeface="Arial"/>
                <a:cs typeface="Arial"/>
              </a:rPr>
              <a:t>  </a:t>
            </a:r>
            <a:r>
              <a:rPr lang="en-US" altLang="zh-CN" sz="2800" dirty="0" smtClean="0">
                <a:latin typeface="Arial"/>
                <a:ea typeface="Arial"/>
              </a:rPr>
              <a:t>ISA</a:t>
            </a:r>
            <a:r>
              <a:rPr lang="en-US" altLang="zh-CN" sz="2800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(</a:t>
            </a:r>
            <a:r>
              <a:rPr lang="en-US" altLang="zh-CN" sz="2800" i="1" dirty="0" smtClean="0">
                <a:latin typeface="Arial"/>
                <a:ea typeface="Arial"/>
              </a:rPr>
              <a:t>Industry</a:t>
            </a:r>
            <a:r>
              <a:rPr lang="en-US" altLang="zh-CN" sz="2800" i="1" dirty="0" smtClean="0">
                <a:latin typeface="Arial"/>
                <a:cs typeface="Arial"/>
              </a:rPr>
              <a:t> </a:t>
            </a:r>
            <a:r>
              <a:rPr lang="en-US" altLang="zh-CN" sz="2800" i="1" dirty="0" smtClean="0">
                <a:latin typeface="Arial"/>
                <a:ea typeface="Arial"/>
              </a:rPr>
              <a:t>Standard</a:t>
            </a:r>
            <a:r>
              <a:rPr lang="en-US" altLang="zh-CN" sz="2800" i="1" spc="94" dirty="0" smtClean="0">
                <a:latin typeface="Arial"/>
                <a:cs typeface="Arial"/>
              </a:rPr>
              <a:t> </a:t>
            </a:r>
            <a:r>
              <a:rPr lang="en-US" altLang="zh-CN" sz="2800" i="1" dirty="0" smtClean="0">
                <a:latin typeface="Arial"/>
                <a:ea typeface="Arial"/>
              </a:rPr>
              <a:t>Architecture</a:t>
            </a:r>
            <a:r>
              <a:rPr lang="en-US" altLang="zh-CN" sz="2800" dirty="0" smtClean="0">
                <a:latin typeface="Arial"/>
                <a:ea typeface="Arial"/>
              </a:rPr>
              <a:t>)</a:t>
            </a:r>
          </a:p>
          <a:p>
            <a:pPr indent="300227" algn="just">
              <a:spcBef>
                <a:spcPts val="304"/>
              </a:spcBef>
            </a:pPr>
            <a:r>
              <a:rPr lang="en-US" altLang="zh-CN" sz="2400" dirty="0" smtClean="0">
                <a:latin typeface="Arial"/>
                <a:ea typeface="Arial"/>
              </a:rPr>
              <a:t>–</a:t>
            </a:r>
            <a:r>
              <a:rPr lang="en-US" altLang="zh-CN" sz="2400" spc="20" dirty="0" smtClean="0">
                <a:latin typeface="Arial"/>
                <a:cs typeface="Arial"/>
              </a:rPr>
              <a:t> </a:t>
            </a:r>
            <a:r>
              <a:rPr lang="en-US" altLang="zh-CN" sz="2400" dirty="0" smtClean="0">
                <a:latin typeface="Arial"/>
                <a:ea typeface="Arial"/>
              </a:rPr>
              <a:t>16-bitowe</a:t>
            </a:r>
            <a:r>
              <a:rPr lang="en-US" altLang="zh-CN" sz="2400" spc="20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złącze</a:t>
            </a:r>
            <a:r>
              <a:rPr lang="en-US" altLang="zh-CN" sz="2400" spc="25" dirty="0" smtClean="0">
                <a:latin typeface="Arial"/>
                <a:cs typeface="Arial"/>
              </a:rPr>
              <a:t> </a:t>
            </a:r>
            <a:r>
              <a:rPr lang="en-US" altLang="zh-CN" sz="2400" dirty="0" smtClean="0">
                <a:latin typeface="Arial"/>
                <a:ea typeface="Arial"/>
              </a:rPr>
              <a:t>do</a:t>
            </a:r>
            <a:r>
              <a:rPr lang="en-US" altLang="zh-CN" sz="2400" spc="20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obsługi</a:t>
            </a:r>
            <a:r>
              <a:rPr lang="en-US" altLang="zh-CN" sz="2400" spc="25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starszych</a:t>
            </a:r>
            <a:r>
              <a:rPr lang="en-US" altLang="zh-CN" sz="2400" spc="20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urządzeń</a:t>
            </a:r>
            <a:endParaRPr lang="en-US" altLang="zh-CN" sz="2400" dirty="0" smtClean="0">
              <a:latin typeface="Arial"/>
              <a:ea typeface="Arial"/>
            </a:endParaRPr>
          </a:p>
          <a:p>
            <a:pPr indent="71627" algn="just">
              <a:spcBef>
                <a:spcPts val="315"/>
              </a:spcBef>
            </a:pPr>
            <a:r>
              <a:rPr lang="en-US" altLang="zh-CN" sz="2800" dirty="0" smtClean="0">
                <a:latin typeface="Arial"/>
                <a:ea typeface="Arial"/>
              </a:rPr>
              <a:t>•</a:t>
            </a:r>
            <a:r>
              <a:rPr lang="en-US" altLang="zh-CN" sz="2800" spc="20" dirty="0" smtClean="0">
                <a:latin typeface="Arial"/>
                <a:cs typeface="Arial"/>
              </a:rPr>
              <a:t>  </a:t>
            </a:r>
            <a:r>
              <a:rPr lang="en-US" altLang="zh-CN" sz="2800" dirty="0" smtClean="0">
                <a:latin typeface="Arial"/>
                <a:ea typeface="Arial"/>
              </a:rPr>
              <a:t>PCI</a:t>
            </a:r>
            <a:r>
              <a:rPr lang="en-US" altLang="zh-CN" sz="2800" spc="30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(</a:t>
            </a:r>
            <a:r>
              <a:rPr lang="en-US" altLang="zh-CN" sz="2800" i="1" dirty="0" smtClean="0">
                <a:latin typeface="Arial"/>
                <a:ea typeface="Arial"/>
              </a:rPr>
              <a:t>Peripheral</a:t>
            </a:r>
            <a:r>
              <a:rPr lang="en-US" altLang="zh-CN" sz="2800" i="1" spc="25" dirty="0" smtClean="0">
                <a:latin typeface="Arial"/>
                <a:cs typeface="Arial"/>
              </a:rPr>
              <a:t> </a:t>
            </a:r>
            <a:r>
              <a:rPr lang="en-US" altLang="zh-CN" sz="2800" i="1" dirty="0" smtClean="0">
                <a:latin typeface="Arial"/>
                <a:ea typeface="Arial"/>
              </a:rPr>
              <a:t>Component</a:t>
            </a:r>
            <a:r>
              <a:rPr lang="en-US" altLang="zh-CN" sz="2800" i="1" spc="25" dirty="0" smtClean="0">
                <a:latin typeface="Arial"/>
                <a:cs typeface="Arial"/>
              </a:rPr>
              <a:t> </a:t>
            </a:r>
            <a:r>
              <a:rPr lang="en-US" altLang="zh-CN" sz="2800" i="1" dirty="0" smtClean="0">
                <a:latin typeface="Arial"/>
                <a:ea typeface="Arial"/>
              </a:rPr>
              <a:t>Interconnect</a:t>
            </a:r>
            <a:r>
              <a:rPr lang="en-US" altLang="zh-CN" sz="2800" dirty="0" smtClean="0">
                <a:latin typeface="Arial"/>
                <a:ea typeface="Arial"/>
              </a:rPr>
              <a:t>)</a:t>
            </a:r>
          </a:p>
          <a:p>
            <a:pPr indent="300227" algn="just">
              <a:spcBef>
                <a:spcPts val="304"/>
              </a:spcBef>
            </a:pPr>
            <a:r>
              <a:rPr lang="en-US" altLang="zh-CN" sz="2400" dirty="0" smtClean="0">
                <a:latin typeface="Arial"/>
                <a:ea typeface="Arial"/>
              </a:rPr>
              <a:t>–</a:t>
            </a:r>
            <a:r>
              <a:rPr lang="en-US" altLang="zh-CN" sz="2400" spc="25" dirty="0" smtClean="0">
                <a:latin typeface="Arial"/>
                <a:cs typeface="Arial"/>
              </a:rPr>
              <a:t> </a:t>
            </a:r>
            <a:r>
              <a:rPr lang="en-US" altLang="zh-CN" sz="2400" dirty="0" smtClean="0">
                <a:latin typeface="Arial"/>
                <a:ea typeface="Arial"/>
              </a:rPr>
              <a:t>32-bitowe</a:t>
            </a:r>
            <a:r>
              <a:rPr lang="en-US" altLang="zh-CN" sz="2400" spc="25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standardowe</a:t>
            </a:r>
            <a:r>
              <a:rPr lang="en-US" altLang="zh-CN" sz="2400" spc="30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złącze</a:t>
            </a:r>
            <a:r>
              <a:rPr lang="en-US" altLang="zh-CN" sz="2400" spc="25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stosowane</a:t>
            </a:r>
            <a:r>
              <a:rPr lang="en-US" altLang="zh-CN" sz="2400" spc="25" dirty="0" smtClean="0">
                <a:latin typeface="Arial"/>
                <a:cs typeface="Arial"/>
              </a:rPr>
              <a:t> </a:t>
            </a:r>
            <a:r>
              <a:rPr lang="en-US" altLang="zh-CN" sz="2400" dirty="0" smtClean="0">
                <a:latin typeface="Arial"/>
                <a:ea typeface="Arial"/>
              </a:rPr>
              <a:t>we</a:t>
            </a:r>
          </a:p>
          <a:p>
            <a:pPr indent="443483" algn="just"/>
            <a:r>
              <a:rPr lang="en-US" altLang="zh-CN" sz="2400" dirty="0" err="1" smtClean="0">
                <a:latin typeface="Arial"/>
                <a:ea typeface="Arial"/>
              </a:rPr>
              <a:t>współczesnych</a:t>
            </a:r>
            <a:r>
              <a:rPr lang="en-US" altLang="zh-CN" sz="2400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komputerach</a:t>
            </a:r>
            <a:r>
              <a:rPr lang="en-US" altLang="zh-CN" sz="2400" dirty="0" smtClean="0">
                <a:latin typeface="Arial"/>
                <a:cs typeface="Arial"/>
              </a:rPr>
              <a:t> </a:t>
            </a:r>
            <a:r>
              <a:rPr lang="en-US" altLang="zh-CN" sz="2400" dirty="0" smtClean="0">
                <a:latin typeface="Arial"/>
                <a:ea typeface="Arial"/>
              </a:rPr>
              <a:t>(</a:t>
            </a:r>
            <a:r>
              <a:rPr lang="en-US" altLang="zh-CN" sz="2400" dirty="0" err="1" smtClean="0">
                <a:latin typeface="Arial"/>
                <a:ea typeface="Arial"/>
              </a:rPr>
              <a:t>są</a:t>
            </a:r>
            <a:r>
              <a:rPr lang="en-US" altLang="zh-CN" sz="2400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wersje</a:t>
            </a:r>
            <a:r>
              <a:rPr lang="en-US" altLang="zh-CN" sz="2400" spc="10" dirty="0" smtClean="0">
                <a:latin typeface="Arial"/>
                <a:cs typeface="Arial"/>
              </a:rPr>
              <a:t> </a:t>
            </a:r>
            <a:r>
              <a:rPr lang="en-US" altLang="zh-CN" sz="2400" dirty="0" smtClean="0">
                <a:latin typeface="Arial"/>
                <a:ea typeface="Arial"/>
              </a:rPr>
              <a:t>64-bitowe)</a:t>
            </a:r>
          </a:p>
          <a:p>
            <a:pPr indent="71627" algn="just">
              <a:spcBef>
                <a:spcPts val="315"/>
              </a:spcBef>
            </a:pPr>
            <a:r>
              <a:rPr lang="en-US" altLang="zh-CN" sz="2800" dirty="0" smtClean="0">
                <a:latin typeface="Arial"/>
                <a:ea typeface="Arial"/>
              </a:rPr>
              <a:t>•</a:t>
            </a:r>
            <a:r>
              <a:rPr lang="en-US" altLang="zh-CN" sz="2800" dirty="0" smtClean="0">
                <a:latin typeface="Arial"/>
                <a:cs typeface="Arial"/>
              </a:rPr>
              <a:t>  </a:t>
            </a:r>
            <a:r>
              <a:rPr lang="en-US" altLang="zh-CN" sz="2800" dirty="0" smtClean="0">
                <a:latin typeface="Arial"/>
                <a:ea typeface="Arial"/>
              </a:rPr>
              <a:t>USB</a:t>
            </a:r>
            <a:r>
              <a:rPr lang="en-US" altLang="zh-CN" sz="2800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(</a:t>
            </a:r>
            <a:r>
              <a:rPr lang="en-US" altLang="zh-CN" sz="2800" i="1" dirty="0" smtClean="0">
                <a:latin typeface="Arial"/>
                <a:ea typeface="Arial"/>
              </a:rPr>
              <a:t>Universal</a:t>
            </a:r>
            <a:r>
              <a:rPr lang="en-US" altLang="zh-CN" sz="2800" i="1" dirty="0" smtClean="0">
                <a:latin typeface="Arial"/>
                <a:cs typeface="Arial"/>
              </a:rPr>
              <a:t> </a:t>
            </a:r>
            <a:r>
              <a:rPr lang="en-US" altLang="zh-CN" sz="2800" i="1" dirty="0" smtClean="0">
                <a:latin typeface="Arial"/>
                <a:ea typeface="Arial"/>
              </a:rPr>
              <a:t>Serial</a:t>
            </a:r>
            <a:r>
              <a:rPr lang="en-US" altLang="zh-CN" sz="2800" i="1" spc="85" dirty="0" smtClean="0">
                <a:latin typeface="Arial"/>
                <a:cs typeface="Arial"/>
              </a:rPr>
              <a:t> </a:t>
            </a:r>
            <a:r>
              <a:rPr lang="en-US" altLang="zh-CN" sz="2800" i="1" dirty="0" smtClean="0">
                <a:latin typeface="Arial"/>
                <a:ea typeface="Arial"/>
              </a:rPr>
              <a:t>Bus</a:t>
            </a:r>
            <a:r>
              <a:rPr lang="en-US" altLang="zh-CN" sz="2800" dirty="0" smtClean="0">
                <a:latin typeface="Arial"/>
                <a:ea typeface="Arial"/>
              </a:rPr>
              <a:t>)</a:t>
            </a:r>
          </a:p>
          <a:p>
            <a:pPr indent="300227" algn="just">
              <a:spcBef>
                <a:spcPts val="300"/>
              </a:spcBef>
            </a:pPr>
            <a:r>
              <a:rPr lang="en-US" altLang="zh-CN" sz="2400" dirty="0" smtClean="0">
                <a:latin typeface="Arial"/>
                <a:ea typeface="Arial"/>
              </a:rPr>
              <a:t>–</a:t>
            </a:r>
            <a:r>
              <a:rPr lang="en-US" altLang="zh-CN" sz="2400" spc="34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magistrala</a:t>
            </a:r>
            <a:r>
              <a:rPr lang="en-US" altLang="zh-CN" sz="2400" spc="40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umożliwiająca</a:t>
            </a:r>
            <a:r>
              <a:rPr lang="en-US" altLang="zh-CN" sz="2400" spc="40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łańcuchowe</a:t>
            </a:r>
            <a:r>
              <a:rPr lang="en-US" altLang="zh-CN" sz="2400" spc="40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dołączanie</a:t>
            </a:r>
            <a:endParaRPr lang="en-US" altLang="zh-CN" sz="2400" dirty="0" smtClean="0">
              <a:latin typeface="Arial"/>
              <a:ea typeface="Arial"/>
            </a:endParaRPr>
          </a:p>
          <a:p>
            <a:pPr indent="443483" algn="just"/>
            <a:r>
              <a:rPr lang="en-US" altLang="zh-CN" sz="2400" dirty="0" err="1" smtClean="0">
                <a:latin typeface="Arial"/>
                <a:ea typeface="Arial"/>
              </a:rPr>
              <a:t>urządzeń</a:t>
            </a:r>
            <a:r>
              <a:rPr lang="en-US" altLang="zh-CN" sz="2400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zewnętrznych</a:t>
            </a:r>
            <a:r>
              <a:rPr lang="en-US" altLang="zh-CN" sz="2400" dirty="0" smtClean="0">
                <a:latin typeface="Arial"/>
                <a:cs typeface="Arial"/>
              </a:rPr>
              <a:t> </a:t>
            </a:r>
            <a:r>
              <a:rPr lang="en-US" altLang="zh-CN" sz="2400" dirty="0" smtClean="0">
                <a:latin typeface="Arial"/>
                <a:ea typeface="Arial"/>
              </a:rPr>
              <a:t>(</a:t>
            </a:r>
            <a:r>
              <a:rPr lang="en-US" altLang="zh-CN" sz="2400" dirty="0" err="1" smtClean="0">
                <a:latin typeface="Arial"/>
                <a:ea typeface="Arial"/>
              </a:rPr>
              <a:t>modemów</a:t>
            </a:r>
            <a:r>
              <a:rPr lang="en-US" altLang="zh-CN" sz="2400" dirty="0" smtClean="0">
                <a:latin typeface="Arial"/>
                <a:ea typeface="Arial"/>
              </a:rPr>
              <a:t>,</a:t>
            </a:r>
            <a:r>
              <a:rPr lang="en-US" altLang="zh-CN" sz="2400" spc="5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drukarek</a:t>
            </a:r>
            <a:r>
              <a:rPr lang="en-US" altLang="zh-CN" sz="2400" dirty="0" smtClean="0">
                <a:latin typeface="Arial"/>
                <a:ea typeface="Arial"/>
              </a:rPr>
              <a:t>)</a:t>
            </a:r>
          </a:p>
          <a:p>
            <a:pPr indent="71627" algn="just">
              <a:spcBef>
                <a:spcPts val="315"/>
              </a:spcBef>
            </a:pPr>
            <a:r>
              <a:rPr lang="en-US" altLang="zh-CN" sz="2800" dirty="0" smtClean="0">
                <a:latin typeface="Arial"/>
                <a:ea typeface="Arial"/>
              </a:rPr>
              <a:t>•</a:t>
            </a:r>
            <a:r>
              <a:rPr lang="en-US" altLang="zh-CN" sz="2800" spc="15" dirty="0" smtClean="0">
                <a:latin typeface="Arial"/>
                <a:cs typeface="Arial"/>
              </a:rPr>
              <a:t>  </a:t>
            </a:r>
            <a:r>
              <a:rPr lang="en-US" altLang="zh-CN" sz="2800" dirty="0" err="1" smtClean="0">
                <a:latin typeface="Arial"/>
                <a:ea typeface="Arial"/>
              </a:rPr>
              <a:t>Porty</a:t>
            </a:r>
            <a:r>
              <a:rPr lang="en-US" altLang="zh-CN" sz="2800" spc="25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równoległe</a:t>
            </a:r>
            <a:r>
              <a:rPr lang="en-US" altLang="zh-CN" sz="2800" spc="20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(</a:t>
            </a:r>
            <a:r>
              <a:rPr lang="en-US" altLang="zh-CN" sz="2800" i="1" dirty="0" smtClean="0">
                <a:latin typeface="Arial"/>
                <a:ea typeface="Arial"/>
              </a:rPr>
              <a:t>Parallel</a:t>
            </a:r>
            <a:r>
              <a:rPr lang="en-US" altLang="zh-CN" sz="2800" i="1" spc="20" dirty="0" smtClean="0">
                <a:latin typeface="Arial"/>
                <a:cs typeface="Arial"/>
              </a:rPr>
              <a:t> </a:t>
            </a:r>
            <a:r>
              <a:rPr lang="en-US" altLang="zh-CN" sz="2800" i="1" dirty="0" smtClean="0">
                <a:latin typeface="Arial"/>
                <a:ea typeface="Arial"/>
              </a:rPr>
              <a:t>Ports</a:t>
            </a:r>
            <a:r>
              <a:rPr lang="en-US" altLang="zh-CN" sz="2800" dirty="0" smtClean="0">
                <a:latin typeface="Arial"/>
                <a:ea typeface="Arial"/>
              </a:rPr>
              <a:t>)</a:t>
            </a:r>
            <a:r>
              <a:rPr lang="en-US" altLang="zh-CN" sz="2800" spc="20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Centronics</a:t>
            </a:r>
            <a:endParaRPr lang="en-US" altLang="zh-CN" sz="2800" dirty="0" smtClean="0">
              <a:latin typeface="Arial"/>
              <a:ea typeface="Arial"/>
            </a:endParaRPr>
          </a:p>
          <a:p>
            <a:pPr indent="71645" algn="just">
              <a:spcBef>
                <a:spcPts val="340"/>
              </a:spcBef>
            </a:pPr>
            <a:r>
              <a:rPr lang="en-US" altLang="zh-CN" sz="2800" dirty="0" smtClean="0">
                <a:latin typeface="Arial"/>
                <a:ea typeface="Arial"/>
              </a:rPr>
              <a:t>•</a:t>
            </a:r>
            <a:r>
              <a:rPr lang="en-US" altLang="zh-CN" sz="2800" dirty="0" smtClean="0">
                <a:latin typeface="Arial"/>
                <a:cs typeface="Arial"/>
              </a:rPr>
              <a:t>  </a:t>
            </a:r>
            <a:r>
              <a:rPr lang="en-US" altLang="zh-CN" sz="2800" dirty="0" err="1" smtClean="0">
                <a:latin typeface="Arial"/>
                <a:ea typeface="Arial"/>
              </a:rPr>
              <a:t>Porty</a:t>
            </a:r>
            <a:r>
              <a:rPr lang="en-US" altLang="zh-CN" sz="2800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szeregowe</a:t>
            </a:r>
            <a:r>
              <a:rPr lang="en-US" altLang="zh-CN" sz="2800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(</a:t>
            </a:r>
            <a:r>
              <a:rPr lang="en-US" altLang="zh-CN" sz="2800" i="1" dirty="0" smtClean="0">
                <a:latin typeface="Arial"/>
                <a:ea typeface="Arial"/>
              </a:rPr>
              <a:t>Serial</a:t>
            </a:r>
            <a:r>
              <a:rPr lang="en-US" altLang="zh-CN" sz="2800" i="1" dirty="0" smtClean="0">
                <a:latin typeface="Arial"/>
                <a:cs typeface="Arial"/>
              </a:rPr>
              <a:t> </a:t>
            </a:r>
            <a:r>
              <a:rPr lang="en-US" altLang="zh-CN" sz="2800" i="1" dirty="0" smtClean="0">
                <a:latin typeface="Arial"/>
                <a:ea typeface="Arial"/>
              </a:rPr>
              <a:t>Ports</a:t>
            </a:r>
            <a:r>
              <a:rPr lang="en-US" altLang="zh-CN" sz="2800" dirty="0" smtClean="0">
                <a:latin typeface="Arial"/>
                <a:ea typeface="Arial"/>
              </a:rPr>
              <a:t>)</a:t>
            </a:r>
            <a:r>
              <a:rPr lang="en-US" altLang="zh-CN" sz="2800" spc="100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RS-232C</a:t>
            </a:r>
          </a:p>
          <a:p>
            <a:pPr marL="171450" indent="-171450" hangingPunct="0">
              <a:lnSpc>
                <a:spcPct val="100000"/>
              </a:lnSpc>
            </a:pPr>
            <a:endParaRPr lang="en-US" altLang="zh-CN" sz="1600" i="1" dirty="0">
              <a:latin typeface="Arial" pitchFamily="34" charset="0"/>
              <a:ea typeface="Arial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142852"/>
            <a:ext cx="9144000" cy="571504"/>
          </a:xfrm>
        </p:spPr>
        <p:txBody>
          <a:bodyPr>
            <a:normAutofit fontScale="90000"/>
          </a:bodyPr>
          <a:lstStyle/>
          <a:p>
            <a:r>
              <a:rPr lang="pl-PL" sz="3600" b="1" dirty="0" smtClean="0">
                <a:latin typeface="Arial" pitchFamily="34" charset="0"/>
                <a:cs typeface="Arial" pitchFamily="34" charset="0"/>
              </a:rPr>
              <a:t>Zarys działania komputera PC</a:t>
            </a:r>
            <a:endParaRPr lang="pl-PL" sz="3600" b="1" dirty="0"/>
          </a:p>
        </p:txBody>
      </p:sp>
      <p:sp>
        <p:nvSpPr>
          <p:cNvPr id="4" name="Prostokąt 3"/>
          <p:cNvSpPr/>
          <p:nvPr/>
        </p:nvSpPr>
        <p:spPr>
          <a:xfrm>
            <a:off x="0" y="1285860"/>
            <a:ext cx="9144000" cy="3926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 smtClean="0">
                <a:latin typeface="Arial"/>
                <a:ea typeface="Arial"/>
              </a:rPr>
              <a:t>•</a:t>
            </a:r>
            <a:r>
              <a:rPr lang="en-US" altLang="zh-CN" sz="2800" dirty="0" smtClean="0">
                <a:latin typeface="Arial"/>
                <a:cs typeface="Arial"/>
              </a:rPr>
              <a:t>  </a:t>
            </a:r>
            <a:r>
              <a:rPr lang="en-US" altLang="zh-CN" sz="2800" dirty="0" err="1" smtClean="0">
                <a:latin typeface="Arial"/>
                <a:ea typeface="Arial"/>
              </a:rPr>
              <a:t>Inicjalizacja</a:t>
            </a:r>
            <a:r>
              <a:rPr lang="en-US" altLang="zh-CN" sz="2800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systemu</a:t>
            </a:r>
            <a:r>
              <a:rPr lang="en-US" altLang="zh-CN" sz="2800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–</a:t>
            </a:r>
            <a:r>
              <a:rPr lang="en-US" altLang="zh-CN" sz="2800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BIOS</a:t>
            </a:r>
            <a:r>
              <a:rPr lang="en-US" altLang="zh-CN" sz="2800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(Basic</a:t>
            </a:r>
            <a:r>
              <a:rPr lang="en-US" altLang="zh-CN" sz="2800" spc="85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Input/Output</a:t>
            </a:r>
            <a:endParaRPr lang="en-US" altLang="zh-CN" sz="2800" dirty="0" smtClean="0">
              <a:latin typeface="Arial"/>
              <a:ea typeface="Arial"/>
            </a:endParaRPr>
          </a:p>
          <a:p>
            <a:pPr indent="171456" algn="just"/>
            <a:r>
              <a:rPr lang="en-US" altLang="zh-CN" sz="2800" dirty="0" smtClean="0">
                <a:latin typeface="Arial"/>
                <a:ea typeface="Arial"/>
              </a:rPr>
              <a:t>System)</a:t>
            </a:r>
            <a:r>
              <a:rPr lang="en-US" altLang="zh-CN" sz="2800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umieszczony</a:t>
            </a:r>
            <a:r>
              <a:rPr lang="en-US" altLang="zh-CN" sz="2800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w</a:t>
            </a:r>
            <a:r>
              <a:rPr lang="en-US" altLang="zh-CN" sz="2800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ROM</a:t>
            </a:r>
          </a:p>
          <a:p>
            <a:pPr indent="228600" algn="just">
              <a:spcBef>
                <a:spcPts val="220"/>
              </a:spcBef>
            </a:pPr>
            <a:r>
              <a:rPr lang="en-US" altLang="zh-CN" sz="2800" dirty="0" smtClean="0">
                <a:latin typeface="Arial"/>
                <a:ea typeface="Arial"/>
              </a:rPr>
              <a:t>–</a:t>
            </a:r>
            <a:r>
              <a:rPr lang="en-US" altLang="zh-CN" sz="2800" spc="20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testowanie</a:t>
            </a:r>
            <a:r>
              <a:rPr lang="en-US" altLang="zh-CN" sz="2800" spc="25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podstawowych</a:t>
            </a:r>
            <a:r>
              <a:rPr lang="en-US" altLang="zh-CN" sz="2800" spc="25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elementów</a:t>
            </a:r>
            <a:r>
              <a:rPr lang="en-US" altLang="zh-CN" sz="2800" spc="25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komputera</a:t>
            </a:r>
            <a:r>
              <a:rPr lang="en-US" altLang="zh-CN" sz="2800" spc="25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(POST-</a:t>
            </a:r>
            <a:r>
              <a:rPr lang="pl-PL" altLang="zh-CN" sz="2800" dirty="0" smtClean="0">
                <a:latin typeface="Arial"/>
                <a:ea typeface="Arial"/>
              </a:rPr>
              <a:t> </a:t>
            </a:r>
            <a:r>
              <a:rPr lang="en-US" altLang="zh-CN" sz="2800" i="1" dirty="0" smtClean="0">
                <a:latin typeface="Arial"/>
                <a:ea typeface="Arial"/>
              </a:rPr>
              <a:t>Power</a:t>
            </a:r>
            <a:r>
              <a:rPr lang="en-US" altLang="zh-CN" sz="2800" i="1" dirty="0" smtClean="0">
                <a:latin typeface="Arial"/>
                <a:cs typeface="Arial"/>
              </a:rPr>
              <a:t> </a:t>
            </a:r>
            <a:r>
              <a:rPr lang="en-US" altLang="zh-CN" sz="2800" i="1" dirty="0" smtClean="0">
                <a:latin typeface="Arial"/>
                <a:ea typeface="Arial"/>
              </a:rPr>
              <a:t>On</a:t>
            </a:r>
            <a:r>
              <a:rPr lang="en-US" altLang="zh-CN" sz="2800" i="1" dirty="0" smtClean="0">
                <a:latin typeface="Arial"/>
                <a:cs typeface="Arial"/>
              </a:rPr>
              <a:t> </a:t>
            </a:r>
            <a:r>
              <a:rPr lang="en-US" altLang="zh-CN" sz="2800" i="1" dirty="0" smtClean="0">
                <a:latin typeface="Arial"/>
                <a:ea typeface="Arial"/>
              </a:rPr>
              <a:t>Self</a:t>
            </a:r>
            <a:r>
              <a:rPr lang="en-US" altLang="zh-CN" sz="2800" i="1" spc="-20" dirty="0" smtClean="0">
                <a:latin typeface="Arial"/>
                <a:cs typeface="Arial"/>
              </a:rPr>
              <a:t> </a:t>
            </a:r>
            <a:r>
              <a:rPr lang="en-US" altLang="zh-CN" sz="2800" i="1" dirty="0" smtClean="0">
                <a:latin typeface="Arial"/>
                <a:ea typeface="Arial"/>
              </a:rPr>
              <a:t>Test</a:t>
            </a:r>
            <a:r>
              <a:rPr lang="en-US" altLang="zh-CN" sz="2800" dirty="0" smtClean="0">
                <a:latin typeface="Arial"/>
                <a:ea typeface="Arial"/>
              </a:rPr>
              <a:t>),</a:t>
            </a:r>
          </a:p>
          <a:p>
            <a:pPr indent="228600" algn="just">
              <a:spcBef>
                <a:spcPts val="304"/>
              </a:spcBef>
            </a:pPr>
            <a:r>
              <a:rPr lang="en-US" altLang="zh-CN" sz="2800" dirty="0" smtClean="0">
                <a:latin typeface="Arial"/>
                <a:ea typeface="Arial"/>
              </a:rPr>
              <a:t>–</a:t>
            </a:r>
            <a:r>
              <a:rPr lang="en-US" altLang="zh-CN" sz="2800" spc="44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rozpoznanie</a:t>
            </a:r>
            <a:r>
              <a:rPr lang="en-US" altLang="zh-CN" sz="2800" spc="44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konfiguracji</a:t>
            </a:r>
            <a:r>
              <a:rPr lang="en-US" altLang="zh-CN" sz="2800" spc="50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sprzętowej</a:t>
            </a:r>
            <a:r>
              <a:rPr lang="en-US" altLang="zh-CN" sz="2800" dirty="0" smtClean="0">
                <a:latin typeface="Arial"/>
                <a:ea typeface="Arial"/>
              </a:rPr>
              <a:t>,</a:t>
            </a:r>
          </a:p>
          <a:p>
            <a:pPr indent="228600" algn="just">
              <a:spcBef>
                <a:spcPts val="259"/>
              </a:spcBef>
            </a:pPr>
            <a:r>
              <a:rPr lang="en-US" altLang="zh-CN" sz="2800" dirty="0" smtClean="0">
                <a:latin typeface="Arial"/>
                <a:ea typeface="Arial"/>
              </a:rPr>
              <a:t>–</a:t>
            </a:r>
            <a:r>
              <a:rPr lang="en-US" altLang="zh-CN" sz="2800" spc="25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odnalezienie</a:t>
            </a:r>
            <a:r>
              <a:rPr lang="en-US" altLang="zh-CN" sz="2800" spc="30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urządzenia</a:t>
            </a:r>
            <a:r>
              <a:rPr lang="en-US" altLang="zh-CN" sz="2800" spc="30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startowego</a:t>
            </a:r>
            <a:r>
              <a:rPr lang="en-US" altLang="zh-CN" sz="2800" spc="30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(</a:t>
            </a:r>
            <a:r>
              <a:rPr lang="en-US" altLang="zh-CN" sz="2800" i="1" dirty="0" smtClean="0">
                <a:latin typeface="Arial"/>
                <a:ea typeface="Arial"/>
              </a:rPr>
              <a:t>boot</a:t>
            </a:r>
            <a:r>
              <a:rPr lang="en-US" altLang="zh-CN" sz="2800" i="1" spc="30" dirty="0" smtClean="0">
                <a:latin typeface="Arial"/>
                <a:cs typeface="Arial"/>
              </a:rPr>
              <a:t> </a:t>
            </a:r>
            <a:r>
              <a:rPr lang="en-US" altLang="zh-CN" sz="2800" i="1" dirty="0" smtClean="0">
                <a:latin typeface="Arial"/>
                <a:ea typeface="Arial"/>
              </a:rPr>
              <a:t>device</a:t>
            </a:r>
            <a:r>
              <a:rPr lang="en-US" altLang="zh-CN" sz="2800" dirty="0" smtClean="0">
                <a:latin typeface="Arial"/>
                <a:ea typeface="Arial"/>
              </a:rPr>
              <a:t>)</a:t>
            </a:r>
            <a:r>
              <a:rPr lang="pl-PL" altLang="zh-CN" sz="2800" dirty="0" smtClean="0">
                <a:latin typeface="Arial"/>
                <a:ea typeface="Arial"/>
              </a:rPr>
              <a:t>,</a:t>
            </a:r>
            <a:endParaRPr lang="en-US" altLang="zh-CN" sz="2800" dirty="0" smtClean="0">
              <a:latin typeface="Arial"/>
              <a:ea typeface="Arial"/>
            </a:endParaRPr>
          </a:p>
          <a:p>
            <a:pPr indent="228600" algn="just">
              <a:spcBef>
                <a:spcPts val="279"/>
              </a:spcBef>
            </a:pPr>
            <a:r>
              <a:rPr lang="en-US" altLang="zh-CN" sz="2800" dirty="0" smtClean="0">
                <a:latin typeface="Arial"/>
                <a:ea typeface="Arial"/>
              </a:rPr>
              <a:t>–</a:t>
            </a:r>
            <a:r>
              <a:rPr lang="en-US" altLang="zh-CN" sz="2800" spc="20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załadowanie</a:t>
            </a:r>
            <a:r>
              <a:rPr lang="en-US" altLang="zh-CN" sz="2800" spc="25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programu</a:t>
            </a:r>
            <a:r>
              <a:rPr lang="en-US" altLang="zh-CN" sz="2800" spc="25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ładującego</a:t>
            </a:r>
            <a:r>
              <a:rPr lang="en-US" altLang="zh-CN" sz="2800" spc="20" dirty="0" smtClean="0">
                <a:latin typeface="Arial"/>
                <a:cs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(</a:t>
            </a:r>
            <a:r>
              <a:rPr lang="en-US" altLang="zh-CN" sz="2800" i="1" dirty="0" smtClean="0">
                <a:latin typeface="Arial"/>
                <a:ea typeface="Arial"/>
              </a:rPr>
              <a:t>loader</a:t>
            </a:r>
            <a:r>
              <a:rPr lang="en-US" altLang="zh-CN" sz="2800" dirty="0" smtClean="0">
                <a:latin typeface="Arial"/>
                <a:ea typeface="Arial"/>
              </a:rPr>
              <a:t>)</a:t>
            </a:r>
            <a:r>
              <a:rPr lang="pl-PL" altLang="zh-CN" sz="2800" dirty="0" smtClean="0">
                <a:latin typeface="Arial"/>
                <a:ea typeface="Arial"/>
              </a:rPr>
              <a:t> </a:t>
            </a:r>
            <a:r>
              <a:rPr lang="en-US" altLang="zh-CN" sz="2800" dirty="0" smtClean="0">
                <a:latin typeface="Arial"/>
                <a:ea typeface="Arial"/>
              </a:rPr>
              <a:t>–</a:t>
            </a:r>
            <a:r>
              <a:rPr lang="en-US" altLang="zh-CN" sz="2800" spc="25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ładowanie</a:t>
            </a:r>
            <a:r>
              <a:rPr lang="en-US" altLang="zh-CN" sz="2800" spc="30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systemu</a:t>
            </a:r>
            <a:r>
              <a:rPr lang="en-US" altLang="zh-CN" sz="2800" spc="30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operacyjnego</a:t>
            </a:r>
            <a:r>
              <a:rPr lang="en-US" altLang="zh-CN" sz="2800" spc="30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przez</a:t>
            </a:r>
            <a:r>
              <a:rPr lang="en-US" altLang="zh-CN" sz="2800" spc="25" dirty="0" smtClean="0">
                <a:latin typeface="Arial"/>
                <a:cs typeface="Arial"/>
              </a:rPr>
              <a:t> </a:t>
            </a:r>
            <a:r>
              <a:rPr lang="en-US" altLang="zh-CN" sz="2800" i="1" dirty="0" smtClean="0">
                <a:latin typeface="Arial"/>
                <a:ea typeface="Arial"/>
              </a:rPr>
              <a:t>loader</a:t>
            </a:r>
            <a:r>
              <a:rPr lang="en-US" altLang="zh-CN" sz="2800" dirty="0" smtClean="0">
                <a:latin typeface="Arial"/>
                <a:ea typeface="Arial"/>
              </a:rPr>
              <a:t>.</a:t>
            </a:r>
          </a:p>
          <a:p>
            <a:pPr marL="171450" indent="-171450" hangingPunct="0">
              <a:lnSpc>
                <a:spcPct val="100000"/>
              </a:lnSpc>
            </a:pPr>
            <a:endParaRPr lang="en-US" altLang="zh-CN" sz="1600" i="1" dirty="0">
              <a:latin typeface="Arial" pitchFamily="34" charset="0"/>
              <a:ea typeface="Arial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142852"/>
            <a:ext cx="9144000" cy="571504"/>
          </a:xfrm>
        </p:spPr>
        <p:txBody>
          <a:bodyPr>
            <a:normAutofit fontScale="90000"/>
          </a:bodyPr>
          <a:lstStyle/>
          <a:p>
            <a:r>
              <a:rPr lang="pl-PL" sz="3600" b="1" dirty="0" smtClean="0">
                <a:latin typeface="Arial" pitchFamily="34" charset="0"/>
                <a:cs typeface="Arial" pitchFamily="34" charset="0"/>
              </a:rPr>
              <a:t>Zarys działania komputera PC</a:t>
            </a:r>
            <a:endParaRPr lang="pl-PL" sz="3600" b="1" dirty="0"/>
          </a:p>
        </p:txBody>
      </p:sp>
      <p:sp>
        <p:nvSpPr>
          <p:cNvPr id="4" name="Prostokąt 3"/>
          <p:cNvSpPr/>
          <p:nvPr/>
        </p:nvSpPr>
        <p:spPr>
          <a:xfrm>
            <a:off x="0" y="1285860"/>
            <a:ext cx="9144000" cy="4680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 smtClean="0">
                <a:latin typeface="Arial"/>
                <a:ea typeface="Arial"/>
              </a:rPr>
              <a:t>•</a:t>
            </a:r>
            <a:r>
              <a:rPr lang="en-US" altLang="zh-CN" sz="2800" dirty="0" smtClean="0">
                <a:latin typeface="Arial"/>
                <a:cs typeface="Arial"/>
              </a:rPr>
              <a:t>  </a:t>
            </a:r>
            <a:r>
              <a:rPr lang="en-US" altLang="zh-CN" sz="2800" dirty="0" err="1" smtClean="0">
                <a:latin typeface="Arial"/>
                <a:ea typeface="Arial"/>
              </a:rPr>
              <a:t>Zadania</a:t>
            </a:r>
            <a:r>
              <a:rPr lang="en-US" altLang="zh-CN" sz="2800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systemu</a:t>
            </a:r>
            <a:r>
              <a:rPr lang="en-US" altLang="zh-CN" sz="2800" spc="104" dirty="0" smtClean="0">
                <a:latin typeface="Arial"/>
                <a:cs typeface="Arial"/>
              </a:rPr>
              <a:t> </a:t>
            </a:r>
            <a:r>
              <a:rPr lang="en-US" altLang="zh-CN" sz="2800" dirty="0" err="1" smtClean="0">
                <a:latin typeface="Arial"/>
                <a:ea typeface="Arial"/>
              </a:rPr>
              <a:t>operacyjnego</a:t>
            </a:r>
            <a:r>
              <a:rPr lang="en-US" altLang="zh-CN" sz="2800" dirty="0" smtClean="0">
                <a:latin typeface="Arial"/>
                <a:ea typeface="Arial"/>
              </a:rPr>
              <a:t>:</a:t>
            </a:r>
          </a:p>
          <a:p>
            <a:pPr indent="228600" algn="just">
              <a:spcBef>
                <a:spcPts val="275"/>
              </a:spcBef>
            </a:pPr>
            <a:r>
              <a:rPr lang="en-US" altLang="zh-CN" sz="2400" dirty="0" smtClean="0">
                <a:latin typeface="Arial"/>
                <a:ea typeface="Arial"/>
              </a:rPr>
              <a:t>–</a:t>
            </a:r>
            <a:r>
              <a:rPr lang="en-US" altLang="zh-CN" sz="2400" spc="34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ponowne</a:t>
            </a:r>
            <a:r>
              <a:rPr lang="en-US" altLang="zh-CN" sz="2400" spc="40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rozpoznanie</a:t>
            </a:r>
            <a:r>
              <a:rPr lang="en-US" altLang="zh-CN" sz="2400" spc="34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konfiguracji</a:t>
            </a:r>
            <a:r>
              <a:rPr lang="en-US" altLang="zh-CN" sz="2400" spc="40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sprzętowej</a:t>
            </a:r>
            <a:endParaRPr lang="en-US" altLang="zh-CN" sz="2400" dirty="0" smtClean="0">
              <a:latin typeface="Arial"/>
              <a:ea typeface="Arial"/>
            </a:endParaRPr>
          </a:p>
          <a:p>
            <a:pPr indent="371856" algn="just"/>
            <a:r>
              <a:rPr lang="en-US" altLang="zh-CN" sz="2400" dirty="0" smtClean="0">
                <a:latin typeface="Arial"/>
                <a:ea typeface="Arial"/>
              </a:rPr>
              <a:t>(</a:t>
            </a:r>
            <a:r>
              <a:rPr lang="en-US" altLang="zh-CN" sz="2400" dirty="0" err="1" smtClean="0">
                <a:latin typeface="Arial"/>
                <a:ea typeface="Arial"/>
              </a:rPr>
              <a:t>załadowanie</a:t>
            </a:r>
            <a:r>
              <a:rPr lang="en-US" altLang="zh-CN" sz="2400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programowych</a:t>
            </a:r>
            <a:r>
              <a:rPr lang="en-US" altLang="zh-CN" sz="2400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sterowników</a:t>
            </a:r>
            <a:r>
              <a:rPr lang="en-US" altLang="zh-CN" sz="2400" spc="25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urządzeń</a:t>
            </a:r>
            <a:r>
              <a:rPr lang="en-US" altLang="zh-CN" sz="2400" dirty="0" smtClean="0">
                <a:latin typeface="Arial"/>
                <a:ea typeface="Arial"/>
              </a:rPr>
              <a:t>),</a:t>
            </a:r>
          </a:p>
          <a:p>
            <a:pPr indent="228600" algn="just">
              <a:spcBef>
                <a:spcPts val="279"/>
              </a:spcBef>
            </a:pPr>
            <a:r>
              <a:rPr lang="en-US" altLang="zh-CN" sz="2400" dirty="0" smtClean="0">
                <a:latin typeface="Arial"/>
                <a:ea typeface="Arial"/>
              </a:rPr>
              <a:t>–</a:t>
            </a:r>
            <a:r>
              <a:rPr lang="en-US" altLang="zh-CN" sz="2400" spc="34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uruchomienie</a:t>
            </a:r>
            <a:r>
              <a:rPr lang="en-US" altLang="zh-CN" sz="2400" spc="34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domyślnej</a:t>
            </a:r>
            <a:r>
              <a:rPr lang="en-US" altLang="zh-CN" sz="2400" spc="40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konfiguracji</a:t>
            </a:r>
            <a:r>
              <a:rPr lang="en-US" altLang="zh-CN" sz="2400" spc="34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programowej</a:t>
            </a:r>
            <a:r>
              <a:rPr lang="en-US" altLang="zh-CN" sz="2400" dirty="0" smtClean="0">
                <a:latin typeface="Arial"/>
                <a:ea typeface="Arial"/>
              </a:rPr>
              <a:t>,</a:t>
            </a:r>
          </a:p>
          <a:p>
            <a:pPr indent="228600" algn="just">
              <a:spcBef>
                <a:spcPts val="229"/>
              </a:spcBef>
            </a:pPr>
            <a:r>
              <a:rPr lang="en-US" altLang="zh-CN" sz="2400" dirty="0" smtClean="0">
                <a:latin typeface="Arial"/>
                <a:ea typeface="Arial"/>
              </a:rPr>
              <a:t>–</a:t>
            </a:r>
            <a:r>
              <a:rPr lang="en-US" altLang="zh-CN" sz="2400" spc="15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obsługa</a:t>
            </a:r>
            <a:r>
              <a:rPr lang="en-US" altLang="zh-CN" sz="2400" spc="20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zadań</a:t>
            </a:r>
            <a:r>
              <a:rPr lang="en-US" altLang="zh-CN" sz="2400" spc="20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generowanych</a:t>
            </a:r>
            <a:r>
              <a:rPr lang="en-US" altLang="zh-CN" sz="2400" spc="20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przez</a:t>
            </a:r>
            <a:r>
              <a:rPr lang="en-US" altLang="zh-CN" sz="2400" spc="20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urządzenia</a:t>
            </a:r>
            <a:r>
              <a:rPr lang="en-US" altLang="zh-CN" sz="2400" spc="20" dirty="0" smtClean="0">
                <a:latin typeface="Arial"/>
                <a:cs typeface="Arial"/>
              </a:rPr>
              <a:t> </a:t>
            </a:r>
            <a:r>
              <a:rPr lang="en-US" altLang="zh-CN" sz="2400" dirty="0" smtClean="0">
                <a:latin typeface="Arial"/>
                <a:ea typeface="Arial"/>
              </a:rPr>
              <a:t>I/O</a:t>
            </a:r>
            <a:r>
              <a:rPr lang="en-US" altLang="zh-CN" sz="2400" spc="20" dirty="0" smtClean="0">
                <a:latin typeface="Arial"/>
                <a:cs typeface="Arial"/>
              </a:rPr>
              <a:t> </a:t>
            </a:r>
            <a:r>
              <a:rPr lang="en-US" altLang="zh-CN" sz="2400" dirty="0" smtClean="0">
                <a:latin typeface="Arial"/>
                <a:ea typeface="Arial"/>
              </a:rPr>
              <a:t>(</a:t>
            </a:r>
            <a:r>
              <a:rPr lang="en-US" altLang="zh-CN" sz="2400" dirty="0" err="1" smtClean="0">
                <a:latin typeface="Arial"/>
                <a:ea typeface="Arial"/>
              </a:rPr>
              <a:t>tzw</a:t>
            </a:r>
            <a:r>
              <a:rPr lang="en-US" altLang="zh-CN" sz="2400" dirty="0" smtClean="0">
                <a:latin typeface="Arial"/>
                <a:ea typeface="Arial"/>
              </a:rPr>
              <a:t>.</a:t>
            </a:r>
          </a:p>
          <a:p>
            <a:pPr indent="371856" algn="just"/>
            <a:r>
              <a:rPr lang="en-US" altLang="zh-CN" sz="2400" dirty="0" err="1" smtClean="0">
                <a:latin typeface="Arial"/>
                <a:ea typeface="Arial"/>
              </a:rPr>
              <a:t>przerwań</a:t>
            </a:r>
            <a:r>
              <a:rPr lang="en-US" altLang="zh-CN" sz="2400" dirty="0" smtClean="0">
                <a:latin typeface="Arial"/>
                <a:cs typeface="Arial"/>
              </a:rPr>
              <a:t> </a:t>
            </a:r>
            <a:r>
              <a:rPr lang="en-US" altLang="zh-CN" sz="2400" dirty="0" smtClean="0">
                <a:latin typeface="Arial"/>
                <a:ea typeface="Arial"/>
              </a:rPr>
              <a:t>–</a:t>
            </a:r>
            <a:r>
              <a:rPr lang="en-US" altLang="zh-CN" sz="2400" dirty="0" smtClean="0">
                <a:latin typeface="Arial"/>
                <a:cs typeface="Arial"/>
              </a:rPr>
              <a:t> </a:t>
            </a:r>
            <a:r>
              <a:rPr lang="en-US" altLang="zh-CN" sz="2400" i="1" dirty="0" smtClean="0">
                <a:latin typeface="Arial"/>
                <a:ea typeface="Arial"/>
              </a:rPr>
              <a:t>interrupts</a:t>
            </a:r>
            <a:r>
              <a:rPr lang="en-US" altLang="zh-CN" sz="2400" dirty="0" smtClean="0">
                <a:latin typeface="Arial"/>
                <a:ea typeface="Arial"/>
              </a:rPr>
              <a:t>),</a:t>
            </a:r>
          </a:p>
          <a:p>
            <a:pPr indent="228600" algn="just">
              <a:spcBef>
                <a:spcPts val="309"/>
              </a:spcBef>
            </a:pPr>
            <a:r>
              <a:rPr lang="en-US" altLang="zh-CN" sz="2400" dirty="0" smtClean="0">
                <a:latin typeface="Arial"/>
                <a:ea typeface="Arial"/>
              </a:rPr>
              <a:t>–</a:t>
            </a:r>
            <a:r>
              <a:rPr lang="en-US" altLang="zh-CN" sz="2400" spc="25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ładowanie</a:t>
            </a:r>
            <a:r>
              <a:rPr lang="en-US" altLang="zh-CN" sz="2400" spc="30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programów</a:t>
            </a:r>
            <a:r>
              <a:rPr lang="en-US" altLang="zh-CN" sz="2400" spc="30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użytkowych</a:t>
            </a:r>
            <a:r>
              <a:rPr lang="en-US" altLang="zh-CN" sz="2400" spc="25" dirty="0" smtClean="0">
                <a:latin typeface="Arial"/>
                <a:cs typeface="Arial"/>
              </a:rPr>
              <a:t> </a:t>
            </a:r>
            <a:r>
              <a:rPr lang="en-US" altLang="zh-CN" sz="2400" dirty="0" smtClean="0">
                <a:latin typeface="Arial"/>
                <a:ea typeface="Arial"/>
              </a:rPr>
              <a:t>do</a:t>
            </a:r>
            <a:r>
              <a:rPr lang="en-US" altLang="zh-CN" sz="2400" spc="30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pamięci</a:t>
            </a:r>
            <a:r>
              <a:rPr lang="en-US" altLang="zh-CN" sz="2400" dirty="0" smtClean="0">
                <a:latin typeface="Arial"/>
                <a:ea typeface="Arial"/>
              </a:rPr>
              <a:t>,</a:t>
            </a:r>
          </a:p>
          <a:p>
            <a:pPr marL="371856" indent="-143255" algn="just" hangingPunct="0">
              <a:lnSpc>
                <a:spcPct val="99583"/>
              </a:lnSpc>
              <a:spcBef>
                <a:spcPts val="279"/>
              </a:spcBef>
            </a:pPr>
            <a:r>
              <a:rPr lang="en-US" altLang="zh-CN" sz="2400" dirty="0" smtClean="0">
                <a:latin typeface="Arial"/>
                <a:ea typeface="Arial"/>
              </a:rPr>
              <a:t>–</a:t>
            </a:r>
            <a:r>
              <a:rPr lang="en-US" altLang="zh-CN" sz="2400" spc="40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udostępnianie</a:t>
            </a:r>
            <a:r>
              <a:rPr lang="en-US" altLang="zh-CN" sz="2400" spc="40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zasobów</a:t>
            </a:r>
            <a:r>
              <a:rPr lang="en-US" altLang="zh-CN" sz="2400" spc="44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sprzętowych</a:t>
            </a:r>
            <a:r>
              <a:rPr lang="en-US" altLang="zh-CN" sz="2400" spc="40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programom</a:t>
            </a:r>
            <a:r>
              <a:rPr lang="en-US" altLang="zh-CN" sz="2400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użytkowym</a:t>
            </a:r>
            <a:r>
              <a:rPr lang="pl-PL" altLang="zh-CN" sz="2400" dirty="0" smtClean="0">
                <a:latin typeface="Arial"/>
                <a:ea typeface="Arial"/>
                <a:cs typeface="Arial"/>
              </a:rPr>
              <a:t> </a:t>
            </a:r>
            <a:r>
              <a:rPr lang="en-US" altLang="zh-CN" sz="2400" dirty="0" smtClean="0">
                <a:latin typeface="Arial"/>
                <a:ea typeface="Arial"/>
              </a:rPr>
              <a:t>–</a:t>
            </a:r>
            <a:r>
              <a:rPr lang="en-US" altLang="zh-CN" sz="2400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pamięć</a:t>
            </a:r>
            <a:r>
              <a:rPr lang="en-US" altLang="zh-CN" sz="2400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wirtualna</a:t>
            </a:r>
            <a:r>
              <a:rPr lang="en-US" altLang="zh-CN" sz="2400" dirty="0" smtClean="0">
                <a:latin typeface="Arial"/>
                <a:ea typeface="Arial"/>
              </a:rPr>
              <a:t>,</a:t>
            </a:r>
            <a:r>
              <a:rPr lang="en-US" altLang="zh-CN" sz="2400" spc="-34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wielozadaniowość</a:t>
            </a:r>
            <a:r>
              <a:rPr lang="en-US" altLang="zh-CN" sz="2400" dirty="0" smtClean="0">
                <a:latin typeface="Arial"/>
                <a:ea typeface="Arial"/>
              </a:rPr>
              <a:t>,</a:t>
            </a:r>
            <a:r>
              <a:rPr lang="en-US" altLang="zh-CN" sz="2400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obsługa</a:t>
            </a:r>
            <a:r>
              <a:rPr lang="en-US" altLang="zh-CN" sz="2400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komunikacji</a:t>
            </a:r>
            <a:r>
              <a:rPr lang="en-US" altLang="zh-CN" sz="2400" dirty="0" smtClean="0">
                <a:latin typeface="Arial"/>
                <a:cs typeface="Arial"/>
              </a:rPr>
              <a:t> </a:t>
            </a:r>
            <a:r>
              <a:rPr lang="pl-PL" altLang="zh-CN" sz="2400" dirty="0" smtClean="0">
                <a:latin typeface="Arial"/>
                <a:cs typeface="Arial"/>
              </a:rPr>
              <a:t/>
            </a:r>
            <a:br>
              <a:rPr lang="pl-PL" altLang="zh-CN" sz="2400" dirty="0" smtClean="0">
                <a:latin typeface="Arial"/>
                <a:cs typeface="Arial"/>
              </a:rPr>
            </a:br>
            <a:r>
              <a:rPr lang="en-US" altLang="zh-CN" sz="2400" dirty="0" smtClean="0">
                <a:latin typeface="Arial"/>
                <a:ea typeface="Arial"/>
              </a:rPr>
              <a:t>z</a:t>
            </a:r>
            <a:r>
              <a:rPr lang="en-US" altLang="zh-CN" sz="2400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urządzeniami</a:t>
            </a:r>
            <a:r>
              <a:rPr lang="en-US" altLang="zh-CN" sz="2400" spc="10" dirty="0" smtClean="0">
                <a:latin typeface="Arial"/>
                <a:cs typeface="Arial"/>
              </a:rPr>
              <a:t> </a:t>
            </a:r>
            <a:r>
              <a:rPr lang="en-US" altLang="zh-CN" sz="2400" dirty="0" smtClean="0">
                <a:latin typeface="Arial"/>
                <a:ea typeface="Arial"/>
              </a:rPr>
              <a:t>I/O,</a:t>
            </a:r>
          </a:p>
          <a:p>
            <a:pPr indent="228600" algn="just">
              <a:spcBef>
                <a:spcPts val="300"/>
              </a:spcBef>
            </a:pPr>
            <a:r>
              <a:rPr lang="en-US" altLang="zh-CN" sz="2400" dirty="0" smtClean="0">
                <a:latin typeface="Arial"/>
                <a:ea typeface="Arial"/>
              </a:rPr>
              <a:t>–</a:t>
            </a:r>
            <a:r>
              <a:rPr lang="en-US" altLang="zh-CN" sz="2400" spc="30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usuwanie</a:t>
            </a:r>
            <a:r>
              <a:rPr lang="en-US" altLang="zh-CN" sz="2400" spc="34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programów</a:t>
            </a:r>
            <a:r>
              <a:rPr lang="en-US" altLang="zh-CN" sz="2400" spc="34" dirty="0" smtClean="0">
                <a:latin typeface="Arial"/>
                <a:cs typeface="Arial"/>
              </a:rPr>
              <a:t> </a:t>
            </a:r>
            <a:r>
              <a:rPr lang="en-US" altLang="zh-CN" sz="2400" dirty="0" smtClean="0">
                <a:latin typeface="Arial"/>
                <a:ea typeface="Arial"/>
              </a:rPr>
              <a:t>z</a:t>
            </a:r>
            <a:r>
              <a:rPr lang="en-US" altLang="zh-CN" sz="2400" spc="34" dirty="0" smtClean="0">
                <a:latin typeface="Arial"/>
                <a:cs typeface="Arial"/>
              </a:rPr>
              <a:t> </a:t>
            </a:r>
            <a:r>
              <a:rPr lang="en-US" altLang="zh-CN" sz="2400" dirty="0" err="1" smtClean="0">
                <a:latin typeface="Arial"/>
                <a:ea typeface="Arial"/>
              </a:rPr>
              <a:t>pamięci</a:t>
            </a:r>
            <a:r>
              <a:rPr lang="en-US" altLang="zh-CN" sz="2400" dirty="0" smtClean="0">
                <a:latin typeface="Arial"/>
                <a:ea typeface="Arial"/>
              </a:rPr>
              <a:t>.</a:t>
            </a:r>
          </a:p>
          <a:p>
            <a:pPr marL="171450" indent="-171450" hangingPunct="0">
              <a:lnSpc>
                <a:spcPct val="100000"/>
              </a:lnSpc>
            </a:pPr>
            <a:endParaRPr lang="en-US" altLang="zh-CN" sz="1400" i="1" dirty="0">
              <a:latin typeface="Arial" pitchFamily="34" charset="0"/>
              <a:ea typeface="Arial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575</Words>
  <Application>Microsoft Office PowerPoint</Application>
  <PresentationFormat>Pokaz na ekranie (4:3)</PresentationFormat>
  <Paragraphs>145</Paragraphs>
  <Slides>17</Slides>
  <Notes>0</Notes>
  <HiddenSlides>4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18" baseType="lpstr">
      <vt:lpstr>Motyw pakietu Office</vt:lpstr>
      <vt:lpstr>ARCHITEKTURA KOMPUTERÓW  I SYSTEMY OPERACYJNE</vt:lpstr>
      <vt:lpstr>Płyta główna komputera PC</vt:lpstr>
      <vt:lpstr>Podstawowe elementy komputera</vt:lpstr>
      <vt:lpstr>Rodziny procesorów</vt:lpstr>
      <vt:lpstr>Chipsety</vt:lpstr>
      <vt:lpstr>Pamięć RAM</vt:lpstr>
      <vt:lpstr>Magistrale wejścia/wyjścia</vt:lpstr>
      <vt:lpstr>Zarys działania komputera PC</vt:lpstr>
      <vt:lpstr>Zarys działania komputera PC</vt:lpstr>
      <vt:lpstr>Architektura i organizacja</vt:lpstr>
      <vt:lpstr>Funkcje i główne bloki komputera</vt:lpstr>
      <vt:lpstr>Bloki funkcjonalne komputera</vt:lpstr>
      <vt:lpstr>Struktura komputera</vt:lpstr>
      <vt:lpstr>Podstawowe pojęcia</vt:lpstr>
      <vt:lpstr>Podstawowe pojęcia</vt:lpstr>
      <vt:lpstr>Podstawowe pojęcia</vt:lpstr>
      <vt:lpstr>Podsumowanie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blums</dc:creator>
  <cp:lastModifiedBy>blums</cp:lastModifiedBy>
  <cp:revision>9</cp:revision>
  <dcterms:created xsi:type="dcterms:W3CDTF">2018-11-06T19:51:47Z</dcterms:created>
  <dcterms:modified xsi:type="dcterms:W3CDTF">2018-11-07T21:27:35Z</dcterms:modified>
</cp:coreProperties>
</file>