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76" r:id="rId5"/>
    <p:sldId id="277" r:id="rId6"/>
    <p:sldId id="259" r:id="rId7"/>
    <p:sldId id="279" r:id="rId8"/>
    <p:sldId id="280" r:id="rId9"/>
    <p:sldId id="278" r:id="rId10"/>
    <p:sldId id="260" r:id="rId11"/>
    <p:sldId id="261" r:id="rId12"/>
    <p:sldId id="281" r:id="rId13"/>
    <p:sldId id="282" r:id="rId14"/>
    <p:sldId id="262" r:id="rId15"/>
    <p:sldId id="283" r:id="rId16"/>
    <p:sldId id="284" r:id="rId17"/>
    <p:sldId id="285" r:id="rId18"/>
    <p:sldId id="286" r:id="rId19"/>
    <p:sldId id="287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20.11.2018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20.11.2018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20.11.2018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20.11.2018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20.11.2018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20.11.2018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34CC0-D3F9-464C-86BB-593B074320B0}" type="datetimeFigureOut">
              <a:rPr lang="pl-PL" smtClean="0"/>
              <a:pPr/>
              <a:t>20.11.2018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357166"/>
            <a:ext cx="9144000" cy="2857520"/>
          </a:xfrm>
        </p:spPr>
        <p:txBody>
          <a:bodyPr>
            <a:normAutofit/>
          </a:bodyPr>
          <a:lstStyle/>
          <a:p>
            <a:r>
              <a:rPr lang="pl-PL" sz="3600" dirty="0" smtClean="0">
                <a:latin typeface="Arial" pitchFamily="34" charset="0"/>
                <a:cs typeface="Arial" pitchFamily="34" charset="0"/>
              </a:rPr>
              <a:t>ARCHITEKTURA KOMPUTERÓW </a:t>
            </a:r>
            <a:br>
              <a:rPr lang="pl-PL" sz="3600" dirty="0" smtClean="0">
                <a:latin typeface="Arial" pitchFamily="34" charset="0"/>
                <a:cs typeface="Arial" pitchFamily="34" charset="0"/>
              </a:rPr>
            </a:br>
            <a:r>
              <a:rPr lang="pl-PL" sz="3600" dirty="0" smtClean="0">
                <a:latin typeface="Arial" pitchFamily="34" charset="0"/>
                <a:cs typeface="Arial" pitchFamily="34" charset="0"/>
              </a:rPr>
              <a:t>I</a:t>
            </a:r>
            <a:br>
              <a:rPr lang="pl-PL" sz="3600" dirty="0" smtClean="0">
                <a:latin typeface="Arial" pitchFamily="34" charset="0"/>
                <a:cs typeface="Arial" pitchFamily="34" charset="0"/>
              </a:rPr>
            </a:br>
            <a:r>
              <a:rPr lang="pl-PL" sz="3600" dirty="0" smtClean="0">
                <a:latin typeface="Arial" pitchFamily="34" charset="0"/>
                <a:cs typeface="Arial" pitchFamily="34" charset="0"/>
              </a:rPr>
              <a:t>SYSTEMY OPERACYJNE</a:t>
            </a:r>
            <a:endParaRPr lang="pl-PL" sz="36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900122"/>
          </a:xfrm>
        </p:spPr>
        <p:txBody>
          <a:bodyPr/>
          <a:lstStyle/>
          <a:p>
            <a:r>
              <a:rPr lang="pl-PL" altLang="zh-CN" b="1" dirty="0" smtClean="0">
                <a:solidFill>
                  <a:schemeClr val="tx1"/>
                </a:solidFill>
                <a:latin typeface="Arial"/>
                <a:ea typeface="Arial"/>
              </a:rPr>
              <a:t>Ewolucja komputerów i ich architektury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EDSAC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3600" b="1" spc="-34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1949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928670"/>
            <a:ext cx="6500826" cy="186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 hangingPunct="0">
              <a:lnSpc>
                <a:spcPct val="117499"/>
              </a:lnSpc>
              <a:buFont typeface="Wingdings" pitchFamily="2" charset="2"/>
              <a:buChar char="Ø"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EDSAC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 (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Electronic 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Delay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Storage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 Automatic 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Calculator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– komputer oparty na architekturze von Neumanna, skonstruowany przez zespół Maurice'a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Wilkesa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 z 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University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of Cambridge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Mathematical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Laboratory</a:t>
            </a:r>
            <a:endParaRPr lang="en-US" altLang="zh-CN" sz="1400" i="1" dirty="0">
              <a:latin typeface="Arial" pitchFamily="34" charset="0"/>
              <a:ea typeface="Arial"/>
              <a:cs typeface="Arial" pitchFamily="34" charset="0"/>
            </a:endParaRPr>
          </a:p>
        </p:txBody>
      </p:sp>
      <p:pic>
        <p:nvPicPr>
          <p:cNvPr id="5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020" y="0"/>
            <a:ext cx="2506980" cy="2430780"/>
          </a:xfrm>
          <a:prstGeom prst="rect">
            <a:avLst/>
          </a:prstGeom>
        </p:spPr>
      </p:pic>
      <p:pic>
        <p:nvPicPr>
          <p:cNvPr id="6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2797842"/>
            <a:ext cx="4032700" cy="3700105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142844" y="2993311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pl-PL" sz="1600" dirty="0" smtClean="0">
                <a:latin typeface="Arial" pitchFamily="34" charset="0"/>
                <a:cs typeface="Arial" pitchFamily="34" charset="0"/>
              </a:rPr>
              <a:t> szybkość: 650 operacji na sekundę</a:t>
            </a:r>
          </a:p>
          <a:p>
            <a:pPr algn="just">
              <a:buFont typeface="Wingdings" pitchFamily="2" charset="2"/>
              <a:buChar char="Ø"/>
            </a:pPr>
            <a:r>
              <a:rPr lang="pl-PL" sz="1600" dirty="0" smtClean="0">
                <a:latin typeface="Arial" pitchFamily="34" charset="0"/>
                <a:cs typeface="Arial" pitchFamily="34" charset="0"/>
              </a:rPr>
              <a:t> zegar: 500 </a:t>
            </a:r>
            <a:r>
              <a:rPr lang="pl-PL" sz="1600" dirty="0" err="1" smtClean="0">
                <a:latin typeface="Arial" pitchFamily="34" charset="0"/>
                <a:cs typeface="Arial" pitchFamily="34" charset="0"/>
              </a:rPr>
              <a:t>kHz</a:t>
            </a:r>
            <a:endParaRPr lang="pl-PL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pl-PL" sz="1600" dirty="0" smtClean="0">
                <a:latin typeface="Arial" pitchFamily="34" charset="0"/>
                <a:cs typeface="Arial" pitchFamily="34" charset="0"/>
              </a:rPr>
              <a:t> pamięć:</a:t>
            </a:r>
          </a:p>
          <a:p>
            <a:pPr lvl="1" algn="just"/>
            <a:r>
              <a:rPr lang="pl-PL" sz="1600" dirty="0" smtClean="0">
                <a:latin typeface="Arial" pitchFamily="34" charset="0"/>
                <a:cs typeface="Arial" pitchFamily="34" charset="0"/>
              </a:rPr>
              <a:t>operacyjna pamięć rtęciowa: 1024 słowa długości 17 bitów (32 rury)</a:t>
            </a:r>
          </a:p>
          <a:p>
            <a:pPr lvl="1" algn="just"/>
            <a:r>
              <a:rPr lang="pl-PL" sz="1600" dirty="0" smtClean="0">
                <a:latin typeface="Arial" pitchFamily="34" charset="0"/>
                <a:cs typeface="Arial" pitchFamily="34" charset="0"/>
              </a:rPr>
              <a:t>taśmowa: dodana w 1952 r.</a:t>
            </a:r>
          </a:p>
          <a:p>
            <a:pPr algn="just">
              <a:buFont typeface="Wingdings" pitchFamily="2" charset="2"/>
              <a:buChar char="Ø"/>
            </a:pPr>
            <a:r>
              <a:rPr lang="pl-PL" sz="1600" dirty="0" smtClean="0">
                <a:latin typeface="Arial" pitchFamily="34" charset="0"/>
                <a:cs typeface="Arial" pitchFamily="34" charset="0"/>
              </a:rPr>
              <a:t> urządzenia zewnętrzne:</a:t>
            </a:r>
          </a:p>
          <a:p>
            <a:pPr lvl="1" algn="just"/>
            <a:r>
              <a:rPr lang="pl-PL" sz="1600" dirty="0" smtClean="0">
                <a:latin typeface="Arial" pitchFamily="34" charset="0"/>
                <a:cs typeface="Arial" pitchFamily="34" charset="0"/>
              </a:rPr>
              <a:t>dalekopis</a:t>
            </a:r>
          </a:p>
          <a:p>
            <a:pPr lvl="1" algn="just"/>
            <a:r>
              <a:rPr lang="pl-PL" sz="1600" dirty="0" smtClean="0">
                <a:latin typeface="Arial" pitchFamily="34" charset="0"/>
                <a:cs typeface="Arial" pitchFamily="34" charset="0"/>
              </a:rPr>
              <a:t>czytnik i perforator taśmy</a:t>
            </a:r>
          </a:p>
          <a:p>
            <a:pPr algn="just">
              <a:buFont typeface="Wingdings" pitchFamily="2" charset="2"/>
              <a:buChar char="Ø"/>
            </a:pPr>
            <a:r>
              <a:rPr lang="pl-PL" sz="1600" dirty="0" smtClean="0">
                <a:latin typeface="Arial" pitchFamily="34" charset="0"/>
                <a:cs typeface="Arial" pitchFamily="34" charset="0"/>
              </a:rPr>
              <a:t> technologia:</a:t>
            </a:r>
          </a:p>
          <a:p>
            <a:pPr lvl="1" algn="just"/>
            <a:r>
              <a:rPr lang="pl-PL" sz="1600" dirty="0" smtClean="0">
                <a:latin typeface="Arial" pitchFamily="34" charset="0"/>
                <a:cs typeface="Arial" pitchFamily="34" charset="0"/>
              </a:rPr>
              <a:t>3000 lamp elektronowych</a:t>
            </a:r>
          </a:p>
          <a:p>
            <a:pPr lvl="1" algn="just"/>
            <a:r>
              <a:rPr lang="pl-PL" sz="1600" dirty="0" smtClean="0">
                <a:latin typeface="Arial" pitchFamily="34" charset="0"/>
                <a:cs typeface="Arial" pitchFamily="34" charset="0"/>
              </a:rPr>
              <a:t>12 stojaków</a:t>
            </a:r>
          </a:p>
          <a:p>
            <a:pPr algn="just">
              <a:buFont typeface="Wingdings" pitchFamily="2" charset="2"/>
              <a:buChar char="Ø"/>
            </a:pPr>
            <a:r>
              <a:rPr lang="pl-PL" sz="1600" dirty="0" smtClean="0">
                <a:latin typeface="Arial" pitchFamily="34" charset="0"/>
                <a:cs typeface="Arial" pitchFamily="34" charset="0"/>
              </a:rPr>
              <a:t> zasilanie: 12 </a:t>
            </a:r>
            <a:r>
              <a:rPr lang="pl-PL" sz="1600" dirty="0" err="1" smtClean="0">
                <a:latin typeface="Arial" pitchFamily="34" charset="0"/>
                <a:cs typeface="Arial" pitchFamily="34" charset="0"/>
              </a:rPr>
              <a:t>kW</a:t>
            </a:r>
            <a:r>
              <a:rPr lang="pl-PL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pl-PL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IAS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857232"/>
            <a:ext cx="9144000" cy="574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5552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1000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słów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po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40</a:t>
            </a:r>
            <a:r>
              <a:rPr lang="en-US" altLang="zh-CN" sz="2400" spc="-3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bitów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arytmetyka</a:t>
            </a:r>
            <a:r>
              <a:rPr lang="en-US" altLang="zh-CN" sz="2000" spc="6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dwójkowa</a:t>
            </a:r>
            <a:endParaRPr lang="en-US" altLang="zh-CN" sz="20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  <a:p>
            <a:pPr indent="568451">
              <a:lnSpc>
                <a:spcPct val="150000"/>
              </a:lnSpc>
              <a:spcBef>
                <a:spcPts val="259"/>
              </a:spcBef>
            </a:pP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format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instrukcji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2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x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20</a:t>
            </a:r>
            <a:r>
              <a:rPr lang="en-US" altLang="zh-CN" sz="2000" spc="3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bitów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Zbiór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rejestrów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zawarty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CPU)</a:t>
            </a:r>
          </a:p>
          <a:p>
            <a:pPr marL="568451" hangingPunct="0">
              <a:lnSpc>
                <a:spcPct val="150000"/>
              </a:lnSpc>
              <a:spcBef>
                <a:spcPts val="234"/>
              </a:spcBef>
            </a:pP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Memory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Buffer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Register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(MBR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-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rejestr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bufora</a:t>
            </a:r>
            <a:r>
              <a:rPr lang="en-US" altLang="zh-CN" sz="2000" spc="-55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pamięci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)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Memory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Address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Register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(MAR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-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rejestr</a:t>
            </a:r>
            <a:r>
              <a:rPr lang="en-US" altLang="zh-CN" sz="2000" spc="2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adresowy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)</a:t>
            </a:r>
          </a:p>
          <a:p>
            <a:pPr indent="568451">
              <a:lnSpc>
                <a:spcPct val="150000"/>
              </a:lnSpc>
              <a:spcBef>
                <a:spcPts val="240"/>
              </a:spcBef>
            </a:pP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Instruction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Register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(IR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-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rejestr</a:t>
            </a:r>
            <a:r>
              <a:rPr lang="en-US" altLang="zh-CN" sz="2000" spc="1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instrukcji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)</a:t>
            </a:r>
          </a:p>
          <a:p>
            <a:pPr marL="568451" hangingPunct="0">
              <a:lnSpc>
                <a:spcPct val="150000"/>
              </a:lnSpc>
              <a:spcBef>
                <a:spcPts val="240"/>
              </a:spcBef>
            </a:pP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Instruction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Buffer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Register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(IBR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-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rejestr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bufora</a:t>
            </a:r>
            <a:r>
              <a:rPr lang="en-US" altLang="zh-CN" sz="2000" spc="-55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instrukcji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)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l-PL" altLang="zh-CN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68451" hangingPunct="0">
              <a:lnSpc>
                <a:spcPct val="150000"/>
              </a:lnSpc>
              <a:spcBef>
                <a:spcPts val="240"/>
              </a:spcBef>
            </a:pP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Program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Counter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(PC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-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licznik</a:t>
            </a:r>
            <a:r>
              <a:rPr lang="en-US" altLang="zh-CN" sz="2000" spc="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rozkazów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)</a:t>
            </a:r>
          </a:p>
          <a:p>
            <a:pPr indent="568451">
              <a:lnSpc>
                <a:spcPct val="150000"/>
              </a:lnSpc>
              <a:spcBef>
                <a:spcPts val="240"/>
              </a:spcBef>
            </a:pP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Accumulator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(A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-</a:t>
            </a:r>
            <a:r>
              <a:rPr lang="en-US" altLang="zh-CN" sz="2000" spc="3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akumulator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indent="56845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1600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Multiplier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Quotient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(MQ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-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rejestr</a:t>
            </a:r>
            <a:r>
              <a:rPr lang="en-US" altLang="zh-CN" sz="2000" spc="1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ilorazu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)</a:t>
            </a:r>
          </a:p>
          <a:p>
            <a:pPr marL="171450" indent="-171450" hangingPunct="0">
              <a:lnSpc>
                <a:spcPct val="100000"/>
              </a:lnSpc>
            </a:pPr>
            <a:endParaRPr lang="en-US" altLang="zh-CN" sz="1600" i="1" dirty="0"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IBM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9144000" cy="348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899" algn="just">
              <a:buFont typeface="Wingdings" pitchFamily="2" charset="2"/>
              <a:buChar char="Ø"/>
            </a:pPr>
            <a:r>
              <a:rPr lang="en-US" altLang="zh-CN" sz="28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produkcja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urządzeń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do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perforowania</a:t>
            </a:r>
            <a:r>
              <a:rPr lang="en-US" altLang="zh-CN" sz="2800" spc="11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kart</a:t>
            </a:r>
            <a:endParaRPr lang="pl-PL" altLang="zh-CN" sz="2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  <a:p>
            <a:pPr indent="342899" algn="just"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1953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-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model</a:t>
            </a:r>
            <a:r>
              <a:rPr lang="en-US" altLang="zh-CN" sz="2800" spc="34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701</a:t>
            </a:r>
          </a:p>
          <a:p>
            <a:pPr marL="568451" algn="just" hangingPunct="0">
              <a:lnSpc>
                <a:spcPct val="119583"/>
              </a:lnSpc>
              <a:spcBef>
                <a:spcPts val="265"/>
              </a:spcBef>
            </a:pPr>
            <a:r>
              <a:rPr lang="en-US" altLang="zh-CN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pierwszy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komputer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IBM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oferowany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na</a:t>
            </a:r>
            <a:r>
              <a:rPr lang="en-US" altLang="zh-CN" sz="2400" spc="12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rynku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obliczenia</a:t>
            </a:r>
            <a:r>
              <a:rPr lang="en-US" altLang="zh-CN" sz="2400" spc="17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naukowe</a:t>
            </a:r>
            <a:endParaRPr lang="pl-PL" altLang="zh-CN" sz="2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  <a:p>
            <a:pPr algn="just" hangingPunct="0">
              <a:lnSpc>
                <a:spcPct val="119583"/>
              </a:lnSpc>
              <a:spcBef>
                <a:spcPts val="265"/>
              </a:spcBef>
              <a:buFont typeface="Wingdings" pitchFamily="2" charset="2"/>
              <a:buChar char="Ø"/>
            </a:pPr>
            <a:r>
              <a:rPr lang="pl-PL" altLang="zh-CN" sz="2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1955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-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model</a:t>
            </a:r>
            <a:r>
              <a:rPr lang="en-US" altLang="zh-CN" sz="2800" spc="34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702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indent="568451" algn="just"/>
            <a:r>
              <a:rPr lang="en-US" altLang="zh-CN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zastosowania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biurowe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banki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,</a:t>
            </a:r>
            <a:r>
              <a:rPr lang="en-US" altLang="zh-CN" sz="2400" spc="179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administracja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)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indent="342899" algn="just">
              <a:buFont typeface="Wingdings" pitchFamily="2" charset="2"/>
              <a:buChar char="Ø"/>
            </a:pPr>
            <a:r>
              <a:rPr lang="en-US" altLang="zh-CN" sz="28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początek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serii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komputerów</a:t>
            </a:r>
            <a:r>
              <a:rPr lang="en-US" altLang="zh-CN" sz="2800" spc="69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700/7000</a:t>
            </a:r>
          </a:p>
          <a:p>
            <a:pPr marL="171450" indent="-171450" hangingPunct="0">
              <a:lnSpc>
                <a:spcPct val="100000"/>
              </a:lnSpc>
            </a:pPr>
            <a:endParaRPr lang="en-US" altLang="zh-CN" sz="1600" i="1" dirty="0"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dirty="0" err="1" smtClean="0">
                <a:solidFill>
                  <a:srgbClr val="000000"/>
                </a:solidFill>
                <a:latin typeface="Arial"/>
                <a:ea typeface="Arial"/>
              </a:rPr>
              <a:t>Pami</a:t>
            </a:r>
            <a:r>
              <a:rPr lang="en-US" altLang="zh-CN" sz="3600" b="1" spc="-5" dirty="0" err="1" smtClean="0">
                <a:solidFill>
                  <a:srgbClr val="000000"/>
                </a:solidFill>
                <a:latin typeface="Arial"/>
                <a:ea typeface="Arial"/>
              </a:rPr>
              <a:t>ęć</a:t>
            </a:r>
            <a:r>
              <a:rPr lang="en-US" altLang="zh-CN" sz="3600" b="1" spc="-1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err="1" smtClean="0">
                <a:solidFill>
                  <a:srgbClr val="000000"/>
                </a:solidFill>
                <a:latin typeface="Arial"/>
                <a:ea typeface="Arial"/>
              </a:rPr>
              <a:t>ferrytowa</a:t>
            </a:r>
            <a:endParaRPr lang="en-US" altLang="zh-CN" sz="3600" b="1" dirty="0" smtClean="0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5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1500174"/>
            <a:ext cx="4541034" cy="3786214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0" y="1714488"/>
            <a:ext cx="4643438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899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radykalna poprawa</a:t>
            </a:r>
            <a:r>
              <a:rPr lang="pl-PL" altLang="zh-CN" sz="2000" spc="94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niezawodności</a:t>
            </a:r>
          </a:p>
          <a:p>
            <a:pPr indent="342899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brak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ruchomych</a:t>
            </a:r>
            <a:r>
              <a:rPr lang="pl-PL" altLang="zh-CN" sz="2000" spc="-15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części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indent="342899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spc="6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pamięć</a:t>
            </a:r>
            <a:r>
              <a:rPr lang="pl-PL" altLang="zh-CN" sz="2000" spc="-364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spc="5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nieulotna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indent="342899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relatywnie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niski</a:t>
            </a:r>
            <a:r>
              <a:rPr lang="pl-PL" altLang="zh-CN" sz="2000" spc="4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koszt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indent="342899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wi</a:t>
            </a:r>
            <a:r>
              <a:rPr lang="pl-PL" altLang="zh-CN" sz="2000" spc="5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ę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ksze</a:t>
            </a:r>
            <a:r>
              <a:rPr lang="pl-PL" altLang="zh-CN" sz="2000" spc="-5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pojemno</a:t>
            </a:r>
            <a:r>
              <a:rPr lang="pl-PL" altLang="zh-CN" sz="2000" spc="3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ś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ci</a:t>
            </a:r>
            <a:endParaRPr lang="pl-PL" altLang="zh-CN"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spc="-5" dirty="0" err="1" smtClean="0">
                <a:solidFill>
                  <a:srgbClr val="000000"/>
                </a:solidFill>
                <a:latin typeface="Arial"/>
                <a:ea typeface="Arial"/>
              </a:rPr>
              <a:t>Tran</a:t>
            </a:r>
            <a:r>
              <a:rPr lang="en-US" altLang="zh-CN" sz="3600" b="1" dirty="0" err="1" smtClean="0">
                <a:solidFill>
                  <a:srgbClr val="000000"/>
                </a:solidFill>
                <a:latin typeface="Arial"/>
                <a:ea typeface="Arial"/>
              </a:rPr>
              <a:t>zystor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spc="6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nast</a:t>
            </a:r>
            <a:r>
              <a:rPr lang="pl-PL" altLang="zh-CN" sz="2400" spc="8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ę</a:t>
            </a:r>
            <a:r>
              <a:rPr lang="pl-PL" altLang="zh-CN" sz="2400" spc="69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pca</a:t>
            </a:r>
            <a:r>
              <a:rPr lang="pl-PL" altLang="zh-CN" sz="2400" spc="-379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spc="69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lamp</a:t>
            </a: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indent="-51435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spc="44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znacznie</a:t>
            </a:r>
            <a:r>
              <a:rPr lang="pl-PL" altLang="zh-CN" sz="2400" spc="-379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spc="5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mniejszy</a:t>
            </a: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indent="-51435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tańszy</a:t>
            </a:r>
          </a:p>
          <a:p>
            <a:pPr indent="-51435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mniejszy</a:t>
            </a: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pobór</a:t>
            </a:r>
            <a:r>
              <a:rPr lang="pl-PL" altLang="zh-CN" sz="2400" spc="3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mocy</a:t>
            </a:r>
          </a:p>
          <a:p>
            <a:pPr indent="-51435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wykonany</a:t>
            </a: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z</a:t>
            </a:r>
            <a:r>
              <a:rPr lang="pl-PL" altLang="zh-CN" sz="2400" spc="69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półprzewodnika</a:t>
            </a: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indent="-51435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wynaleziony</a:t>
            </a: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</a:t>
            </a: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1947</a:t>
            </a:r>
            <a:endParaRPr lang="en-US" altLang="zh-CN" sz="1600" i="1" dirty="0">
              <a:latin typeface="Arial" pitchFamily="34" charset="0"/>
              <a:ea typeface="Arial"/>
              <a:cs typeface="Arial" pitchFamily="34" charset="0"/>
            </a:endParaRPr>
          </a:p>
        </p:txBody>
      </p:sp>
      <p:pic>
        <p:nvPicPr>
          <p:cNvPr id="5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1357298"/>
            <a:ext cx="2278380" cy="3070860"/>
          </a:xfrm>
          <a:prstGeom prst="rect">
            <a:avLst/>
          </a:prstGeom>
        </p:spPr>
      </p:pic>
      <p:sp>
        <p:nvSpPr>
          <p:cNvPr id="6" name="TextBox 68"/>
          <p:cNvSpPr txBox="1"/>
          <p:nvPr/>
        </p:nvSpPr>
        <p:spPr>
          <a:xfrm>
            <a:off x="6429388" y="4500570"/>
            <a:ext cx="2232852" cy="8663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Raytheon</a:t>
            </a:r>
            <a:r>
              <a:rPr lang="en-US" altLang="zh-CN"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spc="-5" dirty="0" smtClean="0">
                <a:latin typeface="Arial" pitchFamily="34" charset="0"/>
                <a:ea typeface="Arial"/>
                <a:cs typeface="Arial" pitchFamily="34" charset="0"/>
              </a:rPr>
              <a:t>CK722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algn="ctr">
              <a:lnSpc>
                <a:spcPct val="150000"/>
              </a:lnSpc>
            </a:pPr>
            <a:r>
              <a:rPr lang="en-US" altLang="zh-CN" sz="2000" spc="-10" dirty="0">
                <a:latin typeface="Arial" pitchFamily="34" charset="0"/>
                <a:ea typeface="Arial"/>
                <a:cs typeface="Arial" pitchFamily="34" charset="0"/>
              </a:rPr>
              <a:t>19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54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pl-PL" altLang="zh-CN" sz="3600" b="1" spc="-5" dirty="0" smtClean="0">
                <a:solidFill>
                  <a:srgbClr val="000000"/>
                </a:solidFill>
                <a:latin typeface="Arial"/>
                <a:ea typeface="Arial"/>
              </a:rPr>
              <a:t>Minikomputer – IBM 360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4857752" cy="4765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899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pc="-5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964</a:t>
            </a:r>
          </a:p>
          <a:p>
            <a:pPr indent="342899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IBM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360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zastępuje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serię</a:t>
            </a:r>
            <a:r>
              <a:rPr lang="pl-PL" altLang="zh-CN" spc="-4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7000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brak</a:t>
            </a:r>
            <a:r>
              <a:rPr lang="pl-PL" altLang="zh-CN" spc="6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kompatybilności</a:t>
            </a:r>
          </a:p>
          <a:p>
            <a:pPr indent="342899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pierwsza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rodzina</a:t>
            </a:r>
            <a:r>
              <a:rPr lang="pl-PL" altLang="zh-CN" spc="15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popularnych </a:t>
            </a:r>
            <a:r>
              <a:rPr lang="pl-PL" altLang="zh-CN" spc="5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k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omputerów</a:t>
            </a:r>
          </a:p>
          <a:p>
            <a:pPr indent="568451" algn="just">
              <a:lnSpc>
                <a:spcPct val="150000"/>
              </a:lnSpc>
              <a:spcBef>
                <a:spcPts val="215"/>
              </a:spcBef>
            </a:pPr>
            <a:r>
              <a:rPr lang="pl-PL" altLang="zh-CN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podobne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lub</a:t>
            </a:r>
            <a:r>
              <a:rPr lang="pl-PL" altLang="zh-CN" spc="55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identyczne listy</a:t>
            </a:r>
            <a:r>
              <a:rPr lang="pl-PL" altLang="zh-CN" spc="-1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instrukcji</a:t>
            </a:r>
          </a:p>
          <a:p>
            <a:pPr indent="568451" algn="just">
              <a:lnSpc>
                <a:spcPct val="150000"/>
              </a:lnSpc>
              <a:spcBef>
                <a:spcPts val="229"/>
              </a:spcBef>
            </a:pPr>
            <a:r>
              <a:rPr lang="pl-PL" altLang="zh-CN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podobny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lub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taki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sam</a:t>
            </a:r>
            <a:r>
              <a:rPr lang="pl-PL" altLang="zh-CN" spc="4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OS</a:t>
            </a:r>
          </a:p>
          <a:p>
            <a:pPr indent="568451" algn="just">
              <a:lnSpc>
                <a:spcPct val="150000"/>
              </a:lnSpc>
              <a:spcBef>
                <a:spcPts val="234"/>
              </a:spcBef>
            </a:pPr>
            <a:r>
              <a:rPr lang="pl-PL" altLang="zh-CN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rosnąca</a:t>
            </a:r>
            <a:r>
              <a:rPr lang="pl-PL" altLang="zh-CN" spc="6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szybkość</a:t>
            </a:r>
          </a:p>
          <a:p>
            <a:pPr marL="568451" algn="just" hangingPunct="0">
              <a:lnSpc>
                <a:spcPct val="150000"/>
              </a:lnSpc>
              <a:spcBef>
                <a:spcPts val="110"/>
              </a:spcBef>
            </a:pPr>
            <a:r>
              <a:rPr lang="pl-PL" altLang="zh-CN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wzrost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liczby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układów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I/O</a:t>
            </a:r>
            <a:r>
              <a:rPr lang="pl-PL" altLang="zh-CN" spc="-1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(terminali)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dirty="0" smtClean="0">
                <a:latin typeface="Arial" pitchFamily="34" charset="0"/>
                <a:cs typeface="Arial" pitchFamily="34" charset="0"/>
              </a:rPr>
            </a:br>
            <a:r>
              <a:rPr lang="pl-PL" altLang="zh-CN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wzrost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pojemności</a:t>
            </a:r>
            <a:r>
              <a:rPr lang="pl-PL" altLang="zh-CN" spc="64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pamięci</a:t>
            </a:r>
          </a:p>
          <a:p>
            <a:pPr indent="568451" algn="just">
              <a:lnSpc>
                <a:spcPct val="150000"/>
              </a:lnSpc>
              <a:spcBef>
                <a:spcPts val="135"/>
              </a:spcBef>
            </a:pPr>
            <a:r>
              <a:rPr lang="pl-PL" altLang="zh-CN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kolejne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modele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kosztują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coraz</a:t>
            </a:r>
            <a:r>
              <a:rPr lang="pl-PL" altLang="zh-CN" spc="69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więcej</a:t>
            </a:r>
          </a:p>
        </p:txBody>
      </p:sp>
      <p:pic>
        <p:nvPicPr>
          <p:cNvPr id="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1428736"/>
            <a:ext cx="4263388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pl-PL" altLang="zh-CN" sz="3600" b="1" spc="-5" dirty="0" smtClean="0">
                <a:solidFill>
                  <a:srgbClr val="000000"/>
                </a:solidFill>
                <a:latin typeface="Arial"/>
                <a:ea typeface="Arial"/>
              </a:rPr>
              <a:t>Minikomputer – DEC PDP-8 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47148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899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spc="5" dirty="0" smtClean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964</a:t>
            </a:r>
          </a:p>
          <a:p>
            <a:pPr indent="342899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spc="40" dirty="0" smtClean="0">
                <a:solidFill>
                  <a:srgbClr val="000000"/>
                </a:solidFill>
                <a:latin typeface="Arial"/>
                <a:ea typeface="Arial"/>
              </a:rPr>
              <a:t>pierwszy</a:t>
            </a:r>
            <a:r>
              <a:rPr lang="pl-PL" altLang="zh-CN" sz="2000" spc="-354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000" spc="40" dirty="0" smtClean="0">
                <a:solidFill>
                  <a:srgbClr val="000000"/>
                </a:solidFill>
                <a:latin typeface="Arial"/>
                <a:ea typeface="Arial"/>
              </a:rPr>
              <a:t>minikomputer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indent="342899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spc="25" dirty="0" smtClean="0">
                <a:solidFill>
                  <a:srgbClr val="000000"/>
                </a:solidFill>
                <a:latin typeface="Arial"/>
                <a:ea typeface="Arial"/>
              </a:rPr>
              <a:t>klimatyzacja</a:t>
            </a:r>
            <a:r>
              <a:rPr lang="pl-PL" altLang="zh-CN" sz="2000" spc="-364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000" spc="34" dirty="0" smtClean="0">
                <a:solidFill>
                  <a:srgbClr val="000000"/>
                </a:solidFill>
                <a:latin typeface="Arial"/>
                <a:ea typeface="Arial"/>
              </a:rPr>
              <a:t>pomieszczenia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nie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jest</a:t>
            </a:r>
            <a:r>
              <a:rPr lang="pl-PL" altLang="zh-CN" sz="2000" spc="1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wymagana</a:t>
            </a:r>
          </a:p>
          <a:p>
            <a:pPr indent="342899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mieści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się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na</a:t>
            </a:r>
            <a:r>
              <a:rPr lang="pl-PL" altLang="zh-CN" sz="2000" spc="3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biurku</a:t>
            </a:r>
          </a:p>
          <a:p>
            <a:pPr indent="342899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cena</a:t>
            </a:r>
            <a:r>
              <a:rPr lang="pl-PL" altLang="zh-CN" sz="2000" spc="2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$16,000 –</a:t>
            </a:r>
            <a:r>
              <a:rPr lang="pl-PL" altLang="zh-CN" sz="2000" dirty="0" smtClean="0">
                <a:solidFill>
                  <a:srgbClr val="003263"/>
                </a:solidFill>
                <a:latin typeface="Arial"/>
                <a:cs typeface="Arial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dla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porównania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IBM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360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kosztuje</a:t>
            </a:r>
            <a:r>
              <a:rPr lang="pl-PL" altLang="zh-CN" sz="2000" spc="11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$100k+</a:t>
            </a:r>
            <a:endParaRPr lang="pl-PL" altLang="zh-CN" sz="20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  <p:pic>
        <p:nvPicPr>
          <p:cNvPr id="5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1357298"/>
            <a:ext cx="4357686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lang="pl-PL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3600" b="1" dirty="0" err="1" smtClean="0">
                <a:solidFill>
                  <a:srgbClr val="000000"/>
                </a:solidFill>
                <a:latin typeface="Arial"/>
                <a:ea typeface="Arial"/>
              </a:rPr>
              <a:t>mięć</a:t>
            </a:r>
            <a:r>
              <a:rPr lang="en-US" altLang="zh-CN" sz="3600" b="1" spc="-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spc="-5" dirty="0" err="1" smtClean="0">
                <a:solidFill>
                  <a:srgbClr val="000000"/>
                </a:solidFill>
                <a:latin typeface="Arial"/>
                <a:ea typeface="Arial"/>
              </a:rPr>
              <a:t>pół</a:t>
            </a:r>
            <a:r>
              <a:rPr lang="en-US" altLang="zh-CN" sz="3600" b="1" dirty="0" err="1" smtClean="0">
                <a:solidFill>
                  <a:srgbClr val="000000"/>
                </a:solidFill>
                <a:latin typeface="Arial"/>
                <a:ea typeface="Arial"/>
              </a:rPr>
              <a:t>przewodnikowa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4714876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899" algn="just">
              <a:lnSpc>
                <a:spcPct val="150000"/>
              </a:lnSpc>
              <a:buFont typeface="Wingdings" pitchFamily="2" charset="2"/>
              <a:buChar char="Ø"/>
            </a:pPr>
            <a:endParaRPr lang="pl-PL" altLang="zh-CN" sz="20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  <p:pic>
        <p:nvPicPr>
          <p:cNvPr id="2050" name="Picture 2" descr="https://upload.wikimedia.org/wikipedia/commons/6/6c/RAM_n.png?15427518097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714356"/>
            <a:ext cx="4333875" cy="5934070"/>
          </a:xfrm>
          <a:prstGeom prst="rect">
            <a:avLst/>
          </a:prstGeom>
          <a:noFill/>
        </p:spPr>
      </p:pic>
      <p:sp>
        <p:nvSpPr>
          <p:cNvPr id="6" name="Prostokąt 5"/>
          <p:cNvSpPr/>
          <p:nvPr/>
        </p:nvSpPr>
        <p:spPr>
          <a:xfrm>
            <a:off x="0" y="1285860"/>
            <a:ext cx="47148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899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pc="5" dirty="0" smtClean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970</a:t>
            </a:r>
            <a:endParaRPr lang="pl-PL" altLang="zh-CN" sz="20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indent="342899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rozmiar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pojedynczego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rdzenia</a:t>
            </a:r>
            <a:r>
              <a:rPr lang="en-US" altLang="zh-CN" sz="2000" spc="11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ferrytowego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altLang="zh-CN" sz="2000" dirty="0" smtClean="0">
                <a:solidFill>
                  <a:srgbClr val="003263"/>
                </a:solidFill>
                <a:latin typeface="Arial"/>
                <a:ea typeface="Arial"/>
              </a:rPr>
              <a:t>–</a:t>
            </a:r>
            <a:r>
              <a:rPr lang="en-US" altLang="zh-CN" sz="2000" dirty="0" smtClean="0">
                <a:solidFill>
                  <a:srgbClr val="003263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cała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pamięć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ma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teraz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taki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rozmiar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jak</a:t>
            </a:r>
            <a:r>
              <a:rPr lang="en-US" altLang="zh-CN" sz="2000" spc="18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wcześniej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komórka</a:t>
            </a:r>
            <a:r>
              <a:rPr lang="en-US" altLang="zh-CN" sz="2000" spc="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000" spc="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pl-PL" altLang="zh-CN" sz="2000" spc="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1-bitowa</a:t>
            </a:r>
            <a:endParaRPr lang="pl-PL" altLang="zh-CN" sz="20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pojemność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256</a:t>
            </a:r>
            <a:r>
              <a:rPr lang="en-US" altLang="zh-CN" sz="2000" spc="4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bitów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odczyt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nie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niszczy</a:t>
            </a:r>
            <a:r>
              <a:rPr lang="en-US" altLang="zh-CN" sz="2000" spc="34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zawartości</a:t>
            </a:r>
            <a:endParaRPr lang="pl-PL" altLang="zh-CN" sz="20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znacznie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większa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szybkość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niż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dla</a:t>
            </a:r>
            <a:r>
              <a:rPr lang="en-US" altLang="zh-CN" sz="2000" spc="34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pamięci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spc="5" dirty="0" err="1" smtClean="0">
                <a:solidFill>
                  <a:srgbClr val="000000"/>
                </a:solidFill>
                <a:latin typeface="Arial"/>
                <a:ea typeface="Arial"/>
              </a:rPr>
              <a:t>fe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rrytowych</a:t>
            </a:r>
            <a:endParaRPr lang="en-US" altLang="zh-CN" sz="2000" dirty="0" smtClean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dirty="0" err="1" smtClean="0">
                <a:solidFill>
                  <a:srgbClr val="000000"/>
                </a:solidFill>
                <a:latin typeface="Arial"/>
                <a:ea typeface="Arial"/>
              </a:rPr>
              <a:t>Rozwój</a:t>
            </a:r>
            <a:r>
              <a:rPr lang="en-US" altLang="zh-CN" sz="3600" b="1" spc="-1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err="1" smtClean="0">
                <a:solidFill>
                  <a:srgbClr val="000000"/>
                </a:solidFill>
                <a:latin typeface="Arial"/>
                <a:ea typeface="Arial"/>
              </a:rPr>
              <a:t>mikroelektroniki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1714488"/>
            <a:ext cx="471487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podstawowy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element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układ</a:t>
            </a:r>
            <a:r>
              <a:rPr lang="en-US" altLang="zh-CN" sz="2000" spc="75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scalony</a:t>
            </a:r>
            <a:endParaRPr lang="pl-PL" altLang="zh-CN" sz="20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układy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SSI,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potem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MSI,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wreszcie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LSI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</a:t>
            </a:r>
            <a:r>
              <a:rPr lang="en-US" altLang="zh-CN" sz="2000" spc="-4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VLSI</a:t>
            </a:r>
            <a:endParaRPr lang="pl-PL" altLang="zh-CN" sz="20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seryjna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produkcja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układów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scalonych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na</a:t>
            </a:r>
            <a:r>
              <a:rPr lang="en-US" altLang="zh-CN" sz="2000" spc="69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bazie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spc="5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k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rzemu</a:t>
            </a:r>
            <a:endParaRPr lang="en-US" altLang="zh-CN"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  <p:pic>
        <p:nvPicPr>
          <p:cNvPr id="6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780" y="1000108"/>
            <a:ext cx="4427220" cy="3337560"/>
          </a:xfrm>
          <a:prstGeom prst="rect">
            <a:avLst/>
          </a:prstGeom>
        </p:spPr>
      </p:pic>
      <p:pic>
        <p:nvPicPr>
          <p:cNvPr id="1026" name="Picture 2" descr="Podobny obra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57694"/>
            <a:ext cx="5357818" cy="250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dirty="0" err="1" smtClean="0">
                <a:solidFill>
                  <a:srgbClr val="000000"/>
                </a:solidFill>
                <a:latin typeface="Arial"/>
                <a:ea typeface="Arial"/>
              </a:rPr>
              <a:t>Generacje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err="1" smtClean="0">
                <a:solidFill>
                  <a:srgbClr val="000000"/>
                </a:solidFill>
                <a:latin typeface="Arial"/>
                <a:ea typeface="Arial"/>
              </a:rPr>
              <a:t>układów</a:t>
            </a:r>
            <a:r>
              <a:rPr lang="en-US" altLang="zh-CN" sz="3600" b="1" spc="-34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err="1" smtClean="0">
                <a:solidFill>
                  <a:srgbClr val="000000"/>
                </a:solidFill>
                <a:latin typeface="Arial"/>
                <a:ea typeface="Arial"/>
              </a:rPr>
              <a:t>elektronicznych</a:t>
            </a:r>
            <a:endParaRPr lang="en-US" sz="3200" dirty="0" smtClean="0"/>
          </a:p>
        </p:txBody>
      </p:sp>
      <p:sp>
        <p:nvSpPr>
          <p:cNvPr id="4" name="Prostokąt 3"/>
          <p:cNvSpPr/>
          <p:nvPr/>
        </p:nvSpPr>
        <p:spPr>
          <a:xfrm>
            <a:off x="0" y="1071546"/>
            <a:ext cx="9144000" cy="557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lampa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1946</a:t>
            </a:r>
            <a:r>
              <a:rPr lang="pl-PL" altLang="zh-CN" sz="2000" spc="1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-1957</a:t>
            </a: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tranzystor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1958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-1964</a:t>
            </a: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układy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scalone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małej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skali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integracji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(SSI)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od</a:t>
            </a:r>
            <a:r>
              <a:rPr lang="pl-PL" altLang="zh-CN" sz="2000" spc="-1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1965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l-PL" altLang="zh-CN" sz="2000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000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do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100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elementów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</a:t>
            </a:r>
            <a:r>
              <a:rPr lang="pl-PL" altLang="zh-CN" sz="2000" spc="64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układzie</a:t>
            </a: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średnia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skala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integracji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(MSI)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od</a:t>
            </a:r>
            <a:r>
              <a:rPr lang="pl-PL" altLang="zh-CN" sz="2000" spc="-4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1971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l-PL" altLang="zh-CN" sz="2000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000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100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-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3,000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elementów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</a:t>
            </a:r>
            <a:r>
              <a:rPr lang="pl-PL" altLang="zh-CN" sz="2000" spc="44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układzie</a:t>
            </a: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wielka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skala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integracji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(LSI)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1971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-</a:t>
            </a:r>
            <a:r>
              <a:rPr lang="pl-PL" altLang="zh-CN" sz="2000" spc="-25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1977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l-PL" altLang="zh-CN" sz="2000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000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3,000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-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100,000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elementów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</a:t>
            </a:r>
            <a:r>
              <a:rPr lang="pl-PL" altLang="zh-CN" sz="2000" spc="34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układzie</a:t>
            </a: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bardzo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wielka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skala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integracji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(VLSI)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1978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do</a:t>
            </a:r>
            <a:r>
              <a:rPr lang="pl-PL" altLang="zh-CN" sz="2000" spc="-1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dziś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l-PL" altLang="zh-CN" sz="2000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000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100,000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-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100,000,000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elementów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</a:t>
            </a:r>
            <a:r>
              <a:rPr lang="pl-PL" altLang="zh-CN" sz="2000" spc="3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układzie</a:t>
            </a: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ultra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wielka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skala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integracji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(UVLSI)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koniec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lat</a:t>
            </a:r>
            <a:r>
              <a:rPr lang="pl-PL" altLang="zh-CN" sz="2000" spc="-34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90’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l-PL" altLang="zh-CN" sz="2000" dirty="0" smtClean="0">
                <a:solidFill>
                  <a:srgbClr val="003263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000" dirty="0" smtClean="0">
                <a:solidFill>
                  <a:srgbClr val="003263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ponad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100,000,000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elementów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</a:t>
            </a:r>
            <a:r>
              <a:rPr lang="pl-PL" altLang="zh-CN" sz="2000" spc="55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układzie</a:t>
            </a:r>
            <a:endParaRPr lang="pl-PL" altLang="zh-CN"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ENIAC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err="1" smtClean="0">
                <a:solidFill>
                  <a:srgbClr val="000000"/>
                </a:solidFill>
                <a:latin typeface="Arial"/>
                <a:ea typeface="Arial"/>
              </a:rPr>
              <a:t>pierwszy</a:t>
            </a:r>
            <a:r>
              <a:rPr lang="en-US" altLang="zh-CN" sz="3600" b="1" spc="-2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err="1" smtClean="0">
                <a:solidFill>
                  <a:srgbClr val="000000"/>
                </a:solidFill>
                <a:latin typeface="Arial"/>
                <a:ea typeface="Arial"/>
              </a:rPr>
              <a:t>komputer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714356"/>
            <a:ext cx="9144000" cy="2288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9" hangingPunct="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E0000"/>
                </a:solidFill>
                <a:latin typeface="Arial"/>
                <a:ea typeface="Arial"/>
              </a:rPr>
              <a:t>E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ea typeface="Arial"/>
              </a:rPr>
              <a:t>lectronic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FE0000"/>
                </a:solidFill>
                <a:latin typeface="Arial"/>
                <a:ea typeface="Arial"/>
              </a:rPr>
              <a:t>N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ea typeface="Arial"/>
              </a:rPr>
              <a:t>umerical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FE0000"/>
                </a:solidFill>
                <a:latin typeface="Arial"/>
                <a:ea typeface="Arial"/>
              </a:rPr>
              <a:t>I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ea typeface="Arial"/>
              </a:rPr>
              <a:t>ntegrator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FE0000"/>
                </a:solidFill>
                <a:latin typeface="Arial"/>
                <a:ea typeface="Arial"/>
              </a:rPr>
              <a:t>A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ea typeface="Arial"/>
              </a:rPr>
              <a:t>nd</a:t>
            </a:r>
            <a:r>
              <a:rPr lang="en-US" altLang="zh-CN" sz="1600" b="1" spc="-2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solidFill>
                  <a:srgbClr val="FE0000"/>
                </a:solidFill>
                <a:latin typeface="Arial"/>
                <a:ea typeface="Arial"/>
              </a:rPr>
              <a:t>C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ea typeface="Arial"/>
              </a:rPr>
              <a:t>omputer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pl-PL" altLang="zh-CN" sz="1600" b="1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342899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/>
                <a:ea typeface="Arial"/>
              </a:rPr>
              <a:t>konstruktorzy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Eckert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600" spc="-2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/>
                <a:ea typeface="Arial"/>
              </a:rPr>
              <a:t>Mauchly</a:t>
            </a:r>
            <a:endParaRPr lang="pl-PL" altLang="zh-CN" sz="16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marL="342899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University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600" spc="1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Pennsylvania</a:t>
            </a:r>
            <a:endParaRPr lang="pl-PL" altLang="zh-CN" sz="16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marL="342899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/>
                <a:ea typeface="Arial"/>
              </a:rPr>
              <a:t>początek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/>
                <a:ea typeface="Arial"/>
              </a:rPr>
              <a:t>projektu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1600" spc="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1943</a:t>
            </a:r>
            <a:endParaRPr lang="pl-PL" altLang="zh-CN" sz="16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marL="342899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/>
                <a:ea typeface="Arial"/>
              </a:rPr>
              <a:t>zakończenie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/>
                <a:ea typeface="Arial"/>
              </a:rPr>
              <a:t>projektu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1600" spc="1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1946</a:t>
            </a:r>
          </a:p>
          <a:p>
            <a:pPr marL="342899" indent="225552" hangingPunct="0">
              <a:lnSpc>
                <a:spcPct val="150000"/>
              </a:lnSpc>
              <a:spcBef>
                <a:spcPts val="215"/>
              </a:spcBef>
            </a:pPr>
            <a:r>
              <a:rPr lang="en-US" altLang="zh-CN" sz="1600" dirty="0" smtClean="0">
                <a:solidFill>
                  <a:srgbClr val="003263"/>
                </a:solidFill>
                <a:latin typeface="Arial"/>
                <a:ea typeface="Arial"/>
              </a:rPr>
              <a:t>–</a:t>
            </a:r>
            <a:r>
              <a:rPr lang="en-US" altLang="zh-CN" sz="1600" dirty="0" smtClean="0">
                <a:solidFill>
                  <a:srgbClr val="003263"/>
                </a:solidFill>
                <a:latin typeface="Arial"/>
                <a:cs typeface="Arial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/>
                <a:ea typeface="Arial"/>
              </a:rPr>
              <a:t>za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/>
                <a:ea typeface="Arial"/>
              </a:rPr>
              <a:t>późno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by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/>
                <a:ea typeface="Arial"/>
              </a:rPr>
              <a:t>wykorzystać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ENIAC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II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/>
                <a:ea typeface="Arial"/>
              </a:rPr>
              <a:t>wojnie</a:t>
            </a:r>
            <a:r>
              <a:rPr lang="en-US" altLang="zh-CN" sz="1600" spc="2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/>
                <a:ea typeface="Arial"/>
              </a:rPr>
              <a:t>światowej</a:t>
            </a:r>
            <a:r>
              <a:rPr lang="pl-PL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/>
                <a:ea typeface="Arial"/>
              </a:rPr>
              <a:t>używany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do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Arial"/>
              </a:rPr>
              <a:t>1955</a:t>
            </a:r>
            <a:endParaRPr lang="en-US" altLang="zh-CN" sz="16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060341"/>
            <a:ext cx="4623917" cy="3583369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0" y="3857628"/>
            <a:ext cx="2773765" cy="1846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ENIAC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programowanie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7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928670"/>
            <a:ext cx="8432250" cy="5643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ENIAC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serwis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4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928670"/>
            <a:ext cx="8501122" cy="5786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ENIAC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testowanie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5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071546"/>
            <a:ext cx="4572032" cy="505206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5143504" y="1571612"/>
            <a:ext cx="38576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głównym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narzędziem</a:t>
            </a:r>
            <a:r>
              <a:rPr lang="en-US" altLang="zh-CN" sz="2000" spc="-2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jest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5" dirty="0" err="1" smtClean="0">
                <a:solidFill>
                  <a:srgbClr val="000000"/>
                </a:solidFill>
                <a:latin typeface="Arial"/>
                <a:ea typeface="Arial"/>
              </a:rPr>
              <a:t>os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cyloskop</a:t>
            </a: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</a:p>
          <a:p>
            <a:pPr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stosuje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się</a:t>
            </a:r>
            <a:r>
              <a:rPr lang="en-US" altLang="zh-CN" sz="2000" spc="2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specjalne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matryce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do</a:t>
            </a:r>
            <a:r>
              <a:rPr lang="en-US" altLang="zh-CN" sz="2000" spc="-4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generowania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spc="34" dirty="0" err="1" smtClean="0">
                <a:solidFill>
                  <a:srgbClr val="000000"/>
                </a:solidFill>
                <a:latin typeface="Arial"/>
                <a:ea typeface="Arial"/>
              </a:rPr>
              <a:t>testowych</a:t>
            </a:r>
            <a:r>
              <a:rPr lang="en-US" altLang="zh-CN" sz="2000" spc="-32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spc="40" dirty="0" err="1" smtClean="0">
                <a:solidFill>
                  <a:srgbClr val="000000"/>
                </a:solidFill>
                <a:latin typeface="Arial"/>
                <a:ea typeface="Arial"/>
              </a:rPr>
              <a:t>sekwencji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spc="-5" dirty="0" err="1" smtClean="0">
                <a:solidFill>
                  <a:srgbClr val="000000"/>
                </a:solidFill>
                <a:latin typeface="Arial"/>
                <a:ea typeface="Arial"/>
              </a:rPr>
              <a:t>bit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ów</a:t>
            </a:r>
            <a:endParaRPr lang="en-US" altLang="zh-CN" sz="20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ENIAC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parametry techniczne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9144000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arytmetyka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dziesiętna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(nie</a:t>
            </a:r>
            <a:r>
              <a:rPr lang="pl-PL" altLang="zh-CN" sz="2400" spc="2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dwójkowa)</a:t>
            </a: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20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akumulatorów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po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cyfr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lang="pl-PL" altLang="zh-CN" sz="2400" spc="-4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każdym,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programowany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ręcznie</a:t>
            </a:r>
            <a:r>
              <a:rPr lang="pl-PL" altLang="zh-CN" sz="2400" spc="2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przełącznikami</a:t>
            </a: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18,000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lamp,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70,000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rezystorów,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10,000</a:t>
            </a:r>
            <a:r>
              <a:rPr lang="pl-PL" altLang="zh-CN" sz="2400" spc="-34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kondensatorów,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6,000</a:t>
            </a:r>
            <a:r>
              <a:rPr lang="pl-PL" altLang="zh-CN" sz="2400" spc="1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przełączników</a:t>
            </a: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masa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30</a:t>
            </a:r>
            <a:r>
              <a:rPr lang="pl-PL" altLang="zh-CN" sz="2400" spc="-2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ton</a:t>
            </a: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powierzchnia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1,500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stóp,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(30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50</a:t>
            </a:r>
            <a:r>
              <a:rPr lang="pl-PL" altLang="zh-CN" sz="2400" spc="-5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stóp)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pobór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mocy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140</a:t>
            </a:r>
            <a:r>
              <a:rPr lang="pl-PL" altLang="zh-CN" sz="2400" spc="-1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kW</a:t>
            </a:r>
            <a:endParaRPr lang="pl-PL" altLang="zh-CN" sz="24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5,000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operacji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dodawania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na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sekundę</a:t>
            </a:r>
            <a:endParaRPr lang="pl-PL" altLang="zh-CN" sz="2400" dirty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pl-PL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John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von</a:t>
            </a:r>
            <a:r>
              <a:rPr lang="en-US" altLang="zh-CN" sz="3600" b="1" spc="-2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Neumann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1488218"/>
            <a:ext cx="9144000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89"/>
              </a:lnSpc>
            </a:pP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400" dirty="0" smtClean="0"/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1903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2400" spc="-1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1957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, </a:t>
            </a: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matematyk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amerykański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pochodzenia</a:t>
            </a:r>
            <a:r>
              <a:rPr lang="en-US" altLang="zh-CN" sz="2400" spc="1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węgierskiego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pl-PL" altLang="zh-CN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od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1933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profesor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ISA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lang="en-US" altLang="zh-CN" sz="2400" spc="-1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Princeton</a:t>
            </a:r>
            <a:endParaRPr lang="pl-PL" altLang="zh-CN" sz="24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od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1937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członek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Akademii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Nauk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lang="en-US" altLang="zh-CN" sz="2400" spc="2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Waszyngtonie</a:t>
            </a:r>
            <a:endParaRPr lang="pl-PL" altLang="zh-CN" sz="24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od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1954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członek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Komisji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do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Spraw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Energii</a:t>
            </a:r>
            <a:r>
              <a:rPr lang="en-US" altLang="zh-CN" sz="2400" spc="-2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Atomowej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spc="-5" dirty="0" smtClean="0">
                <a:solidFill>
                  <a:srgbClr val="000000"/>
                </a:solidFill>
                <a:latin typeface="Arial"/>
                <a:ea typeface="Arial"/>
              </a:rPr>
              <a:t>USA</a:t>
            </a:r>
            <a:endParaRPr lang="pl-PL" altLang="zh-CN" sz="2400" spc="-5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indent="342899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1945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1955: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dyrektor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Biura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Projektów</a:t>
            </a:r>
            <a:r>
              <a:rPr lang="en-US" altLang="zh-CN" sz="2400" spc="-3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Komputerów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  <a:ea typeface="Arial"/>
              </a:rPr>
              <a:t>Cyfrowych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lang="en-US" altLang="zh-CN" sz="2400" spc="-1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USA</a:t>
            </a:r>
            <a:endParaRPr lang="en-US" altLang="zh-CN" sz="24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5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040" y="0"/>
            <a:ext cx="1965960" cy="2537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dirty="0" err="1" smtClean="0">
                <a:solidFill>
                  <a:srgbClr val="000000"/>
                </a:solidFill>
                <a:latin typeface="Arial"/>
                <a:ea typeface="Arial"/>
              </a:rPr>
              <a:t>Architektura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von</a:t>
            </a:r>
            <a:r>
              <a:rPr lang="en-US" altLang="zh-CN" sz="3600" b="1" spc="-2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err="1" smtClean="0">
                <a:solidFill>
                  <a:srgbClr val="000000"/>
                </a:solidFill>
                <a:latin typeface="Arial"/>
                <a:ea typeface="Arial"/>
              </a:rPr>
              <a:t>Neumanna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5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000108"/>
            <a:ext cx="6715172" cy="5156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dirty="0" err="1" smtClean="0">
                <a:solidFill>
                  <a:srgbClr val="000000"/>
                </a:solidFill>
                <a:latin typeface="Arial"/>
                <a:ea typeface="Arial"/>
              </a:rPr>
              <a:t>Architektura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von</a:t>
            </a:r>
            <a:r>
              <a:rPr lang="en-US" altLang="zh-CN" sz="3600" b="1" spc="-2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err="1" smtClean="0">
                <a:solidFill>
                  <a:srgbClr val="000000"/>
                </a:solidFill>
                <a:latin typeface="Arial"/>
                <a:ea typeface="Arial"/>
              </a:rPr>
              <a:t>Neumanna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9144000" cy="4844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 program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przechowywany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lang="pl-PL" altLang="zh-CN" sz="2400" spc="44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pamięci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program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dane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rezydują</a:t>
            </a:r>
            <a:r>
              <a:rPr lang="pl-PL" altLang="zh-CN" sz="2400" spc="89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we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wspólnej</a:t>
            </a:r>
            <a:r>
              <a:rPr lang="pl-PL" altLang="zh-CN" sz="2400" spc="1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spc="5" dirty="0" smtClean="0">
                <a:solidFill>
                  <a:srgbClr val="000000"/>
                </a:solidFill>
                <a:latin typeface="Arial"/>
                <a:ea typeface="Arial"/>
              </a:rPr>
              <a:t>pami</a:t>
            </a:r>
            <a:r>
              <a:rPr lang="pl-PL" altLang="zh-CN" sz="2400" spc="15" dirty="0" smtClean="0">
                <a:solidFill>
                  <a:srgbClr val="000000"/>
                </a:solidFill>
                <a:latin typeface="Arial"/>
                <a:ea typeface="Arial"/>
              </a:rPr>
              <a:t>ę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ci</a:t>
            </a:r>
          </a:p>
          <a:p>
            <a:pPr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 ALU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pracuje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na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danych</a:t>
            </a:r>
            <a:r>
              <a:rPr lang="pl-PL" altLang="zh-CN" sz="2400" spc="1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dwójkowych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jednostka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sterująca</a:t>
            </a:r>
            <a:r>
              <a:rPr lang="pl-PL" altLang="zh-CN" sz="2400" spc="64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interpretuje i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wykonuje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rozkazy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pobierane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z</a:t>
            </a:r>
            <a:r>
              <a:rPr lang="pl-PL" altLang="zh-CN" sz="2400" spc="1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pamięci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jednostka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sterująca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zarządza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systemem</a:t>
            </a:r>
            <a:r>
              <a:rPr lang="pl-PL" altLang="zh-CN" sz="2400" spc="2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I/O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Princeton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FE0000"/>
                </a:solidFill>
                <a:latin typeface="Arial"/>
                <a:ea typeface="Arial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nstitute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FE0000"/>
                </a:solidFill>
                <a:latin typeface="Arial"/>
                <a:ea typeface="Arial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dvanced</a:t>
            </a:r>
            <a:r>
              <a:rPr lang="en-US" altLang="zh-CN" sz="2400" spc="44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FE0000"/>
                </a:solidFill>
                <a:latin typeface="Arial"/>
                <a:ea typeface="Arial"/>
              </a:rPr>
              <a:t>S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tudies</a:t>
            </a:r>
          </a:p>
          <a:p>
            <a:pPr indent="568451">
              <a:spcBef>
                <a:spcPts val="100"/>
              </a:spcBef>
            </a:pPr>
            <a:r>
              <a:rPr lang="en-US" altLang="zh-CN" sz="1600" dirty="0" smtClean="0">
                <a:solidFill>
                  <a:srgbClr val="003263"/>
                </a:solidFill>
                <a:latin typeface="Arial"/>
                <a:ea typeface="Arial"/>
              </a:rPr>
              <a:t>–</a:t>
            </a:r>
            <a:r>
              <a:rPr lang="en-US" altLang="zh-CN" sz="1600" dirty="0" smtClean="0">
                <a:solidFill>
                  <a:srgbClr val="003263"/>
                </a:solidFill>
                <a:latin typeface="Arial"/>
                <a:cs typeface="Arial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IAS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tak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samo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nazwano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prototypowy</a:t>
            </a:r>
            <a:r>
              <a:rPr lang="en-US" altLang="zh-CN" sz="2000" spc="17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/>
                <a:ea typeface="Arial"/>
              </a:rPr>
              <a:t>komputer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pl-PL" altLang="zh-CN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zakończenie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projektu:</a:t>
            </a:r>
            <a:r>
              <a:rPr lang="pl-PL" altLang="zh-CN" sz="2400" spc="5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altLang="zh-CN" sz="2400" dirty="0" smtClean="0">
                <a:solidFill>
                  <a:srgbClr val="000000"/>
                </a:solidFill>
                <a:latin typeface="Arial"/>
                <a:ea typeface="Arial"/>
              </a:rPr>
              <a:t>1952</a:t>
            </a:r>
            <a:endParaRPr lang="pl-PL" altLang="zh-CN" sz="2400" dirty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443</Words>
  <Application>Microsoft Office PowerPoint</Application>
  <PresentationFormat>Pokaz na ekranie (4:3)</PresentationFormat>
  <Paragraphs>119</Paragraphs>
  <Slides>19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Motyw pakietu Office</vt:lpstr>
      <vt:lpstr>ARCHITEKTURA KOMPUTERÓW  I SYSTEMY OPERACYJNE</vt:lpstr>
      <vt:lpstr>ENIAC – pierwszy komputer</vt:lpstr>
      <vt:lpstr>ENIAC – programowanie</vt:lpstr>
      <vt:lpstr>ENIAC – serwis</vt:lpstr>
      <vt:lpstr>ENIAC – testowanie</vt:lpstr>
      <vt:lpstr>ENIAC – parametry techniczne</vt:lpstr>
      <vt:lpstr>John von Neumann</vt:lpstr>
      <vt:lpstr>Architektura von Neumanna</vt:lpstr>
      <vt:lpstr>Architektura von Neumanna</vt:lpstr>
      <vt:lpstr>EDSAC 1 - 1949</vt:lpstr>
      <vt:lpstr>IAS</vt:lpstr>
      <vt:lpstr>IBM</vt:lpstr>
      <vt:lpstr>Pamięć ferrytowa</vt:lpstr>
      <vt:lpstr>Tranzystor</vt:lpstr>
      <vt:lpstr>Minikomputer – IBM 360</vt:lpstr>
      <vt:lpstr>Minikomputer – DEC PDP-8 </vt:lpstr>
      <vt:lpstr>Pamięć półprzewodnikowa</vt:lpstr>
      <vt:lpstr>Rozwój mikroelektroniki</vt:lpstr>
      <vt:lpstr>Generacje układów elektronicznych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blums</dc:creator>
  <cp:lastModifiedBy>blums</cp:lastModifiedBy>
  <cp:revision>26</cp:revision>
  <dcterms:created xsi:type="dcterms:W3CDTF">2018-11-06T19:51:47Z</dcterms:created>
  <dcterms:modified xsi:type="dcterms:W3CDTF">2018-11-20T22:32:20Z</dcterms:modified>
</cp:coreProperties>
</file>