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88" r:id="rId5"/>
    <p:sldId id="289" r:id="rId6"/>
    <p:sldId id="290" r:id="rId7"/>
    <p:sldId id="292" r:id="rId8"/>
    <p:sldId id="29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4CC0-D3F9-464C-86BB-593B074320B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34CC0-D3F9-464C-86BB-593B074320B0}" type="datetimeFigureOut">
              <a:rPr lang="pl-PL" smtClean="0"/>
              <a:pPr/>
              <a:t>29.01.2019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88D21-9D54-45CF-9DC7-9DCA8BCD7DB9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357166"/>
            <a:ext cx="9144000" cy="2857520"/>
          </a:xfrm>
        </p:spPr>
        <p:txBody>
          <a:bodyPr>
            <a:normAutofit/>
          </a:bodyPr>
          <a:lstStyle/>
          <a:p>
            <a:r>
              <a:rPr lang="pl-PL" sz="3600" dirty="0">
                <a:latin typeface="Arial" pitchFamily="34" charset="0"/>
                <a:cs typeface="Arial" pitchFamily="34" charset="0"/>
              </a:rPr>
              <a:t>ARCHITEKTURA KOMPUTERÓW </a:t>
            </a:r>
            <a:br>
              <a:rPr lang="pl-PL" sz="3600" dirty="0">
                <a:latin typeface="Arial" pitchFamily="34" charset="0"/>
                <a:cs typeface="Arial" pitchFamily="34" charset="0"/>
              </a:rPr>
            </a:br>
            <a:r>
              <a:rPr lang="pl-PL" sz="3600" dirty="0">
                <a:latin typeface="Arial" pitchFamily="34" charset="0"/>
                <a:cs typeface="Arial" pitchFamily="34" charset="0"/>
              </a:rPr>
              <a:t>I</a:t>
            </a:r>
            <a:br>
              <a:rPr lang="pl-PL" sz="3600" dirty="0">
                <a:latin typeface="Arial" pitchFamily="34" charset="0"/>
                <a:cs typeface="Arial" pitchFamily="34" charset="0"/>
              </a:rPr>
            </a:br>
            <a:r>
              <a:rPr lang="pl-PL" sz="3600" dirty="0">
                <a:latin typeface="Arial" pitchFamily="34" charset="0"/>
                <a:cs typeface="Arial" pitchFamily="34" charset="0"/>
              </a:rPr>
              <a:t>SYSTEMY OPERACYJNE</a:t>
            </a:r>
            <a:endParaRPr lang="pl-PL" sz="36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900122"/>
          </a:xfrm>
        </p:spPr>
        <p:txBody>
          <a:bodyPr/>
          <a:lstStyle/>
          <a:p>
            <a:r>
              <a:rPr lang="pl-PL" altLang="zh-CN" b="1" dirty="0">
                <a:solidFill>
                  <a:schemeClr val="tx1"/>
                </a:solidFill>
                <a:latin typeface="Arial"/>
                <a:ea typeface="Arial"/>
              </a:rPr>
              <a:t>Systemy operacyjne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pl-PL" altLang="zh-CN" sz="3600" b="1" dirty="0">
                <a:solidFill>
                  <a:srgbClr val="000000"/>
                </a:solidFill>
                <a:latin typeface="Arial"/>
                <a:ea typeface="Arial"/>
              </a:rPr>
              <a:t>LITERATURA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142984"/>
            <a:ext cx="3628448" cy="5000660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4286248" y="1357298"/>
            <a:ext cx="4714876" cy="3357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en-US" altLang="zh-CN" sz="2000" b="1" dirty="0">
                <a:latin typeface="Arial"/>
                <a:ea typeface="Arial"/>
              </a:rPr>
              <a:t>System</a:t>
            </a:r>
            <a:r>
              <a:rPr lang="en-US" altLang="zh-CN" sz="2000" b="1" dirty="0">
                <a:latin typeface="Arial"/>
                <a:cs typeface="Arial"/>
              </a:rPr>
              <a:t> </a:t>
            </a:r>
            <a:r>
              <a:rPr lang="en-US" altLang="zh-CN" sz="2000" b="1" dirty="0" err="1">
                <a:latin typeface="Arial"/>
                <a:ea typeface="Arial"/>
              </a:rPr>
              <a:t>operacyjny</a:t>
            </a:r>
            <a:r>
              <a:rPr lang="en-US" altLang="zh-CN" sz="2000" b="1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ea typeface="Arial"/>
              </a:rPr>
              <a:t>jest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programem</a:t>
            </a:r>
            <a:r>
              <a:rPr lang="en-US" altLang="zh-CN" sz="2000" dirty="0">
                <a:latin typeface="Arial"/>
                <a:ea typeface="Arial"/>
              </a:rPr>
              <a:t>,</a:t>
            </a:r>
            <a:r>
              <a:rPr lang="en-US" altLang="zh-CN" sz="2000" spc="-3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który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działa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jako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pośrednik</a:t>
            </a:r>
            <a:r>
              <a:rPr lang="en-US" altLang="zh-CN" sz="2000" spc="5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pomiędzy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użytkownikiem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komputera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ea typeface="Arial"/>
              </a:rPr>
              <a:t>a</a:t>
            </a:r>
            <a:r>
              <a:rPr lang="en-US" altLang="zh-CN" sz="2000" spc="4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sprzętem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komputerowym</a:t>
            </a:r>
            <a:r>
              <a:rPr lang="en-US" altLang="zh-CN" sz="2000" dirty="0">
                <a:latin typeface="Arial"/>
                <a:ea typeface="Arial"/>
              </a:rPr>
              <a:t>.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Zadaniem</a:t>
            </a:r>
            <a:r>
              <a:rPr lang="en-US" altLang="zh-CN" sz="2000" spc="4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systemu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operacyjnego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ea typeface="Arial"/>
              </a:rPr>
              <a:t>jest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tworzenie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środowiska</a:t>
            </a:r>
            <a:r>
              <a:rPr lang="en-US" altLang="zh-CN" sz="2000" spc="55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ea typeface="Arial"/>
              </a:rPr>
              <a:t>w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którym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użytkownik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może</a:t>
            </a:r>
            <a:r>
              <a:rPr lang="en-US" altLang="zh-CN" sz="2000" spc="25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ea typeface="Arial"/>
              </a:rPr>
              <a:t>wykonywać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altLang="zh-CN" sz="2000" spc="5" dirty="0" err="1">
                <a:latin typeface="Arial"/>
                <a:ea typeface="Arial"/>
              </a:rPr>
              <a:t>pr</a:t>
            </a:r>
            <a:r>
              <a:rPr lang="en-US" altLang="zh-CN" sz="2000" dirty="0" err="1">
                <a:latin typeface="Arial"/>
                <a:ea typeface="Arial"/>
              </a:rPr>
              <a:t>ogramy</a:t>
            </a:r>
            <a:r>
              <a:rPr lang="en-US" altLang="zh-CN" sz="2000" dirty="0">
                <a:latin typeface="Arial"/>
                <a:ea typeface="Arial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pl-PL" altLang="zh-CN" sz="3600" b="1" dirty="0">
                <a:solidFill>
                  <a:srgbClr val="000000"/>
                </a:solidFill>
                <a:latin typeface="Arial"/>
                <a:ea typeface="Arial"/>
              </a:rPr>
              <a:t>System operacyjny 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4938" y="1276350"/>
            <a:ext cx="63341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pl-PL" altLang="zh-CN" sz="3600" b="1" dirty="0">
                <a:solidFill>
                  <a:srgbClr val="000000"/>
                </a:solidFill>
                <a:latin typeface="Arial"/>
                <a:ea typeface="Arial"/>
              </a:rPr>
              <a:t>Warstwowa budowa systemu operacyjnego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857232"/>
            <a:ext cx="671517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rostokąt 4"/>
          <p:cNvSpPr/>
          <p:nvPr/>
        </p:nvSpPr>
        <p:spPr>
          <a:xfrm>
            <a:off x="0" y="4786322"/>
            <a:ext cx="9144000" cy="1893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6" indent="-171438" algn="just" hangingPunct="0">
              <a:lnSpc>
                <a:spcPct val="150000"/>
              </a:lnSpc>
            </a:pPr>
            <a:r>
              <a:rPr lang="en-US" altLang="zh-CN" sz="1600" dirty="0">
                <a:latin typeface="Arial" pitchFamily="34" charset="0"/>
                <a:ea typeface="Arial"/>
                <a:cs typeface="Arial" pitchFamily="34" charset="0"/>
              </a:rPr>
              <a:t>•</a:t>
            </a:r>
            <a:r>
              <a:rPr lang="en-US" altLang="zh-CN" sz="1600" spc="15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jądro</a:t>
            </a:r>
            <a:r>
              <a:rPr lang="en-US" altLang="zh-CN" sz="1600" spc="25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1600" spc="15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komunikuje</a:t>
            </a:r>
            <a:r>
              <a:rPr lang="en-US" altLang="zh-CN" sz="1600" spc="2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się</a:t>
            </a:r>
            <a:r>
              <a:rPr lang="en-US" altLang="zh-CN" sz="1600" spc="2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ea typeface="Arial"/>
                <a:cs typeface="Arial" pitchFamily="34" charset="0"/>
              </a:rPr>
              <a:t>z</a:t>
            </a:r>
            <a:r>
              <a:rPr lang="en-US" altLang="zh-CN" sz="1600" spc="15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komputerem</a:t>
            </a:r>
            <a:r>
              <a:rPr lang="en-US" altLang="zh-CN" sz="1600" spc="2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przez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sterowniki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urządzeń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i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wykonuje</a:t>
            </a:r>
            <a:r>
              <a:rPr lang="en-US" altLang="zh-CN" sz="1600" spc="-1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kolejkowanie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zadań</a:t>
            </a:r>
            <a:r>
              <a:rPr lang="en-US" altLang="zh-CN" sz="1600" dirty="0">
                <a:latin typeface="Arial" pitchFamily="34" charset="0"/>
                <a:ea typeface="Arial"/>
                <a:cs typeface="Arial" pitchFamily="34" charset="0"/>
              </a:rPr>
              <a:t>,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obsługę</a:t>
            </a:r>
            <a:r>
              <a:rPr lang="en-US" altLang="zh-CN" sz="1600" spc="2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pamięci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Arial" pitchFamily="34" charset="0"/>
                <a:ea typeface="Arial"/>
                <a:cs typeface="Arial" pitchFamily="34" charset="0"/>
              </a:rPr>
              <a:t>•</a:t>
            </a:r>
            <a:r>
              <a:rPr lang="en-US" altLang="zh-CN" sz="1600" spc="2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powłoka</a:t>
            </a:r>
            <a:r>
              <a:rPr lang="en-US" altLang="zh-CN" sz="1600" spc="2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1600" spc="2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stanowi</a:t>
            </a:r>
            <a:r>
              <a:rPr lang="en-US" altLang="zh-CN" sz="1600" spc="2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ea typeface="Arial"/>
                <a:cs typeface="Arial" pitchFamily="34" charset="0"/>
              </a:rPr>
              <a:t>interpreter</a:t>
            </a:r>
            <a:r>
              <a:rPr lang="en-US" altLang="zh-CN" sz="1600" spc="2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poleceń</a:t>
            </a:r>
            <a:r>
              <a:rPr lang="pl-PL" altLang="zh-CN" sz="1600" dirty="0"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systemu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ea typeface="Arial"/>
                <a:cs typeface="Arial" pitchFamily="34" charset="0"/>
              </a:rPr>
              <a:t>(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komunikacja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ea typeface="Arial"/>
                <a:cs typeface="Arial" pitchFamily="34" charset="0"/>
              </a:rPr>
              <a:t>z</a:t>
            </a:r>
            <a:r>
              <a:rPr lang="en-US" altLang="zh-CN" sz="1600" spc="15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użytkownikiem</a:t>
            </a:r>
            <a:r>
              <a:rPr lang="en-US" altLang="zh-CN" sz="1600" dirty="0">
                <a:latin typeface="Arial" pitchFamily="34" charset="0"/>
                <a:ea typeface="Arial"/>
                <a:cs typeface="Arial" pitchFamily="34" charset="0"/>
              </a:rPr>
              <a:t>)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71473" indent="-171456" algn="just" hangingPunct="0">
              <a:lnSpc>
                <a:spcPct val="150000"/>
              </a:lnSpc>
            </a:pPr>
            <a:r>
              <a:rPr lang="en-US" altLang="zh-CN" sz="1600" dirty="0">
                <a:latin typeface="Arial" pitchFamily="34" charset="0"/>
                <a:ea typeface="Arial"/>
                <a:cs typeface="Arial" pitchFamily="34" charset="0"/>
              </a:rPr>
              <a:t>•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programy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polecenia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systemowe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nie</a:t>
            </a:r>
            <a:r>
              <a:rPr lang="en-US" altLang="zh-CN" sz="1600" spc="89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zawarte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ea typeface="Arial"/>
                <a:cs typeface="Arial" pitchFamily="34" charset="0"/>
              </a:rPr>
              <a:t>w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jądrze</a:t>
            </a:r>
            <a:r>
              <a:rPr lang="en-US" altLang="zh-CN" sz="1600" dirty="0">
                <a:latin typeface="Arial" pitchFamily="34" charset="0"/>
                <a:ea typeface="Arial"/>
                <a:cs typeface="Arial" pitchFamily="34" charset="0"/>
              </a:rPr>
              <a:t>,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programy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narzędziowe</a:t>
            </a:r>
            <a:r>
              <a:rPr lang="en-US" altLang="zh-CN" sz="1600" dirty="0">
                <a:latin typeface="Arial" pitchFamily="34" charset="0"/>
                <a:ea typeface="Arial"/>
                <a:cs typeface="Arial" pitchFamily="34" charset="0"/>
              </a:rPr>
              <a:t>,</a:t>
            </a:r>
            <a:r>
              <a:rPr lang="en-US" altLang="zh-CN" sz="1600" spc="64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programy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uż</a:t>
            </a:r>
            <a:r>
              <a:rPr lang="en-US" altLang="zh-CN" sz="1600" spc="-5" dirty="0" err="1">
                <a:latin typeface="Arial" pitchFamily="34" charset="0"/>
                <a:ea typeface="Arial"/>
                <a:cs typeface="Arial" pitchFamily="34" charset="0"/>
              </a:rPr>
              <a:t>yt</a:t>
            </a:r>
            <a:r>
              <a:rPr lang="en-US" altLang="zh-CN" sz="1600" dirty="0" err="1">
                <a:latin typeface="Arial" pitchFamily="34" charset="0"/>
                <a:ea typeface="Arial"/>
                <a:cs typeface="Arial" pitchFamily="34" charset="0"/>
              </a:rPr>
              <a:t>kowe</a:t>
            </a:r>
            <a:endParaRPr lang="en-US" altLang="zh-CN" sz="1600" dirty="0"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pl-PL" altLang="zh-CN" sz="3600" b="1" dirty="0">
                <a:solidFill>
                  <a:srgbClr val="000000"/>
                </a:solidFill>
                <a:latin typeface="Arial"/>
                <a:ea typeface="Arial"/>
              </a:rPr>
              <a:t>Zadania systemu operacyjnego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1071546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3077" indent="-171450"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 zarządzanie</a:t>
            </a:r>
            <a:r>
              <a:rPr lang="pl-PL" altLang="zh-CN" b="1" spc="3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zasobami</a:t>
            </a:r>
            <a:r>
              <a:rPr lang="pl-PL" altLang="zh-CN" b="1" spc="3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komputera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,</a:t>
            </a:r>
            <a:r>
              <a:rPr lang="pl-PL" altLang="zh-CN" spc="3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m.in.</a:t>
            </a:r>
            <a:r>
              <a:rPr lang="pl-PL" altLang="zh-CN" spc="3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procesorem</a:t>
            </a:r>
            <a:r>
              <a:rPr lang="pl-PL" altLang="zh-CN" spc="3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(a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dokładniej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i="1" dirty="0">
                <a:latin typeface="Arial" pitchFamily="34" charset="0"/>
                <a:ea typeface="Arial"/>
                <a:cs typeface="Arial" pitchFamily="34" charset="0"/>
              </a:rPr>
              <a:t>czasem</a:t>
            </a:r>
            <a:r>
              <a:rPr lang="pl-PL" altLang="zh-CN" i="1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i="1" dirty="0">
                <a:latin typeface="Arial" pitchFamily="34" charset="0"/>
                <a:ea typeface="Arial"/>
                <a:cs typeface="Arial" pitchFamily="34" charset="0"/>
              </a:rPr>
              <a:t>procesora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),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pamięcią,</a:t>
            </a:r>
            <a:r>
              <a:rPr lang="pl-PL" altLang="zh-CN" spc="4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urządzeniami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peryferyjnymi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oraz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przydzielanie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zasobów</a:t>
            </a:r>
            <a:r>
              <a:rPr lang="pl-PL" altLang="zh-CN" spc="2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procesom;</a:t>
            </a:r>
          </a:p>
          <a:p>
            <a:pPr marL="243077" indent="-171450"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 koordynacja</a:t>
            </a:r>
            <a:r>
              <a:rPr lang="pl-PL" altLang="zh-CN" b="1" spc="34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pracy</a:t>
            </a:r>
            <a:r>
              <a:rPr lang="pl-PL" altLang="zh-CN" b="1" spc="34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ww.</a:t>
            </a:r>
            <a:r>
              <a:rPr lang="pl-PL" altLang="zh-CN" b="1" spc="34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urządzeń</a:t>
            </a:r>
            <a:r>
              <a:rPr lang="pl-PL" altLang="zh-CN" b="1" spc="34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poprzez</a:t>
            </a:r>
            <a:r>
              <a:rPr lang="pl-PL" altLang="zh-CN" spc="34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obsługę przerwań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oraz odpowiednie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br>
              <a:rPr lang="pl-PL" altLang="zh-CN" dirty="0">
                <a:latin typeface="Arial" pitchFamily="34" charset="0"/>
                <a:cs typeface="Arial" pitchFamily="34" charset="0"/>
              </a:rPr>
            </a:b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na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nie</a:t>
            </a:r>
            <a:r>
              <a:rPr lang="pl-PL" altLang="zh-CN" spc="2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reagowanie;</a:t>
            </a:r>
          </a:p>
          <a:p>
            <a:pPr marL="243077" indent="-171450"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 ochrona</a:t>
            </a:r>
            <a:r>
              <a:rPr lang="pl-PL" altLang="zh-CN" b="1" spc="3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danych</a:t>
            </a:r>
            <a:r>
              <a:rPr lang="pl-PL" altLang="zh-CN" b="1" spc="25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i</a:t>
            </a:r>
            <a:r>
              <a:rPr lang="pl-PL" altLang="zh-CN" b="1" spc="25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pamięci</a:t>
            </a:r>
            <a:r>
              <a:rPr lang="pl-PL" altLang="zh-CN" b="1" spc="2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pl-PL" altLang="zh-CN" spc="25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tak,</a:t>
            </a:r>
            <a:r>
              <a:rPr lang="pl-PL" altLang="zh-CN" spc="25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aby</a:t>
            </a:r>
            <a:r>
              <a:rPr lang="pl-PL" altLang="zh-CN" spc="25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jeden</a:t>
            </a:r>
            <a:r>
              <a:rPr lang="pl-PL" altLang="zh-CN" spc="25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proces</a:t>
            </a:r>
            <a:r>
              <a:rPr lang="pl-PL" altLang="zh-CN" spc="25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w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wyniku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błędu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br>
              <a:rPr lang="pl-PL" altLang="zh-CN" dirty="0">
                <a:latin typeface="Arial" pitchFamily="34" charset="0"/>
                <a:cs typeface="Arial" pitchFamily="34" charset="0"/>
              </a:rPr>
            </a:b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lub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zamierzonego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działania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nie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mógł</a:t>
            </a:r>
            <a:r>
              <a:rPr lang="pl-PL" altLang="zh-CN" spc="-25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zniszczyć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lub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pozyskać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danych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innego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procesu;</a:t>
            </a:r>
          </a:p>
          <a:p>
            <a:pPr marL="243077" indent="-171450"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 automatyzacja</a:t>
            </a:r>
            <a:r>
              <a:rPr lang="pl-PL" altLang="zh-CN" b="1" spc="5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najczęściej</a:t>
            </a:r>
            <a:r>
              <a:rPr lang="pl-PL" altLang="zh-CN" b="1" spc="5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wykonywanych</a:t>
            </a:r>
            <a:r>
              <a:rPr lang="pl-PL" altLang="zh-CN" b="1" spc="5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funkcji;</a:t>
            </a:r>
            <a:endParaRPr lang="pl-PL" altLang="zh-CN" dirty="0">
              <a:latin typeface="Arial" pitchFamily="34" charset="0"/>
              <a:ea typeface="Arial"/>
              <a:cs typeface="Arial" pitchFamily="34" charset="0"/>
            </a:endParaRPr>
          </a:p>
          <a:p>
            <a:pPr marL="243077" indent="-171450" algn="just" hangingPunct="0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 ukrywanie</a:t>
            </a:r>
            <a:r>
              <a:rPr lang="pl-PL" altLang="zh-CN" b="1" spc="5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skomplikowania</a:t>
            </a:r>
            <a:r>
              <a:rPr lang="pl-PL" altLang="zh-CN" b="1" spc="5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sprzętu</a:t>
            </a:r>
            <a:r>
              <a:rPr lang="pl-PL" altLang="zh-CN" b="1" spc="44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b="1" dirty="0">
                <a:latin typeface="Arial" pitchFamily="34" charset="0"/>
                <a:ea typeface="Arial"/>
                <a:cs typeface="Arial" pitchFamily="34" charset="0"/>
              </a:rPr>
              <a:t>komputerowego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przez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tworzenie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abstrakcji,</a:t>
            </a:r>
            <a:r>
              <a:rPr lang="pl-PL" altLang="zh-CN" spc="-1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np.</a:t>
            </a:r>
          </a:p>
          <a:p>
            <a:pPr marL="300228" algn="just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 symulacja</a:t>
            </a:r>
            <a:r>
              <a:rPr lang="pl-PL" altLang="zh-CN" spc="3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równoległości</a:t>
            </a:r>
            <a:r>
              <a:rPr lang="pl-PL" altLang="zh-CN" spc="25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wykonywania</a:t>
            </a:r>
            <a:r>
              <a:rPr lang="pl-PL" altLang="zh-CN" spc="30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programów,</a:t>
            </a:r>
            <a:r>
              <a:rPr lang="pl-PL" altLang="zh-CN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00228" algn="just" hangingPunct="0">
              <a:lnSpc>
                <a:spcPct val="150000"/>
              </a:lnSpc>
              <a:buFont typeface="Wingdings" pitchFamily="2" charset="2"/>
              <a:buChar char="§"/>
            </a:pP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 jednolity</a:t>
            </a:r>
            <a:r>
              <a:rPr lang="pl-PL" altLang="zh-CN" spc="25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sposób</a:t>
            </a:r>
            <a:r>
              <a:rPr lang="pl-PL" altLang="zh-CN" spc="25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dostępu</a:t>
            </a:r>
            <a:r>
              <a:rPr lang="pl-PL" altLang="zh-CN" spc="25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do</a:t>
            </a:r>
            <a:r>
              <a:rPr lang="pl-PL" altLang="zh-CN" spc="25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dirty="0">
                <a:latin typeface="Arial" pitchFamily="34" charset="0"/>
                <a:ea typeface="Arial"/>
                <a:cs typeface="Arial" pitchFamily="34" charset="0"/>
              </a:rPr>
              <a:t>urządzeń.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pl-PL" altLang="zh-CN" sz="3600" b="1" dirty="0">
                <a:solidFill>
                  <a:srgbClr val="000000"/>
                </a:solidFill>
                <a:latin typeface="Arial"/>
                <a:ea typeface="Arial"/>
              </a:rPr>
              <a:t>Podział systemów operacyjnych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1071546"/>
            <a:ext cx="91440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05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jednozadaniowe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(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np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.</a:t>
            </a:r>
            <a:r>
              <a:rPr lang="en-US" altLang="zh-CN" sz="2000" spc="89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DOS)</a:t>
            </a:r>
            <a:endParaRPr lang="pl-PL" altLang="zh-CN" sz="2000" dirty="0">
              <a:latin typeface="Arial" pitchFamily="34" charset="0"/>
              <a:ea typeface="Arial"/>
              <a:cs typeface="Arial" pitchFamily="34" charset="0"/>
            </a:endParaRPr>
          </a:p>
          <a:p>
            <a:pPr indent="3505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wielozadaniowe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(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np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.</a:t>
            </a:r>
            <a:r>
              <a:rPr lang="en-US" altLang="zh-CN" sz="2000" spc="89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UNIX</a:t>
            </a: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, Windows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)</a:t>
            </a:r>
            <a:endParaRPr lang="pl-PL" altLang="zh-CN" sz="2000" dirty="0">
              <a:latin typeface="Arial" pitchFamily="34" charset="0"/>
              <a:ea typeface="Arial"/>
              <a:cs typeface="Arial" pitchFamily="34" charset="0"/>
            </a:endParaRPr>
          </a:p>
          <a:p>
            <a:pPr indent="3505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systemy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operacyjne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czasu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rzeczywistego</a:t>
            </a:r>
            <a:r>
              <a:rPr lang="en-US" altLang="zh-CN" sz="2000" spc="104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(RTOS)</a:t>
            </a:r>
            <a:endParaRPr lang="pl-PL" altLang="zh-CN" sz="2000" dirty="0">
              <a:latin typeface="Arial" pitchFamily="34" charset="0"/>
              <a:ea typeface="Arial"/>
              <a:cs typeface="Arial" pitchFamily="34" charset="0"/>
            </a:endParaRPr>
          </a:p>
          <a:p>
            <a:pPr indent="35052" algn="just"/>
            <a:endParaRPr lang="pl-PL" altLang="zh-CN" sz="2000" dirty="0">
              <a:latin typeface="Arial" pitchFamily="34" charset="0"/>
              <a:ea typeface="Arial"/>
              <a:cs typeface="Arial" pitchFamily="34" charset="0"/>
            </a:endParaRPr>
          </a:p>
          <a:p>
            <a:pPr indent="35052" algn="just"/>
            <a:endParaRPr lang="pl-PL" altLang="zh-CN" sz="2000" dirty="0">
              <a:latin typeface="Arial" pitchFamily="34" charset="0"/>
              <a:ea typeface="Arial"/>
              <a:cs typeface="Arial" pitchFamily="34" charset="0"/>
            </a:endParaRPr>
          </a:p>
          <a:p>
            <a:pPr indent="70857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jednozadaniowość</a:t>
            </a:r>
            <a:r>
              <a:rPr lang="en-US" altLang="zh-CN" sz="2000" spc="3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2000" spc="25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kolejne</a:t>
            </a:r>
            <a:r>
              <a:rPr lang="en-US" altLang="zh-CN" sz="2000" spc="25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zadanie</a:t>
            </a: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wykonywane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po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zakończeniu</a:t>
            </a:r>
            <a:r>
              <a:rPr lang="pl-PL" altLang="zh-CN" sz="2000" spc="34" dirty="0"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poprzedniego</a:t>
            </a: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;</a:t>
            </a:r>
          </a:p>
          <a:p>
            <a:pPr indent="70857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wielozadaniowość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wykonywanie</a:t>
            </a:r>
            <a:r>
              <a:rPr lang="en-US" altLang="zh-CN" sz="2000" spc="114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wielu</a:t>
            </a: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zadań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w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„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tym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samym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”</a:t>
            </a:r>
            <a:r>
              <a:rPr lang="en-US" altLang="zh-CN" sz="2000" spc="1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czasie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.</a:t>
            </a: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 </a:t>
            </a:r>
            <a:b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</a:b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W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rzeczywistości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zadania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są</a:t>
            </a:r>
            <a:r>
              <a:rPr lang="en-US" altLang="zh-CN" sz="2000" spc="3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wykonywane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kolejno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w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przydzielonych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im</a:t>
            </a:r>
            <a:r>
              <a:rPr lang="en-US" altLang="zh-CN" sz="2000" spc="55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przedziałach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czasowych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(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chyba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że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jest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kilka</a:t>
            </a:r>
            <a:r>
              <a:rPr lang="en-US" altLang="zh-CN" sz="2000" spc="-55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procesorów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)</a:t>
            </a: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;</a:t>
            </a:r>
          </a:p>
          <a:p>
            <a:pPr indent="70857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wielodostęp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w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tym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samym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czasie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ea typeface="Arial"/>
                <a:cs typeface="Arial" pitchFamily="34" charset="0"/>
              </a:rPr>
              <a:t>z</a:t>
            </a:r>
            <a:r>
              <a:rPr lang="en-US" altLang="zh-CN" sz="2000" spc="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jednego</a:t>
            </a: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komputera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korzysta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wielu</a:t>
            </a:r>
            <a:r>
              <a:rPr lang="en-US" altLang="zh-CN" sz="2000" spc="15" dirty="0">
                <a:latin typeface="Arial" pitchFamily="34" charset="0"/>
                <a:cs typeface="Arial" pitchFamily="34" charset="0"/>
              </a:rPr>
              <a:t> </a:t>
            </a:r>
            <a:r>
              <a:rPr lang="pl-PL" altLang="zh-CN" sz="2000" spc="15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Arial"/>
                <a:cs typeface="Arial" pitchFamily="34" charset="0"/>
              </a:rPr>
              <a:t>użytkowników</a:t>
            </a: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.</a:t>
            </a:r>
            <a:endParaRPr lang="en-US" altLang="zh-CN" sz="2000" dirty="0">
              <a:latin typeface="Arial" pitchFamily="34" charset="0"/>
              <a:ea typeface="Arial"/>
              <a:cs typeface="Arial" pitchFamily="34" charset="0"/>
            </a:endParaRPr>
          </a:p>
          <a:p>
            <a:pPr indent="35052" algn="just"/>
            <a:endParaRPr lang="en-US" altLang="zh-CN" dirty="0"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pl-PL" altLang="zh-CN" sz="3600" b="1" dirty="0">
                <a:solidFill>
                  <a:srgbClr val="000000"/>
                </a:solidFill>
                <a:latin typeface="Arial"/>
                <a:ea typeface="Arial"/>
              </a:rPr>
              <a:t>Systemy czasu rzeczywistego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1071546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05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 Stosowane tam gdzie stawia się surowe wymagania na czas wykonania operacji lub przepływu danych: systemy nadzorowania eksperymentów naukowych, obrazowania badań medycznych, sterowania procesami przemysłowymi itp.;</a:t>
            </a:r>
          </a:p>
          <a:p>
            <a:pPr indent="3505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 Posiadają ściśle zdefiniowane stałe ograniczenia czasowe;</a:t>
            </a:r>
          </a:p>
          <a:p>
            <a:pPr indent="3505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 Dwa rodzaje systemów czasu rzeczywistego:</a:t>
            </a:r>
          </a:p>
          <a:p>
            <a:pPr lvl="1" indent="35052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pl-PL" altLang="zh-CN" sz="2000" b="1" dirty="0">
                <a:latin typeface="Arial" pitchFamily="34" charset="0"/>
                <a:ea typeface="Arial"/>
                <a:cs typeface="Arial" pitchFamily="34" charset="0"/>
              </a:rPr>
              <a:t>Rygorystyczne systemu czasowego rzeczywistego</a:t>
            </a: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 (ang. </a:t>
            </a:r>
            <a:r>
              <a:rPr lang="pl-PL" altLang="zh-CN" sz="2000" dirty="0" err="1">
                <a:latin typeface="Arial" pitchFamily="34" charset="0"/>
                <a:ea typeface="Arial"/>
                <a:cs typeface="Arial" pitchFamily="34" charset="0"/>
              </a:rPr>
              <a:t>Hard</a:t>
            </a: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 Real-Time) gwarantują terminowe wypełnienie krytycznych zadań;</a:t>
            </a:r>
          </a:p>
          <a:p>
            <a:pPr lvl="1" indent="35052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 </a:t>
            </a:r>
            <a:r>
              <a:rPr lang="pl-PL" altLang="zh-CN" sz="2000" b="1" dirty="0">
                <a:latin typeface="Arial" pitchFamily="34" charset="0"/>
                <a:ea typeface="Arial"/>
                <a:cs typeface="Arial" pitchFamily="34" charset="0"/>
              </a:rPr>
              <a:t>Łagodne systemy czasu rzeczywistego </a:t>
            </a: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(ang. Soft Real-Time) </a:t>
            </a:r>
            <a:b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</a:br>
            <a:r>
              <a:rPr lang="pl-PL" altLang="zh-CN" sz="2000" dirty="0">
                <a:latin typeface="Arial" pitchFamily="34" charset="0"/>
                <a:ea typeface="Arial"/>
                <a:cs typeface="Arial" pitchFamily="34" charset="0"/>
              </a:rPr>
              <a:t>w których krytyczne zadania obsługi w czasie rzeczywistym otrzymują pierwszeństwo przed innymi.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571504"/>
          </a:xfrm>
        </p:spPr>
        <p:txBody>
          <a:bodyPr>
            <a:normAutofit fontScale="90000"/>
          </a:bodyPr>
          <a:lstStyle/>
          <a:p>
            <a:pPr marL="0">
              <a:lnSpc>
                <a:spcPct val="100000"/>
              </a:lnSpc>
            </a:pPr>
            <a:r>
              <a:rPr lang="pl-PL" altLang="zh-CN" sz="3600" b="1" dirty="0">
                <a:solidFill>
                  <a:srgbClr val="000000"/>
                </a:solidFill>
                <a:latin typeface="Arial"/>
                <a:ea typeface="Arial"/>
              </a:rPr>
              <a:t>Systemy czasu rzeczywistego</a:t>
            </a:r>
            <a:endParaRPr lang="en-US" altLang="zh-CN" sz="3600" b="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714357"/>
            <a:ext cx="9144000" cy="5942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RTOS</a:t>
            </a:r>
            <a:r>
              <a:rPr lang="en-US" altLang="zh-CN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–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Real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Time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Operating</a:t>
            </a:r>
            <a:r>
              <a:rPr lang="en-US" altLang="zh-CN" i="1" spc="69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System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Symbol"/>
                <a:cs typeface="Arial" pitchFamily="34" charset="0"/>
              </a:rPr>
              <a:t>•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jest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programem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bazowym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ułatwiającym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tworzenie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programu</a:t>
            </a:r>
            <a:r>
              <a:rPr lang="en-US" altLang="zh-CN" spc="6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użytkowego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209"/>
              </a:spcBef>
            </a:pPr>
            <a:r>
              <a:rPr lang="en-US" altLang="zh-CN" spc="20" dirty="0">
                <a:solidFill>
                  <a:srgbClr val="000000"/>
                </a:solidFill>
                <a:latin typeface="Arial" pitchFamily="34" charset="0"/>
                <a:ea typeface="Symbol"/>
                <a:cs typeface="Arial" pitchFamily="34" charset="0"/>
              </a:rPr>
              <a:t>•</a:t>
            </a:r>
            <a:r>
              <a:rPr lang="en-US" altLang="zh-CN" spc="1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pc="15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musi</a:t>
            </a:r>
            <a:r>
              <a:rPr lang="en-US" altLang="zh-CN" spc="2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pc="2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gwarantować</a:t>
            </a:r>
            <a:r>
              <a:rPr lang="en-US" altLang="zh-CN" spc="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pc="15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reakcj</a:t>
            </a:r>
            <a:r>
              <a:rPr lang="en-US" altLang="zh-CN" spc="25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ę</a:t>
            </a:r>
            <a:r>
              <a:rPr lang="en-US" altLang="zh-CN" spc="1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pc="15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na</a:t>
            </a:r>
            <a:r>
              <a:rPr lang="en-US" altLang="zh-CN" spc="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pc="15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okre</a:t>
            </a:r>
            <a:r>
              <a:rPr lang="en-US" altLang="zh-CN" spc="34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ś</a:t>
            </a:r>
            <a:r>
              <a:rPr lang="en-US" altLang="zh-CN" spc="15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lone</a:t>
            </a:r>
            <a:r>
              <a:rPr lang="en-US" altLang="zh-CN" spc="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pc="15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zdarzenie</a:t>
            </a:r>
            <a:r>
              <a:rPr lang="en-US" altLang="zh-CN" spc="1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pc="5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</a:t>
            </a:r>
            <a:r>
              <a:rPr lang="en-US" altLang="zh-CN" spc="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pc="15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nieprzekraczalnym</a:t>
            </a:r>
            <a:endParaRPr lang="en-US" altLang="zh-CN" spc="15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  <a:p>
            <a:pPr indent="155427" algn="just">
              <a:lnSpc>
                <a:spcPct val="150000"/>
              </a:lnSpc>
              <a:spcBef>
                <a:spcPts val="259"/>
              </a:spcBef>
            </a:pPr>
            <a:r>
              <a:rPr lang="en-US" altLang="zh-CN" spc="5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cza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sie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Cele</a:t>
            </a:r>
            <a:r>
              <a:rPr lang="en-US" altLang="zh-CN" spc="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stosowania</a:t>
            </a:r>
            <a:r>
              <a:rPr lang="en-US" altLang="zh-CN" spc="5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RTOS: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Symbol"/>
                <a:cs typeface="Arial" pitchFamily="34" charset="0"/>
              </a:rPr>
              <a:t>•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przyśpieszenie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tworzenia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programu</a:t>
            </a:r>
            <a:r>
              <a:rPr lang="en-US" altLang="zh-CN" spc="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użytkowego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209"/>
              </a:spcBef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Symbol"/>
                <a:cs typeface="Arial" pitchFamily="34" charset="0"/>
              </a:rPr>
              <a:t>•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zwiększenie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niezawodności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działania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programu</a:t>
            </a:r>
            <a:r>
              <a:rPr lang="en-US" altLang="zh-CN" spc="34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użytkowego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Symbol"/>
                <a:cs typeface="Arial" pitchFamily="34" charset="0"/>
              </a:rPr>
              <a:t>•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ułatwienie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zarządzania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procesem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tworzenia</a:t>
            </a:r>
            <a:r>
              <a:rPr lang="en-US" altLang="zh-CN" spc="4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oprogramowania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RTOS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uproszczeniu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zawiera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dwa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typy</a:t>
            </a:r>
            <a:r>
              <a:rPr lang="en-US" altLang="zh-CN" sz="1600" spc="64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programów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spcBef>
                <a:spcPts val="384"/>
              </a:spcBef>
              <a:buAutoNum type="arabicPeriod"/>
            </a:pPr>
            <a:r>
              <a:rPr lang="en-US" altLang="zh-CN" sz="16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jądro</a:t>
            </a:r>
            <a:r>
              <a:rPr lang="en-US" altLang="zh-CN" sz="1600" b="1" spc="2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RTOS</a:t>
            </a:r>
            <a:r>
              <a:rPr lang="en-US" altLang="zh-CN" sz="1600" b="1" spc="2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</a:t>
            </a:r>
            <a:r>
              <a:rPr lang="en-US" altLang="zh-CN" sz="1600" b="1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kernel</a:t>
            </a:r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)</a:t>
            </a:r>
            <a:r>
              <a:rPr lang="en-US" altLang="zh-CN" sz="1600" b="1" spc="2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zarządzające</a:t>
            </a:r>
            <a:r>
              <a:rPr lang="en-US" altLang="zh-CN" sz="1600" spc="2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podstawowymi</a:t>
            </a:r>
            <a:r>
              <a:rPr lang="en-US" altLang="zh-CN" sz="1600" spc="2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zasobami</a:t>
            </a:r>
            <a:r>
              <a:rPr lang="en-US" altLang="zh-CN" sz="1600" spc="2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systemu</a:t>
            </a:r>
            <a:r>
              <a:rPr lang="en-US" altLang="zh-CN" sz="1600" spc="2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mikroproces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.</a:t>
            </a:r>
            <a:r>
              <a:rPr lang="pl-PL" altLang="zh-CN" sz="16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 </a:t>
            </a:r>
            <a:br>
              <a:rPr lang="pl-PL" altLang="zh-CN" sz="16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czas</a:t>
            </a:r>
            <a:r>
              <a:rPr lang="en-US" altLang="zh-CN" sz="1600" spc="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</a:t>
            </a:r>
            <a:r>
              <a:rPr lang="en-US" altLang="zh-CN" sz="1600" spc="1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pamięć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)</a:t>
            </a:r>
            <a:r>
              <a:rPr lang="en-US" altLang="zh-CN" sz="1600" spc="1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i</a:t>
            </a:r>
            <a:r>
              <a:rPr lang="en-US" altLang="zh-CN" sz="1600" spc="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realizujące</a:t>
            </a:r>
            <a:r>
              <a:rPr lang="en-US" altLang="zh-CN" sz="1600" spc="1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funkcje</a:t>
            </a:r>
            <a:r>
              <a:rPr lang="en-US" altLang="zh-CN" sz="1600" spc="1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usługowe</a:t>
            </a:r>
            <a:r>
              <a:rPr lang="en-US" altLang="zh-CN" sz="1600" spc="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dla</a:t>
            </a:r>
            <a:r>
              <a:rPr lang="en-US" altLang="zh-CN" sz="1600" spc="1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programu</a:t>
            </a:r>
            <a:r>
              <a:rPr lang="en-US" altLang="zh-CN" sz="1600" spc="1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użytkowego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  <a:p>
            <a:pPr marL="163076" indent="-163075" algn="just" hangingPunct="0">
              <a:lnSpc>
                <a:spcPct val="150000"/>
              </a:lnSpc>
              <a:spcBef>
                <a:spcPts val="164"/>
              </a:spcBef>
            </a:pPr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2.</a:t>
            </a:r>
            <a:r>
              <a:rPr lang="en-US" altLang="zh-CN" sz="1600" b="1" spc="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biblioteki</a:t>
            </a:r>
            <a:r>
              <a:rPr lang="en-US" altLang="zh-CN" sz="1600" b="1" spc="2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RTOS</a:t>
            </a:r>
            <a:r>
              <a:rPr lang="en-US" altLang="zh-CN" sz="1600" b="1" spc="2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(</a:t>
            </a:r>
            <a:r>
              <a:rPr lang="en-US" altLang="zh-CN" sz="1600" b="1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library</a:t>
            </a:r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)</a:t>
            </a:r>
            <a:r>
              <a:rPr lang="en-US" altLang="zh-CN" sz="1600" b="1" spc="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zawierające</a:t>
            </a:r>
            <a:r>
              <a:rPr lang="en-US" altLang="zh-CN" sz="1600" spc="2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często</a:t>
            </a:r>
            <a:r>
              <a:rPr lang="en-US" altLang="zh-CN" sz="1600" spc="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używane</a:t>
            </a:r>
            <a:r>
              <a:rPr lang="en-US" altLang="zh-CN" sz="1600" spc="2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elementy</a:t>
            </a:r>
            <a:r>
              <a:rPr lang="en-US" altLang="zh-CN" sz="1600" spc="15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w</a:t>
            </a:r>
            <a:r>
              <a:rPr lang="en-US" altLang="zh-CN" sz="1600" spc="2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programie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uż</a:t>
            </a:r>
            <a:r>
              <a:rPr lang="en-US" altLang="zh-CN" sz="1600" spc="-5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y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</a:rPr>
              <a:t>tkowym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316</Words>
  <Application>Microsoft Office PowerPoint</Application>
  <PresentationFormat>Pokaz na ekranie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Motyw pakietu Office</vt:lpstr>
      <vt:lpstr>ARCHITEKTURA KOMPUTERÓW  I SYSTEMY OPERACYJNE</vt:lpstr>
      <vt:lpstr>LITERATURA</vt:lpstr>
      <vt:lpstr>System operacyjny </vt:lpstr>
      <vt:lpstr>Warstwowa budowa systemu operacyjnego</vt:lpstr>
      <vt:lpstr>Zadania systemu operacyjnego</vt:lpstr>
      <vt:lpstr>Podział systemów operacyjnych</vt:lpstr>
      <vt:lpstr>Systemy czasu rzeczywistego</vt:lpstr>
      <vt:lpstr>Systemy czasu rzeczywistego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blums</dc:creator>
  <cp:lastModifiedBy>User 6916</cp:lastModifiedBy>
  <cp:revision>37</cp:revision>
  <dcterms:created xsi:type="dcterms:W3CDTF">2018-11-06T19:51:47Z</dcterms:created>
  <dcterms:modified xsi:type="dcterms:W3CDTF">2019-01-29T22:24:30Z</dcterms:modified>
</cp:coreProperties>
</file>