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8288000" cy="10287000"/>
  <p:notesSz cx="6858000" cy="9144000"/>
  <p:embeddedFontLst>
    <p:embeddedFont>
      <p:font typeface="Aileron" panose="020B0604020202020204" charset="0"/>
      <p:regular r:id="rId28"/>
    </p:embeddedFont>
    <p:embeddedFont>
      <p:font typeface="Aileron Bold" panose="020B0604020202020204" charset="0"/>
      <p:regular r:id="rId29"/>
    </p:embeddedFont>
    <p:embeddedFont>
      <p:font typeface="Aileron Bold Italics" panose="020B0604020202020204" charset="0"/>
      <p:regular r:id="rId30"/>
    </p:embeddedFont>
    <p:embeddedFont>
      <p:font typeface="Aileron Heavy" panose="020B0604020202020204" charset="0"/>
      <p:regular r:id="rId31"/>
    </p:embeddedFont>
    <p:embeddedFont>
      <p:font typeface="Aileron Italics" panose="020B0604020202020204" charset="0"/>
      <p:regular r:id="rId32"/>
    </p:embeddedFont>
    <p:embeddedFont>
      <p:font typeface="Aileron Ultra-Bold" panose="020B0604020202020204" charset="0"/>
      <p:regular r:id="rId33"/>
    </p:embeddedFont>
    <p:embeddedFont>
      <p:font typeface="Coco Gothic" panose="020B0604020202020204" charset="0"/>
      <p:regular r:id="rId34"/>
    </p:embeddedFont>
    <p:embeddedFont>
      <p:font typeface="Coco Gothic Bold" panose="020B0604020202020204" charset="0"/>
      <p:regular r:id="rId35"/>
    </p:embeddedFont>
    <p:embeddedFont>
      <p:font typeface="DM Sans" pitchFamily="2" charset="0"/>
      <p:regular r:id="rId36"/>
    </p:embeddedFont>
    <p:embeddedFont>
      <p:font typeface="Open Sauce" panose="020B0604020202020204" charset="0"/>
      <p:regular r:id="rId37"/>
    </p:embeddedFont>
    <p:embeddedFont>
      <p:font typeface="Open Sauce Bold" panose="020B0604020202020204" charset="0"/>
      <p:regular r:id="rId38"/>
    </p:embeddedFont>
    <p:embeddedFont>
      <p:font typeface="TAN Headline" panose="020B0604020202020204" charset="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9" d="100"/>
          <a:sy n="69" d="100"/>
        </p:scale>
        <p:origin x="83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sv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0.svg"/><Relationship Id="rId7" Type="http://schemas.openxmlformats.org/officeDocument/2006/relationships/image" Target="../media/image41.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0.svg"/><Relationship Id="rId7" Type="http://schemas.openxmlformats.org/officeDocument/2006/relationships/image" Target="../media/image41.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svg"/><Relationship Id="rId7" Type="http://schemas.openxmlformats.org/officeDocument/2006/relationships/image" Target="../media/image39.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34.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3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18.sv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2.sv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2.svg"/><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1.sv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svg"/><Relationship Id="rId7"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20.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52.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2.sv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20.svg"/><Relationship Id="rId7" Type="http://schemas.openxmlformats.org/officeDocument/2006/relationships/image" Target="../media/image41.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2.sv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3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18.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svg"/><Relationship Id="rId7"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9.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0.sv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3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20.svg"/><Relationship Id="rId7" Type="http://schemas.openxmlformats.org/officeDocument/2006/relationships/image" Target="../media/image35.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591004">
            <a:off x="9581993" y="1000174"/>
            <a:ext cx="9743832" cy="10202966"/>
          </a:xfrm>
          <a:custGeom>
            <a:avLst/>
            <a:gdLst/>
            <a:ahLst/>
            <a:cxnLst/>
            <a:rect l="l" t="t" r="r" b="b"/>
            <a:pathLst>
              <a:path w="9743832" h="10202966">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5755965">
            <a:off x="-1305642" y="731692"/>
            <a:ext cx="9743832" cy="10202966"/>
          </a:xfrm>
          <a:custGeom>
            <a:avLst/>
            <a:gdLst/>
            <a:ahLst/>
            <a:cxnLst/>
            <a:rect l="l" t="t" r="r" b="b"/>
            <a:pathLst>
              <a:path w="9743832" h="10202966">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1844355" y="5705171"/>
            <a:ext cx="14599291" cy="9163657"/>
          </a:xfrm>
          <a:custGeom>
            <a:avLst/>
            <a:gdLst/>
            <a:ahLst/>
            <a:cxnLst/>
            <a:rect l="l" t="t" r="r" b="b"/>
            <a:pathLst>
              <a:path w="14599291" h="9163657">
                <a:moveTo>
                  <a:pt x="14599290" y="0"/>
                </a:moveTo>
                <a:lnTo>
                  <a:pt x="0" y="0"/>
                </a:lnTo>
                <a:lnTo>
                  <a:pt x="0" y="9163658"/>
                </a:lnTo>
                <a:lnTo>
                  <a:pt x="14599290" y="9163658"/>
                </a:lnTo>
                <a:lnTo>
                  <a:pt x="1459929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5216366" y="5042801"/>
            <a:ext cx="4127261" cy="5717869"/>
          </a:xfrm>
          <a:custGeom>
            <a:avLst/>
            <a:gdLst/>
            <a:ahLst/>
            <a:cxnLst/>
            <a:rect l="l" t="t" r="r" b="b"/>
            <a:pathLst>
              <a:path w="4127261" h="5717869">
                <a:moveTo>
                  <a:pt x="0" y="0"/>
                </a:moveTo>
                <a:lnTo>
                  <a:pt x="4127262" y="0"/>
                </a:lnTo>
                <a:lnTo>
                  <a:pt x="4127262" y="5717869"/>
                </a:lnTo>
                <a:lnTo>
                  <a:pt x="0" y="57178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9144000" y="4573289"/>
            <a:ext cx="4364916" cy="6187381"/>
          </a:xfrm>
          <a:custGeom>
            <a:avLst/>
            <a:gdLst/>
            <a:ahLst/>
            <a:cxnLst/>
            <a:rect l="l" t="t" r="r" b="b"/>
            <a:pathLst>
              <a:path w="4364916" h="6187381">
                <a:moveTo>
                  <a:pt x="0" y="0"/>
                </a:moveTo>
                <a:lnTo>
                  <a:pt x="4364916" y="0"/>
                </a:lnTo>
                <a:lnTo>
                  <a:pt x="4364916" y="6187381"/>
                </a:lnTo>
                <a:lnTo>
                  <a:pt x="0" y="618738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1487407" y="6174334"/>
            <a:ext cx="3531385" cy="3815463"/>
          </a:xfrm>
          <a:custGeom>
            <a:avLst/>
            <a:gdLst/>
            <a:ahLst/>
            <a:cxnLst/>
            <a:rect l="l" t="t" r="r" b="b"/>
            <a:pathLst>
              <a:path w="3531385" h="3815463">
                <a:moveTo>
                  <a:pt x="0" y="0"/>
                </a:moveTo>
                <a:lnTo>
                  <a:pt x="3531386" y="0"/>
                </a:lnTo>
                <a:lnTo>
                  <a:pt x="3531386" y="3815463"/>
                </a:lnTo>
                <a:lnTo>
                  <a:pt x="0" y="38154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flipH="1">
            <a:off x="12543402" y="6083768"/>
            <a:ext cx="3531385" cy="3815463"/>
          </a:xfrm>
          <a:custGeom>
            <a:avLst/>
            <a:gdLst/>
            <a:ahLst/>
            <a:cxnLst/>
            <a:rect l="l" t="t" r="r" b="b"/>
            <a:pathLst>
              <a:path w="3531385" h="3815463">
                <a:moveTo>
                  <a:pt x="3531386" y="0"/>
                </a:moveTo>
                <a:lnTo>
                  <a:pt x="0" y="0"/>
                </a:lnTo>
                <a:lnTo>
                  <a:pt x="0" y="3815463"/>
                </a:lnTo>
                <a:lnTo>
                  <a:pt x="3531386" y="3815463"/>
                </a:lnTo>
                <a:lnTo>
                  <a:pt x="3531386"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a:off x="-436655" y="1657320"/>
            <a:ext cx="3778768" cy="3807323"/>
          </a:xfrm>
          <a:custGeom>
            <a:avLst/>
            <a:gdLst/>
            <a:ahLst/>
            <a:cxnLst/>
            <a:rect l="l" t="t" r="r" b="b"/>
            <a:pathLst>
              <a:path w="3778768" h="3807323">
                <a:moveTo>
                  <a:pt x="0" y="0"/>
                </a:moveTo>
                <a:lnTo>
                  <a:pt x="3778768" y="0"/>
                </a:lnTo>
                <a:lnTo>
                  <a:pt x="3778768" y="3807323"/>
                </a:lnTo>
                <a:lnTo>
                  <a:pt x="0" y="38073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Freeform 10"/>
          <p:cNvSpPr/>
          <p:nvPr/>
        </p:nvSpPr>
        <p:spPr>
          <a:xfrm>
            <a:off x="538390" y="606533"/>
            <a:ext cx="1828678" cy="1399770"/>
          </a:xfrm>
          <a:custGeom>
            <a:avLst/>
            <a:gdLst/>
            <a:ahLst/>
            <a:cxnLst/>
            <a:rect l="l" t="t" r="r" b="b"/>
            <a:pathLst>
              <a:path w="1828678" h="1399770">
                <a:moveTo>
                  <a:pt x="0" y="0"/>
                </a:moveTo>
                <a:lnTo>
                  <a:pt x="1828678" y="0"/>
                </a:lnTo>
                <a:lnTo>
                  <a:pt x="1828678" y="1399770"/>
                </a:lnTo>
                <a:lnTo>
                  <a:pt x="0" y="139977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grpSp>
        <p:nvGrpSpPr>
          <p:cNvPr id="11" name="Group 11"/>
          <p:cNvGrpSpPr/>
          <p:nvPr/>
        </p:nvGrpSpPr>
        <p:grpSpPr>
          <a:xfrm>
            <a:off x="4460558" y="573066"/>
            <a:ext cx="627698" cy="634365"/>
            <a:chOff x="0" y="0"/>
            <a:chExt cx="836930" cy="845820"/>
          </a:xfrm>
        </p:grpSpPr>
        <p:sp>
          <p:nvSpPr>
            <p:cNvPr id="12" name="Freeform 12"/>
            <p:cNvSpPr/>
            <p:nvPr/>
          </p:nvSpPr>
          <p:spPr>
            <a:xfrm>
              <a:off x="45720" y="48260"/>
              <a:ext cx="746760" cy="748030"/>
            </a:xfrm>
            <a:custGeom>
              <a:avLst/>
              <a:gdLst/>
              <a:ahLst/>
              <a:cxnLst/>
              <a:rect l="l" t="t" r="r" b="b"/>
              <a:pathLst>
                <a:path w="746760" h="748030">
                  <a:moveTo>
                    <a:pt x="541020" y="712470"/>
                  </a:moveTo>
                  <a:cubicBezTo>
                    <a:pt x="17780" y="205740"/>
                    <a:pt x="15240" y="201930"/>
                    <a:pt x="10160" y="186690"/>
                  </a:cubicBezTo>
                  <a:cubicBezTo>
                    <a:pt x="3810" y="163830"/>
                    <a:pt x="0" y="124460"/>
                    <a:pt x="8890" y="99060"/>
                  </a:cubicBezTo>
                  <a:cubicBezTo>
                    <a:pt x="16510" y="72390"/>
                    <a:pt x="38100" y="44450"/>
                    <a:pt x="59690" y="27940"/>
                  </a:cubicBezTo>
                  <a:cubicBezTo>
                    <a:pt x="82550" y="11430"/>
                    <a:pt x="116840" y="1270"/>
                    <a:pt x="143510" y="2540"/>
                  </a:cubicBezTo>
                  <a:cubicBezTo>
                    <a:pt x="171450" y="3810"/>
                    <a:pt x="207010" y="20320"/>
                    <a:pt x="226060" y="33020"/>
                  </a:cubicBezTo>
                  <a:cubicBezTo>
                    <a:pt x="240030" y="43180"/>
                    <a:pt x="247650" y="52070"/>
                    <a:pt x="255270" y="66040"/>
                  </a:cubicBezTo>
                  <a:cubicBezTo>
                    <a:pt x="266700" y="87630"/>
                    <a:pt x="275590" y="128270"/>
                    <a:pt x="275590" y="151130"/>
                  </a:cubicBezTo>
                  <a:cubicBezTo>
                    <a:pt x="275590" y="168910"/>
                    <a:pt x="273050" y="180340"/>
                    <a:pt x="265430" y="194310"/>
                  </a:cubicBezTo>
                  <a:cubicBezTo>
                    <a:pt x="254000" y="215900"/>
                    <a:pt x="229870" y="246380"/>
                    <a:pt x="205740" y="259080"/>
                  </a:cubicBezTo>
                  <a:cubicBezTo>
                    <a:pt x="181610" y="273050"/>
                    <a:pt x="143510" y="276860"/>
                    <a:pt x="120650" y="275590"/>
                  </a:cubicBezTo>
                  <a:cubicBezTo>
                    <a:pt x="102870" y="274320"/>
                    <a:pt x="91440" y="270510"/>
                    <a:pt x="77470" y="261620"/>
                  </a:cubicBezTo>
                  <a:cubicBezTo>
                    <a:pt x="57150" y="250190"/>
                    <a:pt x="27940" y="224790"/>
                    <a:pt x="16510" y="199390"/>
                  </a:cubicBezTo>
                  <a:cubicBezTo>
                    <a:pt x="3810" y="175260"/>
                    <a:pt x="0" y="139700"/>
                    <a:pt x="5080" y="113030"/>
                  </a:cubicBezTo>
                  <a:cubicBezTo>
                    <a:pt x="10160" y="86360"/>
                    <a:pt x="27940" y="55880"/>
                    <a:pt x="48260" y="36830"/>
                  </a:cubicBezTo>
                  <a:cubicBezTo>
                    <a:pt x="69850" y="19050"/>
                    <a:pt x="105410" y="6350"/>
                    <a:pt x="129540" y="2540"/>
                  </a:cubicBezTo>
                  <a:cubicBezTo>
                    <a:pt x="146050" y="0"/>
                    <a:pt x="157480" y="1270"/>
                    <a:pt x="173990" y="6350"/>
                  </a:cubicBezTo>
                  <a:cubicBezTo>
                    <a:pt x="195580" y="13970"/>
                    <a:pt x="214630" y="27940"/>
                    <a:pt x="246380" y="54610"/>
                  </a:cubicBezTo>
                  <a:cubicBezTo>
                    <a:pt x="337820" y="129540"/>
                    <a:pt x="645160" y="457200"/>
                    <a:pt x="708660" y="537210"/>
                  </a:cubicBezTo>
                  <a:cubicBezTo>
                    <a:pt x="726440" y="560070"/>
                    <a:pt x="734060" y="566420"/>
                    <a:pt x="739140" y="585470"/>
                  </a:cubicBezTo>
                  <a:cubicBezTo>
                    <a:pt x="745490" y="609600"/>
                    <a:pt x="746760" y="646430"/>
                    <a:pt x="736600" y="671830"/>
                  </a:cubicBezTo>
                  <a:cubicBezTo>
                    <a:pt x="726440" y="695960"/>
                    <a:pt x="698500" y="722630"/>
                    <a:pt x="676910" y="734060"/>
                  </a:cubicBezTo>
                  <a:cubicBezTo>
                    <a:pt x="659130" y="744220"/>
                    <a:pt x="641350" y="748030"/>
                    <a:pt x="621030" y="746760"/>
                  </a:cubicBezTo>
                  <a:cubicBezTo>
                    <a:pt x="595630" y="744220"/>
                    <a:pt x="541020" y="712470"/>
                    <a:pt x="541020" y="712470"/>
                  </a:cubicBezTo>
                </a:path>
              </a:pathLst>
            </a:custGeom>
            <a:solidFill>
              <a:srgbClr val="88A3CE"/>
            </a:solidFill>
            <a:ln cap="sq">
              <a:noFill/>
              <a:prstDash val="solid"/>
              <a:miter/>
            </a:ln>
          </p:spPr>
          <p:txBody>
            <a:bodyPr/>
            <a:lstStyle/>
            <a:p>
              <a:endParaRPr lang="en-US"/>
            </a:p>
          </p:txBody>
        </p:sp>
      </p:grpSp>
      <p:grpSp>
        <p:nvGrpSpPr>
          <p:cNvPr id="13" name="Group 13"/>
          <p:cNvGrpSpPr/>
          <p:nvPr/>
        </p:nvGrpSpPr>
        <p:grpSpPr>
          <a:xfrm>
            <a:off x="5068253" y="483531"/>
            <a:ext cx="296228" cy="615315"/>
            <a:chOff x="0" y="0"/>
            <a:chExt cx="394970" cy="820420"/>
          </a:xfrm>
        </p:grpSpPr>
        <p:sp>
          <p:nvSpPr>
            <p:cNvPr id="14" name="Freeform 14"/>
            <p:cNvSpPr/>
            <p:nvPr/>
          </p:nvSpPr>
          <p:spPr>
            <a:xfrm>
              <a:off x="48260" y="49530"/>
              <a:ext cx="311150" cy="722630"/>
            </a:xfrm>
            <a:custGeom>
              <a:avLst/>
              <a:gdLst/>
              <a:ahLst/>
              <a:cxnLst/>
              <a:rect l="l" t="t" r="r" b="b"/>
              <a:pathLst>
                <a:path w="311150" h="722630">
                  <a:moveTo>
                    <a:pt x="66040" y="626110"/>
                  </a:moveTo>
                  <a:cubicBezTo>
                    <a:pt x="2540" y="208280"/>
                    <a:pt x="11430" y="87630"/>
                    <a:pt x="33020" y="48260"/>
                  </a:cubicBezTo>
                  <a:cubicBezTo>
                    <a:pt x="40640" y="31750"/>
                    <a:pt x="49530" y="27940"/>
                    <a:pt x="63500" y="20320"/>
                  </a:cubicBezTo>
                  <a:cubicBezTo>
                    <a:pt x="83820" y="10160"/>
                    <a:pt x="118110" y="0"/>
                    <a:pt x="143510" y="2540"/>
                  </a:cubicBezTo>
                  <a:cubicBezTo>
                    <a:pt x="168910" y="5080"/>
                    <a:pt x="199390" y="19050"/>
                    <a:pt x="218440" y="36830"/>
                  </a:cubicBezTo>
                  <a:cubicBezTo>
                    <a:pt x="237490" y="53340"/>
                    <a:pt x="252730" y="82550"/>
                    <a:pt x="257810" y="107950"/>
                  </a:cubicBezTo>
                  <a:cubicBezTo>
                    <a:pt x="261620" y="133350"/>
                    <a:pt x="256540" y="166370"/>
                    <a:pt x="245110" y="189230"/>
                  </a:cubicBezTo>
                  <a:cubicBezTo>
                    <a:pt x="232410" y="212090"/>
                    <a:pt x="204470" y="234950"/>
                    <a:pt x="185420" y="246380"/>
                  </a:cubicBezTo>
                  <a:cubicBezTo>
                    <a:pt x="172720" y="254000"/>
                    <a:pt x="161290" y="256540"/>
                    <a:pt x="146050" y="257810"/>
                  </a:cubicBezTo>
                  <a:cubicBezTo>
                    <a:pt x="124460" y="257810"/>
                    <a:pt x="85090" y="250190"/>
                    <a:pt x="66040" y="240030"/>
                  </a:cubicBezTo>
                  <a:cubicBezTo>
                    <a:pt x="52070" y="233680"/>
                    <a:pt x="43180" y="226060"/>
                    <a:pt x="34290" y="214630"/>
                  </a:cubicBezTo>
                  <a:cubicBezTo>
                    <a:pt x="20320" y="196850"/>
                    <a:pt x="6350" y="160020"/>
                    <a:pt x="2540" y="138430"/>
                  </a:cubicBezTo>
                  <a:cubicBezTo>
                    <a:pt x="0" y="123190"/>
                    <a:pt x="1270" y="111760"/>
                    <a:pt x="7620" y="96520"/>
                  </a:cubicBezTo>
                  <a:cubicBezTo>
                    <a:pt x="13970" y="76200"/>
                    <a:pt x="31750" y="44450"/>
                    <a:pt x="52070" y="29210"/>
                  </a:cubicBezTo>
                  <a:cubicBezTo>
                    <a:pt x="72390" y="12700"/>
                    <a:pt x="107950" y="3810"/>
                    <a:pt x="129540" y="1270"/>
                  </a:cubicBezTo>
                  <a:cubicBezTo>
                    <a:pt x="146050" y="0"/>
                    <a:pt x="156210" y="2540"/>
                    <a:pt x="171450" y="7620"/>
                  </a:cubicBezTo>
                  <a:cubicBezTo>
                    <a:pt x="191770" y="16510"/>
                    <a:pt x="222250" y="35560"/>
                    <a:pt x="236220" y="57150"/>
                  </a:cubicBezTo>
                  <a:cubicBezTo>
                    <a:pt x="251460" y="78740"/>
                    <a:pt x="260350" y="110490"/>
                    <a:pt x="259080" y="135890"/>
                  </a:cubicBezTo>
                  <a:cubicBezTo>
                    <a:pt x="257810" y="161290"/>
                    <a:pt x="227330" y="210820"/>
                    <a:pt x="229870" y="212090"/>
                  </a:cubicBezTo>
                  <a:cubicBezTo>
                    <a:pt x="231140" y="213360"/>
                    <a:pt x="243840" y="182880"/>
                    <a:pt x="250190" y="185420"/>
                  </a:cubicBezTo>
                  <a:cubicBezTo>
                    <a:pt x="273050" y="191770"/>
                    <a:pt x="311150" y="562610"/>
                    <a:pt x="294640" y="636270"/>
                  </a:cubicBezTo>
                  <a:cubicBezTo>
                    <a:pt x="289560" y="661670"/>
                    <a:pt x="280670" y="670560"/>
                    <a:pt x="266700" y="684530"/>
                  </a:cubicBezTo>
                  <a:cubicBezTo>
                    <a:pt x="248920" y="701040"/>
                    <a:pt x="217170" y="717550"/>
                    <a:pt x="190500" y="720090"/>
                  </a:cubicBezTo>
                  <a:cubicBezTo>
                    <a:pt x="165100" y="722630"/>
                    <a:pt x="132080" y="712470"/>
                    <a:pt x="110490" y="695960"/>
                  </a:cubicBezTo>
                  <a:cubicBezTo>
                    <a:pt x="90170" y="680720"/>
                    <a:pt x="66040" y="626110"/>
                    <a:pt x="66040" y="626110"/>
                  </a:cubicBezTo>
                </a:path>
              </a:pathLst>
            </a:custGeom>
            <a:solidFill>
              <a:srgbClr val="88A3CE"/>
            </a:solidFill>
            <a:ln cap="sq">
              <a:noFill/>
              <a:prstDash val="solid"/>
              <a:miter/>
            </a:ln>
          </p:spPr>
          <p:txBody>
            <a:bodyPr/>
            <a:lstStyle/>
            <a:p>
              <a:endParaRPr lang="en-US"/>
            </a:p>
          </p:txBody>
        </p:sp>
      </p:grpSp>
      <p:grpSp>
        <p:nvGrpSpPr>
          <p:cNvPr id="15" name="Group 15"/>
          <p:cNvGrpSpPr/>
          <p:nvPr/>
        </p:nvGrpSpPr>
        <p:grpSpPr>
          <a:xfrm>
            <a:off x="4470082" y="1228386"/>
            <a:ext cx="592455" cy="303847"/>
            <a:chOff x="0" y="0"/>
            <a:chExt cx="789940" cy="405130"/>
          </a:xfrm>
        </p:grpSpPr>
        <p:sp>
          <p:nvSpPr>
            <p:cNvPr id="16" name="Freeform 16"/>
            <p:cNvSpPr/>
            <p:nvPr/>
          </p:nvSpPr>
          <p:spPr>
            <a:xfrm>
              <a:off x="48260" y="48260"/>
              <a:ext cx="692150" cy="309880"/>
            </a:xfrm>
            <a:custGeom>
              <a:avLst/>
              <a:gdLst/>
              <a:ahLst/>
              <a:cxnLst/>
              <a:rect l="l" t="t" r="r" b="b"/>
              <a:pathLst>
                <a:path w="692150" h="309880">
                  <a:moveTo>
                    <a:pt x="553720" y="278130"/>
                  </a:moveTo>
                  <a:cubicBezTo>
                    <a:pt x="351790" y="256540"/>
                    <a:pt x="271780" y="250190"/>
                    <a:pt x="234950" y="262890"/>
                  </a:cubicBezTo>
                  <a:cubicBezTo>
                    <a:pt x="214630" y="270510"/>
                    <a:pt x="210820" y="288290"/>
                    <a:pt x="191770" y="294640"/>
                  </a:cubicBezTo>
                  <a:cubicBezTo>
                    <a:pt x="170180" y="303530"/>
                    <a:pt x="133350" y="309880"/>
                    <a:pt x="106680" y="303530"/>
                  </a:cubicBezTo>
                  <a:cubicBezTo>
                    <a:pt x="80010" y="297180"/>
                    <a:pt x="49530" y="275590"/>
                    <a:pt x="33020" y="259080"/>
                  </a:cubicBezTo>
                  <a:cubicBezTo>
                    <a:pt x="21590" y="246380"/>
                    <a:pt x="16510" y="234950"/>
                    <a:pt x="11430" y="220980"/>
                  </a:cubicBezTo>
                  <a:cubicBezTo>
                    <a:pt x="6350" y="207010"/>
                    <a:pt x="1270" y="194310"/>
                    <a:pt x="2540" y="177800"/>
                  </a:cubicBezTo>
                  <a:cubicBezTo>
                    <a:pt x="3810" y="154940"/>
                    <a:pt x="10160" y="118110"/>
                    <a:pt x="26670" y="95250"/>
                  </a:cubicBezTo>
                  <a:cubicBezTo>
                    <a:pt x="41910" y="73660"/>
                    <a:pt x="69850" y="52070"/>
                    <a:pt x="95250" y="44450"/>
                  </a:cubicBezTo>
                  <a:cubicBezTo>
                    <a:pt x="120650" y="35560"/>
                    <a:pt x="158750" y="39370"/>
                    <a:pt x="181610" y="45720"/>
                  </a:cubicBezTo>
                  <a:cubicBezTo>
                    <a:pt x="196850" y="49530"/>
                    <a:pt x="207010" y="54610"/>
                    <a:pt x="219710" y="66040"/>
                  </a:cubicBezTo>
                  <a:cubicBezTo>
                    <a:pt x="236220" y="81280"/>
                    <a:pt x="260350" y="111760"/>
                    <a:pt x="266700" y="137160"/>
                  </a:cubicBezTo>
                  <a:cubicBezTo>
                    <a:pt x="274320" y="163830"/>
                    <a:pt x="271780" y="198120"/>
                    <a:pt x="261620" y="223520"/>
                  </a:cubicBezTo>
                  <a:cubicBezTo>
                    <a:pt x="251460" y="248920"/>
                    <a:pt x="228600" y="274320"/>
                    <a:pt x="205740" y="288290"/>
                  </a:cubicBezTo>
                  <a:cubicBezTo>
                    <a:pt x="181610" y="302260"/>
                    <a:pt x="148590" y="309880"/>
                    <a:pt x="120650" y="306070"/>
                  </a:cubicBezTo>
                  <a:cubicBezTo>
                    <a:pt x="93980" y="303530"/>
                    <a:pt x="63500" y="288290"/>
                    <a:pt x="43180" y="269240"/>
                  </a:cubicBezTo>
                  <a:cubicBezTo>
                    <a:pt x="24130" y="250190"/>
                    <a:pt x="8890" y="215900"/>
                    <a:pt x="3810" y="193040"/>
                  </a:cubicBezTo>
                  <a:cubicBezTo>
                    <a:pt x="0" y="176530"/>
                    <a:pt x="0" y="165100"/>
                    <a:pt x="3810" y="148590"/>
                  </a:cubicBezTo>
                  <a:cubicBezTo>
                    <a:pt x="10160" y="127000"/>
                    <a:pt x="29210" y="93980"/>
                    <a:pt x="45720" y="73660"/>
                  </a:cubicBezTo>
                  <a:cubicBezTo>
                    <a:pt x="59690" y="55880"/>
                    <a:pt x="71120" y="43180"/>
                    <a:pt x="93980" y="31750"/>
                  </a:cubicBezTo>
                  <a:cubicBezTo>
                    <a:pt x="132080" y="13970"/>
                    <a:pt x="207010" y="6350"/>
                    <a:pt x="264160" y="2540"/>
                  </a:cubicBezTo>
                  <a:cubicBezTo>
                    <a:pt x="322580" y="0"/>
                    <a:pt x="383540" y="7620"/>
                    <a:pt x="441960" y="15240"/>
                  </a:cubicBezTo>
                  <a:cubicBezTo>
                    <a:pt x="501650" y="22860"/>
                    <a:pt x="575310" y="27940"/>
                    <a:pt x="617220" y="49530"/>
                  </a:cubicBezTo>
                  <a:cubicBezTo>
                    <a:pt x="645160" y="63500"/>
                    <a:pt x="666750" y="86360"/>
                    <a:pt x="678180" y="106680"/>
                  </a:cubicBezTo>
                  <a:cubicBezTo>
                    <a:pt x="688340" y="124460"/>
                    <a:pt x="692150" y="143510"/>
                    <a:pt x="690880" y="162560"/>
                  </a:cubicBezTo>
                  <a:cubicBezTo>
                    <a:pt x="688340" y="186690"/>
                    <a:pt x="674370" y="222250"/>
                    <a:pt x="657860" y="241300"/>
                  </a:cubicBezTo>
                  <a:cubicBezTo>
                    <a:pt x="645160" y="256540"/>
                    <a:pt x="627380" y="266700"/>
                    <a:pt x="610870" y="273050"/>
                  </a:cubicBezTo>
                  <a:cubicBezTo>
                    <a:pt x="593090" y="278130"/>
                    <a:pt x="553720" y="278130"/>
                    <a:pt x="553720" y="278130"/>
                  </a:cubicBezTo>
                </a:path>
              </a:pathLst>
            </a:custGeom>
            <a:solidFill>
              <a:srgbClr val="88A3CE"/>
            </a:solidFill>
            <a:ln cap="sq">
              <a:noFill/>
              <a:prstDash val="solid"/>
              <a:miter/>
            </a:ln>
          </p:spPr>
          <p:txBody>
            <a:bodyPr/>
            <a:lstStyle/>
            <a:p>
              <a:endParaRPr lang="en-US"/>
            </a:p>
          </p:txBody>
        </p:sp>
      </p:grpSp>
      <p:grpSp>
        <p:nvGrpSpPr>
          <p:cNvPr id="17" name="Group 17"/>
          <p:cNvGrpSpPr/>
          <p:nvPr/>
        </p:nvGrpSpPr>
        <p:grpSpPr>
          <a:xfrm rot="-5466542">
            <a:off x="13171488" y="957477"/>
            <a:ext cx="552469" cy="522858"/>
            <a:chOff x="0" y="0"/>
            <a:chExt cx="900430" cy="852170"/>
          </a:xfrm>
        </p:grpSpPr>
        <p:sp>
          <p:nvSpPr>
            <p:cNvPr id="18" name="Freeform 18"/>
            <p:cNvSpPr/>
            <p:nvPr/>
          </p:nvSpPr>
          <p:spPr>
            <a:xfrm>
              <a:off x="45720" y="48260"/>
              <a:ext cx="807720" cy="755650"/>
            </a:xfrm>
            <a:custGeom>
              <a:avLst/>
              <a:gdLst/>
              <a:ahLst/>
              <a:cxnLst/>
              <a:rect l="l" t="t" r="r" b="b"/>
              <a:pathLst>
                <a:path w="807720" h="755650">
                  <a:moveTo>
                    <a:pt x="208280" y="41910"/>
                  </a:moveTo>
                  <a:cubicBezTo>
                    <a:pt x="571500" y="396240"/>
                    <a:pt x="746760" y="495300"/>
                    <a:pt x="786130" y="544830"/>
                  </a:cubicBezTo>
                  <a:cubicBezTo>
                    <a:pt x="798830" y="561340"/>
                    <a:pt x="800100" y="568960"/>
                    <a:pt x="802640" y="585470"/>
                  </a:cubicBezTo>
                  <a:cubicBezTo>
                    <a:pt x="806450" y="608330"/>
                    <a:pt x="805180" y="646430"/>
                    <a:pt x="795020" y="671830"/>
                  </a:cubicBezTo>
                  <a:cubicBezTo>
                    <a:pt x="783590" y="697230"/>
                    <a:pt x="759460" y="722630"/>
                    <a:pt x="735330" y="735330"/>
                  </a:cubicBezTo>
                  <a:cubicBezTo>
                    <a:pt x="711200" y="749300"/>
                    <a:pt x="676910" y="755650"/>
                    <a:pt x="650240" y="750570"/>
                  </a:cubicBezTo>
                  <a:cubicBezTo>
                    <a:pt x="622300" y="746760"/>
                    <a:pt x="591820" y="731520"/>
                    <a:pt x="572770" y="711200"/>
                  </a:cubicBezTo>
                  <a:cubicBezTo>
                    <a:pt x="553720" y="692150"/>
                    <a:pt x="539750" y="655320"/>
                    <a:pt x="534670" y="632460"/>
                  </a:cubicBezTo>
                  <a:cubicBezTo>
                    <a:pt x="532130" y="615950"/>
                    <a:pt x="533400" y="603250"/>
                    <a:pt x="537210" y="589280"/>
                  </a:cubicBezTo>
                  <a:cubicBezTo>
                    <a:pt x="539750" y="574040"/>
                    <a:pt x="543560" y="561340"/>
                    <a:pt x="552450" y="547370"/>
                  </a:cubicBezTo>
                  <a:cubicBezTo>
                    <a:pt x="566420" y="528320"/>
                    <a:pt x="593090" y="501650"/>
                    <a:pt x="618490" y="490220"/>
                  </a:cubicBezTo>
                  <a:cubicBezTo>
                    <a:pt x="643890" y="480060"/>
                    <a:pt x="681990" y="480060"/>
                    <a:pt x="704850" y="485140"/>
                  </a:cubicBezTo>
                  <a:cubicBezTo>
                    <a:pt x="721360" y="487680"/>
                    <a:pt x="731520" y="492760"/>
                    <a:pt x="745490" y="502920"/>
                  </a:cubicBezTo>
                  <a:cubicBezTo>
                    <a:pt x="763270" y="516890"/>
                    <a:pt x="789940" y="544830"/>
                    <a:pt x="798830" y="571500"/>
                  </a:cubicBezTo>
                  <a:cubicBezTo>
                    <a:pt x="807720" y="596900"/>
                    <a:pt x="807720" y="632460"/>
                    <a:pt x="800100" y="657860"/>
                  </a:cubicBezTo>
                  <a:cubicBezTo>
                    <a:pt x="791210" y="684530"/>
                    <a:pt x="770890" y="712470"/>
                    <a:pt x="748030" y="727710"/>
                  </a:cubicBezTo>
                  <a:cubicBezTo>
                    <a:pt x="725170" y="744220"/>
                    <a:pt x="688340" y="751840"/>
                    <a:pt x="664210" y="751840"/>
                  </a:cubicBezTo>
                  <a:cubicBezTo>
                    <a:pt x="647700" y="753110"/>
                    <a:pt x="638810" y="749300"/>
                    <a:pt x="621030" y="742950"/>
                  </a:cubicBezTo>
                  <a:cubicBezTo>
                    <a:pt x="594360" y="732790"/>
                    <a:pt x="552450" y="708660"/>
                    <a:pt x="518160" y="684530"/>
                  </a:cubicBezTo>
                  <a:cubicBezTo>
                    <a:pt x="481330" y="659130"/>
                    <a:pt x="450850" y="635000"/>
                    <a:pt x="407670" y="594360"/>
                  </a:cubicBezTo>
                  <a:cubicBezTo>
                    <a:pt x="335280" y="530860"/>
                    <a:pt x="210820" y="405130"/>
                    <a:pt x="139700" y="326390"/>
                  </a:cubicBezTo>
                  <a:cubicBezTo>
                    <a:pt x="87630" y="270510"/>
                    <a:pt x="33020" y="220980"/>
                    <a:pt x="13970" y="175260"/>
                  </a:cubicBezTo>
                  <a:cubicBezTo>
                    <a:pt x="1270" y="144780"/>
                    <a:pt x="0" y="115570"/>
                    <a:pt x="5080" y="91440"/>
                  </a:cubicBezTo>
                  <a:cubicBezTo>
                    <a:pt x="7620" y="72390"/>
                    <a:pt x="19050" y="54610"/>
                    <a:pt x="30480" y="41910"/>
                  </a:cubicBezTo>
                  <a:cubicBezTo>
                    <a:pt x="43180" y="27940"/>
                    <a:pt x="60960" y="16510"/>
                    <a:pt x="77470" y="10160"/>
                  </a:cubicBezTo>
                  <a:cubicBezTo>
                    <a:pt x="95250" y="2540"/>
                    <a:pt x="114300" y="0"/>
                    <a:pt x="134620" y="2540"/>
                  </a:cubicBezTo>
                  <a:cubicBezTo>
                    <a:pt x="157480" y="7620"/>
                    <a:pt x="208280" y="41910"/>
                    <a:pt x="208280" y="41910"/>
                  </a:cubicBezTo>
                </a:path>
              </a:pathLst>
            </a:custGeom>
            <a:solidFill>
              <a:srgbClr val="88A3CE"/>
            </a:solidFill>
            <a:ln cap="sq">
              <a:noFill/>
              <a:prstDash val="solid"/>
              <a:miter/>
            </a:ln>
          </p:spPr>
          <p:txBody>
            <a:bodyPr/>
            <a:lstStyle/>
            <a:p>
              <a:endParaRPr lang="en-US"/>
            </a:p>
          </p:txBody>
        </p:sp>
      </p:grpSp>
      <p:grpSp>
        <p:nvGrpSpPr>
          <p:cNvPr id="19" name="Group 19"/>
          <p:cNvGrpSpPr/>
          <p:nvPr/>
        </p:nvGrpSpPr>
        <p:grpSpPr>
          <a:xfrm rot="-5466542">
            <a:off x="12755985" y="971838"/>
            <a:ext cx="621819" cy="241559"/>
            <a:chOff x="0" y="0"/>
            <a:chExt cx="1013460" cy="393700"/>
          </a:xfrm>
        </p:grpSpPr>
        <p:sp>
          <p:nvSpPr>
            <p:cNvPr id="20" name="Freeform 20"/>
            <p:cNvSpPr/>
            <p:nvPr/>
          </p:nvSpPr>
          <p:spPr>
            <a:xfrm>
              <a:off x="49530" y="46990"/>
              <a:ext cx="918210" cy="308610"/>
            </a:xfrm>
            <a:custGeom>
              <a:avLst/>
              <a:gdLst/>
              <a:ahLst/>
              <a:cxnLst/>
              <a:rect l="l" t="t" r="r" b="b"/>
              <a:pathLst>
                <a:path w="918210" h="308610">
                  <a:moveTo>
                    <a:pt x="124460" y="46990"/>
                  </a:moveTo>
                  <a:cubicBezTo>
                    <a:pt x="711200" y="30480"/>
                    <a:pt x="711200" y="19050"/>
                    <a:pt x="726440" y="13970"/>
                  </a:cubicBezTo>
                  <a:cubicBezTo>
                    <a:pt x="749300" y="6350"/>
                    <a:pt x="786130" y="0"/>
                    <a:pt x="812800" y="6350"/>
                  </a:cubicBezTo>
                  <a:cubicBezTo>
                    <a:pt x="839470" y="12700"/>
                    <a:pt x="869950" y="35560"/>
                    <a:pt x="885190" y="52070"/>
                  </a:cubicBezTo>
                  <a:cubicBezTo>
                    <a:pt x="896620" y="63500"/>
                    <a:pt x="902970" y="73660"/>
                    <a:pt x="906780" y="90170"/>
                  </a:cubicBezTo>
                  <a:cubicBezTo>
                    <a:pt x="913130" y="111760"/>
                    <a:pt x="918210" y="149860"/>
                    <a:pt x="909320" y="175260"/>
                  </a:cubicBezTo>
                  <a:cubicBezTo>
                    <a:pt x="901700" y="201930"/>
                    <a:pt x="881380" y="229870"/>
                    <a:pt x="859790" y="246380"/>
                  </a:cubicBezTo>
                  <a:cubicBezTo>
                    <a:pt x="838200" y="261620"/>
                    <a:pt x="801370" y="270510"/>
                    <a:pt x="777240" y="271780"/>
                  </a:cubicBezTo>
                  <a:cubicBezTo>
                    <a:pt x="760730" y="273050"/>
                    <a:pt x="749300" y="270510"/>
                    <a:pt x="735330" y="264160"/>
                  </a:cubicBezTo>
                  <a:cubicBezTo>
                    <a:pt x="713740" y="254000"/>
                    <a:pt x="681990" y="232410"/>
                    <a:pt x="668020" y="209550"/>
                  </a:cubicBezTo>
                  <a:cubicBezTo>
                    <a:pt x="652780" y="186690"/>
                    <a:pt x="643890" y="153670"/>
                    <a:pt x="646430" y="127000"/>
                  </a:cubicBezTo>
                  <a:cubicBezTo>
                    <a:pt x="648970" y="99060"/>
                    <a:pt x="661670" y="67310"/>
                    <a:pt x="679450" y="46990"/>
                  </a:cubicBezTo>
                  <a:cubicBezTo>
                    <a:pt x="698500" y="26670"/>
                    <a:pt x="732790" y="11430"/>
                    <a:pt x="754380" y="5080"/>
                  </a:cubicBezTo>
                  <a:cubicBezTo>
                    <a:pt x="770890" y="0"/>
                    <a:pt x="782320" y="0"/>
                    <a:pt x="798830" y="3810"/>
                  </a:cubicBezTo>
                  <a:cubicBezTo>
                    <a:pt x="820420" y="7620"/>
                    <a:pt x="857250" y="26670"/>
                    <a:pt x="875030" y="40640"/>
                  </a:cubicBezTo>
                  <a:cubicBezTo>
                    <a:pt x="887730" y="52070"/>
                    <a:pt x="895350" y="60960"/>
                    <a:pt x="901700" y="76200"/>
                  </a:cubicBezTo>
                  <a:cubicBezTo>
                    <a:pt x="909320" y="97790"/>
                    <a:pt x="918210" y="134620"/>
                    <a:pt x="913130" y="161290"/>
                  </a:cubicBezTo>
                  <a:cubicBezTo>
                    <a:pt x="908050" y="187960"/>
                    <a:pt x="896620" y="217170"/>
                    <a:pt x="871220" y="236220"/>
                  </a:cubicBezTo>
                  <a:cubicBezTo>
                    <a:pt x="829310" y="269240"/>
                    <a:pt x="735330" y="284480"/>
                    <a:pt x="651510" y="295910"/>
                  </a:cubicBezTo>
                  <a:cubicBezTo>
                    <a:pt x="544830" y="308610"/>
                    <a:pt x="383540" y="297180"/>
                    <a:pt x="279400" y="292100"/>
                  </a:cubicBezTo>
                  <a:cubicBezTo>
                    <a:pt x="204470" y="289560"/>
                    <a:pt x="132080" y="294640"/>
                    <a:pt x="85090" y="278130"/>
                  </a:cubicBezTo>
                  <a:cubicBezTo>
                    <a:pt x="55880" y="265430"/>
                    <a:pt x="33020" y="246380"/>
                    <a:pt x="19050" y="227330"/>
                  </a:cubicBezTo>
                  <a:cubicBezTo>
                    <a:pt x="7620" y="210820"/>
                    <a:pt x="2540" y="191770"/>
                    <a:pt x="1270" y="172720"/>
                  </a:cubicBezTo>
                  <a:cubicBezTo>
                    <a:pt x="0" y="154940"/>
                    <a:pt x="3810" y="134620"/>
                    <a:pt x="11430" y="118110"/>
                  </a:cubicBezTo>
                  <a:cubicBezTo>
                    <a:pt x="19050" y="100330"/>
                    <a:pt x="29210" y="83820"/>
                    <a:pt x="45720" y="72390"/>
                  </a:cubicBezTo>
                  <a:cubicBezTo>
                    <a:pt x="64770" y="58420"/>
                    <a:pt x="124460" y="46990"/>
                    <a:pt x="124460" y="46990"/>
                  </a:cubicBezTo>
                </a:path>
              </a:pathLst>
            </a:custGeom>
            <a:solidFill>
              <a:srgbClr val="88A3CE"/>
            </a:solidFill>
            <a:ln cap="sq">
              <a:noFill/>
              <a:prstDash val="solid"/>
              <a:miter/>
            </a:ln>
          </p:spPr>
          <p:txBody>
            <a:bodyPr/>
            <a:lstStyle/>
            <a:p>
              <a:endParaRPr lang="en-US"/>
            </a:p>
          </p:txBody>
        </p:sp>
      </p:grpSp>
      <p:grpSp>
        <p:nvGrpSpPr>
          <p:cNvPr id="21" name="Group 21"/>
          <p:cNvGrpSpPr/>
          <p:nvPr/>
        </p:nvGrpSpPr>
        <p:grpSpPr>
          <a:xfrm rot="-5466542">
            <a:off x="13425147" y="1315976"/>
            <a:ext cx="287533" cy="490131"/>
            <a:chOff x="0" y="0"/>
            <a:chExt cx="468630" cy="798830"/>
          </a:xfrm>
        </p:grpSpPr>
        <p:sp>
          <p:nvSpPr>
            <p:cNvPr id="22" name="Freeform 22"/>
            <p:cNvSpPr/>
            <p:nvPr/>
          </p:nvSpPr>
          <p:spPr>
            <a:xfrm>
              <a:off x="44450" y="43180"/>
              <a:ext cx="379730" cy="706120"/>
            </a:xfrm>
            <a:custGeom>
              <a:avLst/>
              <a:gdLst/>
              <a:ahLst/>
              <a:cxnLst/>
              <a:rect l="l" t="t" r="r" b="b"/>
              <a:pathLst>
                <a:path w="379730" h="706120">
                  <a:moveTo>
                    <a:pt x="236220" y="106680"/>
                  </a:moveTo>
                  <a:cubicBezTo>
                    <a:pt x="299720" y="463550"/>
                    <a:pt x="356870" y="494030"/>
                    <a:pt x="369570" y="533400"/>
                  </a:cubicBezTo>
                  <a:cubicBezTo>
                    <a:pt x="379730" y="562610"/>
                    <a:pt x="377190" y="591820"/>
                    <a:pt x="369570" y="617220"/>
                  </a:cubicBezTo>
                  <a:cubicBezTo>
                    <a:pt x="360680" y="641350"/>
                    <a:pt x="339090" y="668020"/>
                    <a:pt x="317500" y="683260"/>
                  </a:cubicBezTo>
                  <a:cubicBezTo>
                    <a:pt x="295910" y="697230"/>
                    <a:pt x="262890" y="706120"/>
                    <a:pt x="236220" y="703580"/>
                  </a:cubicBezTo>
                  <a:cubicBezTo>
                    <a:pt x="210820" y="702310"/>
                    <a:pt x="179070" y="689610"/>
                    <a:pt x="160020" y="671830"/>
                  </a:cubicBezTo>
                  <a:cubicBezTo>
                    <a:pt x="139700" y="655320"/>
                    <a:pt x="121920" y="626110"/>
                    <a:pt x="116840" y="599440"/>
                  </a:cubicBezTo>
                  <a:cubicBezTo>
                    <a:pt x="111760" y="574040"/>
                    <a:pt x="119380" y="538480"/>
                    <a:pt x="127000" y="516890"/>
                  </a:cubicBezTo>
                  <a:cubicBezTo>
                    <a:pt x="133350" y="501650"/>
                    <a:pt x="139700" y="492760"/>
                    <a:pt x="151130" y="482600"/>
                  </a:cubicBezTo>
                  <a:cubicBezTo>
                    <a:pt x="168910" y="467360"/>
                    <a:pt x="203200" y="449580"/>
                    <a:pt x="226060" y="444500"/>
                  </a:cubicBezTo>
                  <a:cubicBezTo>
                    <a:pt x="241300" y="440690"/>
                    <a:pt x="252730" y="440690"/>
                    <a:pt x="267970" y="444500"/>
                  </a:cubicBezTo>
                  <a:cubicBezTo>
                    <a:pt x="289560" y="449580"/>
                    <a:pt x="325120" y="469900"/>
                    <a:pt x="341630" y="485140"/>
                  </a:cubicBezTo>
                  <a:cubicBezTo>
                    <a:pt x="353060" y="495300"/>
                    <a:pt x="359410" y="504190"/>
                    <a:pt x="364490" y="519430"/>
                  </a:cubicBezTo>
                  <a:cubicBezTo>
                    <a:pt x="372110" y="541020"/>
                    <a:pt x="375920" y="580390"/>
                    <a:pt x="373380" y="603250"/>
                  </a:cubicBezTo>
                  <a:cubicBezTo>
                    <a:pt x="370840" y="618490"/>
                    <a:pt x="365760" y="629920"/>
                    <a:pt x="356870" y="642620"/>
                  </a:cubicBezTo>
                  <a:cubicBezTo>
                    <a:pt x="342900" y="660400"/>
                    <a:pt x="312420" y="685800"/>
                    <a:pt x="292100" y="695960"/>
                  </a:cubicBezTo>
                  <a:cubicBezTo>
                    <a:pt x="278130" y="702310"/>
                    <a:pt x="266700" y="704850"/>
                    <a:pt x="251460" y="704850"/>
                  </a:cubicBezTo>
                  <a:cubicBezTo>
                    <a:pt x="228600" y="703580"/>
                    <a:pt x="198120" y="695960"/>
                    <a:pt x="170180" y="680720"/>
                  </a:cubicBezTo>
                  <a:cubicBezTo>
                    <a:pt x="135890" y="662940"/>
                    <a:pt x="90170" y="631190"/>
                    <a:pt x="67310" y="594360"/>
                  </a:cubicBezTo>
                  <a:cubicBezTo>
                    <a:pt x="43180" y="554990"/>
                    <a:pt x="41910" y="508000"/>
                    <a:pt x="31750" y="449580"/>
                  </a:cubicBezTo>
                  <a:cubicBezTo>
                    <a:pt x="19050" y="364490"/>
                    <a:pt x="0" y="200660"/>
                    <a:pt x="6350" y="130810"/>
                  </a:cubicBezTo>
                  <a:cubicBezTo>
                    <a:pt x="10160" y="95250"/>
                    <a:pt x="15240" y="71120"/>
                    <a:pt x="27940" y="52070"/>
                  </a:cubicBezTo>
                  <a:cubicBezTo>
                    <a:pt x="38100" y="35560"/>
                    <a:pt x="52070" y="22860"/>
                    <a:pt x="69850" y="15240"/>
                  </a:cubicBezTo>
                  <a:cubicBezTo>
                    <a:pt x="91440" y="6350"/>
                    <a:pt x="125730" y="0"/>
                    <a:pt x="151130" y="7620"/>
                  </a:cubicBezTo>
                  <a:cubicBezTo>
                    <a:pt x="175260" y="13970"/>
                    <a:pt x="203200" y="35560"/>
                    <a:pt x="217170" y="54610"/>
                  </a:cubicBezTo>
                  <a:cubicBezTo>
                    <a:pt x="228600" y="69850"/>
                    <a:pt x="236220" y="106680"/>
                    <a:pt x="236220" y="106680"/>
                  </a:cubicBezTo>
                </a:path>
              </a:pathLst>
            </a:custGeom>
            <a:solidFill>
              <a:srgbClr val="88A3CE"/>
            </a:solidFill>
            <a:ln cap="sq">
              <a:noFill/>
              <a:prstDash val="solid"/>
              <a:miter/>
            </a:ln>
          </p:spPr>
          <p:txBody>
            <a:bodyPr/>
            <a:lstStyle/>
            <a:p>
              <a:endParaRPr lang="en-US"/>
            </a:p>
          </p:txBody>
        </p:sp>
      </p:grpSp>
      <p:sp>
        <p:nvSpPr>
          <p:cNvPr id="23" name="Freeform 23"/>
          <p:cNvSpPr/>
          <p:nvPr/>
        </p:nvSpPr>
        <p:spPr>
          <a:xfrm>
            <a:off x="15412853" y="-367037"/>
            <a:ext cx="3692894" cy="2316452"/>
          </a:xfrm>
          <a:custGeom>
            <a:avLst/>
            <a:gdLst/>
            <a:ahLst/>
            <a:cxnLst/>
            <a:rect l="l" t="t" r="r" b="b"/>
            <a:pathLst>
              <a:path w="3692894" h="2316452">
                <a:moveTo>
                  <a:pt x="0" y="0"/>
                </a:moveTo>
                <a:lnTo>
                  <a:pt x="3692894" y="0"/>
                </a:lnTo>
                <a:lnTo>
                  <a:pt x="3692894" y="2316451"/>
                </a:lnTo>
                <a:lnTo>
                  <a:pt x="0" y="2316451"/>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24" name="Freeform 24"/>
          <p:cNvSpPr/>
          <p:nvPr/>
        </p:nvSpPr>
        <p:spPr>
          <a:xfrm rot="-1008282" flipH="1">
            <a:off x="15390590" y="2224730"/>
            <a:ext cx="2659752" cy="3491322"/>
          </a:xfrm>
          <a:custGeom>
            <a:avLst/>
            <a:gdLst/>
            <a:ahLst/>
            <a:cxnLst/>
            <a:rect l="l" t="t" r="r" b="b"/>
            <a:pathLst>
              <a:path w="2659752" h="3491322">
                <a:moveTo>
                  <a:pt x="2659753" y="0"/>
                </a:moveTo>
                <a:lnTo>
                  <a:pt x="0" y="0"/>
                </a:lnTo>
                <a:lnTo>
                  <a:pt x="0" y="3491322"/>
                </a:lnTo>
                <a:lnTo>
                  <a:pt x="2659753" y="3491322"/>
                </a:lnTo>
                <a:lnTo>
                  <a:pt x="2659753"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grpSp>
        <p:nvGrpSpPr>
          <p:cNvPr id="25" name="Group 25"/>
          <p:cNvGrpSpPr/>
          <p:nvPr/>
        </p:nvGrpSpPr>
        <p:grpSpPr>
          <a:xfrm>
            <a:off x="6651132" y="604838"/>
            <a:ext cx="4675326" cy="494009"/>
            <a:chOff x="0" y="0"/>
            <a:chExt cx="6233768" cy="658678"/>
          </a:xfrm>
        </p:grpSpPr>
        <p:sp>
          <p:nvSpPr>
            <p:cNvPr id="26" name="Freeform 26"/>
            <p:cNvSpPr/>
            <p:nvPr/>
          </p:nvSpPr>
          <p:spPr>
            <a:xfrm>
              <a:off x="53874" y="31694"/>
              <a:ext cx="6124603" cy="593913"/>
            </a:xfrm>
            <a:custGeom>
              <a:avLst/>
              <a:gdLst/>
              <a:ahLst/>
              <a:cxnLst/>
              <a:rect l="l" t="t" r="r" b="b"/>
              <a:pathLst>
                <a:path w="6124603" h="593913">
                  <a:moveTo>
                    <a:pt x="260863" y="38583"/>
                  </a:moveTo>
                  <a:cubicBezTo>
                    <a:pt x="3585445" y="55119"/>
                    <a:pt x="5531991" y="0"/>
                    <a:pt x="5841057" y="23426"/>
                  </a:cubicBezTo>
                  <a:cubicBezTo>
                    <a:pt x="5892095" y="27559"/>
                    <a:pt x="5902019" y="28937"/>
                    <a:pt x="5930374" y="37205"/>
                  </a:cubicBezTo>
                  <a:cubicBezTo>
                    <a:pt x="5958728" y="46851"/>
                    <a:pt x="5987083" y="62009"/>
                    <a:pt x="6011184" y="79923"/>
                  </a:cubicBezTo>
                  <a:cubicBezTo>
                    <a:pt x="6035286" y="96459"/>
                    <a:pt x="6057970" y="119885"/>
                    <a:pt x="6073565" y="143310"/>
                  </a:cubicBezTo>
                  <a:cubicBezTo>
                    <a:pt x="6090577" y="168114"/>
                    <a:pt x="6104755" y="195674"/>
                    <a:pt x="6111843" y="224612"/>
                  </a:cubicBezTo>
                  <a:cubicBezTo>
                    <a:pt x="6120350" y="252171"/>
                    <a:pt x="6124603" y="283865"/>
                    <a:pt x="6121768" y="312803"/>
                  </a:cubicBezTo>
                  <a:cubicBezTo>
                    <a:pt x="6120350" y="341741"/>
                    <a:pt x="6113261" y="372056"/>
                    <a:pt x="6103337" y="399616"/>
                  </a:cubicBezTo>
                  <a:cubicBezTo>
                    <a:pt x="6091995" y="425798"/>
                    <a:pt x="6074983" y="453358"/>
                    <a:pt x="6055134" y="475405"/>
                  </a:cubicBezTo>
                  <a:cubicBezTo>
                    <a:pt x="6036703" y="497453"/>
                    <a:pt x="6011184" y="516745"/>
                    <a:pt x="5985665" y="531903"/>
                  </a:cubicBezTo>
                  <a:cubicBezTo>
                    <a:pt x="5960146" y="547061"/>
                    <a:pt x="5930374" y="559463"/>
                    <a:pt x="5902019" y="564975"/>
                  </a:cubicBezTo>
                  <a:cubicBezTo>
                    <a:pt x="5872246" y="571865"/>
                    <a:pt x="5839639" y="573243"/>
                    <a:pt x="5809867" y="570487"/>
                  </a:cubicBezTo>
                  <a:cubicBezTo>
                    <a:pt x="5780094" y="566353"/>
                    <a:pt x="5750322" y="558085"/>
                    <a:pt x="5721967" y="545683"/>
                  </a:cubicBezTo>
                  <a:cubicBezTo>
                    <a:pt x="5695030" y="534659"/>
                    <a:pt x="5668093" y="516745"/>
                    <a:pt x="5646827" y="496075"/>
                  </a:cubicBezTo>
                  <a:cubicBezTo>
                    <a:pt x="5625561" y="476783"/>
                    <a:pt x="5605713" y="451980"/>
                    <a:pt x="5591536" y="425798"/>
                  </a:cubicBezTo>
                  <a:cubicBezTo>
                    <a:pt x="5577359" y="399616"/>
                    <a:pt x="5567434" y="370678"/>
                    <a:pt x="5563181" y="341741"/>
                  </a:cubicBezTo>
                  <a:cubicBezTo>
                    <a:pt x="5557510" y="312803"/>
                    <a:pt x="5557510" y="282487"/>
                    <a:pt x="5563181" y="253549"/>
                  </a:cubicBezTo>
                  <a:cubicBezTo>
                    <a:pt x="5567434" y="224612"/>
                    <a:pt x="5577359" y="194296"/>
                    <a:pt x="5591536" y="169492"/>
                  </a:cubicBezTo>
                  <a:cubicBezTo>
                    <a:pt x="5605713" y="143310"/>
                    <a:pt x="5625561" y="118507"/>
                    <a:pt x="5646827" y="99215"/>
                  </a:cubicBezTo>
                  <a:cubicBezTo>
                    <a:pt x="5668093" y="78545"/>
                    <a:pt x="5695030" y="60631"/>
                    <a:pt x="5721967" y="48229"/>
                  </a:cubicBezTo>
                  <a:cubicBezTo>
                    <a:pt x="5750322" y="37205"/>
                    <a:pt x="5780094" y="27559"/>
                    <a:pt x="5809867" y="24803"/>
                  </a:cubicBezTo>
                  <a:cubicBezTo>
                    <a:pt x="5839639" y="22048"/>
                    <a:pt x="5872246" y="23426"/>
                    <a:pt x="5902019" y="30315"/>
                  </a:cubicBezTo>
                  <a:cubicBezTo>
                    <a:pt x="5930374" y="35827"/>
                    <a:pt x="5960146" y="48229"/>
                    <a:pt x="5985665" y="63387"/>
                  </a:cubicBezTo>
                  <a:cubicBezTo>
                    <a:pt x="6012602" y="77167"/>
                    <a:pt x="6036703" y="97837"/>
                    <a:pt x="6055134" y="119885"/>
                  </a:cubicBezTo>
                  <a:cubicBezTo>
                    <a:pt x="6074983" y="141932"/>
                    <a:pt x="6091995" y="169492"/>
                    <a:pt x="6103337" y="195674"/>
                  </a:cubicBezTo>
                  <a:cubicBezTo>
                    <a:pt x="6113261" y="223234"/>
                    <a:pt x="6120350" y="253549"/>
                    <a:pt x="6121768" y="282487"/>
                  </a:cubicBezTo>
                  <a:cubicBezTo>
                    <a:pt x="6124603" y="311425"/>
                    <a:pt x="6120350" y="343119"/>
                    <a:pt x="6111843" y="370678"/>
                  </a:cubicBezTo>
                  <a:cubicBezTo>
                    <a:pt x="6104755" y="399616"/>
                    <a:pt x="6090577" y="427176"/>
                    <a:pt x="6073565" y="451980"/>
                  </a:cubicBezTo>
                  <a:cubicBezTo>
                    <a:pt x="6057970" y="475405"/>
                    <a:pt x="6035286" y="497453"/>
                    <a:pt x="6011184" y="515367"/>
                  </a:cubicBezTo>
                  <a:cubicBezTo>
                    <a:pt x="5987083" y="533281"/>
                    <a:pt x="5958728" y="548439"/>
                    <a:pt x="5930374" y="556707"/>
                  </a:cubicBezTo>
                  <a:cubicBezTo>
                    <a:pt x="5902019" y="566353"/>
                    <a:pt x="5892095" y="567731"/>
                    <a:pt x="5841057" y="571865"/>
                  </a:cubicBezTo>
                  <a:cubicBezTo>
                    <a:pt x="5531991" y="593912"/>
                    <a:pt x="3506052" y="542927"/>
                    <a:pt x="2593032" y="538793"/>
                  </a:cubicBezTo>
                  <a:cubicBezTo>
                    <a:pt x="1926698" y="536037"/>
                    <a:pt x="1295807" y="547061"/>
                    <a:pt x="863399" y="540171"/>
                  </a:cubicBezTo>
                  <a:cubicBezTo>
                    <a:pt x="603954" y="537415"/>
                    <a:pt x="365775" y="540171"/>
                    <a:pt x="241014" y="522257"/>
                  </a:cubicBezTo>
                  <a:cubicBezTo>
                    <a:pt x="187140" y="513989"/>
                    <a:pt x="155950" y="502965"/>
                    <a:pt x="127596" y="489185"/>
                  </a:cubicBezTo>
                  <a:cubicBezTo>
                    <a:pt x="106330" y="479539"/>
                    <a:pt x="93570" y="468515"/>
                    <a:pt x="79393" y="454736"/>
                  </a:cubicBezTo>
                  <a:cubicBezTo>
                    <a:pt x="65215" y="440956"/>
                    <a:pt x="52456" y="428554"/>
                    <a:pt x="41114" y="409262"/>
                  </a:cubicBezTo>
                  <a:cubicBezTo>
                    <a:pt x="25519" y="381702"/>
                    <a:pt x="7088" y="337607"/>
                    <a:pt x="2835" y="299023"/>
                  </a:cubicBezTo>
                  <a:cubicBezTo>
                    <a:pt x="0" y="261817"/>
                    <a:pt x="7088" y="219100"/>
                    <a:pt x="22684" y="184650"/>
                  </a:cubicBezTo>
                  <a:cubicBezTo>
                    <a:pt x="36861" y="150200"/>
                    <a:pt x="63798" y="117129"/>
                    <a:pt x="93570" y="92325"/>
                  </a:cubicBezTo>
                  <a:cubicBezTo>
                    <a:pt x="123343" y="68899"/>
                    <a:pt x="170128" y="50985"/>
                    <a:pt x="201318" y="42717"/>
                  </a:cubicBezTo>
                  <a:cubicBezTo>
                    <a:pt x="224001" y="37205"/>
                    <a:pt x="260863" y="38583"/>
                    <a:pt x="260863" y="38583"/>
                  </a:cubicBezTo>
                </a:path>
              </a:pathLst>
            </a:custGeom>
            <a:solidFill>
              <a:srgbClr val="88A3CE"/>
            </a:solidFill>
            <a:ln cap="sq">
              <a:noFill/>
              <a:prstDash val="solid"/>
              <a:miter/>
            </a:ln>
          </p:spPr>
          <p:txBody>
            <a:bodyPr/>
            <a:lstStyle/>
            <a:p>
              <a:endParaRPr lang="en-US"/>
            </a:p>
          </p:txBody>
        </p:sp>
      </p:grpSp>
      <p:sp>
        <p:nvSpPr>
          <p:cNvPr id="27" name="TextBox 27"/>
          <p:cNvSpPr txBox="1"/>
          <p:nvPr/>
        </p:nvSpPr>
        <p:spPr>
          <a:xfrm>
            <a:off x="6410075" y="620428"/>
            <a:ext cx="5208225" cy="392352"/>
          </a:xfrm>
          <a:prstGeom prst="rect">
            <a:avLst/>
          </a:prstGeom>
        </p:spPr>
        <p:txBody>
          <a:bodyPr lIns="0" tIns="0" rIns="0" bIns="0" rtlCol="0" anchor="t">
            <a:spAutoFit/>
          </a:bodyPr>
          <a:lstStyle/>
          <a:p>
            <a:pPr algn="ctr">
              <a:lnSpc>
                <a:spcPts val="3219"/>
              </a:lnSpc>
            </a:pPr>
            <a:r>
              <a:rPr lang="en-US" sz="2299" b="1" dirty="0">
                <a:solidFill>
                  <a:srgbClr val="3B365F"/>
                </a:solidFill>
                <a:latin typeface="Coco Gothic Bold"/>
                <a:ea typeface="Coco Gothic Bold"/>
                <a:cs typeface="Coco Gothic Bold"/>
                <a:sym typeface="Coco Gothic Bold"/>
              </a:rPr>
              <a:t>Beirut Arab University</a:t>
            </a:r>
          </a:p>
        </p:txBody>
      </p:sp>
      <p:sp>
        <p:nvSpPr>
          <p:cNvPr id="28" name="TextBox 28"/>
          <p:cNvSpPr txBox="1"/>
          <p:nvPr/>
        </p:nvSpPr>
        <p:spPr>
          <a:xfrm>
            <a:off x="4335907" y="1255056"/>
            <a:ext cx="10118002" cy="5141594"/>
          </a:xfrm>
          <a:prstGeom prst="rect">
            <a:avLst/>
          </a:prstGeom>
        </p:spPr>
        <p:txBody>
          <a:bodyPr lIns="0" tIns="0" rIns="0" bIns="0" rtlCol="0" anchor="t">
            <a:spAutoFit/>
          </a:bodyPr>
          <a:lstStyle/>
          <a:p>
            <a:pPr algn="ctr">
              <a:lnSpc>
                <a:spcPts val="7699"/>
              </a:lnSpc>
            </a:pPr>
            <a:endParaRPr dirty="0"/>
          </a:p>
          <a:p>
            <a:pPr algn="ctr">
              <a:lnSpc>
                <a:spcPts val="7699"/>
              </a:lnSpc>
            </a:pPr>
            <a:r>
              <a:rPr lang="en-US" sz="5499" dirty="0">
                <a:solidFill>
                  <a:srgbClr val="3B365F"/>
                </a:solidFill>
                <a:latin typeface="TAN Headline"/>
                <a:ea typeface="TAN Headline"/>
                <a:cs typeface="TAN Headline"/>
                <a:sym typeface="TAN Headline"/>
              </a:rPr>
              <a:t>Harnessing Machine Learning for Diabetes Risk Prediction</a:t>
            </a:r>
          </a:p>
          <a:p>
            <a:pPr algn="ctr">
              <a:lnSpc>
                <a:spcPts val="10360"/>
              </a:lnSpc>
            </a:pPr>
            <a:endParaRPr lang="en-US" sz="5499" dirty="0">
              <a:solidFill>
                <a:srgbClr val="3B365F"/>
              </a:solidFill>
              <a:latin typeface="TAN Headline"/>
              <a:ea typeface="TAN Headline"/>
              <a:cs typeface="TAN Headline"/>
              <a:sym typeface="TAN Headlin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441338" flipH="1">
            <a:off x="8023686" y="-1929592"/>
            <a:ext cx="12395216" cy="7780208"/>
          </a:xfrm>
          <a:custGeom>
            <a:avLst/>
            <a:gdLst/>
            <a:ahLst/>
            <a:cxnLst/>
            <a:rect l="l" t="t" r="r" b="b"/>
            <a:pathLst>
              <a:path w="12395216" h="7780208">
                <a:moveTo>
                  <a:pt x="12395216" y="0"/>
                </a:moveTo>
                <a:lnTo>
                  <a:pt x="0" y="0"/>
                </a:lnTo>
                <a:lnTo>
                  <a:pt x="0" y="7780208"/>
                </a:lnTo>
                <a:lnTo>
                  <a:pt x="12395216" y="7780208"/>
                </a:lnTo>
                <a:lnTo>
                  <a:pt x="1239521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441338" flipH="1">
            <a:off x="-2312376" y="2408919"/>
            <a:ext cx="12395216" cy="7780208"/>
          </a:xfrm>
          <a:custGeom>
            <a:avLst/>
            <a:gdLst/>
            <a:ahLst/>
            <a:cxnLst/>
            <a:rect l="l" t="t" r="r" b="b"/>
            <a:pathLst>
              <a:path w="12395216" h="7780208">
                <a:moveTo>
                  <a:pt x="12395216" y="0"/>
                </a:moveTo>
                <a:lnTo>
                  <a:pt x="0" y="0"/>
                </a:lnTo>
                <a:lnTo>
                  <a:pt x="0" y="7780207"/>
                </a:lnTo>
                <a:lnTo>
                  <a:pt x="12395216" y="7780207"/>
                </a:lnTo>
                <a:lnTo>
                  <a:pt x="1239521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260975">
            <a:off x="8985156" y="2317714"/>
            <a:ext cx="2598678" cy="3270648"/>
          </a:xfrm>
          <a:custGeom>
            <a:avLst/>
            <a:gdLst/>
            <a:ahLst/>
            <a:cxnLst/>
            <a:rect l="l" t="t" r="r" b="b"/>
            <a:pathLst>
              <a:path w="2598678" h="3270648">
                <a:moveTo>
                  <a:pt x="0" y="0"/>
                </a:moveTo>
                <a:lnTo>
                  <a:pt x="2598678" y="0"/>
                </a:lnTo>
                <a:lnTo>
                  <a:pt x="2598678" y="3270648"/>
                </a:lnTo>
                <a:lnTo>
                  <a:pt x="0" y="32706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TextBox 5"/>
          <p:cNvSpPr txBox="1"/>
          <p:nvPr/>
        </p:nvSpPr>
        <p:spPr>
          <a:xfrm>
            <a:off x="1028700" y="5878888"/>
            <a:ext cx="6547948" cy="3508375"/>
          </a:xfrm>
          <a:prstGeom prst="rect">
            <a:avLst/>
          </a:prstGeom>
        </p:spPr>
        <p:txBody>
          <a:bodyPr lIns="0" tIns="0" rIns="0" bIns="0" rtlCol="0" anchor="t">
            <a:spAutoFit/>
          </a:bodyPr>
          <a:lstStyle/>
          <a:p>
            <a:pPr algn="l">
              <a:lnSpc>
                <a:spcPts val="3499"/>
              </a:lnSpc>
            </a:pPr>
            <a:r>
              <a:rPr lang="en-US" sz="2499">
                <a:solidFill>
                  <a:srgbClr val="3B365F"/>
                </a:solidFill>
                <a:latin typeface="Coco Gothic"/>
                <a:ea typeface="Coco Gothic"/>
                <a:cs typeface="Coco Gothic"/>
                <a:sym typeface="Coco Gothic"/>
              </a:rPr>
              <a:t>The bar chart illustrates the distribution of the target variable (class), which indicates whether an individual has diabetes (Positive) or not (Negative).</a:t>
            </a:r>
          </a:p>
          <a:p>
            <a:pPr algn="l">
              <a:lnSpc>
                <a:spcPts val="3499"/>
              </a:lnSpc>
            </a:pPr>
            <a:r>
              <a:rPr lang="en-US" sz="2499">
                <a:solidFill>
                  <a:srgbClr val="3B365F"/>
                </a:solidFill>
                <a:latin typeface="Coco Gothic"/>
                <a:ea typeface="Coco Gothic"/>
                <a:cs typeface="Coco Gothic"/>
                <a:sym typeface="Coco Gothic"/>
              </a:rPr>
              <a:t>The dataset is imbalanced, with more positive cases (approximately 320) than negative cases (around 200).</a:t>
            </a:r>
          </a:p>
          <a:p>
            <a:pPr algn="l">
              <a:lnSpc>
                <a:spcPts val="3499"/>
              </a:lnSpc>
            </a:pPr>
            <a:endParaRPr lang="en-US" sz="2499">
              <a:solidFill>
                <a:srgbClr val="3B365F"/>
              </a:solidFill>
              <a:latin typeface="Coco Gothic"/>
              <a:ea typeface="Coco Gothic"/>
              <a:cs typeface="Coco Gothic"/>
              <a:sym typeface="Coco Gothic"/>
            </a:endParaRPr>
          </a:p>
        </p:txBody>
      </p:sp>
      <p:sp>
        <p:nvSpPr>
          <p:cNvPr id="6" name="TextBox 6"/>
          <p:cNvSpPr txBox="1"/>
          <p:nvPr/>
        </p:nvSpPr>
        <p:spPr>
          <a:xfrm>
            <a:off x="10526819" y="2267351"/>
            <a:ext cx="7388951" cy="2193925"/>
          </a:xfrm>
          <a:prstGeom prst="rect">
            <a:avLst/>
          </a:prstGeom>
        </p:spPr>
        <p:txBody>
          <a:bodyPr lIns="0" tIns="0" rIns="0" bIns="0" rtlCol="0" anchor="t">
            <a:spAutoFit/>
          </a:bodyPr>
          <a:lstStyle/>
          <a:p>
            <a:pPr algn="r">
              <a:lnSpc>
                <a:spcPts val="3499"/>
              </a:lnSpc>
            </a:pPr>
            <a:r>
              <a:rPr lang="en-US" sz="2499" b="1">
                <a:solidFill>
                  <a:srgbClr val="3B365F"/>
                </a:solidFill>
                <a:latin typeface="Coco Gothic Bold"/>
                <a:ea typeface="Coco Gothic Bold"/>
                <a:cs typeface="Coco Gothic Bold"/>
                <a:sym typeface="Coco Gothic Bold"/>
              </a:rPr>
              <a:t>Insight: The imbalance suggests that the model may need techniques like resampling (e.g., oversampling the minority class) to ensure the classifier performs well on both classes.</a:t>
            </a:r>
          </a:p>
          <a:p>
            <a:pPr algn="r">
              <a:lnSpc>
                <a:spcPts val="3499"/>
              </a:lnSpc>
            </a:pPr>
            <a:endParaRPr lang="en-US" sz="2499" b="1">
              <a:solidFill>
                <a:srgbClr val="3B365F"/>
              </a:solidFill>
              <a:latin typeface="Coco Gothic Bold"/>
              <a:ea typeface="Coco Gothic Bold"/>
              <a:cs typeface="Coco Gothic Bold"/>
              <a:sym typeface="Coco Gothic Bold"/>
            </a:endParaRPr>
          </a:p>
        </p:txBody>
      </p:sp>
      <p:sp>
        <p:nvSpPr>
          <p:cNvPr id="7" name="TextBox 7"/>
          <p:cNvSpPr txBox="1"/>
          <p:nvPr/>
        </p:nvSpPr>
        <p:spPr>
          <a:xfrm>
            <a:off x="5385721" y="1225381"/>
            <a:ext cx="12530049" cy="767970"/>
          </a:xfrm>
          <a:prstGeom prst="rect">
            <a:avLst/>
          </a:prstGeom>
        </p:spPr>
        <p:txBody>
          <a:bodyPr lIns="0" tIns="0" rIns="0" bIns="0" rtlCol="0" anchor="t">
            <a:spAutoFit/>
          </a:bodyPr>
          <a:lstStyle/>
          <a:p>
            <a:pPr algn="r">
              <a:lnSpc>
                <a:spcPts val="5740"/>
              </a:lnSpc>
            </a:pPr>
            <a:r>
              <a:rPr lang="en-US" sz="4100">
                <a:solidFill>
                  <a:srgbClr val="3B365F"/>
                </a:solidFill>
                <a:latin typeface="TAN Headline"/>
                <a:ea typeface="TAN Headline"/>
                <a:cs typeface="TAN Headline"/>
                <a:sym typeface="TAN Headline"/>
              </a:rPr>
              <a:t>A-Target Variable Distribution</a:t>
            </a:r>
          </a:p>
          <a:p>
            <a:pPr algn="r">
              <a:lnSpc>
                <a:spcPts val="140"/>
              </a:lnSpc>
            </a:pPr>
            <a:endParaRPr lang="en-US" sz="4100">
              <a:solidFill>
                <a:srgbClr val="3B365F"/>
              </a:solidFill>
              <a:latin typeface="TAN Headline"/>
              <a:ea typeface="TAN Headline"/>
              <a:cs typeface="TAN Headline"/>
              <a:sym typeface="TAN Headline"/>
            </a:endParaRPr>
          </a:p>
        </p:txBody>
      </p:sp>
      <p:sp>
        <p:nvSpPr>
          <p:cNvPr id="8" name="TextBox 8"/>
          <p:cNvSpPr txBox="1"/>
          <p:nvPr/>
        </p:nvSpPr>
        <p:spPr>
          <a:xfrm>
            <a:off x="9914732" y="6241873"/>
            <a:ext cx="8001038" cy="3948430"/>
          </a:xfrm>
          <a:prstGeom prst="rect">
            <a:avLst/>
          </a:prstGeom>
        </p:spPr>
        <p:txBody>
          <a:bodyPr lIns="0" tIns="0" rIns="0" bIns="0" rtlCol="0" anchor="t">
            <a:spAutoFit/>
          </a:bodyPr>
          <a:lstStyle/>
          <a:p>
            <a:pPr algn="ctr">
              <a:lnSpc>
                <a:spcPts val="3919"/>
              </a:lnSpc>
            </a:pPr>
            <a:r>
              <a:rPr lang="en-US" sz="2799">
                <a:solidFill>
                  <a:srgbClr val="3B365F"/>
                </a:solidFill>
                <a:latin typeface="TAN Headline"/>
                <a:ea typeface="TAN Headline"/>
                <a:cs typeface="TAN Headline"/>
                <a:sym typeface="TAN Headline"/>
              </a:rPr>
              <a:t>Relevance: The imbalance in the target variable (class) highlights that most cases in the dataset are positive for diabetes. This also suggests the need for targeted screening campaigns and preventive measures to focus on identifying diabetic individuals early.</a:t>
            </a:r>
          </a:p>
          <a:p>
            <a:pPr algn="ctr">
              <a:lnSpc>
                <a:spcPts val="3919"/>
              </a:lnSpc>
              <a:spcBef>
                <a:spcPct val="0"/>
              </a:spcBef>
            </a:pPr>
            <a:endParaRPr lang="en-US" sz="2799">
              <a:solidFill>
                <a:srgbClr val="3B365F"/>
              </a:solidFill>
              <a:latin typeface="TAN Headline"/>
              <a:ea typeface="TAN Headline"/>
              <a:cs typeface="TAN Headline"/>
              <a:sym typeface="TAN Headline"/>
            </a:endParaRPr>
          </a:p>
        </p:txBody>
      </p:sp>
      <p:sp>
        <p:nvSpPr>
          <p:cNvPr id="9" name="Freeform 9"/>
          <p:cNvSpPr/>
          <p:nvPr/>
        </p:nvSpPr>
        <p:spPr>
          <a:xfrm>
            <a:off x="823174" y="937504"/>
            <a:ext cx="6753474" cy="4920295"/>
          </a:xfrm>
          <a:custGeom>
            <a:avLst/>
            <a:gdLst/>
            <a:ahLst/>
            <a:cxnLst/>
            <a:rect l="l" t="t" r="r" b="b"/>
            <a:pathLst>
              <a:path w="6753474" h="4920295">
                <a:moveTo>
                  <a:pt x="0" y="0"/>
                </a:moveTo>
                <a:lnTo>
                  <a:pt x="6753474" y="0"/>
                </a:lnTo>
                <a:lnTo>
                  <a:pt x="6753474" y="4920295"/>
                </a:lnTo>
                <a:lnTo>
                  <a:pt x="0" y="4920295"/>
                </a:lnTo>
                <a:lnTo>
                  <a:pt x="0" y="0"/>
                </a:lnTo>
                <a:close/>
              </a:path>
            </a:pathLst>
          </a:custGeom>
          <a:blipFill>
            <a:blip r:embed="rId6"/>
            <a:stretch>
              <a:fillRect t="-11945" r="-2321" b="-11945"/>
            </a:stretch>
          </a:blipFill>
        </p:spPr>
        <p:txBody>
          <a:bodyPr/>
          <a:lstStyle/>
          <a:p>
            <a:endParaRPr lang="en-US"/>
          </a:p>
        </p:txBody>
      </p:sp>
      <p:sp>
        <p:nvSpPr>
          <p:cNvPr id="10" name="TextBox 10"/>
          <p:cNvSpPr txBox="1"/>
          <p:nvPr/>
        </p:nvSpPr>
        <p:spPr>
          <a:xfrm>
            <a:off x="-1365611" y="83809"/>
            <a:ext cx="12530049" cy="767970"/>
          </a:xfrm>
          <a:prstGeom prst="rect">
            <a:avLst/>
          </a:prstGeom>
        </p:spPr>
        <p:txBody>
          <a:bodyPr lIns="0" tIns="0" rIns="0" bIns="0" rtlCol="0" anchor="t">
            <a:spAutoFit/>
          </a:bodyPr>
          <a:lstStyle/>
          <a:p>
            <a:pPr algn="r">
              <a:lnSpc>
                <a:spcPts val="5740"/>
              </a:lnSpc>
            </a:pPr>
            <a:r>
              <a:rPr lang="en-US" sz="4100">
                <a:solidFill>
                  <a:srgbClr val="3B365F"/>
                </a:solidFill>
                <a:latin typeface="TAN Headline"/>
                <a:ea typeface="TAN Headline"/>
                <a:cs typeface="TAN Headline"/>
                <a:sym typeface="TAN Headline"/>
              </a:rPr>
              <a:t>3-Exploratory Data Analysis (EDA):</a:t>
            </a:r>
          </a:p>
          <a:p>
            <a:pPr algn="r">
              <a:lnSpc>
                <a:spcPts val="140"/>
              </a:lnSpc>
            </a:pPr>
            <a:endParaRPr lang="en-US" sz="4100">
              <a:solidFill>
                <a:srgbClr val="3B365F"/>
              </a:solidFill>
              <a:latin typeface="TAN Headline"/>
              <a:ea typeface="TAN Headline"/>
              <a:cs typeface="TAN Headline"/>
              <a:sym typeface="TAN Headli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441338" flipH="1">
            <a:off x="8023686" y="-2242638"/>
            <a:ext cx="12395216" cy="7780208"/>
          </a:xfrm>
          <a:custGeom>
            <a:avLst/>
            <a:gdLst/>
            <a:ahLst/>
            <a:cxnLst/>
            <a:rect l="l" t="t" r="r" b="b"/>
            <a:pathLst>
              <a:path w="12395216" h="7780208">
                <a:moveTo>
                  <a:pt x="12395216" y="0"/>
                </a:moveTo>
                <a:lnTo>
                  <a:pt x="0" y="0"/>
                </a:lnTo>
                <a:lnTo>
                  <a:pt x="0" y="7780208"/>
                </a:lnTo>
                <a:lnTo>
                  <a:pt x="12395216" y="7780208"/>
                </a:lnTo>
                <a:lnTo>
                  <a:pt x="1239521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441338" flipH="1">
            <a:off x="-2312376" y="2408919"/>
            <a:ext cx="12395216" cy="7780208"/>
          </a:xfrm>
          <a:custGeom>
            <a:avLst/>
            <a:gdLst/>
            <a:ahLst/>
            <a:cxnLst/>
            <a:rect l="l" t="t" r="r" b="b"/>
            <a:pathLst>
              <a:path w="12395216" h="7780208">
                <a:moveTo>
                  <a:pt x="12395216" y="0"/>
                </a:moveTo>
                <a:lnTo>
                  <a:pt x="0" y="0"/>
                </a:lnTo>
                <a:lnTo>
                  <a:pt x="0" y="7780207"/>
                </a:lnTo>
                <a:lnTo>
                  <a:pt x="12395216" y="7780207"/>
                </a:lnTo>
                <a:lnTo>
                  <a:pt x="1239521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91004">
            <a:off x="12640107" y="-3454017"/>
            <a:ext cx="9743832" cy="10202966"/>
          </a:xfrm>
          <a:custGeom>
            <a:avLst/>
            <a:gdLst/>
            <a:ahLst/>
            <a:cxnLst/>
            <a:rect l="l" t="t" r="r" b="b"/>
            <a:pathLst>
              <a:path w="9743832" h="10202966">
                <a:moveTo>
                  <a:pt x="0" y="0"/>
                </a:moveTo>
                <a:lnTo>
                  <a:pt x="9743832" y="0"/>
                </a:lnTo>
                <a:lnTo>
                  <a:pt x="9743832" y="10202966"/>
                </a:lnTo>
                <a:lnTo>
                  <a:pt x="0" y="102029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1260975">
            <a:off x="8985156" y="2317714"/>
            <a:ext cx="2598678" cy="3270648"/>
          </a:xfrm>
          <a:custGeom>
            <a:avLst/>
            <a:gdLst/>
            <a:ahLst/>
            <a:cxnLst/>
            <a:rect l="l" t="t" r="r" b="b"/>
            <a:pathLst>
              <a:path w="2598678" h="3270648">
                <a:moveTo>
                  <a:pt x="0" y="0"/>
                </a:moveTo>
                <a:lnTo>
                  <a:pt x="2598678" y="0"/>
                </a:lnTo>
                <a:lnTo>
                  <a:pt x="2598678" y="3270648"/>
                </a:lnTo>
                <a:lnTo>
                  <a:pt x="0" y="3270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863282" y="101335"/>
            <a:ext cx="5989700" cy="4760310"/>
          </a:xfrm>
          <a:custGeom>
            <a:avLst/>
            <a:gdLst/>
            <a:ahLst/>
            <a:cxnLst/>
            <a:rect l="l" t="t" r="r" b="b"/>
            <a:pathLst>
              <a:path w="5989700" h="4760310">
                <a:moveTo>
                  <a:pt x="0" y="0"/>
                </a:moveTo>
                <a:lnTo>
                  <a:pt x="5989700" y="0"/>
                </a:lnTo>
                <a:lnTo>
                  <a:pt x="5989700" y="4760311"/>
                </a:lnTo>
                <a:lnTo>
                  <a:pt x="0" y="4760311"/>
                </a:lnTo>
                <a:lnTo>
                  <a:pt x="0" y="0"/>
                </a:lnTo>
                <a:close/>
              </a:path>
            </a:pathLst>
          </a:custGeom>
          <a:blipFill>
            <a:blip r:embed="rId8"/>
            <a:stretch>
              <a:fillRect/>
            </a:stretch>
          </a:blipFill>
        </p:spPr>
        <p:txBody>
          <a:bodyPr/>
          <a:lstStyle/>
          <a:p>
            <a:endParaRPr lang="en-US"/>
          </a:p>
        </p:txBody>
      </p:sp>
      <p:sp>
        <p:nvSpPr>
          <p:cNvPr id="7" name="TextBox 7"/>
          <p:cNvSpPr txBox="1"/>
          <p:nvPr/>
        </p:nvSpPr>
        <p:spPr>
          <a:xfrm>
            <a:off x="611258" y="7044620"/>
            <a:ext cx="6547948" cy="1755775"/>
          </a:xfrm>
          <a:prstGeom prst="rect">
            <a:avLst/>
          </a:prstGeom>
        </p:spPr>
        <p:txBody>
          <a:bodyPr lIns="0" tIns="0" rIns="0" bIns="0" rtlCol="0" anchor="t">
            <a:spAutoFit/>
          </a:bodyPr>
          <a:lstStyle/>
          <a:p>
            <a:pPr algn="l">
              <a:lnSpc>
                <a:spcPts val="3499"/>
              </a:lnSpc>
            </a:pPr>
            <a:r>
              <a:rPr lang="en-US" sz="2499">
                <a:solidFill>
                  <a:srgbClr val="3B365F"/>
                </a:solidFill>
                <a:latin typeface="Coco Gothic"/>
                <a:ea typeface="Coco Gothic"/>
                <a:cs typeface="Coco Gothic"/>
                <a:sym typeface="Coco Gothic"/>
              </a:rPr>
              <a:t>Most individuals with Polyuria are diabetic (Positive), while most without Polyuria are non-diabetic (Negative).</a:t>
            </a:r>
          </a:p>
          <a:p>
            <a:pPr algn="l">
              <a:lnSpc>
                <a:spcPts val="3499"/>
              </a:lnSpc>
            </a:pPr>
            <a:endParaRPr lang="en-US" sz="2499">
              <a:solidFill>
                <a:srgbClr val="3B365F"/>
              </a:solidFill>
              <a:latin typeface="Coco Gothic"/>
              <a:ea typeface="Coco Gothic"/>
              <a:cs typeface="Coco Gothic"/>
              <a:sym typeface="Coco Gothic"/>
            </a:endParaRPr>
          </a:p>
        </p:txBody>
      </p:sp>
      <p:sp>
        <p:nvSpPr>
          <p:cNvPr id="8" name="TextBox 8"/>
          <p:cNvSpPr txBox="1"/>
          <p:nvPr/>
        </p:nvSpPr>
        <p:spPr>
          <a:xfrm>
            <a:off x="10526819" y="1893837"/>
            <a:ext cx="7388951" cy="2632075"/>
          </a:xfrm>
          <a:prstGeom prst="rect">
            <a:avLst/>
          </a:prstGeom>
        </p:spPr>
        <p:txBody>
          <a:bodyPr lIns="0" tIns="0" rIns="0" bIns="0" rtlCol="0" anchor="t">
            <a:spAutoFit/>
          </a:bodyPr>
          <a:lstStyle/>
          <a:p>
            <a:pPr algn="r">
              <a:lnSpc>
                <a:spcPts val="3499"/>
              </a:lnSpc>
            </a:pPr>
            <a:r>
              <a:rPr lang="en-US" sz="2499" b="1">
                <a:solidFill>
                  <a:srgbClr val="3B365F"/>
                </a:solidFill>
                <a:latin typeface="Coco Gothic Bold"/>
                <a:ea typeface="Coco Gothic Bold"/>
                <a:cs typeface="Coco Gothic Bold"/>
                <a:sym typeface="Coco Gothic Bold"/>
              </a:rPr>
              <a:t>Insight:</a:t>
            </a:r>
            <a:r>
              <a:rPr lang="en-US" sz="2499">
                <a:solidFill>
                  <a:srgbClr val="3B365F"/>
                </a:solidFill>
                <a:latin typeface="Coco Gothic"/>
                <a:ea typeface="Coco Gothic"/>
                <a:cs typeface="Coco Gothic"/>
                <a:sym typeface="Coco Gothic"/>
              </a:rPr>
              <a:t> Polyuria is a strong predictor of diabetes, as a significant proportion of positive cases exhibit this symptom. This reinforces the importance of this feature in the model's predictions.</a:t>
            </a:r>
          </a:p>
          <a:p>
            <a:pPr algn="r">
              <a:lnSpc>
                <a:spcPts val="3499"/>
              </a:lnSpc>
            </a:pPr>
            <a:endParaRPr lang="en-US" sz="2499">
              <a:solidFill>
                <a:srgbClr val="3B365F"/>
              </a:solidFill>
              <a:latin typeface="Coco Gothic"/>
              <a:ea typeface="Coco Gothic"/>
              <a:cs typeface="Coco Gothic"/>
              <a:sym typeface="Coco Gothic"/>
            </a:endParaRPr>
          </a:p>
        </p:txBody>
      </p:sp>
      <p:sp>
        <p:nvSpPr>
          <p:cNvPr id="9" name="TextBox 9"/>
          <p:cNvSpPr txBox="1"/>
          <p:nvPr/>
        </p:nvSpPr>
        <p:spPr>
          <a:xfrm>
            <a:off x="1028700" y="4921598"/>
            <a:ext cx="6333386" cy="2365375"/>
          </a:xfrm>
          <a:prstGeom prst="rect">
            <a:avLst/>
          </a:prstGeom>
        </p:spPr>
        <p:txBody>
          <a:bodyPr lIns="0" tIns="0" rIns="0" bIns="0" rtlCol="0" anchor="t">
            <a:spAutoFit/>
          </a:bodyPr>
          <a:lstStyle/>
          <a:p>
            <a:pPr algn="l">
              <a:lnSpc>
                <a:spcPts val="3919"/>
              </a:lnSpc>
            </a:pPr>
            <a:r>
              <a:rPr lang="en-US" sz="2799">
                <a:solidFill>
                  <a:srgbClr val="3B365F"/>
                </a:solidFill>
                <a:latin typeface="TAN Headline"/>
                <a:ea typeface="TAN Headline"/>
                <a:cs typeface="TAN Headline"/>
                <a:sym typeface="TAN Headline"/>
              </a:rPr>
              <a:t>This shows the relationship between the symptom Polyuria (frequent urination) and diabetes diagnosis (class).</a:t>
            </a:r>
          </a:p>
          <a:p>
            <a:pPr algn="l">
              <a:lnSpc>
                <a:spcPts val="3080"/>
              </a:lnSpc>
            </a:pPr>
            <a:endParaRPr lang="en-US" sz="2799">
              <a:solidFill>
                <a:srgbClr val="3B365F"/>
              </a:solidFill>
              <a:latin typeface="TAN Headline"/>
              <a:ea typeface="TAN Headline"/>
              <a:cs typeface="TAN Headline"/>
              <a:sym typeface="TAN Headline"/>
            </a:endParaRPr>
          </a:p>
        </p:txBody>
      </p:sp>
      <p:sp>
        <p:nvSpPr>
          <p:cNvPr id="10" name="TextBox 10"/>
          <p:cNvSpPr txBox="1"/>
          <p:nvPr/>
        </p:nvSpPr>
        <p:spPr>
          <a:xfrm>
            <a:off x="7237761" y="495757"/>
            <a:ext cx="10724394" cy="2273300"/>
          </a:xfrm>
          <a:prstGeom prst="rect">
            <a:avLst/>
          </a:prstGeom>
        </p:spPr>
        <p:txBody>
          <a:bodyPr lIns="0" tIns="0" rIns="0" bIns="0" rtlCol="0" anchor="t">
            <a:spAutoFit/>
          </a:bodyPr>
          <a:lstStyle/>
          <a:p>
            <a:pPr algn="r">
              <a:lnSpc>
                <a:spcPts val="9100"/>
              </a:lnSpc>
            </a:pPr>
            <a:r>
              <a:rPr lang="en-US" sz="6500">
                <a:solidFill>
                  <a:srgbClr val="3B365F"/>
                </a:solidFill>
                <a:latin typeface="TAN Headline"/>
                <a:ea typeface="TAN Headline"/>
                <a:cs typeface="TAN Headline"/>
                <a:sym typeface="TAN Headline"/>
              </a:rPr>
              <a:t>B-Polyuria vs Class</a:t>
            </a:r>
          </a:p>
          <a:p>
            <a:pPr algn="r">
              <a:lnSpc>
                <a:spcPts val="9100"/>
              </a:lnSpc>
            </a:pPr>
            <a:endParaRPr lang="en-US" sz="6500">
              <a:solidFill>
                <a:srgbClr val="3B365F"/>
              </a:solidFill>
              <a:latin typeface="TAN Headline"/>
              <a:ea typeface="TAN Headline"/>
              <a:cs typeface="TAN Headline"/>
              <a:sym typeface="TAN Headline"/>
            </a:endParaRPr>
          </a:p>
        </p:txBody>
      </p:sp>
      <p:sp>
        <p:nvSpPr>
          <p:cNvPr id="11" name="TextBox 11"/>
          <p:cNvSpPr txBox="1"/>
          <p:nvPr/>
        </p:nvSpPr>
        <p:spPr>
          <a:xfrm>
            <a:off x="10526819" y="6241873"/>
            <a:ext cx="7388951" cy="3948430"/>
          </a:xfrm>
          <a:prstGeom prst="rect">
            <a:avLst/>
          </a:prstGeom>
        </p:spPr>
        <p:txBody>
          <a:bodyPr lIns="0" tIns="0" rIns="0" bIns="0" rtlCol="0" anchor="t">
            <a:spAutoFit/>
          </a:bodyPr>
          <a:lstStyle/>
          <a:p>
            <a:pPr algn="ctr">
              <a:lnSpc>
                <a:spcPts val="3919"/>
              </a:lnSpc>
            </a:pPr>
            <a:r>
              <a:rPr lang="en-US" sz="2799">
                <a:solidFill>
                  <a:srgbClr val="3B365F"/>
                </a:solidFill>
                <a:latin typeface="TAN Headline"/>
                <a:ea typeface="TAN Headline"/>
                <a:cs typeface="TAN Headline"/>
                <a:sym typeface="TAN Headline"/>
              </a:rPr>
              <a:t>Relevance: The strong correlation between Polyuria (frequent urination) and diabetes provides a clear signal for risk prediction. This symptom is easily identifiable in patients, making it an accessible feature for early diagnosis.</a:t>
            </a:r>
          </a:p>
          <a:p>
            <a:pPr algn="ctr">
              <a:lnSpc>
                <a:spcPts val="3919"/>
              </a:lnSpc>
              <a:spcBef>
                <a:spcPct val="0"/>
              </a:spcBef>
            </a:pPr>
            <a:endParaRPr lang="en-US" sz="2799">
              <a:solidFill>
                <a:srgbClr val="3B365F"/>
              </a:solidFill>
              <a:latin typeface="TAN Headline"/>
              <a:ea typeface="TAN Headline"/>
              <a:cs typeface="TAN Headline"/>
              <a:sym typeface="TAN Headlin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441338" flipH="1">
            <a:off x="8023686" y="-2242638"/>
            <a:ext cx="12395216" cy="7780208"/>
          </a:xfrm>
          <a:custGeom>
            <a:avLst/>
            <a:gdLst/>
            <a:ahLst/>
            <a:cxnLst/>
            <a:rect l="l" t="t" r="r" b="b"/>
            <a:pathLst>
              <a:path w="12395216" h="7780208">
                <a:moveTo>
                  <a:pt x="12395216" y="0"/>
                </a:moveTo>
                <a:lnTo>
                  <a:pt x="0" y="0"/>
                </a:lnTo>
                <a:lnTo>
                  <a:pt x="0" y="7780208"/>
                </a:lnTo>
                <a:lnTo>
                  <a:pt x="12395216" y="7780208"/>
                </a:lnTo>
                <a:lnTo>
                  <a:pt x="1239521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441338" flipH="1">
            <a:off x="-2312376" y="2408919"/>
            <a:ext cx="12395216" cy="7780208"/>
          </a:xfrm>
          <a:custGeom>
            <a:avLst/>
            <a:gdLst/>
            <a:ahLst/>
            <a:cxnLst/>
            <a:rect l="l" t="t" r="r" b="b"/>
            <a:pathLst>
              <a:path w="12395216" h="7780208">
                <a:moveTo>
                  <a:pt x="12395216" y="0"/>
                </a:moveTo>
                <a:lnTo>
                  <a:pt x="0" y="0"/>
                </a:lnTo>
                <a:lnTo>
                  <a:pt x="0" y="7780207"/>
                </a:lnTo>
                <a:lnTo>
                  <a:pt x="12395216" y="7780207"/>
                </a:lnTo>
                <a:lnTo>
                  <a:pt x="1239521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91004">
            <a:off x="12640107" y="-3454017"/>
            <a:ext cx="9743832" cy="10202966"/>
          </a:xfrm>
          <a:custGeom>
            <a:avLst/>
            <a:gdLst/>
            <a:ahLst/>
            <a:cxnLst/>
            <a:rect l="l" t="t" r="r" b="b"/>
            <a:pathLst>
              <a:path w="9743832" h="10202966">
                <a:moveTo>
                  <a:pt x="0" y="0"/>
                </a:moveTo>
                <a:lnTo>
                  <a:pt x="9743832" y="0"/>
                </a:lnTo>
                <a:lnTo>
                  <a:pt x="9743832" y="10202966"/>
                </a:lnTo>
                <a:lnTo>
                  <a:pt x="0" y="102029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1260975">
            <a:off x="8985156" y="2317714"/>
            <a:ext cx="2598678" cy="3270648"/>
          </a:xfrm>
          <a:custGeom>
            <a:avLst/>
            <a:gdLst/>
            <a:ahLst/>
            <a:cxnLst/>
            <a:rect l="l" t="t" r="r" b="b"/>
            <a:pathLst>
              <a:path w="2598678" h="3270648">
                <a:moveTo>
                  <a:pt x="0" y="0"/>
                </a:moveTo>
                <a:lnTo>
                  <a:pt x="2598678" y="0"/>
                </a:lnTo>
                <a:lnTo>
                  <a:pt x="2598678" y="3270648"/>
                </a:lnTo>
                <a:lnTo>
                  <a:pt x="0" y="3270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611258" y="571521"/>
            <a:ext cx="7071711" cy="5727501"/>
          </a:xfrm>
          <a:custGeom>
            <a:avLst/>
            <a:gdLst/>
            <a:ahLst/>
            <a:cxnLst/>
            <a:rect l="l" t="t" r="r" b="b"/>
            <a:pathLst>
              <a:path w="7071711" h="5727501">
                <a:moveTo>
                  <a:pt x="0" y="0"/>
                </a:moveTo>
                <a:lnTo>
                  <a:pt x="7071711" y="0"/>
                </a:lnTo>
                <a:lnTo>
                  <a:pt x="7071711" y="5727502"/>
                </a:lnTo>
                <a:lnTo>
                  <a:pt x="0" y="5727502"/>
                </a:lnTo>
                <a:lnTo>
                  <a:pt x="0" y="0"/>
                </a:lnTo>
                <a:close/>
              </a:path>
            </a:pathLst>
          </a:custGeom>
          <a:blipFill>
            <a:blip r:embed="rId8"/>
            <a:stretch>
              <a:fillRect/>
            </a:stretch>
          </a:blipFill>
        </p:spPr>
        <p:txBody>
          <a:bodyPr/>
          <a:lstStyle/>
          <a:p>
            <a:endParaRPr lang="en-US"/>
          </a:p>
        </p:txBody>
      </p:sp>
      <p:sp>
        <p:nvSpPr>
          <p:cNvPr id="7" name="TextBox 7"/>
          <p:cNvSpPr txBox="1"/>
          <p:nvPr/>
        </p:nvSpPr>
        <p:spPr>
          <a:xfrm>
            <a:off x="611258" y="7044620"/>
            <a:ext cx="6547948" cy="3070225"/>
          </a:xfrm>
          <a:prstGeom prst="rect">
            <a:avLst/>
          </a:prstGeom>
        </p:spPr>
        <p:txBody>
          <a:bodyPr lIns="0" tIns="0" rIns="0" bIns="0" rtlCol="0" anchor="t">
            <a:spAutoFit/>
          </a:bodyPr>
          <a:lstStyle/>
          <a:p>
            <a:pPr algn="l">
              <a:lnSpc>
                <a:spcPts val="3499"/>
              </a:lnSpc>
            </a:pPr>
            <a:r>
              <a:rPr lang="en-US" sz="2499">
                <a:solidFill>
                  <a:srgbClr val="3B365F"/>
                </a:solidFill>
                <a:latin typeface="Coco Gothic"/>
                <a:ea typeface="Coco Gothic"/>
                <a:cs typeface="Coco Gothic"/>
                <a:sym typeface="Coco Gothic"/>
              </a:rPr>
              <a:t>This histogram represents the distribution of ages in the dataset.</a:t>
            </a:r>
          </a:p>
          <a:p>
            <a:pPr algn="l">
              <a:lnSpc>
                <a:spcPts val="3499"/>
              </a:lnSpc>
            </a:pPr>
            <a:r>
              <a:rPr lang="en-US" sz="2499">
                <a:solidFill>
                  <a:srgbClr val="3B365F"/>
                </a:solidFill>
                <a:latin typeface="Coco Gothic"/>
                <a:ea typeface="Coco Gothic"/>
                <a:cs typeface="Coco Gothic"/>
                <a:sym typeface="Coco Gothic"/>
              </a:rPr>
              <a:t>The age range is from approximately 20 to 90 years, with most individuals between 40 and 60 years old.</a:t>
            </a:r>
          </a:p>
          <a:p>
            <a:pPr algn="l">
              <a:lnSpc>
                <a:spcPts val="3499"/>
              </a:lnSpc>
            </a:pPr>
            <a:endParaRPr lang="en-US" sz="2499">
              <a:solidFill>
                <a:srgbClr val="3B365F"/>
              </a:solidFill>
              <a:latin typeface="Coco Gothic"/>
              <a:ea typeface="Coco Gothic"/>
              <a:cs typeface="Coco Gothic"/>
              <a:sym typeface="Coco Gothic"/>
            </a:endParaRPr>
          </a:p>
          <a:p>
            <a:pPr algn="l">
              <a:lnSpc>
                <a:spcPts val="3499"/>
              </a:lnSpc>
            </a:pPr>
            <a:endParaRPr lang="en-US" sz="2499">
              <a:solidFill>
                <a:srgbClr val="3B365F"/>
              </a:solidFill>
              <a:latin typeface="Coco Gothic"/>
              <a:ea typeface="Coco Gothic"/>
              <a:cs typeface="Coco Gothic"/>
              <a:sym typeface="Coco Gothic"/>
            </a:endParaRPr>
          </a:p>
        </p:txBody>
      </p:sp>
      <p:sp>
        <p:nvSpPr>
          <p:cNvPr id="8" name="TextBox 8"/>
          <p:cNvSpPr txBox="1"/>
          <p:nvPr/>
        </p:nvSpPr>
        <p:spPr>
          <a:xfrm>
            <a:off x="10526819" y="1893837"/>
            <a:ext cx="7388951" cy="2632075"/>
          </a:xfrm>
          <a:prstGeom prst="rect">
            <a:avLst/>
          </a:prstGeom>
        </p:spPr>
        <p:txBody>
          <a:bodyPr lIns="0" tIns="0" rIns="0" bIns="0" rtlCol="0" anchor="t">
            <a:spAutoFit/>
          </a:bodyPr>
          <a:lstStyle/>
          <a:p>
            <a:pPr algn="r">
              <a:lnSpc>
                <a:spcPts val="3499"/>
              </a:lnSpc>
            </a:pPr>
            <a:r>
              <a:rPr lang="en-US" sz="2499" b="1">
                <a:solidFill>
                  <a:srgbClr val="3B365F"/>
                </a:solidFill>
                <a:latin typeface="Coco Gothic Bold"/>
                <a:ea typeface="Coco Gothic Bold"/>
                <a:cs typeface="Coco Gothic Bold"/>
                <a:sym typeface="Coco Gothic Bold"/>
              </a:rPr>
              <a:t>Insight: </a:t>
            </a:r>
            <a:r>
              <a:rPr lang="en-US" sz="2499">
                <a:solidFill>
                  <a:srgbClr val="3B365F"/>
                </a:solidFill>
                <a:latin typeface="Coco Gothic"/>
                <a:ea typeface="Coco Gothic"/>
                <a:cs typeface="Coco Gothic"/>
                <a:sym typeface="Coco Gothic"/>
              </a:rPr>
              <a:t>The dataset has a normal age distribution, with the majority of cases occurring in middle-aged individuals. Older individuals may have a higher risk of diabetes, which could make Age an important feature for predictions</a:t>
            </a:r>
            <a:r>
              <a:rPr lang="en-US" sz="2499" b="1">
                <a:solidFill>
                  <a:srgbClr val="3B365F"/>
                </a:solidFill>
                <a:latin typeface="Coco Gothic Bold"/>
                <a:ea typeface="Coco Gothic Bold"/>
                <a:cs typeface="Coco Gothic Bold"/>
                <a:sym typeface="Coco Gothic Bold"/>
              </a:rPr>
              <a:t>.</a:t>
            </a:r>
          </a:p>
          <a:p>
            <a:pPr algn="r">
              <a:lnSpc>
                <a:spcPts val="3499"/>
              </a:lnSpc>
            </a:pPr>
            <a:endParaRPr lang="en-US" sz="2499" b="1">
              <a:solidFill>
                <a:srgbClr val="3B365F"/>
              </a:solidFill>
              <a:latin typeface="Coco Gothic Bold"/>
              <a:ea typeface="Coco Gothic Bold"/>
              <a:cs typeface="Coco Gothic Bold"/>
              <a:sym typeface="Coco Gothic Bold"/>
            </a:endParaRPr>
          </a:p>
        </p:txBody>
      </p:sp>
      <p:sp>
        <p:nvSpPr>
          <p:cNvPr id="9" name="TextBox 9"/>
          <p:cNvSpPr txBox="1"/>
          <p:nvPr/>
        </p:nvSpPr>
        <p:spPr>
          <a:xfrm>
            <a:off x="7237761" y="495757"/>
            <a:ext cx="10724394" cy="2273300"/>
          </a:xfrm>
          <a:prstGeom prst="rect">
            <a:avLst/>
          </a:prstGeom>
        </p:spPr>
        <p:txBody>
          <a:bodyPr lIns="0" tIns="0" rIns="0" bIns="0" rtlCol="0" anchor="t">
            <a:spAutoFit/>
          </a:bodyPr>
          <a:lstStyle/>
          <a:p>
            <a:pPr algn="r">
              <a:lnSpc>
                <a:spcPts val="9100"/>
              </a:lnSpc>
            </a:pPr>
            <a:r>
              <a:rPr lang="en-US" sz="6500">
                <a:solidFill>
                  <a:srgbClr val="3B365F"/>
                </a:solidFill>
                <a:latin typeface="TAN Headline"/>
                <a:ea typeface="TAN Headline"/>
                <a:cs typeface="TAN Headline"/>
                <a:sym typeface="TAN Headline"/>
              </a:rPr>
              <a:t>C- Age Distribution</a:t>
            </a:r>
          </a:p>
          <a:p>
            <a:pPr algn="r">
              <a:lnSpc>
                <a:spcPts val="9100"/>
              </a:lnSpc>
            </a:pPr>
            <a:endParaRPr lang="en-US" sz="6500">
              <a:solidFill>
                <a:srgbClr val="3B365F"/>
              </a:solidFill>
              <a:latin typeface="TAN Headline"/>
              <a:ea typeface="TAN Headline"/>
              <a:cs typeface="TAN Headline"/>
              <a:sym typeface="TAN Headline"/>
            </a:endParaRPr>
          </a:p>
        </p:txBody>
      </p:sp>
      <p:sp>
        <p:nvSpPr>
          <p:cNvPr id="10" name="TextBox 10"/>
          <p:cNvSpPr txBox="1"/>
          <p:nvPr/>
        </p:nvSpPr>
        <p:spPr>
          <a:xfrm>
            <a:off x="10526819" y="6241873"/>
            <a:ext cx="7388951" cy="3948430"/>
          </a:xfrm>
          <a:prstGeom prst="rect">
            <a:avLst/>
          </a:prstGeom>
        </p:spPr>
        <p:txBody>
          <a:bodyPr lIns="0" tIns="0" rIns="0" bIns="0" rtlCol="0" anchor="t">
            <a:spAutoFit/>
          </a:bodyPr>
          <a:lstStyle/>
          <a:p>
            <a:pPr algn="ctr">
              <a:lnSpc>
                <a:spcPts val="3919"/>
              </a:lnSpc>
            </a:pPr>
            <a:r>
              <a:rPr lang="en-US" sz="2799">
                <a:solidFill>
                  <a:srgbClr val="3B365F"/>
                </a:solidFill>
                <a:latin typeface="TAN Headline"/>
                <a:ea typeface="TAN Headline"/>
                <a:cs typeface="TAN Headline"/>
                <a:sym typeface="TAN Headline"/>
              </a:rPr>
              <a:t>Relevance: The age distribution shows that middle-aged and older individuals are more likely to have diabetes, aligning with known risk factors. This insight can guide the prioritization of screening efforts toward higher-risk age groups.</a:t>
            </a:r>
          </a:p>
          <a:p>
            <a:pPr algn="ctr">
              <a:lnSpc>
                <a:spcPts val="3919"/>
              </a:lnSpc>
              <a:spcBef>
                <a:spcPct val="0"/>
              </a:spcBef>
            </a:pPr>
            <a:endParaRPr lang="en-US" sz="2799">
              <a:solidFill>
                <a:srgbClr val="3B365F"/>
              </a:solidFill>
              <a:latin typeface="TAN Headline"/>
              <a:ea typeface="TAN Headline"/>
              <a:cs typeface="TAN Headline"/>
              <a:sym typeface="TAN Headlin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10385461">
            <a:off x="-3184086" y="-1008853"/>
            <a:ext cx="9743832" cy="10202966"/>
          </a:xfrm>
          <a:custGeom>
            <a:avLst/>
            <a:gdLst/>
            <a:ahLst/>
            <a:cxnLst/>
            <a:rect l="l" t="t" r="r" b="b"/>
            <a:pathLst>
              <a:path w="9743832" h="10202966">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441338" flipH="1">
            <a:off x="1365057" y="494119"/>
            <a:ext cx="8043462" cy="5048706"/>
          </a:xfrm>
          <a:custGeom>
            <a:avLst/>
            <a:gdLst/>
            <a:ahLst/>
            <a:cxnLst/>
            <a:rect l="l" t="t" r="r" b="b"/>
            <a:pathLst>
              <a:path w="8043462" h="5048706">
                <a:moveTo>
                  <a:pt x="8043462" y="0"/>
                </a:moveTo>
                <a:lnTo>
                  <a:pt x="0" y="0"/>
                </a:lnTo>
                <a:lnTo>
                  <a:pt x="0" y="5048706"/>
                </a:lnTo>
                <a:lnTo>
                  <a:pt x="8043462" y="5048706"/>
                </a:lnTo>
                <a:lnTo>
                  <a:pt x="8043462"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441338" flipH="1">
            <a:off x="292300" y="4945469"/>
            <a:ext cx="8104724" cy="5087159"/>
          </a:xfrm>
          <a:custGeom>
            <a:avLst/>
            <a:gdLst/>
            <a:ahLst/>
            <a:cxnLst/>
            <a:rect l="l" t="t" r="r" b="b"/>
            <a:pathLst>
              <a:path w="8104724" h="5087159">
                <a:moveTo>
                  <a:pt x="8104724" y="0"/>
                </a:moveTo>
                <a:lnTo>
                  <a:pt x="0" y="0"/>
                </a:lnTo>
                <a:lnTo>
                  <a:pt x="0" y="5087160"/>
                </a:lnTo>
                <a:lnTo>
                  <a:pt x="8104724" y="5087160"/>
                </a:lnTo>
                <a:lnTo>
                  <a:pt x="8104724"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8988919" y="5145740"/>
            <a:ext cx="4915980" cy="5239901"/>
          </a:xfrm>
          <a:custGeom>
            <a:avLst/>
            <a:gdLst/>
            <a:ahLst/>
            <a:cxnLst/>
            <a:rect l="l" t="t" r="r" b="b"/>
            <a:pathLst>
              <a:path w="4915980" h="5239901">
                <a:moveTo>
                  <a:pt x="0" y="0"/>
                </a:moveTo>
                <a:lnTo>
                  <a:pt x="4915979" y="0"/>
                </a:lnTo>
                <a:lnTo>
                  <a:pt x="4915979" y="5239901"/>
                </a:lnTo>
                <a:lnTo>
                  <a:pt x="0" y="52399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flipH="1">
            <a:off x="14285979" y="5762796"/>
            <a:ext cx="2973321" cy="4767715"/>
          </a:xfrm>
          <a:custGeom>
            <a:avLst/>
            <a:gdLst/>
            <a:ahLst/>
            <a:cxnLst/>
            <a:rect l="l" t="t" r="r" b="b"/>
            <a:pathLst>
              <a:path w="2973321" h="4767715">
                <a:moveTo>
                  <a:pt x="2973321" y="0"/>
                </a:moveTo>
                <a:lnTo>
                  <a:pt x="0" y="0"/>
                </a:lnTo>
                <a:lnTo>
                  <a:pt x="0" y="4767715"/>
                </a:lnTo>
                <a:lnTo>
                  <a:pt x="2973321" y="4767715"/>
                </a:lnTo>
                <a:lnTo>
                  <a:pt x="2973321"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7" name="Group 7"/>
          <p:cNvGrpSpPr/>
          <p:nvPr/>
        </p:nvGrpSpPr>
        <p:grpSpPr>
          <a:xfrm>
            <a:off x="1354455" y="1591627"/>
            <a:ext cx="666750" cy="2979420"/>
            <a:chOff x="0" y="0"/>
            <a:chExt cx="889000" cy="3972560"/>
          </a:xfrm>
        </p:grpSpPr>
        <p:sp>
          <p:nvSpPr>
            <p:cNvPr id="8" name="Freeform 8"/>
            <p:cNvSpPr/>
            <p:nvPr/>
          </p:nvSpPr>
          <p:spPr>
            <a:xfrm>
              <a:off x="48260" y="49530"/>
              <a:ext cx="792480" cy="3872230"/>
            </a:xfrm>
            <a:custGeom>
              <a:avLst/>
              <a:gdLst/>
              <a:ahLst/>
              <a:cxnLst/>
              <a:rect l="l" t="t" r="r" b="b"/>
              <a:pathLst>
                <a:path w="792480" h="3872230">
                  <a:moveTo>
                    <a:pt x="267970" y="81280"/>
                  </a:moveTo>
                  <a:cubicBezTo>
                    <a:pt x="240030" y="612140"/>
                    <a:pt x="190500" y="855980"/>
                    <a:pt x="177800" y="993140"/>
                  </a:cubicBezTo>
                  <a:cubicBezTo>
                    <a:pt x="170180" y="1075690"/>
                    <a:pt x="172720" y="1104900"/>
                    <a:pt x="170180" y="1191260"/>
                  </a:cubicBezTo>
                  <a:cubicBezTo>
                    <a:pt x="163830" y="1353820"/>
                    <a:pt x="152400" y="1731010"/>
                    <a:pt x="152400" y="1897380"/>
                  </a:cubicBezTo>
                  <a:cubicBezTo>
                    <a:pt x="152400" y="1988820"/>
                    <a:pt x="151130" y="2037080"/>
                    <a:pt x="156210" y="2108200"/>
                  </a:cubicBezTo>
                  <a:cubicBezTo>
                    <a:pt x="161290" y="2181860"/>
                    <a:pt x="173990" y="2264410"/>
                    <a:pt x="184150" y="2332990"/>
                  </a:cubicBezTo>
                  <a:cubicBezTo>
                    <a:pt x="193040" y="2390140"/>
                    <a:pt x="200660" y="2435860"/>
                    <a:pt x="213360" y="2491740"/>
                  </a:cubicBezTo>
                  <a:cubicBezTo>
                    <a:pt x="228600" y="2556510"/>
                    <a:pt x="248920" y="2617470"/>
                    <a:pt x="274320" y="2694940"/>
                  </a:cubicBezTo>
                  <a:cubicBezTo>
                    <a:pt x="311150" y="2805430"/>
                    <a:pt x="364490" y="2961640"/>
                    <a:pt x="419100" y="3088640"/>
                  </a:cubicBezTo>
                  <a:cubicBezTo>
                    <a:pt x="471170" y="3213100"/>
                    <a:pt x="534670" y="3337560"/>
                    <a:pt x="596900" y="3448050"/>
                  </a:cubicBezTo>
                  <a:cubicBezTo>
                    <a:pt x="652780" y="3550920"/>
                    <a:pt x="746760" y="3675380"/>
                    <a:pt x="773430" y="3733800"/>
                  </a:cubicBezTo>
                  <a:cubicBezTo>
                    <a:pt x="784860" y="3756660"/>
                    <a:pt x="792480" y="3768090"/>
                    <a:pt x="789940" y="3787140"/>
                  </a:cubicBezTo>
                  <a:cubicBezTo>
                    <a:pt x="787400" y="3808730"/>
                    <a:pt x="767080" y="3844290"/>
                    <a:pt x="749300" y="3858260"/>
                  </a:cubicBezTo>
                  <a:cubicBezTo>
                    <a:pt x="734060" y="3869690"/>
                    <a:pt x="712470" y="3872230"/>
                    <a:pt x="695960" y="3870960"/>
                  </a:cubicBezTo>
                  <a:cubicBezTo>
                    <a:pt x="678180" y="3869690"/>
                    <a:pt x="656590" y="3863340"/>
                    <a:pt x="643890" y="3849370"/>
                  </a:cubicBezTo>
                  <a:cubicBezTo>
                    <a:pt x="628650" y="3832860"/>
                    <a:pt x="612140" y="3796030"/>
                    <a:pt x="615950" y="3771900"/>
                  </a:cubicBezTo>
                  <a:cubicBezTo>
                    <a:pt x="619760" y="3747770"/>
                    <a:pt x="642620" y="3716020"/>
                    <a:pt x="664210" y="3705860"/>
                  </a:cubicBezTo>
                  <a:cubicBezTo>
                    <a:pt x="685800" y="3695700"/>
                    <a:pt x="725170" y="3698240"/>
                    <a:pt x="745490" y="3708400"/>
                  </a:cubicBezTo>
                  <a:cubicBezTo>
                    <a:pt x="763270" y="3716020"/>
                    <a:pt x="775970" y="3733800"/>
                    <a:pt x="783590" y="3750310"/>
                  </a:cubicBezTo>
                  <a:cubicBezTo>
                    <a:pt x="789940" y="3765550"/>
                    <a:pt x="791210" y="3788410"/>
                    <a:pt x="787400" y="3804920"/>
                  </a:cubicBezTo>
                  <a:cubicBezTo>
                    <a:pt x="783590" y="3822700"/>
                    <a:pt x="770890" y="3841750"/>
                    <a:pt x="756920" y="3851910"/>
                  </a:cubicBezTo>
                  <a:cubicBezTo>
                    <a:pt x="742950" y="3863340"/>
                    <a:pt x="722630" y="3870960"/>
                    <a:pt x="704850" y="3870960"/>
                  </a:cubicBezTo>
                  <a:cubicBezTo>
                    <a:pt x="687070" y="3872230"/>
                    <a:pt x="670560" y="3868420"/>
                    <a:pt x="651510" y="3855720"/>
                  </a:cubicBezTo>
                  <a:cubicBezTo>
                    <a:pt x="615950" y="3827780"/>
                    <a:pt x="575310" y="3745230"/>
                    <a:pt x="537210" y="3681730"/>
                  </a:cubicBezTo>
                  <a:cubicBezTo>
                    <a:pt x="491490" y="3606800"/>
                    <a:pt x="443230" y="3522980"/>
                    <a:pt x="400050" y="3434080"/>
                  </a:cubicBezTo>
                  <a:cubicBezTo>
                    <a:pt x="353060" y="3335020"/>
                    <a:pt x="304800" y="3221990"/>
                    <a:pt x="265430" y="3116580"/>
                  </a:cubicBezTo>
                  <a:cubicBezTo>
                    <a:pt x="226060" y="3014980"/>
                    <a:pt x="195580" y="2913380"/>
                    <a:pt x="165100" y="2813050"/>
                  </a:cubicBezTo>
                  <a:cubicBezTo>
                    <a:pt x="134620" y="2713990"/>
                    <a:pt x="106680" y="2623820"/>
                    <a:pt x="82550" y="2517140"/>
                  </a:cubicBezTo>
                  <a:cubicBezTo>
                    <a:pt x="54610" y="2393950"/>
                    <a:pt x="26670" y="2228850"/>
                    <a:pt x="13970" y="2113280"/>
                  </a:cubicBezTo>
                  <a:cubicBezTo>
                    <a:pt x="5080" y="2029460"/>
                    <a:pt x="3810" y="1991360"/>
                    <a:pt x="2540" y="1892300"/>
                  </a:cubicBezTo>
                  <a:cubicBezTo>
                    <a:pt x="0" y="1690370"/>
                    <a:pt x="0" y="1248410"/>
                    <a:pt x="21590" y="971550"/>
                  </a:cubicBezTo>
                  <a:cubicBezTo>
                    <a:pt x="40640" y="740410"/>
                    <a:pt x="99060" y="508000"/>
                    <a:pt x="110490" y="340360"/>
                  </a:cubicBezTo>
                  <a:cubicBezTo>
                    <a:pt x="118110" y="228600"/>
                    <a:pt x="93980" y="114300"/>
                    <a:pt x="109220" y="62230"/>
                  </a:cubicBezTo>
                  <a:cubicBezTo>
                    <a:pt x="116840" y="38100"/>
                    <a:pt x="127000" y="25400"/>
                    <a:pt x="142240" y="15240"/>
                  </a:cubicBezTo>
                  <a:cubicBezTo>
                    <a:pt x="156210" y="5080"/>
                    <a:pt x="179070" y="0"/>
                    <a:pt x="196850" y="1270"/>
                  </a:cubicBezTo>
                  <a:cubicBezTo>
                    <a:pt x="214630" y="3810"/>
                    <a:pt x="236220" y="15240"/>
                    <a:pt x="247650" y="27940"/>
                  </a:cubicBezTo>
                  <a:cubicBezTo>
                    <a:pt x="259080" y="41910"/>
                    <a:pt x="267970" y="81280"/>
                    <a:pt x="267970" y="81280"/>
                  </a:cubicBezTo>
                </a:path>
              </a:pathLst>
            </a:custGeom>
            <a:solidFill>
              <a:srgbClr val="94AAB8"/>
            </a:solidFill>
            <a:ln cap="sq">
              <a:noFill/>
              <a:prstDash val="solid"/>
              <a:miter/>
            </a:ln>
          </p:spPr>
          <p:txBody>
            <a:bodyPr/>
            <a:lstStyle/>
            <a:p>
              <a:endParaRPr lang="en-US"/>
            </a:p>
          </p:txBody>
        </p:sp>
      </p:grpSp>
      <p:grpSp>
        <p:nvGrpSpPr>
          <p:cNvPr id="9" name="Group 9"/>
          <p:cNvGrpSpPr/>
          <p:nvPr/>
        </p:nvGrpSpPr>
        <p:grpSpPr>
          <a:xfrm>
            <a:off x="1999298" y="4514850"/>
            <a:ext cx="197167" cy="197167"/>
            <a:chOff x="0" y="0"/>
            <a:chExt cx="262890" cy="262890"/>
          </a:xfrm>
        </p:grpSpPr>
        <p:sp>
          <p:nvSpPr>
            <p:cNvPr id="10" name="Freeform 10"/>
            <p:cNvSpPr/>
            <p:nvPr/>
          </p:nvSpPr>
          <p:spPr>
            <a:xfrm>
              <a:off x="49530" y="46990"/>
              <a:ext cx="161290" cy="167640"/>
            </a:xfrm>
            <a:custGeom>
              <a:avLst/>
              <a:gdLst/>
              <a:ahLst/>
              <a:cxnLst/>
              <a:rect l="l" t="t" r="r" b="b"/>
              <a:pathLst>
                <a:path w="161290" h="167640">
                  <a:moveTo>
                    <a:pt x="161290" y="57150"/>
                  </a:moveTo>
                  <a:cubicBezTo>
                    <a:pt x="140970" y="146050"/>
                    <a:pt x="128270" y="152400"/>
                    <a:pt x="116840" y="157480"/>
                  </a:cubicBezTo>
                  <a:cubicBezTo>
                    <a:pt x="105410" y="162560"/>
                    <a:pt x="92710" y="167640"/>
                    <a:pt x="77470" y="165100"/>
                  </a:cubicBezTo>
                  <a:cubicBezTo>
                    <a:pt x="58420" y="161290"/>
                    <a:pt x="24130" y="140970"/>
                    <a:pt x="12700" y="124460"/>
                  </a:cubicBezTo>
                  <a:cubicBezTo>
                    <a:pt x="3810" y="114300"/>
                    <a:pt x="0" y="101600"/>
                    <a:pt x="1270" y="87630"/>
                  </a:cubicBezTo>
                  <a:cubicBezTo>
                    <a:pt x="1270" y="67310"/>
                    <a:pt x="13970" y="31750"/>
                    <a:pt x="31750" y="17780"/>
                  </a:cubicBezTo>
                  <a:cubicBezTo>
                    <a:pt x="49530" y="3810"/>
                    <a:pt x="87630" y="0"/>
                    <a:pt x="107950" y="3810"/>
                  </a:cubicBezTo>
                  <a:cubicBezTo>
                    <a:pt x="121920" y="6350"/>
                    <a:pt x="140970" y="24130"/>
                    <a:pt x="140970" y="24130"/>
                  </a:cubicBezTo>
                </a:path>
              </a:pathLst>
            </a:custGeom>
            <a:solidFill>
              <a:srgbClr val="94AAB8"/>
            </a:solidFill>
            <a:ln cap="sq">
              <a:noFill/>
              <a:prstDash val="solid"/>
              <a:miter/>
            </a:ln>
          </p:spPr>
          <p:txBody>
            <a:bodyPr/>
            <a:lstStyle/>
            <a:p>
              <a:endParaRPr lang="en-US"/>
            </a:p>
          </p:txBody>
        </p:sp>
      </p:grpSp>
      <p:grpSp>
        <p:nvGrpSpPr>
          <p:cNvPr id="11" name="Group 11"/>
          <p:cNvGrpSpPr/>
          <p:nvPr/>
        </p:nvGrpSpPr>
        <p:grpSpPr>
          <a:xfrm>
            <a:off x="6700838" y="893445"/>
            <a:ext cx="2183130" cy="1037273"/>
            <a:chOff x="0" y="0"/>
            <a:chExt cx="2910840" cy="1383030"/>
          </a:xfrm>
        </p:grpSpPr>
        <p:sp>
          <p:nvSpPr>
            <p:cNvPr id="12" name="Freeform 12"/>
            <p:cNvSpPr/>
            <p:nvPr/>
          </p:nvSpPr>
          <p:spPr>
            <a:xfrm>
              <a:off x="46990" y="50800"/>
              <a:ext cx="2815590" cy="1285240"/>
            </a:xfrm>
            <a:custGeom>
              <a:avLst/>
              <a:gdLst/>
              <a:ahLst/>
              <a:cxnLst/>
              <a:rect l="l" t="t" r="r" b="b"/>
              <a:pathLst>
                <a:path w="2815590" h="1285240">
                  <a:moveTo>
                    <a:pt x="90170" y="0"/>
                  </a:moveTo>
                  <a:cubicBezTo>
                    <a:pt x="666750" y="77470"/>
                    <a:pt x="990600" y="139700"/>
                    <a:pt x="1184910" y="186690"/>
                  </a:cubicBezTo>
                  <a:cubicBezTo>
                    <a:pt x="1319530" y="219710"/>
                    <a:pt x="1417320" y="252730"/>
                    <a:pt x="1522730" y="287020"/>
                  </a:cubicBezTo>
                  <a:cubicBezTo>
                    <a:pt x="1619250" y="318770"/>
                    <a:pt x="1715770" y="353060"/>
                    <a:pt x="1795780" y="386080"/>
                  </a:cubicBezTo>
                  <a:cubicBezTo>
                    <a:pt x="1863090" y="412750"/>
                    <a:pt x="1925320" y="441960"/>
                    <a:pt x="1976120" y="467360"/>
                  </a:cubicBezTo>
                  <a:cubicBezTo>
                    <a:pt x="2014220" y="487680"/>
                    <a:pt x="2033270" y="494030"/>
                    <a:pt x="2075180" y="521970"/>
                  </a:cubicBezTo>
                  <a:cubicBezTo>
                    <a:pt x="2160270" y="579120"/>
                    <a:pt x="2352040" y="731520"/>
                    <a:pt x="2440940" y="810260"/>
                  </a:cubicBezTo>
                  <a:cubicBezTo>
                    <a:pt x="2495550" y="858520"/>
                    <a:pt x="2518410" y="891540"/>
                    <a:pt x="2566670" y="937260"/>
                  </a:cubicBezTo>
                  <a:cubicBezTo>
                    <a:pt x="2627630" y="993140"/>
                    <a:pt x="2744470" y="1073150"/>
                    <a:pt x="2782570" y="1117600"/>
                  </a:cubicBezTo>
                  <a:cubicBezTo>
                    <a:pt x="2799080" y="1139190"/>
                    <a:pt x="2807970" y="1151890"/>
                    <a:pt x="2811780" y="1169670"/>
                  </a:cubicBezTo>
                  <a:cubicBezTo>
                    <a:pt x="2815590" y="1188720"/>
                    <a:pt x="2813050" y="1212850"/>
                    <a:pt x="2804160" y="1229360"/>
                  </a:cubicBezTo>
                  <a:cubicBezTo>
                    <a:pt x="2795270" y="1245870"/>
                    <a:pt x="2778760" y="1263650"/>
                    <a:pt x="2762250" y="1271270"/>
                  </a:cubicBezTo>
                  <a:cubicBezTo>
                    <a:pt x="2744470" y="1280160"/>
                    <a:pt x="2721610" y="1283970"/>
                    <a:pt x="2702560" y="1280160"/>
                  </a:cubicBezTo>
                  <a:cubicBezTo>
                    <a:pt x="2683510" y="1276350"/>
                    <a:pt x="2661920" y="1262380"/>
                    <a:pt x="2650490" y="1250950"/>
                  </a:cubicBezTo>
                  <a:cubicBezTo>
                    <a:pt x="2641600" y="1243330"/>
                    <a:pt x="2637790" y="1235710"/>
                    <a:pt x="2633980" y="1225550"/>
                  </a:cubicBezTo>
                  <a:cubicBezTo>
                    <a:pt x="2628900" y="1210310"/>
                    <a:pt x="2625090" y="1183640"/>
                    <a:pt x="2628900" y="1165860"/>
                  </a:cubicBezTo>
                  <a:cubicBezTo>
                    <a:pt x="2633980" y="1146810"/>
                    <a:pt x="2649220" y="1126490"/>
                    <a:pt x="2660650" y="1115060"/>
                  </a:cubicBezTo>
                  <a:cubicBezTo>
                    <a:pt x="2669540" y="1107440"/>
                    <a:pt x="2678430" y="1103630"/>
                    <a:pt x="2687320" y="1099820"/>
                  </a:cubicBezTo>
                  <a:cubicBezTo>
                    <a:pt x="2696210" y="1096010"/>
                    <a:pt x="2705100" y="1093470"/>
                    <a:pt x="2716530" y="1094740"/>
                  </a:cubicBezTo>
                  <a:cubicBezTo>
                    <a:pt x="2733040" y="1094740"/>
                    <a:pt x="2758440" y="1101090"/>
                    <a:pt x="2774950" y="1111250"/>
                  </a:cubicBezTo>
                  <a:cubicBezTo>
                    <a:pt x="2790190" y="1122680"/>
                    <a:pt x="2804160" y="1141730"/>
                    <a:pt x="2809240" y="1160780"/>
                  </a:cubicBezTo>
                  <a:cubicBezTo>
                    <a:pt x="2815590" y="1178560"/>
                    <a:pt x="2811780" y="1203960"/>
                    <a:pt x="2807970" y="1220470"/>
                  </a:cubicBezTo>
                  <a:cubicBezTo>
                    <a:pt x="2805430" y="1230630"/>
                    <a:pt x="2801620" y="1238250"/>
                    <a:pt x="2792730" y="1245870"/>
                  </a:cubicBezTo>
                  <a:cubicBezTo>
                    <a:pt x="2782570" y="1258570"/>
                    <a:pt x="2760980" y="1273810"/>
                    <a:pt x="2743200" y="1278890"/>
                  </a:cubicBezTo>
                  <a:cubicBezTo>
                    <a:pt x="2724150" y="1283970"/>
                    <a:pt x="2710180" y="1285240"/>
                    <a:pt x="2683510" y="1273810"/>
                  </a:cubicBezTo>
                  <a:cubicBezTo>
                    <a:pt x="2583180" y="1231900"/>
                    <a:pt x="2192020" y="836930"/>
                    <a:pt x="2078990" y="744220"/>
                  </a:cubicBezTo>
                  <a:cubicBezTo>
                    <a:pt x="2035810" y="708660"/>
                    <a:pt x="2020570" y="695960"/>
                    <a:pt x="1987550" y="674370"/>
                  </a:cubicBezTo>
                  <a:cubicBezTo>
                    <a:pt x="1948180" y="650240"/>
                    <a:pt x="1911350" y="631190"/>
                    <a:pt x="1858010" y="604520"/>
                  </a:cubicBezTo>
                  <a:cubicBezTo>
                    <a:pt x="1772920" y="562610"/>
                    <a:pt x="1638300" y="501650"/>
                    <a:pt x="1524000" y="458470"/>
                  </a:cubicBezTo>
                  <a:cubicBezTo>
                    <a:pt x="1408430" y="414020"/>
                    <a:pt x="1297940" y="378460"/>
                    <a:pt x="1165860" y="341630"/>
                  </a:cubicBezTo>
                  <a:cubicBezTo>
                    <a:pt x="1010920" y="299720"/>
                    <a:pt x="830580" y="257810"/>
                    <a:pt x="651510" y="226060"/>
                  </a:cubicBezTo>
                  <a:cubicBezTo>
                    <a:pt x="459740" y="191770"/>
                    <a:pt x="132080" y="187960"/>
                    <a:pt x="50800" y="149860"/>
                  </a:cubicBezTo>
                  <a:cubicBezTo>
                    <a:pt x="26670" y="138430"/>
                    <a:pt x="17780" y="128270"/>
                    <a:pt x="10160" y="113030"/>
                  </a:cubicBezTo>
                  <a:cubicBezTo>
                    <a:pt x="2540" y="97790"/>
                    <a:pt x="0" y="73660"/>
                    <a:pt x="3810" y="57150"/>
                  </a:cubicBezTo>
                  <a:cubicBezTo>
                    <a:pt x="8890" y="40640"/>
                    <a:pt x="21590" y="21590"/>
                    <a:pt x="35560" y="12700"/>
                  </a:cubicBezTo>
                  <a:cubicBezTo>
                    <a:pt x="50800" y="2540"/>
                    <a:pt x="90170" y="0"/>
                    <a:pt x="90170" y="0"/>
                  </a:cubicBezTo>
                </a:path>
              </a:pathLst>
            </a:custGeom>
            <a:solidFill>
              <a:srgbClr val="94AAB8"/>
            </a:solidFill>
            <a:ln cap="sq">
              <a:noFill/>
              <a:prstDash val="solid"/>
              <a:miter/>
            </a:ln>
          </p:spPr>
          <p:txBody>
            <a:bodyPr/>
            <a:lstStyle/>
            <a:p>
              <a:endParaRPr lang="en-US"/>
            </a:p>
          </p:txBody>
        </p:sp>
      </p:grpSp>
      <p:grpSp>
        <p:nvGrpSpPr>
          <p:cNvPr id="13" name="Group 13"/>
          <p:cNvGrpSpPr/>
          <p:nvPr/>
        </p:nvGrpSpPr>
        <p:grpSpPr>
          <a:xfrm>
            <a:off x="8886825" y="1894523"/>
            <a:ext cx="194310" cy="197167"/>
            <a:chOff x="0" y="0"/>
            <a:chExt cx="259080" cy="262890"/>
          </a:xfrm>
        </p:grpSpPr>
        <p:sp>
          <p:nvSpPr>
            <p:cNvPr id="14" name="Freeform 14"/>
            <p:cNvSpPr/>
            <p:nvPr/>
          </p:nvSpPr>
          <p:spPr>
            <a:xfrm>
              <a:off x="43180" y="46990"/>
              <a:ext cx="161290" cy="167640"/>
            </a:xfrm>
            <a:custGeom>
              <a:avLst/>
              <a:gdLst/>
              <a:ahLst/>
              <a:cxnLst/>
              <a:rect l="l" t="t" r="r" b="b"/>
              <a:pathLst>
                <a:path w="161290" h="167640">
                  <a:moveTo>
                    <a:pt x="161290" y="58420"/>
                  </a:moveTo>
                  <a:cubicBezTo>
                    <a:pt x="158750" y="116840"/>
                    <a:pt x="133350" y="147320"/>
                    <a:pt x="116840" y="157480"/>
                  </a:cubicBezTo>
                  <a:cubicBezTo>
                    <a:pt x="104140" y="165100"/>
                    <a:pt x="91440" y="167640"/>
                    <a:pt x="77470" y="165100"/>
                  </a:cubicBezTo>
                  <a:cubicBezTo>
                    <a:pt x="58420" y="161290"/>
                    <a:pt x="24130" y="144780"/>
                    <a:pt x="12700" y="125730"/>
                  </a:cubicBezTo>
                  <a:cubicBezTo>
                    <a:pt x="0" y="105410"/>
                    <a:pt x="1270" y="67310"/>
                    <a:pt x="7620" y="48260"/>
                  </a:cubicBezTo>
                  <a:cubicBezTo>
                    <a:pt x="11430" y="34290"/>
                    <a:pt x="20320" y="25400"/>
                    <a:pt x="31750" y="17780"/>
                  </a:cubicBezTo>
                  <a:cubicBezTo>
                    <a:pt x="49530" y="7620"/>
                    <a:pt x="87630" y="0"/>
                    <a:pt x="107950" y="3810"/>
                  </a:cubicBezTo>
                  <a:cubicBezTo>
                    <a:pt x="121920" y="6350"/>
                    <a:pt x="140970" y="24130"/>
                    <a:pt x="140970" y="24130"/>
                  </a:cubicBezTo>
                </a:path>
              </a:pathLst>
            </a:custGeom>
            <a:solidFill>
              <a:srgbClr val="94AAB8"/>
            </a:solidFill>
            <a:ln cap="sq">
              <a:noFill/>
              <a:prstDash val="solid"/>
              <a:miter/>
            </a:ln>
          </p:spPr>
          <p:txBody>
            <a:bodyPr/>
            <a:lstStyle/>
            <a:p>
              <a:endParaRPr lang="en-US"/>
            </a:p>
          </p:txBody>
        </p:sp>
      </p:grpSp>
      <p:grpSp>
        <p:nvGrpSpPr>
          <p:cNvPr id="15" name="Group 15"/>
          <p:cNvGrpSpPr/>
          <p:nvPr/>
        </p:nvGrpSpPr>
        <p:grpSpPr>
          <a:xfrm>
            <a:off x="4039553" y="7854315"/>
            <a:ext cx="4258628" cy="1927860"/>
            <a:chOff x="0" y="0"/>
            <a:chExt cx="5678170" cy="2570480"/>
          </a:xfrm>
        </p:grpSpPr>
        <p:sp>
          <p:nvSpPr>
            <p:cNvPr id="16" name="Freeform 16"/>
            <p:cNvSpPr/>
            <p:nvPr/>
          </p:nvSpPr>
          <p:spPr>
            <a:xfrm>
              <a:off x="46990" y="50800"/>
              <a:ext cx="5580380" cy="2473960"/>
            </a:xfrm>
            <a:custGeom>
              <a:avLst/>
              <a:gdLst/>
              <a:ahLst/>
              <a:cxnLst/>
              <a:rect l="l" t="t" r="r" b="b"/>
              <a:pathLst>
                <a:path w="5580380" h="2473960">
                  <a:moveTo>
                    <a:pt x="5580380" y="96520"/>
                  </a:moveTo>
                  <a:cubicBezTo>
                    <a:pt x="5561330" y="207010"/>
                    <a:pt x="5543550" y="257810"/>
                    <a:pt x="5525770" y="295910"/>
                  </a:cubicBezTo>
                  <a:cubicBezTo>
                    <a:pt x="5510530" y="331470"/>
                    <a:pt x="5499100" y="359410"/>
                    <a:pt x="5473700" y="394970"/>
                  </a:cubicBezTo>
                  <a:cubicBezTo>
                    <a:pt x="5436870" y="449580"/>
                    <a:pt x="5367020" y="521970"/>
                    <a:pt x="5307330" y="580390"/>
                  </a:cubicBezTo>
                  <a:cubicBezTo>
                    <a:pt x="5245100" y="638810"/>
                    <a:pt x="5179060" y="698500"/>
                    <a:pt x="5110480" y="748030"/>
                  </a:cubicBezTo>
                  <a:cubicBezTo>
                    <a:pt x="5043170" y="796290"/>
                    <a:pt x="4954270" y="834390"/>
                    <a:pt x="4900930" y="873760"/>
                  </a:cubicBezTo>
                  <a:cubicBezTo>
                    <a:pt x="4861560" y="902970"/>
                    <a:pt x="4851400" y="927100"/>
                    <a:pt x="4808220" y="956310"/>
                  </a:cubicBezTo>
                  <a:cubicBezTo>
                    <a:pt x="4728210" y="1010920"/>
                    <a:pt x="4563110" y="1083310"/>
                    <a:pt x="4436110" y="1141730"/>
                  </a:cubicBezTo>
                  <a:cubicBezTo>
                    <a:pt x="4306570" y="1202690"/>
                    <a:pt x="4184650" y="1254760"/>
                    <a:pt x="4036060" y="1315720"/>
                  </a:cubicBezTo>
                  <a:cubicBezTo>
                    <a:pt x="3853180" y="1390650"/>
                    <a:pt x="3582670" y="1503680"/>
                    <a:pt x="3422650" y="1554480"/>
                  </a:cubicBezTo>
                  <a:cubicBezTo>
                    <a:pt x="3323590" y="1586230"/>
                    <a:pt x="3266440" y="1590040"/>
                    <a:pt x="3177540" y="1615440"/>
                  </a:cubicBezTo>
                  <a:cubicBezTo>
                    <a:pt x="3069590" y="1647190"/>
                    <a:pt x="2952750" y="1694180"/>
                    <a:pt x="2819400" y="1733550"/>
                  </a:cubicBezTo>
                  <a:cubicBezTo>
                    <a:pt x="2656840" y="1781810"/>
                    <a:pt x="2487930" y="1816100"/>
                    <a:pt x="2269490" y="1878330"/>
                  </a:cubicBezTo>
                  <a:cubicBezTo>
                    <a:pt x="1943100" y="1969770"/>
                    <a:pt x="1376680" y="2153920"/>
                    <a:pt x="1055370" y="2244090"/>
                  </a:cubicBezTo>
                  <a:cubicBezTo>
                    <a:pt x="844550" y="2303780"/>
                    <a:pt x="662940" y="2355850"/>
                    <a:pt x="529590" y="2382520"/>
                  </a:cubicBezTo>
                  <a:cubicBezTo>
                    <a:pt x="448310" y="2399030"/>
                    <a:pt x="400050" y="2396490"/>
                    <a:pt x="332740" y="2409190"/>
                  </a:cubicBezTo>
                  <a:cubicBezTo>
                    <a:pt x="259080" y="2424430"/>
                    <a:pt x="161290" y="2467610"/>
                    <a:pt x="106680" y="2468880"/>
                  </a:cubicBezTo>
                  <a:cubicBezTo>
                    <a:pt x="74930" y="2468880"/>
                    <a:pt x="48260" y="2465070"/>
                    <a:pt x="30480" y="2449830"/>
                  </a:cubicBezTo>
                  <a:cubicBezTo>
                    <a:pt x="13970" y="2434590"/>
                    <a:pt x="0" y="2399030"/>
                    <a:pt x="3810" y="2377440"/>
                  </a:cubicBezTo>
                  <a:cubicBezTo>
                    <a:pt x="6350" y="2354580"/>
                    <a:pt x="27940" y="2324100"/>
                    <a:pt x="48260" y="2312670"/>
                  </a:cubicBezTo>
                  <a:cubicBezTo>
                    <a:pt x="69850" y="2302510"/>
                    <a:pt x="106680" y="2306320"/>
                    <a:pt x="127000" y="2315210"/>
                  </a:cubicBezTo>
                  <a:cubicBezTo>
                    <a:pt x="143510" y="2322830"/>
                    <a:pt x="156210" y="2339340"/>
                    <a:pt x="162560" y="2354580"/>
                  </a:cubicBezTo>
                  <a:cubicBezTo>
                    <a:pt x="168910" y="2369820"/>
                    <a:pt x="172720" y="2390140"/>
                    <a:pt x="167640" y="2407920"/>
                  </a:cubicBezTo>
                  <a:cubicBezTo>
                    <a:pt x="160020" y="2428240"/>
                    <a:pt x="137160" y="2457450"/>
                    <a:pt x="115570" y="2466340"/>
                  </a:cubicBezTo>
                  <a:cubicBezTo>
                    <a:pt x="93980" y="2473960"/>
                    <a:pt x="55880" y="2466340"/>
                    <a:pt x="38100" y="2456180"/>
                  </a:cubicBezTo>
                  <a:cubicBezTo>
                    <a:pt x="22860" y="2446020"/>
                    <a:pt x="11430" y="2428240"/>
                    <a:pt x="6350" y="2413000"/>
                  </a:cubicBezTo>
                  <a:cubicBezTo>
                    <a:pt x="1270" y="2396490"/>
                    <a:pt x="0" y="2376170"/>
                    <a:pt x="7620" y="2359660"/>
                  </a:cubicBezTo>
                  <a:cubicBezTo>
                    <a:pt x="16510" y="2339340"/>
                    <a:pt x="36830" y="2321560"/>
                    <a:pt x="66040" y="2307590"/>
                  </a:cubicBezTo>
                  <a:cubicBezTo>
                    <a:pt x="116840" y="2279650"/>
                    <a:pt x="234950" y="2263140"/>
                    <a:pt x="309880" y="2249170"/>
                  </a:cubicBezTo>
                  <a:cubicBezTo>
                    <a:pt x="372110" y="2237740"/>
                    <a:pt x="408940" y="2240280"/>
                    <a:pt x="483870" y="2225040"/>
                  </a:cubicBezTo>
                  <a:cubicBezTo>
                    <a:pt x="624840" y="2197100"/>
                    <a:pt x="909320" y="2118360"/>
                    <a:pt x="1093470" y="2063750"/>
                  </a:cubicBezTo>
                  <a:cubicBezTo>
                    <a:pt x="1247140" y="2016760"/>
                    <a:pt x="1336040" y="1977390"/>
                    <a:pt x="1513840" y="1922780"/>
                  </a:cubicBezTo>
                  <a:cubicBezTo>
                    <a:pt x="1819910" y="1830070"/>
                    <a:pt x="2473960" y="1668780"/>
                    <a:pt x="2764790" y="1577340"/>
                  </a:cubicBezTo>
                  <a:cubicBezTo>
                    <a:pt x="2922270" y="1529080"/>
                    <a:pt x="3020060" y="1483360"/>
                    <a:pt x="3126740" y="1451610"/>
                  </a:cubicBezTo>
                  <a:cubicBezTo>
                    <a:pt x="3210560" y="1426210"/>
                    <a:pt x="3261360" y="1422400"/>
                    <a:pt x="3352800" y="1393190"/>
                  </a:cubicBezTo>
                  <a:cubicBezTo>
                    <a:pt x="3506470" y="1343660"/>
                    <a:pt x="3755390" y="1242060"/>
                    <a:pt x="3953510" y="1158240"/>
                  </a:cubicBezTo>
                  <a:cubicBezTo>
                    <a:pt x="4151630" y="1074420"/>
                    <a:pt x="4392930" y="963930"/>
                    <a:pt x="4540250" y="890270"/>
                  </a:cubicBezTo>
                  <a:cubicBezTo>
                    <a:pt x="4631690" y="844550"/>
                    <a:pt x="4682490" y="820420"/>
                    <a:pt x="4758690" y="773430"/>
                  </a:cubicBezTo>
                  <a:cubicBezTo>
                    <a:pt x="4852670" y="715010"/>
                    <a:pt x="4975860" y="623570"/>
                    <a:pt x="5059680" y="560070"/>
                  </a:cubicBezTo>
                  <a:cubicBezTo>
                    <a:pt x="5120640" y="511810"/>
                    <a:pt x="5167630" y="476250"/>
                    <a:pt x="5215890" y="429260"/>
                  </a:cubicBezTo>
                  <a:cubicBezTo>
                    <a:pt x="5264150" y="381000"/>
                    <a:pt x="5317490" y="326390"/>
                    <a:pt x="5349240" y="274320"/>
                  </a:cubicBezTo>
                  <a:cubicBezTo>
                    <a:pt x="5375910" y="232410"/>
                    <a:pt x="5391150" y="187960"/>
                    <a:pt x="5402580" y="148590"/>
                  </a:cubicBezTo>
                  <a:cubicBezTo>
                    <a:pt x="5411470" y="115570"/>
                    <a:pt x="5405120" y="80010"/>
                    <a:pt x="5416550" y="54610"/>
                  </a:cubicBezTo>
                  <a:cubicBezTo>
                    <a:pt x="5425440" y="35560"/>
                    <a:pt x="5441950" y="19050"/>
                    <a:pt x="5455920" y="10160"/>
                  </a:cubicBezTo>
                  <a:cubicBezTo>
                    <a:pt x="5468620" y="2540"/>
                    <a:pt x="5481320" y="0"/>
                    <a:pt x="5495290" y="0"/>
                  </a:cubicBezTo>
                  <a:cubicBezTo>
                    <a:pt x="5513070" y="1270"/>
                    <a:pt x="5538470" y="11430"/>
                    <a:pt x="5552440" y="21590"/>
                  </a:cubicBezTo>
                  <a:cubicBezTo>
                    <a:pt x="5563870" y="30480"/>
                    <a:pt x="5570220" y="43180"/>
                    <a:pt x="5575300" y="55880"/>
                  </a:cubicBezTo>
                  <a:cubicBezTo>
                    <a:pt x="5580380" y="67310"/>
                    <a:pt x="5580380" y="96520"/>
                    <a:pt x="5580380" y="96520"/>
                  </a:cubicBezTo>
                </a:path>
              </a:pathLst>
            </a:custGeom>
            <a:solidFill>
              <a:srgbClr val="94AAB8"/>
            </a:solidFill>
            <a:ln cap="sq">
              <a:noFill/>
              <a:prstDash val="solid"/>
              <a:miter/>
            </a:ln>
          </p:spPr>
          <p:txBody>
            <a:bodyPr/>
            <a:lstStyle/>
            <a:p>
              <a:endParaRPr lang="en-US"/>
            </a:p>
          </p:txBody>
        </p:sp>
      </p:grpSp>
      <p:grpSp>
        <p:nvGrpSpPr>
          <p:cNvPr id="17" name="Group 17"/>
          <p:cNvGrpSpPr/>
          <p:nvPr/>
        </p:nvGrpSpPr>
        <p:grpSpPr>
          <a:xfrm>
            <a:off x="3779520" y="9743122"/>
            <a:ext cx="194310" cy="192405"/>
            <a:chOff x="0" y="0"/>
            <a:chExt cx="259080" cy="256540"/>
          </a:xfrm>
        </p:grpSpPr>
        <p:sp>
          <p:nvSpPr>
            <p:cNvPr id="18" name="Freeform 18"/>
            <p:cNvSpPr/>
            <p:nvPr/>
          </p:nvSpPr>
          <p:spPr>
            <a:xfrm>
              <a:off x="44450" y="46990"/>
              <a:ext cx="160020" cy="166370"/>
            </a:xfrm>
            <a:custGeom>
              <a:avLst/>
              <a:gdLst/>
              <a:ahLst/>
              <a:cxnLst/>
              <a:rect l="l" t="t" r="r" b="b"/>
              <a:pathLst>
                <a:path w="160020" h="166370">
                  <a:moveTo>
                    <a:pt x="160020" y="58420"/>
                  </a:moveTo>
                  <a:cubicBezTo>
                    <a:pt x="156210" y="116840"/>
                    <a:pt x="135890" y="148590"/>
                    <a:pt x="115570" y="157480"/>
                  </a:cubicBezTo>
                  <a:cubicBezTo>
                    <a:pt x="93980" y="166370"/>
                    <a:pt x="57150" y="161290"/>
                    <a:pt x="38100" y="153670"/>
                  </a:cubicBezTo>
                  <a:cubicBezTo>
                    <a:pt x="25400" y="147320"/>
                    <a:pt x="16510" y="138430"/>
                    <a:pt x="10160" y="125730"/>
                  </a:cubicBezTo>
                  <a:cubicBezTo>
                    <a:pt x="2540" y="106680"/>
                    <a:pt x="0" y="67310"/>
                    <a:pt x="6350" y="48260"/>
                  </a:cubicBezTo>
                  <a:cubicBezTo>
                    <a:pt x="10160" y="34290"/>
                    <a:pt x="17780" y="25400"/>
                    <a:pt x="30480" y="17780"/>
                  </a:cubicBezTo>
                  <a:cubicBezTo>
                    <a:pt x="46990" y="7620"/>
                    <a:pt x="86360" y="0"/>
                    <a:pt x="105410" y="3810"/>
                  </a:cubicBezTo>
                  <a:cubicBezTo>
                    <a:pt x="119380" y="6350"/>
                    <a:pt x="139700" y="24130"/>
                    <a:pt x="139700" y="24130"/>
                  </a:cubicBezTo>
                </a:path>
              </a:pathLst>
            </a:custGeom>
            <a:solidFill>
              <a:srgbClr val="94AAB8"/>
            </a:solidFill>
            <a:ln cap="sq">
              <a:noFill/>
              <a:prstDash val="solid"/>
              <a:miter/>
            </a:ln>
          </p:spPr>
          <p:txBody>
            <a:bodyPr/>
            <a:lstStyle/>
            <a:p>
              <a:endParaRPr lang="en-US"/>
            </a:p>
          </p:txBody>
        </p:sp>
      </p:grpSp>
      <p:grpSp>
        <p:nvGrpSpPr>
          <p:cNvPr id="19" name="Group 19"/>
          <p:cNvGrpSpPr/>
          <p:nvPr/>
        </p:nvGrpSpPr>
        <p:grpSpPr>
          <a:xfrm>
            <a:off x="462915" y="5180647"/>
            <a:ext cx="1158240" cy="1030605"/>
            <a:chOff x="0" y="0"/>
            <a:chExt cx="1544320" cy="1374140"/>
          </a:xfrm>
        </p:grpSpPr>
        <p:sp>
          <p:nvSpPr>
            <p:cNvPr id="20" name="Freeform 20"/>
            <p:cNvSpPr/>
            <p:nvPr/>
          </p:nvSpPr>
          <p:spPr>
            <a:xfrm>
              <a:off x="48260" y="31750"/>
              <a:ext cx="1446530" cy="1291590"/>
            </a:xfrm>
            <a:custGeom>
              <a:avLst/>
              <a:gdLst/>
              <a:ahLst/>
              <a:cxnLst/>
              <a:rect l="l" t="t" r="r" b="b"/>
              <a:pathLst>
                <a:path w="1446530" h="1291590">
                  <a:moveTo>
                    <a:pt x="1360170" y="189230"/>
                  </a:moveTo>
                  <a:cubicBezTo>
                    <a:pt x="908050" y="203200"/>
                    <a:pt x="891540" y="218440"/>
                    <a:pt x="853440" y="246380"/>
                  </a:cubicBezTo>
                  <a:cubicBezTo>
                    <a:pt x="789940" y="290830"/>
                    <a:pt x="697230" y="393700"/>
                    <a:pt x="629920" y="450850"/>
                  </a:cubicBezTo>
                  <a:cubicBezTo>
                    <a:pt x="575310" y="496570"/>
                    <a:pt x="528320" y="525780"/>
                    <a:pt x="480060" y="566420"/>
                  </a:cubicBezTo>
                  <a:cubicBezTo>
                    <a:pt x="431800" y="608330"/>
                    <a:pt x="375920" y="659130"/>
                    <a:pt x="340360" y="699770"/>
                  </a:cubicBezTo>
                  <a:cubicBezTo>
                    <a:pt x="313690" y="730250"/>
                    <a:pt x="297180" y="753110"/>
                    <a:pt x="279400" y="783590"/>
                  </a:cubicBezTo>
                  <a:cubicBezTo>
                    <a:pt x="260350" y="812800"/>
                    <a:pt x="241300" y="847090"/>
                    <a:pt x="229870" y="880110"/>
                  </a:cubicBezTo>
                  <a:cubicBezTo>
                    <a:pt x="219710" y="908050"/>
                    <a:pt x="215900" y="930910"/>
                    <a:pt x="212090" y="966470"/>
                  </a:cubicBezTo>
                  <a:cubicBezTo>
                    <a:pt x="205740" y="1018540"/>
                    <a:pt x="223520" y="1107440"/>
                    <a:pt x="210820" y="1162050"/>
                  </a:cubicBezTo>
                  <a:cubicBezTo>
                    <a:pt x="199390" y="1205230"/>
                    <a:pt x="177800" y="1250950"/>
                    <a:pt x="153670" y="1272540"/>
                  </a:cubicBezTo>
                  <a:cubicBezTo>
                    <a:pt x="137160" y="1286510"/>
                    <a:pt x="115570" y="1291590"/>
                    <a:pt x="96520" y="1291590"/>
                  </a:cubicBezTo>
                  <a:cubicBezTo>
                    <a:pt x="77470" y="1291590"/>
                    <a:pt x="53340" y="1280160"/>
                    <a:pt x="39370" y="1271270"/>
                  </a:cubicBezTo>
                  <a:cubicBezTo>
                    <a:pt x="29210" y="1264920"/>
                    <a:pt x="24130" y="1259840"/>
                    <a:pt x="17780" y="1249680"/>
                  </a:cubicBezTo>
                  <a:cubicBezTo>
                    <a:pt x="10160" y="1235710"/>
                    <a:pt x="1270" y="1210310"/>
                    <a:pt x="2540" y="1191260"/>
                  </a:cubicBezTo>
                  <a:cubicBezTo>
                    <a:pt x="3810" y="1172210"/>
                    <a:pt x="12700" y="1149350"/>
                    <a:pt x="25400" y="1135380"/>
                  </a:cubicBezTo>
                  <a:cubicBezTo>
                    <a:pt x="36830" y="1120140"/>
                    <a:pt x="58420" y="1108710"/>
                    <a:pt x="76200" y="1103630"/>
                  </a:cubicBezTo>
                  <a:cubicBezTo>
                    <a:pt x="95250" y="1099820"/>
                    <a:pt x="119380" y="1102360"/>
                    <a:pt x="137160" y="1111250"/>
                  </a:cubicBezTo>
                  <a:cubicBezTo>
                    <a:pt x="153670" y="1118870"/>
                    <a:pt x="171450" y="1139190"/>
                    <a:pt x="180340" y="1151890"/>
                  </a:cubicBezTo>
                  <a:cubicBezTo>
                    <a:pt x="186690" y="1162050"/>
                    <a:pt x="189230" y="1169670"/>
                    <a:pt x="190500" y="1181100"/>
                  </a:cubicBezTo>
                  <a:cubicBezTo>
                    <a:pt x="191770" y="1197610"/>
                    <a:pt x="189230" y="1224280"/>
                    <a:pt x="180340" y="1240790"/>
                  </a:cubicBezTo>
                  <a:cubicBezTo>
                    <a:pt x="171450" y="1257300"/>
                    <a:pt x="149860" y="1275080"/>
                    <a:pt x="135890" y="1282700"/>
                  </a:cubicBezTo>
                  <a:cubicBezTo>
                    <a:pt x="125730" y="1287780"/>
                    <a:pt x="118110" y="1290320"/>
                    <a:pt x="106680" y="1290320"/>
                  </a:cubicBezTo>
                  <a:cubicBezTo>
                    <a:pt x="90170" y="1291590"/>
                    <a:pt x="63500" y="1287780"/>
                    <a:pt x="48260" y="1277620"/>
                  </a:cubicBezTo>
                  <a:cubicBezTo>
                    <a:pt x="31750" y="1267460"/>
                    <a:pt x="15240" y="1249680"/>
                    <a:pt x="8890" y="1231900"/>
                  </a:cubicBezTo>
                  <a:cubicBezTo>
                    <a:pt x="1270" y="1214120"/>
                    <a:pt x="0" y="1188720"/>
                    <a:pt x="5080" y="1170940"/>
                  </a:cubicBezTo>
                  <a:cubicBezTo>
                    <a:pt x="11430" y="1153160"/>
                    <a:pt x="38100" y="1120140"/>
                    <a:pt x="39370" y="1121410"/>
                  </a:cubicBezTo>
                  <a:cubicBezTo>
                    <a:pt x="40640" y="1121410"/>
                    <a:pt x="25400" y="1163320"/>
                    <a:pt x="21590" y="1162050"/>
                  </a:cubicBezTo>
                  <a:cubicBezTo>
                    <a:pt x="12700" y="1160780"/>
                    <a:pt x="17780" y="1013460"/>
                    <a:pt x="24130" y="960120"/>
                  </a:cubicBezTo>
                  <a:cubicBezTo>
                    <a:pt x="29210" y="924560"/>
                    <a:pt x="35560" y="901700"/>
                    <a:pt x="45720" y="871220"/>
                  </a:cubicBezTo>
                  <a:cubicBezTo>
                    <a:pt x="57150" y="838200"/>
                    <a:pt x="71120" y="802640"/>
                    <a:pt x="88900" y="767080"/>
                  </a:cubicBezTo>
                  <a:cubicBezTo>
                    <a:pt x="107950" y="727710"/>
                    <a:pt x="132080" y="688340"/>
                    <a:pt x="161290" y="646430"/>
                  </a:cubicBezTo>
                  <a:cubicBezTo>
                    <a:pt x="198120" y="595630"/>
                    <a:pt x="242570" y="535940"/>
                    <a:pt x="297180" y="483870"/>
                  </a:cubicBezTo>
                  <a:cubicBezTo>
                    <a:pt x="359410" y="424180"/>
                    <a:pt x="452120" y="374650"/>
                    <a:pt x="524510" y="313690"/>
                  </a:cubicBezTo>
                  <a:cubicBezTo>
                    <a:pt x="598170" y="251460"/>
                    <a:pt x="674370" y="160020"/>
                    <a:pt x="735330" y="115570"/>
                  </a:cubicBezTo>
                  <a:cubicBezTo>
                    <a:pt x="774700" y="86360"/>
                    <a:pt x="805180" y="71120"/>
                    <a:pt x="843280" y="54610"/>
                  </a:cubicBezTo>
                  <a:cubicBezTo>
                    <a:pt x="878840" y="39370"/>
                    <a:pt x="904240" y="26670"/>
                    <a:pt x="955040" y="19050"/>
                  </a:cubicBezTo>
                  <a:cubicBezTo>
                    <a:pt x="1054100" y="5080"/>
                    <a:pt x="1333500" y="0"/>
                    <a:pt x="1399540" y="30480"/>
                  </a:cubicBezTo>
                  <a:cubicBezTo>
                    <a:pt x="1423670" y="41910"/>
                    <a:pt x="1432560" y="59690"/>
                    <a:pt x="1438910" y="74930"/>
                  </a:cubicBezTo>
                  <a:cubicBezTo>
                    <a:pt x="1445260" y="87630"/>
                    <a:pt x="1446530" y="101600"/>
                    <a:pt x="1443990" y="115570"/>
                  </a:cubicBezTo>
                  <a:cubicBezTo>
                    <a:pt x="1441450" y="132080"/>
                    <a:pt x="1430020" y="156210"/>
                    <a:pt x="1416050" y="168910"/>
                  </a:cubicBezTo>
                  <a:cubicBezTo>
                    <a:pt x="1402080" y="180340"/>
                    <a:pt x="1360170" y="189230"/>
                    <a:pt x="1360170" y="189230"/>
                  </a:cubicBezTo>
                </a:path>
              </a:pathLst>
            </a:custGeom>
            <a:solidFill>
              <a:srgbClr val="94AAB8"/>
            </a:solidFill>
            <a:ln cap="sq">
              <a:noFill/>
              <a:prstDash val="solid"/>
              <a:miter/>
            </a:ln>
          </p:spPr>
          <p:txBody>
            <a:bodyPr/>
            <a:lstStyle/>
            <a:p>
              <a:endParaRPr lang="en-US"/>
            </a:p>
          </p:txBody>
        </p:sp>
      </p:grpSp>
      <p:grpSp>
        <p:nvGrpSpPr>
          <p:cNvPr id="21" name="Group 21"/>
          <p:cNvGrpSpPr/>
          <p:nvPr/>
        </p:nvGrpSpPr>
        <p:grpSpPr>
          <a:xfrm>
            <a:off x="420053" y="6246495"/>
            <a:ext cx="194310" cy="194310"/>
            <a:chOff x="0" y="0"/>
            <a:chExt cx="259080" cy="259080"/>
          </a:xfrm>
        </p:grpSpPr>
        <p:sp>
          <p:nvSpPr>
            <p:cNvPr id="22" name="Freeform 22"/>
            <p:cNvSpPr/>
            <p:nvPr/>
          </p:nvSpPr>
          <p:spPr>
            <a:xfrm>
              <a:off x="44450" y="50800"/>
              <a:ext cx="160020" cy="166370"/>
            </a:xfrm>
            <a:custGeom>
              <a:avLst/>
              <a:gdLst/>
              <a:ahLst/>
              <a:cxnLst/>
              <a:rect l="l" t="t" r="r" b="b"/>
              <a:pathLst>
                <a:path w="160020" h="166370">
                  <a:moveTo>
                    <a:pt x="160020" y="57150"/>
                  </a:moveTo>
                  <a:cubicBezTo>
                    <a:pt x="156210" y="115570"/>
                    <a:pt x="135890" y="147320"/>
                    <a:pt x="115570" y="157480"/>
                  </a:cubicBezTo>
                  <a:cubicBezTo>
                    <a:pt x="93980" y="166370"/>
                    <a:pt x="57150" y="160020"/>
                    <a:pt x="38100" y="152400"/>
                  </a:cubicBezTo>
                  <a:cubicBezTo>
                    <a:pt x="25400" y="146050"/>
                    <a:pt x="16510" y="137160"/>
                    <a:pt x="10160" y="124460"/>
                  </a:cubicBezTo>
                  <a:cubicBezTo>
                    <a:pt x="2540" y="106680"/>
                    <a:pt x="0" y="67310"/>
                    <a:pt x="6350" y="48260"/>
                  </a:cubicBezTo>
                  <a:cubicBezTo>
                    <a:pt x="10160" y="34290"/>
                    <a:pt x="20320" y="24130"/>
                    <a:pt x="30480" y="16510"/>
                  </a:cubicBezTo>
                  <a:cubicBezTo>
                    <a:pt x="40640" y="8890"/>
                    <a:pt x="52070" y="1270"/>
                    <a:pt x="66040" y="0"/>
                  </a:cubicBezTo>
                  <a:cubicBezTo>
                    <a:pt x="86360" y="0"/>
                    <a:pt x="139700" y="22860"/>
                    <a:pt x="139700" y="22860"/>
                  </a:cubicBezTo>
                </a:path>
              </a:pathLst>
            </a:custGeom>
            <a:solidFill>
              <a:srgbClr val="94AAB8"/>
            </a:solidFill>
            <a:ln cap="sq">
              <a:noFill/>
              <a:prstDash val="solid"/>
              <a:miter/>
            </a:ln>
          </p:spPr>
          <p:txBody>
            <a:bodyPr/>
            <a:lstStyle/>
            <a:p>
              <a:endParaRPr lang="en-US"/>
            </a:p>
          </p:txBody>
        </p:sp>
      </p:grpSp>
      <p:sp>
        <p:nvSpPr>
          <p:cNvPr id="23" name="TextBox 23"/>
          <p:cNvSpPr txBox="1"/>
          <p:nvPr/>
        </p:nvSpPr>
        <p:spPr>
          <a:xfrm>
            <a:off x="2095535" y="2453677"/>
            <a:ext cx="5957349" cy="2008505"/>
          </a:xfrm>
          <a:prstGeom prst="rect">
            <a:avLst/>
          </a:prstGeom>
        </p:spPr>
        <p:txBody>
          <a:bodyPr lIns="0" tIns="0" rIns="0" bIns="0" rtlCol="0" anchor="t">
            <a:spAutoFit/>
          </a:bodyPr>
          <a:lstStyle/>
          <a:p>
            <a:pPr algn="ctr">
              <a:lnSpc>
                <a:spcPts val="3220"/>
              </a:lnSpc>
            </a:pPr>
            <a:r>
              <a:rPr lang="en-US" sz="2300">
                <a:solidFill>
                  <a:srgbClr val="3B365F"/>
                </a:solidFill>
                <a:latin typeface="Coco Gothic"/>
                <a:ea typeface="Coco Gothic"/>
                <a:cs typeface="Coco Gothic"/>
                <a:sym typeface="Coco Gothic"/>
              </a:rPr>
              <a:t>·Target Variable: The dataset has a clear target variable (class), which labels individuals as "Positive" (diabetes) or "Negative" (no diabetes).</a:t>
            </a:r>
          </a:p>
          <a:p>
            <a:pPr algn="ctr">
              <a:lnSpc>
                <a:spcPts val="3220"/>
              </a:lnSpc>
            </a:pPr>
            <a:endParaRPr lang="en-US" sz="2300">
              <a:solidFill>
                <a:srgbClr val="3B365F"/>
              </a:solidFill>
              <a:latin typeface="Coco Gothic"/>
              <a:ea typeface="Coco Gothic"/>
              <a:cs typeface="Coco Gothic"/>
              <a:sym typeface="Coco Gothic"/>
            </a:endParaRPr>
          </a:p>
        </p:txBody>
      </p:sp>
      <p:sp>
        <p:nvSpPr>
          <p:cNvPr id="24" name="TextBox 24"/>
          <p:cNvSpPr txBox="1"/>
          <p:nvPr/>
        </p:nvSpPr>
        <p:spPr>
          <a:xfrm>
            <a:off x="1137723" y="6268403"/>
            <a:ext cx="5803660" cy="2808605"/>
          </a:xfrm>
          <a:prstGeom prst="rect">
            <a:avLst/>
          </a:prstGeom>
        </p:spPr>
        <p:txBody>
          <a:bodyPr lIns="0" tIns="0" rIns="0" bIns="0" rtlCol="0" anchor="t">
            <a:spAutoFit/>
          </a:bodyPr>
          <a:lstStyle/>
          <a:p>
            <a:pPr algn="ctr">
              <a:lnSpc>
                <a:spcPts val="3220"/>
              </a:lnSpc>
            </a:pPr>
            <a:r>
              <a:rPr lang="en-US" sz="2300">
                <a:solidFill>
                  <a:srgbClr val="3B365F"/>
                </a:solidFill>
                <a:latin typeface="Coco Gothic"/>
                <a:ea typeface="Coco Gothic"/>
                <a:cs typeface="Coco Gothic"/>
                <a:sym typeface="Coco Gothic"/>
              </a:rPr>
              <a:t>·Objective: Predict specific outcomes (whether an individual is at risk of diabetes) based on the provided features.</a:t>
            </a:r>
          </a:p>
          <a:p>
            <a:pPr algn="ctr">
              <a:lnSpc>
                <a:spcPts val="3220"/>
              </a:lnSpc>
            </a:pPr>
            <a:r>
              <a:rPr lang="en-US" sz="2300">
                <a:solidFill>
                  <a:srgbClr val="3B365F"/>
                </a:solidFill>
                <a:latin typeface="Coco Gothic"/>
                <a:ea typeface="Coco Gothic"/>
                <a:cs typeface="Coco Gothic"/>
                <a:sym typeface="Coco Gothic"/>
              </a:rPr>
              <a:t>·Learning Type: Supervised Learning is appropriate since labeled data is available to train the model.</a:t>
            </a:r>
          </a:p>
          <a:p>
            <a:pPr algn="ctr">
              <a:lnSpc>
                <a:spcPts val="3220"/>
              </a:lnSpc>
            </a:pPr>
            <a:endParaRPr lang="en-US" sz="2300">
              <a:solidFill>
                <a:srgbClr val="3B365F"/>
              </a:solidFill>
              <a:latin typeface="Coco Gothic"/>
              <a:ea typeface="Coco Gothic"/>
              <a:cs typeface="Coco Gothic"/>
              <a:sym typeface="Coco Gothic"/>
            </a:endParaRPr>
          </a:p>
        </p:txBody>
      </p:sp>
      <p:sp>
        <p:nvSpPr>
          <p:cNvPr id="25" name="TextBox 25"/>
          <p:cNvSpPr txBox="1"/>
          <p:nvPr/>
        </p:nvSpPr>
        <p:spPr>
          <a:xfrm>
            <a:off x="2095535" y="1917794"/>
            <a:ext cx="5957349" cy="481330"/>
          </a:xfrm>
          <a:prstGeom prst="rect">
            <a:avLst/>
          </a:prstGeom>
        </p:spPr>
        <p:txBody>
          <a:bodyPr lIns="0" tIns="0" rIns="0" bIns="0" rtlCol="0" anchor="t">
            <a:spAutoFit/>
          </a:bodyPr>
          <a:lstStyle/>
          <a:p>
            <a:pPr algn="ctr">
              <a:lnSpc>
                <a:spcPts val="3919"/>
              </a:lnSpc>
            </a:pPr>
            <a:r>
              <a:rPr lang="en-US" sz="2799">
                <a:solidFill>
                  <a:srgbClr val="3B365F"/>
                </a:solidFill>
                <a:latin typeface="TAN Headline"/>
                <a:ea typeface="TAN Headline"/>
                <a:cs typeface="TAN Headline"/>
                <a:sym typeface="TAN Headline"/>
              </a:rPr>
              <a:t>Supervised Machine learning</a:t>
            </a:r>
          </a:p>
        </p:txBody>
      </p:sp>
      <p:sp>
        <p:nvSpPr>
          <p:cNvPr id="26" name="TextBox 26"/>
          <p:cNvSpPr txBox="1"/>
          <p:nvPr/>
        </p:nvSpPr>
        <p:spPr>
          <a:xfrm>
            <a:off x="9316466" y="1022059"/>
            <a:ext cx="7942834" cy="4578350"/>
          </a:xfrm>
          <a:prstGeom prst="rect">
            <a:avLst/>
          </a:prstGeom>
        </p:spPr>
        <p:txBody>
          <a:bodyPr lIns="0" tIns="0" rIns="0" bIns="0" rtlCol="0" anchor="t">
            <a:spAutoFit/>
          </a:bodyPr>
          <a:lstStyle/>
          <a:p>
            <a:pPr algn="r">
              <a:lnSpc>
                <a:spcPts val="9100"/>
              </a:lnSpc>
            </a:pPr>
            <a:r>
              <a:rPr lang="en-US" sz="6500">
                <a:solidFill>
                  <a:srgbClr val="3B365F"/>
                </a:solidFill>
                <a:latin typeface="TAN Headline"/>
                <a:ea typeface="TAN Headline"/>
                <a:cs typeface="TAN Headline"/>
                <a:sym typeface="TAN Headline"/>
              </a:rPr>
              <a:t>Selecting the Best ML Model Type:</a:t>
            </a:r>
          </a:p>
          <a:p>
            <a:pPr algn="r">
              <a:lnSpc>
                <a:spcPts val="9100"/>
              </a:lnSpc>
            </a:pPr>
            <a:endParaRPr lang="en-US" sz="6500">
              <a:solidFill>
                <a:srgbClr val="3B365F"/>
              </a:solidFill>
              <a:latin typeface="TAN Headline"/>
              <a:ea typeface="TAN Headline"/>
              <a:cs typeface="TAN Headline"/>
              <a:sym typeface="TAN Headli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grpSp>
        <p:nvGrpSpPr>
          <p:cNvPr id="2" name="Group 2"/>
          <p:cNvGrpSpPr/>
          <p:nvPr/>
        </p:nvGrpSpPr>
        <p:grpSpPr>
          <a:xfrm>
            <a:off x="2450510" y="894117"/>
            <a:ext cx="13386979" cy="1434465"/>
            <a:chOff x="0" y="0"/>
            <a:chExt cx="17849306" cy="1912620"/>
          </a:xfrm>
        </p:grpSpPr>
        <p:sp>
          <p:nvSpPr>
            <p:cNvPr id="3" name="TextBox 3"/>
            <p:cNvSpPr txBox="1"/>
            <p:nvPr/>
          </p:nvSpPr>
          <p:spPr>
            <a:xfrm>
              <a:off x="0" y="-57150"/>
              <a:ext cx="17849306" cy="1194223"/>
            </a:xfrm>
            <a:prstGeom prst="rect">
              <a:avLst/>
            </a:prstGeom>
          </p:spPr>
          <p:txBody>
            <a:bodyPr lIns="0" tIns="0" rIns="0" bIns="0" rtlCol="0" anchor="t">
              <a:spAutoFit/>
            </a:bodyPr>
            <a:lstStyle/>
            <a:p>
              <a:pPr algn="ctr">
                <a:lnSpc>
                  <a:spcPts val="7280"/>
                </a:lnSpc>
              </a:pPr>
              <a:r>
                <a:rPr lang="en-US" sz="5600" b="1" spc="168">
                  <a:solidFill>
                    <a:srgbClr val="176B87"/>
                  </a:solidFill>
                  <a:latin typeface="Aileron Heavy"/>
                  <a:ea typeface="Aileron Heavy"/>
                  <a:cs typeface="Aileron Heavy"/>
                  <a:sym typeface="Aileron Heavy"/>
                </a:rPr>
                <a:t>RANDOM FOREST</a:t>
              </a:r>
            </a:p>
          </p:txBody>
        </p:sp>
        <p:sp>
          <p:nvSpPr>
            <p:cNvPr id="4" name="TextBox 4"/>
            <p:cNvSpPr txBox="1"/>
            <p:nvPr/>
          </p:nvSpPr>
          <p:spPr>
            <a:xfrm>
              <a:off x="0" y="1333923"/>
              <a:ext cx="17849306" cy="578697"/>
            </a:xfrm>
            <a:prstGeom prst="rect">
              <a:avLst/>
            </a:prstGeom>
          </p:spPr>
          <p:txBody>
            <a:bodyPr lIns="0" tIns="0" rIns="0" bIns="0" rtlCol="0" anchor="t">
              <a:spAutoFit/>
            </a:bodyPr>
            <a:lstStyle/>
            <a:p>
              <a:pPr algn="ctr">
                <a:lnSpc>
                  <a:spcPts val="3640"/>
                </a:lnSpc>
              </a:pPr>
              <a:endParaRPr/>
            </a:p>
          </p:txBody>
        </p:sp>
      </p:grpSp>
      <p:graphicFrame>
        <p:nvGraphicFramePr>
          <p:cNvPr id="5" name="Table 5"/>
          <p:cNvGraphicFramePr>
            <a:graphicFrameLocks noGrp="1"/>
          </p:cNvGraphicFramePr>
          <p:nvPr/>
        </p:nvGraphicFramePr>
        <p:xfrm>
          <a:off x="1028700" y="3496862"/>
          <a:ext cx="16663439" cy="6157913"/>
        </p:xfrm>
        <a:graphic>
          <a:graphicData uri="http://schemas.openxmlformats.org/drawingml/2006/table">
            <a:tbl>
              <a:tblPr/>
              <a:tblGrid>
                <a:gridCol w="3332688">
                  <a:extLst>
                    <a:ext uri="{9D8B030D-6E8A-4147-A177-3AD203B41FA5}">
                      <a16:colId xmlns:a16="http://schemas.microsoft.com/office/drawing/2014/main" val="20000"/>
                    </a:ext>
                  </a:extLst>
                </a:gridCol>
                <a:gridCol w="3332688">
                  <a:extLst>
                    <a:ext uri="{9D8B030D-6E8A-4147-A177-3AD203B41FA5}">
                      <a16:colId xmlns:a16="http://schemas.microsoft.com/office/drawing/2014/main" val="20001"/>
                    </a:ext>
                  </a:extLst>
                </a:gridCol>
                <a:gridCol w="3332688">
                  <a:extLst>
                    <a:ext uri="{9D8B030D-6E8A-4147-A177-3AD203B41FA5}">
                      <a16:colId xmlns:a16="http://schemas.microsoft.com/office/drawing/2014/main" val="20002"/>
                    </a:ext>
                  </a:extLst>
                </a:gridCol>
                <a:gridCol w="3332688">
                  <a:extLst>
                    <a:ext uri="{9D8B030D-6E8A-4147-A177-3AD203B41FA5}">
                      <a16:colId xmlns:a16="http://schemas.microsoft.com/office/drawing/2014/main" val="20003"/>
                    </a:ext>
                  </a:extLst>
                </a:gridCol>
                <a:gridCol w="3332688">
                  <a:extLst>
                    <a:ext uri="{9D8B030D-6E8A-4147-A177-3AD203B41FA5}">
                      <a16:colId xmlns:a16="http://schemas.microsoft.com/office/drawing/2014/main" val="20004"/>
                    </a:ext>
                  </a:extLst>
                </a:gridCol>
              </a:tblGrid>
              <a:tr h="1715827">
                <a:tc>
                  <a:txBody>
                    <a:bodyPr/>
                    <a:lstStyle/>
                    <a:p>
                      <a:pPr algn="ctr">
                        <a:lnSpc>
                          <a:spcPts val="3639"/>
                        </a:lnSpc>
                        <a:defRPr/>
                      </a:pPr>
                      <a:r>
                        <a:rPr lang="en-US" sz="2599" b="1">
                          <a:solidFill>
                            <a:srgbClr val="FFFFFF"/>
                          </a:solidFill>
                          <a:latin typeface="Aileron Bold"/>
                          <a:ea typeface="Aileron Bold"/>
                          <a:cs typeface="Aileron Bold"/>
                          <a:sym typeface="Aileron Bold"/>
                        </a:rPr>
                        <a:t> Handles Mixed Data Types:</a:t>
                      </a:r>
                      <a:endParaRPr lang="en-US" sz="1100"/>
                    </a:p>
                    <a:p>
                      <a:pPr algn="ctr">
                        <a:lnSpc>
                          <a:spcPts val="3639"/>
                        </a:lnSpc>
                      </a:pPr>
                      <a:endParaRPr lang="en-US" sz="1100"/>
                    </a:p>
                  </a:txBody>
                  <a:tcPr marL="171450" marR="171450" marT="171450" marB="171450" anchor="b">
                    <a:lnL w="0" cap="flat" cmpd="sng" algn="ctr">
                      <a:solidFill>
                        <a:srgbClr val="CCCCCC"/>
                      </a:solidFill>
                      <a:prstDash val="solid"/>
                      <a:round/>
                      <a:headEnd type="none" w="med" len="med"/>
                      <a:tailEnd type="none" w="med" len="med"/>
                    </a:lnL>
                    <a:lnR w="95250" cap="flat" cmpd="sng" algn="ctr">
                      <a:solidFill>
                        <a:srgbClr val="191919"/>
                      </a:solidFill>
                      <a:prstDash val="solid"/>
                      <a:round/>
                      <a:headEnd type="none" w="med" len="med"/>
                      <a:tailEnd type="none" w="med" len="med"/>
                    </a:lnR>
                    <a:lnT w="0" cap="flat" cmpd="sng" algn="ctr">
                      <a:solidFill>
                        <a:srgbClr val="191919"/>
                      </a:solidFill>
                      <a:prstDash val="solid"/>
                      <a:round/>
                      <a:headEnd type="none" w="med" len="med"/>
                      <a:tailEnd type="none" w="med" len="med"/>
                    </a:lnT>
                    <a:lnB w="0" cap="flat" cmpd="sng" algn="ctr">
                      <a:solidFill>
                        <a:srgbClr val="191919"/>
                      </a:solidFill>
                      <a:prstDash val="solid"/>
                      <a:round/>
                      <a:headEnd type="none" w="med" len="med"/>
                      <a:tailEnd type="none" w="med" len="med"/>
                    </a:lnB>
                    <a:solidFill>
                      <a:srgbClr val="13538A"/>
                    </a:solidFill>
                  </a:tcPr>
                </a:tc>
                <a:tc>
                  <a:txBody>
                    <a:bodyPr/>
                    <a:lstStyle/>
                    <a:p>
                      <a:pPr algn="ctr">
                        <a:lnSpc>
                          <a:spcPts val="3639"/>
                        </a:lnSpc>
                        <a:defRPr/>
                      </a:pPr>
                      <a:r>
                        <a:rPr lang="en-US" sz="2599" b="1">
                          <a:solidFill>
                            <a:srgbClr val="FFFFFF"/>
                          </a:solidFill>
                          <a:latin typeface="Aileron Bold"/>
                          <a:ea typeface="Aileron Bold"/>
                          <a:cs typeface="Aileron Bold"/>
                          <a:sym typeface="Aileron Bold"/>
                        </a:rPr>
                        <a:t> Reduces Overfitting:</a:t>
                      </a:r>
                      <a:endParaRPr lang="en-US" sz="1100"/>
                    </a:p>
                    <a:p>
                      <a:pPr algn="ctr">
                        <a:lnSpc>
                          <a:spcPts val="3639"/>
                        </a:lnSpc>
                      </a:pPr>
                      <a:endParaRPr lang="en-US" sz="1100"/>
                    </a:p>
                  </a:txBody>
                  <a:tcPr marL="171450" marR="171450" marT="171450" marB="171450" anchor="b">
                    <a:lnL w="95250" cap="flat" cmpd="sng" algn="ctr">
                      <a:solidFill>
                        <a:srgbClr val="191919"/>
                      </a:solidFill>
                      <a:prstDash val="solid"/>
                      <a:round/>
                      <a:headEnd type="none" w="med" len="med"/>
                      <a:tailEnd type="none" w="med" len="med"/>
                    </a:lnL>
                    <a:lnR w="95250" cap="flat" cmpd="sng" algn="ctr">
                      <a:solidFill>
                        <a:srgbClr val="191919"/>
                      </a:solidFill>
                      <a:prstDash val="solid"/>
                      <a:round/>
                      <a:headEnd type="none" w="med" len="med"/>
                      <a:tailEnd type="none" w="med" len="med"/>
                    </a:lnR>
                    <a:lnT w="0" cap="flat" cmpd="sng" algn="ctr">
                      <a:solidFill>
                        <a:srgbClr val="191919"/>
                      </a:solidFill>
                      <a:prstDash val="solid"/>
                      <a:round/>
                      <a:headEnd type="none" w="med" len="med"/>
                      <a:tailEnd type="none" w="med" len="med"/>
                    </a:lnT>
                    <a:lnB w="0" cap="flat" cmpd="sng" algn="ctr">
                      <a:solidFill>
                        <a:srgbClr val="191919"/>
                      </a:solidFill>
                      <a:prstDash val="solid"/>
                      <a:round/>
                      <a:headEnd type="none" w="med" len="med"/>
                      <a:tailEnd type="none" w="med" len="med"/>
                    </a:lnB>
                    <a:solidFill>
                      <a:srgbClr val="2C8CCB"/>
                    </a:solidFill>
                  </a:tcPr>
                </a:tc>
                <a:tc>
                  <a:txBody>
                    <a:bodyPr/>
                    <a:lstStyle/>
                    <a:p>
                      <a:pPr algn="ctr">
                        <a:lnSpc>
                          <a:spcPts val="3639"/>
                        </a:lnSpc>
                        <a:defRPr/>
                      </a:pPr>
                      <a:r>
                        <a:rPr lang="en-US" sz="2599" b="1">
                          <a:solidFill>
                            <a:srgbClr val="FFFFFF"/>
                          </a:solidFill>
                          <a:latin typeface="Aileron Bold"/>
                          <a:ea typeface="Aileron Bold"/>
                          <a:cs typeface="Aileron Bold"/>
                          <a:sym typeface="Aileron Bold"/>
                        </a:rPr>
                        <a:t> Identifies Key Features:</a:t>
                      </a:r>
                      <a:endParaRPr lang="en-US" sz="1100"/>
                    </a:p>
                    <a:p>
                      <a:pPr algn="ctr">
                        <a:lnSpc>
                          <a:spcPts val="3639"/>
                        </a:lnSpc>
                      </a:pPr>
                      <a:endParaRPr lang="en-US" sz="1100"/>
                    </a:p>
                  </a:txBody>
                  <a:tcPr marL="171450" marR="171450" marT="171450" marB="171450" anchor="b">
                    <a:lnL w="95250" cap="flat" cmpd="sng" algn="ctr">
                      <a:solidFill>
                        <a:srgbClr val="191919"/>
                      </a:solidFill>
                      <a:prstDash val="solid"/>
                      <a:round/>
                      <a:headEnd type="none" w="med" len="med"/>
                      <a:tailEnd type="none" w="med" len="med"/>
                    </a:lnL>
                    <a:lnR w="95250" cap="flat" cmpd="sng" algn="ctr">
                      <a:solidFill>
                        <a:srgbClr val="191919"/>
                      </a:solidFill>
                      <a:prstDash val="solid"/>
                      <a:round/>
                      <a:headEnd type="none" w="med" len="med"/>
                      <a:tailEnd type="none" w="med" len="med"/>
                    </a:lnR>
                    <a:lnT w="0" cap="flat" cmpd="sng" algn="ctr">
                      <a:solidFill>
                        <a:srgbClr val="191919"/>
                      </a:solidFill>
                      <a:prstDash val="solid"/>
                      <a:round/>
                      <a:headEnd type="none" w="med" len="med"/>
                      <a:tailEnd type="none" w="med" len="med"/>
                    </a:lnT>
                    <a:lnB w="0" cap="flat" cmpd="sng" algn="ctr">
                      <a:solidFill>
                        <a:srgbClr val="191919"/>
                      </a:solidFill>
                      <a:prstDash val="solid"/>
                      <a:round/>
                      <a:headEnd type="none" w="med" len="med"/>
                      <a:tailEnd type="none" w="med" len="med"/>
                    </a:lnB>
                    <a:solidFill>
                      <a:srgbClr val="36B7DA"/>
                    </a:solidFill>
                  </a:tcPr>
                </a:tc>
                <a:tc>
                  <a:txBody>
                    <a:bodyPr/>
                    <a:lstStyle/>
                    <a:p>
                      <a:pPr algn="ctr">
                        <a:lnSpc>
                          <a:spcPts val="3639"/>
                        </a:lnSpc>
                        <a:defRPr/>
                      </a:pPr>
                      <a:r>
                        <a:rPr lang="en-US" sz="2599">
                          <a:solidFill>
                            <a:srgbClr val="FFFFFF"/>
                          </a:solidFill>
                          <a:latin typeface="Aileron"/>
                          <a:ea typeface="Aileron"/>
                          <a:cs typeface="Aileron"/>
                          <a:sym typeface="Aileron"/>
                        </a:rPr>
                        <a:t> Captures Complex Relationships:</a:t>
                      </a:r>
                      <a:endParaRPr lang="en-US" sz="1100"/>
                    </a:p>
                    <a:p>
                      <a:pPr algn="ctr">
                        <a:lnSpc>
                          <a:spcPts val="3639"/>
                        </a:lnSpc>
                      </a:pPr>
                      <a:endParaRPr lang="en-US" sz="1100"/>
                    </a:p>
                  </a:txBody>
                  <a:tcPr marL="171450" marR="171450" marT="171450" marB="171450" anchor="b">
                    <a:lnL w="95250" cap="flat" cmpd="sng" algn="ctr">
                      <a:solidFill>
                        <a:srgbClr val="191919"/>
                      </a:solidFill>
                      <a:prstDash val="solid"/>
                      <a:round/>
                      <a:headEnd type="none" w="med" len="med"/>
                      <a:tailEnd type="none" w="med" len="med"/>
                    </a:lnL>
                    <a:lnR w="95250" cap="flat" cmpd="sng" algn="ctr">
                      <a:solidFill>
                        <a:srgbClr val="191919"/>
                      </a:solidFill>
                      <a:prstDash val="solid"/>
                      <a:round/>
                      <a:headEnd type="none" w="med" len="med"/>
                      <a:tailEnd type="none" w="med" len="med"/>
                    </a:lnR>
                    <a:lnT w="0" cap="flat" cmpd="sng" algn="ctr">
                      <a:solidFill>
                        <a:srgbClr val="191919"/>
                      </a:solidFill>
                      <a:prstDash val="solid"/>
                      <a:round/>
                      <a:headEnd type="none" w="med" len="med"/>
                      <a:tailEnd type="none" w="med" len="med"/>
                    </a:lnT>
                    <a:lnB w="0" cap="flat" cmpd="sng" algn="ctr">
                      <a:solidFill>
                        <a:srgbClr val="191919"/>
                      </a:solidFill>
                      <a:prstDash val="solid"/>
                      <a:round/>
                      <a:headEnd type="none" w="med" len="med"/>
                      <a:tailEnd type="none" w="med" len="med"/>
                    </a:lnB>
                    <a:solidFill>
                      <a:srgbClr val="3CBDBB"/>
                    </a:solidFill>
                  </a:tcPr>
                </a:tc>
                <a:tc>
                  <a:txBody>
                    <a:bodyPr/>
                    <a:lstStyle/>
                    <a:p>
                      <a:pPr algn="ctr">
                        <a:lnSpc>
                          <a:spcPts val="3639"/>
                        </a:lnSpc>
                        <a:defRPr/>
                      </a:pPr>
                      <a:r>
                        <a:rPr lang="en-US" sz="2599" b="1">
                          <a:solidFill>
                            <a:srgbClr val="FFFFFF"/>
                          </a:solidFill>
                          <a:latin typeface="Aileron Bold"/>
                          <a:ea typeface="Aileron Bold"/>
                          <a:cs typeface="Aileron Bold"/>
                          <a:sym typeface="Aileron Bold"/>
                        </a:rPr>
                        <a:t>  Better Alternative to Other Models:</a:t>
                      </a:r>
                      <a:endParaRPr lang="en-US" sz="1100"/>
                    </a:p>
                    <a:p>
                      <a:pPr algn="ctr">
                        <a:lnSpc>
                          <a:spcPts val="3639"/>
                        </a:lnSpc>
                      </a:pPr>
                      <a:endParaRPr lang="en-US" sz="1100"/>
                    </a:p>
                  </a:txBody>
                  <a:tcPr marL="171450" marR="171450" marT="171450" marB="171450" anchor="b">
                    <a:lnL w="95250" cap="flat" cmpd="sng" algn="ctr">
                      <a:solidFill>
                        <a:srgbClr val="191919"/>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191919"/>
                      </a:solidFill>
                      <a:prstDash val="solid"/>
                      <a:round/>
                      <a:headEnd type="none" w="med" len="med"/>
                      <a:tailEnd type="none" w="med" len="med"/>
                    </a:lnT>
                    <a:lnB w="0" cap="flat" cmpd="sng" algn="ctr">
                      <a:solidFill>
                        <a:srgbClr val="191919"/>
                      </a:solidFill>
                      <a:prstDash val="solid"/>
                      <a:round/>
                      <a:headEnd type="none" w="med" len="med"/>
                      <a:tailEnd type="none" w="med" len="med"/>
                    </a:lnB>
                    <a:solidFill>
                      <a:srgbClr val="80CDCC"/>
                    </a:solidFill>
                  </a:tcPr>
                </a:tc>
                <a:extLst>
                  <a:ext uri="{0D108BD9-81ED-4DB2-BD59-A6C34878D82A}">
                    <a16:rowId xmlns:a16="http://schemas.microsoft.com/office/drawing/2014/main" val="10000"/>
                  </a:ext>
                </a:extLst>
              </a:tr>
              <a:tr h="4442085">
                <a:tc>
                  <a:txBody>
                    <a:bodyPr/>
                    <a:lstStyle/>
                    <a:p>
                      <a:pPr algn="ctr">
                        <a:lnSpc>
                          <a:spcPts val="2939"/>
                        </a:lnSpc>
                        <a:defRPr/>
                      </a:pPr>
                      <a:r>
                        <a:rPr lang="en-US" sz="2099">
                          <a:solidFill>
                            <a:srgbClr val="191919"/>
                          </a:solidFill>
                          <a:latin typeface="Aileron"/>
                          <a:ea typeface="Aileron"/>
                          <a:cs typeface="Aileron"/>
                          <a:sym typeface="Aileron"/>
                        </a:rPr>
                        <a:t> Works effectively with both categorical (e.g., Polyuria, Polydipsia) and numerical features (e.g., Age) without extensive preprocessing.</a:t>
                      </a:r>
                      <a:endParaRPr lang="en-US" sz="1100"/>
                    </a:p>
                    <a:p>
                      <a:pPr algn="ctr">
                        <a:lnSpc>
                          <a:spcPts val="2939"/>
                        </a:lnSpc>
                      </a:pPr>
                      <a:endParaRPr lang="en-US" sz="1100"/>
                    </a:p>
                  </a:txBody>
                  <a:tcPr marL="171450" marR="171450" marT="171450" marB="171450" anchor="ctr">
                    <a:lnL w="0" cap="flat" cmpd="sng" algn="ctr">
                      <a:solidFill>
                        <a:srgbClr val="CCCCCC"/>
                      </a:solidFill>
                      <a:prstDash val="solid"/>
                      <a:round/>
                      <a:headEnd type="none" w="med" len="med"/>
                      <a:tailEnd type="none" w="med" len="med"/>
                    </a:lnL>
                    <a:lnR w="95250" cap="flat" cmpd="sng" algn="ctr">
                      <a:solidFill>
                        <a:srgbClr val="191919"/>
                      </a:solidFill>
                      <a:prstDash val="solid"/>
                      <a:round/>
                      <a:headEnd type="none" w="med" len="med"/>
                      <a:tailEnd type="none" w="med" len="med"/>
                    </a:lnR>
                    <a:lnT w="0" cap="flat" cmpd="sng" algn="ctr">
                      <a:solidFill>
                        <a:srgbClr val="191919"/>
                      </a:solidFill>
                      <a:prstDash val="solid"/>
                      <a:round/>
                      <a:headEnd type="none" w="med" len="med"/>
                      <a:tailEnd type="none" w="med" len="med"/>
                    </a:lnT>
                    <a:lnB w="9525" cap="flat" cmpd="sng" algn="ctr">
                      <a:solidFill>
                        <a:srgbClr val="191919"/>
                      </a:solidFill>
                      <a:prstDash val="solid"/>
                      <a:round/>
                      <a:headEnd type="none" w="med" len="med"/>
                      <a:tailEnd type="none" w="med" len="med"/>
                    </a:lnB>
                    <a:solidFill>
                      <a:srgbClr val="FFFFFF"/>
                    </a:solidFill>
                  </a:tcPr>
                </a:tc>
                <a:tc>
                  <a:txBody>
                    <a:bodyPr/>
                    <a:lstStyle/>
                    <a:p>
                      <a:pPr algn="ctr">
                        <a:lnSpc>
                          <a:spcPts val="2939"/>
                        </a:lnSpc>
                        <a:defRPr/>
                      </a:pPr>
                      <a:r>
                        <a:rPr lang="en-US" sz="2099">
                          <a:solidFill>
                            <a:srgbClr val="191919"/>
                          </a:solidFill>
                          <a:latin typeface="Aileron"/>
                          <a:ea typeface="Aileron"/>
                          <a:cs typeface="Aileron"/>
                          <a:sym typeface="Aileron"/>
                        </a:rPr>
                        <a:t>  Uses an ensemble of decision trees, averaging results to improve generalization and robustness against overfitting.</a:t>
                      </a:r>
                      <a:endParaRPr lang="en-US" sz="1100"/>
                    </a:p>
                    <a:p>
                      <a:pPr algn="ctr">
                        <a:lnSpc>
                          <a:spcPts val="2939"/>
                        </a:lnSpc>
                      </a:pPr>
                      <a:endParaRPr lang="en-US" sz="1100"/>
                    </a:p>
                  </a:txBody>
                  <a:tcPr marL="171450" marR="171450" marT="171450" marB="171450" anchor="ctr">
                    <a:lnL w="95250" cap="flat" cmpd="sng" algn="ctr">
                      <a:solidFill>
                        <a:srgbClr val="191919"/>
                      </a:solidFill>
                      <a:prstDash val="solid"/>
                      <a:round/>
                      <a:headEnd type="none" w="med" len="med"/>
                      <a:tailEnd type="none" w="med" len="med"/>
                    </a:lnL>
                    <a:lnR w="95250" cap="flat" cmpd="sng" algn="ctr">
                      <a:solidFill>
                        <a:srgbClr val="191919"/>
                      </a:solidFill>
                      <a:prstDash val="solid"/>
                      <a:round/>
                      <a:headEnd type="none" w="med" len="med"/>
                      <a:tailEnd type="none" w="med" len="med"/>
                    </a:lnR>
                    <a:lnT w="0" cap="flat" cmpd="sng" algn="ctr">
                      <a:solidFill>
                        <a:srgbClr val="191919"/>
                      </a:solidFill>
                      <a:prstDash val="solid"/>
                      <a:round/>
                      <a:headEnd type="none" w="med" len="med"/>
                      <a:tailEnd type="none" w="med" len="med"/>
                    </a:lnT>
                    <a:lnB w="9525" cap="flat" cmpd="sng" algn="ctr">
                      <a:solidFill>
                        <a:srgbClr val="191919"/>
                      </a:solidFill>
                      <a:prstDash val="solid"/>
                      <a:round/>
                      <a:headEnd type="none" w="med" len="med"/>
                      <a:tailEnd type="none" w="med" len="med"/>
                    </a:lnB>
                    <a:solidFill>
                      <a:srgbClr val="FFFFFF"/>
                    </a:solidFill>
                  </a:tcPr>
                </a:tc>
                <a:tc>
                  <a:txBody>
                    <a:bodyPr/>
                    <a:lstStyle/>
                    <a:p>
                      <a:pPr algn="ctr">
                        <a:lnSpc>
                          <a:spcPts val="2939"/>
                        </a:lnSpc>
                        <a:defRPr/>
                      </a:pPr>
                      <a:r>
                        <a:rPr lang="en-US" sz="2099">
                          <a:solidFill>
                            <a:srgbClr val="191919"/>
                          </a:solidFill>
                          <a:latin typeface="Aileron"/>
                          <a:ea typeface="Aileron"/>
                          <a:cs typeface="Aileron"/>
                          <a:sym typeface="Aileron"/>
                        </a:rPr>
                        <a:t> Provides feature importance scores, highlighting the most influential factors for diabetes risk, aiding in actionable healthcare decisions.</a:t>
                      </a:r>
                      <a:endParaRPr lang="en-US" sz="1100"/>
                    </a:p>
                    <a:p>
                      <a:pPr algn="ctr">
                        <a:lnSpc>
                          <a:spcPts val="2939"/>
                        </a:lnSpc>
                      </a:pPr>
                      <a:endParaRPr lang="en-US" sz="1100"/>
                    </a:p>
                  </a:txBody>
                  <a:tcPr marL="171450" marR="171450" marT="171450" marB="171450" anchor="ctr">
                    <a:lnL w="95250" cap="flat" cmpd="sng" algn="ctr">
                      <a:solidFill>
                        <a:srgbClr val="191919"/>
                      </a:solidFill>
                      <a:prstDash val="solid"/>
                      <a:round/>
                      <a:headEnd type="none" w="med" len="med"/>
                      <a:tailEnd type="none" w="med" len="med"/>
                    </a:lnL>
                    <a:lnR w="95250" cap="flat" cmpd="sng" algn="ctr">
                      <a:solidFill>
                        <a:srgbClr val="191919"/>
                      </a:solidFill>
                      <a:prstDash val="solid"/>
                      <a:round/>
                      <a:headEnd type="none" w="med" len="med"/>
                      <a:tailEnd type="none" w="med" len="med"/>
                    </a:lnR>
                    <a:lnT w="0" cap="flat" cmpd="sng" algn="ctr">
                      <a:solidFill>
                        <a:srgbClr val="191919"/>
                      </a:solidFill>
                      <a:prstDash val="solid"/>
                      <a:round/>
                      <a:headEnd type="none" w="med" len="med"/>
                      <a:tailEnd type="none" w="med" len="med"/>
                    </a:lnT>
                    <a:lnB w="9525" cap="flat" cmpd="sng" algn="ctr">
                      <a:solidFill>
                        <a:srgbClr val="191919"/>
                      </a:solidFill>
                      <a:prstDash val="solid"/>
                      <a:round/>
                      <a:headEnd type="none" w="med" len="med"/>
                      <a:tailEnd type="none" w="med" len="med"/>
                    </a:lnB>
                    <a:solidFill>
                      <a:srgbClr val="FFFFFF"/>
                    </a:solidFill>
                  </a:tcPr>
                </a:tc>
                <a:tc>
                  <a:txBody>
                    <a:bodyPr/>
                    <a:lstStyle/>
                    <a:p>
                      <a:pPr algn="ctr">
                        <a:lnSpc>
                          <a:spcPts val="2939"/>
                        </a:lnSpc>
                        <a:defRPr/>
                      </a:pPr>
                      <a:r>
                        <a:rPr lang="en-US" sz="2099">
                          <a:solidFill>
                            <a:srgbClr val="191919"/>
                          </a:solidFill>
                          <a:latin typeface="Aileron"/>
                          <a:ea typeface="Aileron"/>
                          <a:cs typeface="Aileron"/>
                          <a:sym typeface="Aileron"/>
                        </a:rPr>
                        <a:t> Models non-linear relationships between features and the target variable, which is crucial in healthcare datasets.</a:t>
                      </a:r>
                      <a:endParaRPr lang="en-US" sz="1100"/>
                    </a:p>
                    <a:p>
                      <a:pPr algn="ctr">
                        <a:lnSpc>
                          <a:spcPts val="2939"/>
                        </a:lnSpc>
                      </a:pPr>
                      <a:endParaRPr lang="en-US" sz="1100"/>
                    </a:p>
                  </a:txBody>
                  <a:tcPr marL="171450" marR="171450" marT="171450" marB="171450" anchor="ctr">
                    <a:lnL w="95250" cap="flat" cmpd="sng" algn="ctr">
                      <a:solidFill>
                        <a:srgbClr val="191919"/>
                      </a:solidFill>
                      <a:prstDash val="solid"/>
                      <a:round/>
                      <a:headEnd type="none" w="med" len="med"/>
                      <a:tailEnd type="none" w="med" len="med"/>
                    </a:lnL>
                    <a:lnR w="95250" cap="flat" cmpd="sng" algn="ctr">
                      <a:solidFill>
                        <a:srgbClr val="191919"/>
                      </a:solidFill>
                      <a:prstDash val="solid"/>
                      <a:round/>
                      <a:headEnd type="none" w="med" len="med"/>
                      <a:tailEnd type="none" w="med" len="med"/>
                    </a:lnR>
                    <a:lnT w="0" cap="flat" cmpd="sng" algn="ctr">
                      <a:solidFill>
                        <a:srgbClr val="191919"/>
                      </a:solidFill>
                      <a:prstDash val="solid"/>
                      <a:round/>
                      <a:headEnd type="none" w="med" len="med"/>
                      <a:tailEnd type="none" w="med" len="med"/>
                    </a:lnT>
                    <a:lnB w="9525" cap="flat" cmpd="sng" algn="ctr">
                      <a:solidFill>
                        <a:srgbClr val="191919"/>
                      </a:solidFill>
                      <a:prstDash val="solid"/>
                      <a:round/>
                      <a:headEnd type="none" w="med" len="med"/>
                      <a:tailEnd type="none" w="med" len="med"/>
                    </a:lnB>
                    <a:solidFill>
                      <a:srgbClr val="FFFFFF"/>
                    </a:solidFill>
                  </a:tcPr>
                </a:tc>
                <a:tc>
                  <a:txBody>
                    <a:bodyPr/>
                    <a:lstStyle/>
                    <a:p>
                      <a:pPr marL="453387" lvl="1" indent="-226693" algn="ctr">
                        <a:lnSpc>
                          <a:spcPts val="2939"/>
                        </a:lnSpc>
                        <a:buFont typeface="Arial"/>
                        <a:buChar char="•"/>
                        <a:defRPr/>
                      </a:pPr>
                      <a:r>
                        <a:rPr lang="en-US" sz="2099">
                          <a:solidFill>
                            <a:srgbClr val="191919"/>
                          </a:solidFill>
                          <a:latin typeface="Aileron"/>
                          <a:ea typeface="Aileron"/>
                          <a:cs typeface="Aileron"/>
                          <a:sym typeface="Aileron"/>
                        </a:rPr>
                        <a:t>Logistic Regression assumes linear relationships.</a:t>
                      </a:r>
                      <a:endParaRPr lang="en-US" sz="1100"/>
                    </a:p>
                    <a:p>
                      <a:pPr marL="453387" lvl="1" indent="-226693" algn="ctr">
                        <a:lnSpc>
                          <a:spcPts val="2939"/>
                        </a:lnSpc>
                        <a:buFont typeface="Arial"/>
                        <a:buChar char="•"/>
                      </a:pPr>
                      <a:r>
                        <a:rPr lang="en-US" sz="2099">
                          <a:solidFill>
                            <a:srgbClr val="191919"/>
                          </a:solidFill>
                          <a:latin typeface="Aileron"/>
                          <a:ea typeface="Aileron"/>
                          <a:cs typeface="Aileron"/>
                          <a:sym typeface="Aileron"/>
                        </a:rPr>
                        <a:t>Decision trees are prone to overfitting.</a:t>
                      </a:r>
                    </a:p>
                    <a:p>
                      <a:pPr marL="453387" lvl="1" indent="-226693" algn="ctr">
                        <a:lnSpc>
                          <a:spcPts val="2939"/>
                        </a:lnSpc>
                        <a:buFont typeface="Arial"/>
                        <a:buChar char="•"/>
                      </a:pPr>
                      <a:r>
                        <a:rPr lang="en-US" sz="2099">
                          <a:solidFill>
                            <a:srgbClr val="191919"/>
                          </a:solidFill>
                          <a:latin typeface="Aileron"/>
                          <a:ea typeface="Aileron"/>
                          <a:cs typeface="Aileron"/>
                          <a:sym typeface="Aileron"/>
                        </a:rPr>
                        <a:t>Gradient Boosting provides strong performance but requires extensive tuning.</a:t>
                      </a:r>
                    </a:p>
                    <a:p>
                      <a:pPr algn="ctr">
                        <a:lnSpc>
                          <a:spcPts val="2939"/>
                        </a:lnSpc>
                      </a:pPr>
                      <a:endParaRPr lang="en-US" sz="2099">
                        <a:solidFill>
                          <a:srgbClr val="191919"/>
                        </a:solidFill>
                        <a:latin typeface="Aileron"/>
                        <a:ea typeface="Aileron"/>
                        <a:cs typeface="Aileron"/>
                        <a:sym typeface="Aileron"/>
                      </a:endParaRPr>
                    </a:p>
                  </a:txBody>
                  <a:tcPr marL="171450" marR="171450" marT="171450" marB="171450" anchor="ctr">
                    <a:lnL w="95250" cap="flat" cmpd="sng" algn="ctr">
                      <a:solidFill>
                        <a:srgbClr val="191919"/>
                      </a:solidFill>
                      <a:prstDash val="solid"/>
                      <a:round/>
                      <a:headEnd type="none" w="med" len="med"/>
                      <a:tailEnd type="none" w="med" len="med"/>
                    </a:lnL>
                    <a:lnR w="0" cap="flat" cmpd="sng" algn="ctr">
                      <a:solidFill>
                        <a:srgbClr val="CCCCCC"/>
                      </a:solidFill>
                      <a:prstDash val="solid"/>
                      <a:round/>
                      <a:headEnd type="none" w="med" len="med"/>
                      <a:tailEnd type="none" w="med" len="med"/>
                    </a:lnR>
                    <a:lnT w="0" cap="flat" cmpd="sng" algn="ctr">
                      <a:solidFill>
                        <a:srgbClr val="191919"/>
                      </a:solidFill>
                      <a:prstDash val="solid"/>
                      <a:round/>
                      <a:headEnd type="none" w="med" len="med"/>
                      <a:tailEnd type="none" w="med" len="med"/>
                    </a:lnT>
                    <a:lnB w="9525" cap="flat" cmpd="sng" algn="ctr">
                      <a:solidFill>
                        <a:srgbClr val="191919"/>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10385461">
            <a:off x="-1257132" y="-4333581"/>
            <a:ext cx="9743832" cy="10202966"/>
          </a:xfrm>
          <a:custGeom>
            <a:avLst/>
            <a:gdLst/>
            <a:ahLst/>
            <a:cxnLst/>
            <a:rect l="l" t="t" r="r" b="b"/>
            <a:pathLst>
              <a:path w="9743832" h="10202966">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282094">
            <a:off x="10869086" y="2109994"/>
            <a:ext cx="9743832" cy="10202966"/>
          </a:xfrm>
          <a:custGeom>
            <a:avLst/>
            <a:gdLst/>
            <a:ahLst/>
            <a:cxnLst/>
            <a:rect l="l" t="t" r="r" b="b"/>
            <a:pathLst>
              <a:path w="9743832" h="10202966">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1457466" y="3726757"/>
            <a:ext cx="15397760" cy="9664839"/>
          </a:xfrm>
          <a:custGeom>
            <a:avLst/>
            <a:gdLst/>
            <a:ahLst/>
            <a:cxnLst/>
            <a:rect l="l" t="t" r="r" b="b"/>
            <a:pathLst>
              <a:path w="15397760" h="9664839">
                <a:moveTo>
                  <a:pt x="15397760" y="0"/>
                </a:moveTo>
                <a:lnTo>
                  <a:pt x="0" y="0"/>
                </a:lnTo>
                <a:lnTo>
                  <a:pt x="0" y="9664839"/>
                </a:lnTo>
                <a:lnTo>
                  <a:pt x="15397760" y="9664839"/>
                </a:lnTo>
                <a:lnTo>
                  <a:pt x="1539776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flipH="1">
            <a:off x="8195228" y="-2436684"/>
            <a:ext cx="14451223" cy="9070719"/>
          </a:xfrm>
          <a:custGeom>
            <a:avLst/>
            <a:gdLst/>
            <a:ahLst/>
            <a:cxnLst/>
            <a:rect l="l" t="t" r="r" b="b"/>
            <a:pathLst>
              <a:path w="14451223" h="9070719">
                <a:moveTo>
                  <a:pt x="14451223" y="0"/>
                </a:moveTo>
                <a:lnTo>
                  <a:pt x="0" y="0"/>
                </a:lnTo>
                <a:lnTo>
                  <a:pt x="0" y="9070718"/>
                </a:lnTo>
                <a:lnTo>
                  <a:pt x="14451223" y="9070718"/>
                </a:lnTo>
                <a:lnTo>
                  <a:pt x="14451223"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flipH="1">
            <a:off x="-596804" y="1028700"/>
            <a:ext cx="8423177" cy="4808868"/>
          </a:xfrm>
          <a:custGeom>
            <a:avLst/>
            <a:gdLst/>
            <a:ahLst/>
            <a:cxnLst/>
            <a:rect l="l" t="t" r="r" b="b"/>
            <a:pathLst>
              <a:path w="8423177" h="4808868">
                <a:moveTo>
                  <a:pt x="8423177" y="0"/>
                </a:moveTo>
                <a:lnTo>
                  <a:pt x="0" y="0"/>
                </a:lnTo>
                <a:lnTo>
                  <a:pt x="0" y="4808868"/>
                </a:lnTo>
                <a:lnTo>
                  <a:pt x="8423177" y="4808868"/>
                </a:lnTo>
                <a:lnTo>
                  <a:pt x="842317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rot="-1008282" flipH="1">
            <a:off x="14411126" y="6261987"/>
            <a:ext cx="2659752" cy="3491322"/>
          </a:xfrm>
          <a:custGeom>
            <a:avLst/>
            <a:gdLst/>
            <a:ahLst/>
            <a:cxnLst/>
            <a:rect l="l" t="t" r="r" b="b"/>
            <a:pathLst>
              <a:path w="2659752" h="3491322">
                <a:moveTo>
                  <a:pt x="2659752" y="0"/>
                </a:moveTo>
                <a:lnTo>
                  <a:pt x="0" y="0"/>
                </a:lnTo>
                <a:lnTo>
                  <a:pt x="0" y="3491321"/>
                </a:lnTo>
                <a:lnTo>
                  <a:pt x="2659752" y="3491321"/>
                </a:lnTo>
                <a:lnTo>
                  <a:pt x="2659752"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8" name="Group 8"/>
          <p:cNvGrpSpPr/>
          <p:nvPr/>
        </p:nvGrpSpPr>
        <p:grpSpPr>
          <a:xfrm>
            <a:off x="8814435" y="728662"/>
            <a:ext cx="783907" cy="3107055"/>
            <a:chOff x="0" y="0"/>
            <a:chExt cx="1045210" cy="4142740"/>
          </a:xfrm>
        </p:grpSpPr>
        <p:sp>
          <p:nvSpPr>
            <p:cNvPr id="9" name="Freeform 9"/>
            <p:cNvSpPr/>
            <p:nvPr/>
          </p:nvSpPr>
          <p:spPr>
            <a:xfrm>
              <a:off x="25400" y="49530"/>
              <a:ext cx="971550" cy="4043680"/>
            </a:xfrm>
            <a:custGeom>
              <a:avLst/>
              <a:gdLst/>
              <a:ahLst/>
              <a:cxnLst/>
              <a:rect l="l" t="t" r="r" b="b"/>
              <a:pathLst>
                <a:path w="971550" h="4043680">
                  <a:moveTo>
                    <a:pt x="194310" y="83820"/>
                  </a:moveTo>
                  <a:cubicBezTo>
                    <a:pt x="205740" y="1664970"/>
                    <a:pt x="218440" y="1770380"/>
                    <a:pt x="234950" y="1847850"/>
                  </a:cubicBezTo>
                  <a:cubicBezTo>
                    <a:pt x="243840" y="1891030"/>
                    <a:pt x="259080" y="1913890"/>
                    <a:pt x="265430" y="1945640"/>
                  </a:cubicBezTo>
                  <a:cubicBezTo>
                    <a:pt x="271780" y="1976120"/>
                    <a:pt x="264160" y="2006600"/>
                    <a:pt x="273050" y="2037080"/>
                  </a:cubicBezTo>
                  <a:cubicBezTo>
                    <a:pt x="281940" y="2073910"/>
                    <a:pt x="308610" y="2104390"/>
                    <a:pt x="326390" y="2148840"/>
                  </a:cubicBezTo>
                  <a:cubicBezTo>
                    <a:pt x="351790" y="2211070"/>
                    <a:pt x="382270" y="2302510"/>
                    <a:pt x="402590" y="2376170"/>
                  </a:cubicBezTo>
                  <a:cubicBezTo>
                    <a:pt x="420370" y="2444750"/>
                    <a:pt x="427990" y="2520950"/>
                    <a:pt x="443230" y="2576830"/>
                  </a:cubicBezTo>
                  <a:cubicBezTo>
                    <a:pt x="454660" y="2618740"/>
                    <a:pt x="463550" y="2649220"/>
                    <a:pt x="480060" y="2683510"/>
                  </a:cubicBezTo>
                  <a:cubicBezTo>
                    <a:pt x="496570" y="2720340"/>
                    <a:pt x="523240" y="2741930"/>
                    <a:pt x="544830" y="2788920"/>
                  </a:cubicBezTo>
                  <a:cubicBezTo>
                    <a:pt x="580390" y="2868930"/>
                    <a:pt x="614680" y="3035300"/>
                    <a:pt x="648970" y="3133090"/>
                  </a:cubicBezTo>
                  <a:cubicBezTo>
                    <a:pt x="675640" y="3205480"/>
                    <a:pt x="712470" y="3265170"/>
                    <a:pt x="725170" y="3322320"/>
                  </a:cubicBezTo>
                  <a:cubicBezTo>
                    <a:pt x="736600" y="3369310"/>
                    <a:pt x="727710" y="3411220"/>
                    <a:pt x="735330" y="3451860"/>
                  </a:cubicBezTo>
                  <a:cubicBezTo>
                    <a:pt x="741680" y="3487420"/>
                    <a:pt x="748030" y="3511550"/>
                    <a:pt x="765810" y="3550920"/>
                  </a:cubicBezTo>
                  <a:cubicBezTo>
                    <a:pt x="795020" y="3620770"/>
                    <a:pt x="880110" y="3742690"/>
                    <a:pt x="915670" y="3818890"/>
                  </a:cubicBezTo>
                  <a:cubicBezTo>
                    <a:pt x="939800" y="3870960"/>
                    <a:pt x="971550" y="3916680"/>
                    <a:pt x="967740" y="3954780"/>
                  </a:cubicBezTo>
                  <a:cubicBezTo>
                    <a:pt x="965200" y="3982720"/>
                    <a:pt x="944880" y="4014470"/>
                    <a:pt x="925830" y="4028440"/>
                  </a:cubicBezTo>
                  <a:cubicBezTo>
                    <a:pt x="910590" y="4039870"/>
                    <a:pt x="887730" y="4043680"/>
                    <a:pt x="869950" y="4041140"/>
                  </a:cubicBezTo>
                  <a:cubicBezTo>
                    <a:pt x="850900" y="4039870"/>
                    <a:pt x="829310" y="4032250"/>
                    <a:pt x="816610" y="4018280"/>
                  </a:cubicBezTo>
                  <a:cubicBezTo>
                    <a:pt x="800100" y="4001770"/>
                    <a:pt x="783590" y="3963670"/>
                    <a:pt x="787400" y="3938270"/>
                  </a:cubicBezTo>
                  <a:cubicBezTo>
                    <a:pt x="791210" y="3914140"/>
                    <a:pt x="817880" y="3882390"/>
                    <a:pt x="838200" y="3869690"/>
                  </a:cubicBezTo>
                  <a:cubicBezTo>
                    <a:pt x="854710" y="3859530"/>
                    <a:pt x="876300" y="3856990"/>
                    <a:pt x="895350" y="3862070"/>
                  </a:cubicBezTo>
                  <a:cubicBezTo>
                    <a:pt x="918210" y="3868420"/>
                    <a:pt x="949960" y="3895090"/>
                    <a:pt x="961390" y="3916680"/>
                  </a:cubicBezTo>
                  <a:cubicBezTo>
                    <a:pt x="970280" y="3933190"/>
                    <a:pt x="970280" y="3956050"/>
                    <a:pt x="965200" y="3973830"/>
                  </a:cubicBezTo>
                  <a:cubicBezTo>
                    <a:pt x="960120" y="3991610"/>
                    <a:pt x="948690" y="4010660"/>
                    <a:pt x="933450" y="4022090"/>
                  </a:cubicBezTo>
                  <a:cubicBezTo>
                    <a:pt x="919480" y="4033520"/>
                    <a:pt x="897890" y="4041140"/>
                    <a:pt x="878840" y="4042410"/>
                  </a:cubicBezTo>
                  <a:cubicBezTo>
                    <a:pt x="861060" y="4042410"/>
                    <a:pt x="844550" y="4041140"/>
                    <a:pt x="824230" y="4024630"/>
                  </a:cubicBezTo>
                  <a:cubicBezTo>
                    <a:pt x="770890" y="3980180"/>
                    <a:pt x="674370" y="3763010"/>
                    <a:pt x="628650" y="3658870"/>
                  </a:cubicBezTo>
                  <a:cubicBezTo>
                    <a:pt x="595630" y="3583940"/>
                    <a:pt x="568960" y="3519170"/>
                    <a:pt x="557530" y="3460750"/>
                  </a:cubicBezTo>
                  <a:cubicBezTo>
                    <a:pt x="548640" y="3418840"/>
                    <a:pt x="558800" y="3388360"/>
                    <a:pt x="549910" y="3346450"/>
                  </a:cubicBezTo>
                  <a:cubicBezTo>
                    <a:pt x="537210" y="3291840"/>
                    <a:pt x="500380" y="3230880"/>
                    <a:pt x="476250" y="3162300"/>
                  </a:cubicBezTo>
                  <a:cubicBezTo>
                    <a:pt x="447040" y="3077210"/>
                    <a:pt x="424180" y="2947670"/>
                    <a:pt x="391160" y="2874010"/>
                  </a:cubicBezTo>
                  <a:cubicBezTo>
                    <a:pt x="368300" y="2823210"/>
                    <a:pt x="339090" y="2799080"/>
                    <a:pt x="317500" y="2753360"/>
                  </a:cubicBezTo>
                  <a:cubicBezTo>
                    <a:pt x="292100" y="2700020"/>
                    <a:pt x="264160" y="2626360"/>
                    <a:pt x="252730" y="2570480"/>
                  </a:cubicBezTo>
                  <a:cubicBezTo>
                    <a:pt x="242570" y="2524760"/>
                    <a:pt x="252730" y="2496820"/>
                    <a:pt x="240030" y="2443480"/>
                  </a:cubicBezTo>
                  <a:cubicBezTo>
                    <a:pt x="219710" y="2348230"/>
                    <a:pt x="135890" y="2195830"/>
                    <a:pt x="101600" y="2053590"/>
                  </a:cubicBezTo>
                  <a:cubicBezTo>
                    <a:pt x="60960" y="1891030"/>
                    <a:pt x="40640" y="1738630"/>
                    <a:pt x="25400" y="1516380"/>
                  </a:cubicBezTo>
                  <a:cubicBezTo>
                    <a:pt x="0" y="1154430"/>
                    <a:pt x="0" y="240030"/>
                    <a:pt x="29210" y="83820"/>
                  </a:cubicBezTo>
                  <a:cubicBezTo>
                    <a:pt x="34290" y="52070"/>
                    <a:pt x="38100" y="43180"/>
                    <a:pt x="49530" y="29210"/>
                  </a:cubicBezTo>
                  <a:cubicBezTo>
                    <a:pt x="62230" y="15240"/>
                    <a:pt x="82550" y="2540"/>
                    <a:pt x="101600" y="1270"/>
                  </a:cubicBezTo>
                  <a:cubicBezTo>
                    <a:pt x="123190" y="0"/>
                    <a:pt x="157480" y="13970"/>
                    <a:pt x="173990" y="29210"/>
                  </a:cubicBezTo>
                  <a:cubicBezTo>
                    <a:pt x="186690" y="43180"/>
                    <a:pt x="194310" y="83820"/>
                    <a:pt x="194310" y="83820"/>
                  </a:cubicBezTo>
                </a:path>
              </a:pathLst>
            </a:custGeom>
            <a:solidFill>
              <a:srgbClr val="94AAB8"/>
            </a:solidFill>
            <a:ln cap="sq">
              <a:noFill/>
              <a:prstDash val="solid"/>
              <a:miter/>
            </a:ln>
          </p:spPr>
          <p:txBody>
            <a:bodyPr/>
            <a:lstStyle/>
            <a:p>
              <a:endParaRPr lang="en-US"/>
            </a:p>
          </p:txBody>
        </p:sp>
      </p:grpSp>
      <p:grpSp>
        <p:nvGrpSpPr>
          <p:cNvPr id="10" name="Group 10"/>
          <p:cNvGrpSpPr/>
          <p:nvPr/>
        </p:nvGrpSpPr>
        <p:grpSpPr>
          <a:xfrm>
            <a:off x="9621202" y="4003358"/>
            <a:ext cx="197167" cy="199072"/>
            <a:chOff x="0" y="0"/>
            <a:chExt cx="262890" cy="265430"/>
          </a:xfrm>
        </p:grpSpPr>
        <p:sp>
          <p:nvSpPr>
            <p:cNvPr id="11" name="Freeform 11"/>
            <p:cNvSpPr/>
            <p:nvPr/>
          </p:nvSpPr>
          <p:spPr>
            <a:xfrm>
              <a:off x="50800" y="49530"/>
              <a:ext cx="161290" cy="167640"/>
            </a:xfrm>
            <a:custGeom>
              <a:avLst/>
              <a:gdLst/>
              <a:ahLst/>
              <a:cxnLst/>
              <a:rect l="l" t="t" r="r" b="b"/>
              <a:pathLst>
                <a:path w="161290" h="167640">
                  <a:moveTo>
                    <a:pt x="161290" y="58420"/>
                  </a:moveTo>
                  <a:cubicBezTo>
                    <a:pt x="139700" y="146050"/>
                    <a:pt x="128270" y="152400"/>
                    <a:pt x="116840" y="158750"/>
                  </a:cubicBezTo>
                  <a:cubicBezTo>
                    <a:pt x="105410" y="163830"/>
                    <a:pt x="91440" y="167640"/>
                    <a:pt x="77470" y="165100"/>
                  </a:cubicBezTo>
                  <a:cubicBezTo>
                    <a:pt x="58420" y="161290"/>
                    <a:pt x="24130" y="140970"/>
                    <a:pt x="11430" y="125730"/>
                  </a:cubicBezTo>
                  <a:cubicBezTo>
                    <a:pt x="2540" y="114300"/>
                    <a:pt x="0" y="102870"/>
                    <a:pt x="0" y="87630"/>
                  </a:cubicBezTo>
                  <a:cubicBezTo>
                    <a:pt x="1270" y="68580"/>
                    <a:pt x="17780" y="31750"/>
                    <a:pt x="31750" y="17780"/>
                  </a:cubicBezTo>
                  <a:cubicBezTo>
                    <a:pt x="41910" y="7620"/>
                    <a:pt x="53340" y="2540"/>
                    <a:pt x="67310" y="1270"/>
                  </a:cubicBezTo>
                  <a:cubicBezTo>
                    <a:pt x="87630" y="0"/>
                    <a:pt x="140970" y="24130"/>
                    <a:pt x="140970" y="24130"/>
                  </a:cubicBezTo>
                </a:path>
              </a:pathLst>
            </a:custGeom>
            <a:solidFill>
              <a:srgbClr val="94AAB8"/>
            </a:solidFill>
            <a:ln cap="sq">
              <a:noFill/>
              <a:prstDash val="solid"/>
              <a:miter/>
            </a:ln>
          </p:spPr>
          <p:txBody>
            <a:bodyPr/>
            <a:lstStyle/>
            <a:p>
              <a:endParaRPr lang="en-US"/>
            </a:p>
          </p:txBody>
        </p:sp>
      </p:grpSp>
      <p:grpSp>
        <p:nvGrpSpPr>
          <p:cNvPr id="12" name="Group 12"/>
          <p:cNvGrpSpPr/>
          <p:nvPr/>
        </p:nvGrpSpPr>
        <p:grpSpPr>
          <a:xfrm>
            <a:off x="12681585" y="6743700"/>
            <a:ext cx="1140142" cy="2517458"/>
            <a:chOff x="0" y="0"/>
            <a:chExt cx="1520190" cy="3356610"/>
          </a:xfrm>
        </p:grpSpPr>
        <p:sp>
          <p:nvSpPr>
            <p:cNvPr id="13" name="Freeform 13"/>
            <p:cNvSpPr/>
            <p:nvPr/>
          </p:nvSpPr>
          <p:spPr>
            <a:xfrm>
              <a:off x="49530" y="48260"/>
              <a:ext cx="1438910" cy="3262630"/>
            </a:xfrm>
            <a:custGeom>
              <a:avLst/>
              <a:gdLst/>
              <a:ahLst/>
              <a:cxnLst/>
              <a:rect l="l" t="t" r="r" b="b"/>
              <a:pathLst>
                <a:path w="1438910" h="3262630">
                  <a:moveTo>
                    <a:pt x="148590" y="34290"/>
                  </a:moveTo>
                  <a:cubicBezTo>
                    <a:pt x="502920" y="439420"/>
                    <a:pt x="553720" y="467360"/>
                    <a:pt x="615950" y="529590"/>
                  </a:cubicBezTo>
                  <a:cubicBezTo>
                    <a:pt x="693420" y="608330"/>
                    <a:pt x="821690" y="746760"/>
                    <a:pt x="861060" y="817880"/>
                  </a:cubicBezTo>
                  <a:cubicBezTo>
                    <a:pt x="880110" y="852170"/>
                    <a:pt x="871220" y="868680"/>
                    <a:pt x="889000" y="901700"/>
                  </a:cubicBezTo>
                  <a:cubicBezTo>
                    <a:pt x="919480" y="958850"/>
                    <a:pt x="1017270" y="1054100"/>
                    <a:pt x="1057910" y="1113790"/>
                  </a:cubicBezTo>
                  <a:cubicBezTo>
                    <a:pt x="1084580" y="1155700"/>
                    <a:pt x="1101090" y="1184910"/>
                    <a:pt x="1116330" y="1223010"/>
                  </a:cubicBezTo>
                  <a:cubicBezTo>
                    <a:pt x="1132840" y="1259840"/>
                    <a:pt x="1135380" y="1303020"/>
                    <a:pt x="1151890" y="1337310"/>
                  </a:cubicBezTo>
                  <a:cubicBezTo>
                    <a:pt x="1169670" y="1372870"/>
                    <a:pt x="1196340" y="1394460"/>
                    <a:pt x="1217930" y="1432560"/>
                  </a:cubicBezTo>
                  <a:cubicBezTo>
                    <a:pt x="1247140" y="1485900"/>
                    <a:pt x="1280160" y="1543050"/>
                    <a:pt x="1306830" y="1628140"/>
                  </a:cubicBezTo>
                  <a:cubicBezTo>
                    <a:pt x="1350010" y="1766570"/>
                    <a:pt x="1391920" y="1985010"/>
                    <a:pt x="1412240" y="2202180"/>
                  </a:cubicBezTo>
                  <a:cubicBezTo>
                    <a:pt x="1438910" y="2481580"/>
                    <a:pt x="1438910" y="3046730"/>
                    <a:pt x="1418590" y="3169920"/>
                  </a:cubicBezTo>
                  <a:cubicBezTo>
                    <a:pt x="1413510" y="3200400"/>
                    <a:pt x="1410970" y="3210560"/>
                    <a:pt x="1400810" y="3224530"/>
                  </a:cubicBezTo>
                  <a:cubicBezTo>
                    <a:pt x="1389380" y="3238500"/>
                    <a:pt x="1371600" y="3252470"/>
                    <a:pt x="1352550" y="3256280"/>
                  </a:cubicBezTo>
                  <a:cubicBezTo>
                    <a:pt x="1329690" y="3261360"/>
                    <a:pt x="1289050" y="3255010"/>
                    <a:pt x="1270000" y="3238500"/>
                  </a:cubicBezTo>
                  <a:cubicBezTo>
                    <a:pt x="1252220" y="3221990"/>
                    <a:pt x="1238250" y="3183890"/>
                    <a:pt x="1239520" y="3159760"/>
                  </a:cubicBezTo>
                  <a:cubicBezTo>
                    <a:pt x="1239520" y="3140710"/>
                    <a:pt x="1250950" y="3121660"/>
                    <a:pt x="1263650" y="3107690"/>
                  </a:cubicBezTo>
                  <a:cubicBezTo>
                    <a:pt x="1276350" y="3094990"/>
                    <a:pt x="1295400" y="3082290"/>
                    <a:pt x="1314450" y="3081020"/>
                  </a:cubicBezTo>
                  <a:cubicBezTo>
                    <a:pt x="1337310" y="3079750"/>
                    <a:pt x="1376680" y="3089910"/>
                    <a:pt x="1394460" y="3107690"/>
                  </a:cubicBezTo>
                  <a:cubicBezTo>
                    <a:pt x="1410970" y="3125470"/>
                    <a:pt x="1422400" y="3164840"/>
                    <a:pt x="1417320" y="3188970"/>
                  </a:cubicBezTo>
                  <a:cubicBezTo>
                    <a:pt x="1410970" y="3213100"/>
                    <a:pt x="1383030" y="3243580"/>
                    <a:pt x="1362710" y="3253740"/>
                  </a:cubicBezTo>
                  <a:cubicBezTo>
                    <a:pt x="1344930" y="3262630"/>
                    <a:pt x="1322070" y="3261360"/>
                    <a:pt x="1304290" y="3256280"/>
                  </a:cubicBezTo>
                  <a:cubicBezTo>
                    <a:pt x="1287780" y="3251200"/>
                    <a:pt x="1268730" y="3238500"/>
                    <a:pt x="1257300" y="3224530"/>
                  </a:cubicBezTo>
                  <a:cubicBezTo>
                    <a:pt x="1245870" y="3210560"/>
                    <a:pt x="1243330" y="3200400"/>
                    <a:pt x="1238250" y="3169920"/>
                  </a:cubicBezTo>
                  <a:cubicBezTo>
                    <a:pt x="1219200" y="3048000"/>
                    <a:pt x="1262380" y="2482850"/>
                    <a:pt x="1239520" y="2214880"/>
                  </a:cubicBezTo>
                  <a:cubicBezTo>
                    <a:pt x="1221740" y="2016760"/>
                    <a:pt x="1191260" y="1837690"/>
                    <a:pt x="1148080" y="1703070"/>
                  </a:cubicBezTo>
                  <a:cubicBezTo>
                    <a:pt x="1117600" y="1610360"/>
                    <a:pt x="1070610" y="1530350"/>
                    <a:pt x="1038860" y="1477010"/>
                  </a:cubicBezTo>
                  <a:cubicBezTo>
                    <a:pt x="1019810" y="1443990"/>
                    <a:pt x="1000760" y="1430020"/>
                    <a:pt x="988060" y="1402080"/>
                  </a:cubicBezTo>
                  <a:cubicBezTo>
                    <a:pt x="974090" y="1372870"/>
                    <a:pt x="972820" y="1334770"/>
                    <a:pt x="958850" y="1304290"/>
                  </a:cubicBezTo>
                  <a:cubicBezTo>
                    <a:pt x="946150" y="1272540"/>
                    <a:pt x="933450" y="1249680"/>
                    <a:pt x="910590" y="1212850"/>
                  </a:cubicBezTo>
                  <a:cubicBezTo>
                    <a:pt x="871220" y="1148080"/>
                    <a:pt x="769620" y="1021080"/>
                    <a:pt x="732790" y="956310"/>
                  </a:cubicBezTo>
                  <a:cubicBezTo>
                    <a:pt x="711200" y="920750"/>
                    <a:pt x="712470" y="902970"/>
                    <a:pt x="690880" y="868680"/>
                  </a:cubicBezTo>
                  <a:cubicBezTo>
                    <a:pt x="652780" y="810260"/>
                    <a:pt x="572770" y="721360"/>
                    <a:pt x="502920" y="646430"/>
                  </a:cubicBezTo>
                  <a:cubicBezTo>
                    <a:pt x="425450" y="563880"/>
                    <a:pt x="323850" y="485140"/>
                    <a:pt x="242570" y="397510"/>
                  </a:cubicBezTo>
                  <a:cubicBezTo>
                    <a:pt x="162560" y="313690"/>
                    <a:pt x="48260" y="190500"/>
                    <a:pt x="17780" y="132080"/>
                  </a:cubicBezTo>
                  <a:cubicBezTo>
                    <a:pt x="5080" y="109220"/>
                    <a:pt x="0" y="93980"/>
                    <a:pt x="1270" y="76200"/>
                  </a:cubicBezTo>
                  <a:cubicBezTo>
                    <a:pt x="2540" y="58420"/>
                    <a:pt x="12700" y="36830"/>
                    <a:pt x="26670" y="24130"/>
                  </a:cubicBezTo>
                  <a:cubicBezTo>
                    <a:pt x="43180" y="10160"/>
                    <a:pt x="78740" y="0"/>
                    <a:pt x="100330" y="2540"/>
                  </a:cubicBezTo>
                  <a:cubicBezTo>
                    <a:pt x="118110" y="5080"/>
                    <a:pt x="148590" y="34290"/>
                    <a:pt x="148590" y="34290"/>
                  </a:cubicBezTo>
                </a:path>
              </a:pathLst>
            </a:custGeom>
            <a:solidFill>
              <a:srgbClr val="94AAB8"/>
            </a:solidFill>
            <a:ln cap="sq">
              <a:noFill/>
              <a:prstDash val="solid"/>
              <a:miter/>
            </a:ln>
          </p:spPr>
          <p:txBody>
            <a:bodyPr/>
            <a:lstStyle/>
            <a:p>
              <a:endParaRPr lang="en-US"/>
            </a:p>
          </p:txBody>
        </p:sp>
      </p:grpSp>
      <p:grpSp>
        <p:nvGrpSpPr>
          <p:cNvPr id="14" name="Group 14"/>
          <p:cNvGrpSpPr/>
          <p:nvPr/>
        </p:nvGrpSpPr>
        <p:grpSpPr>
          <a:xfrm>
            <a:off x="13620750" y="9384982"/>
            <a:ext cx="192405" cy="192405"/>
            <a:chOff x="0" y="0"/>
            <a:chExt cx="256540" cy="256540"/>
          </a:xfrm>
        </p:grpSpPr>
        <p:sp>
          <p:nvSpPr>
            <p:cNvPr id="15" name="Freeform 15"/>
            <p:cNvSpPr/>
            <p:nvPr/>
          </p:nvSpPr>
          <p:spPr>
            <a:xfrm>
              <a:off x="44450" y="46990"/>
              <a:ext cx="160020" cy="163830"/>
            </a:xfrm>
            <a:custGeom>
              <a:avLst/>
              <a:gdLst/>
              <a:ahLst/>
              <a:cxnLst/>
              <a:rect l="l" t="t" r="r" b="b"/>
              <a:pathLst>
                <a:path w="160020" h="163830">
                  <a:moveTo>
                    <a:pt x="160020" y="58420"/>
                  </a:moveTo>
                  <a:cubicBezTo>
                    <a:pt x="139700" y="146050"/>
                    <a:pt x="129540" y="153670"/>
                    <a:pt x="115570" y="157480"/>
                  </a:cubicBezTo>
                  <a:cubicBezTo>
                    <a:pt x="96520" y="163830"/>
                    <a:pt x="57150" y="161290"/>
                    <a:pt x="39370" y="153670"/>
                  </a:cubicBezTo>
                  <a:cubicBezTo>
                    <a:pt x="25400" y="147320"/>
                    <a:pt x="16510" y="138430"/>
                    <a:pt x="11430" y="125730"/>
                  </a:cubicBezTo>
                  <a:cubicBezTo>
                    <a:pt x="2540" y="106680"/>
                    <a:pt x="0" y="67310"/>
                    <a:pt x="6350" y="48260"/>
                  </a:cubicBezTo>
                  <a:cubicBezTo>
                    <a:pt x="10160" y="35560"/>
                    <a:pt x="19050" y="25400"/>
                    <a:pt x="30480" y="17780"/>
                  </a:cubicBezTo>
                  <a:cubicBezTo>
                    <a:pt x="48260" y="7620"/>
                    <a:pt x="86360" y="0"/>
                    <a:pt x="106680" y="3810"/>
                  </a:cubicBezTo>
                  <a:cubicBezTo>
                    <a:pt x="120650" y="6350"/>
                    <a:pt x="139700" y="24130"/>
                    <a:pt x="139700" y="24130"/>
                  </a:cubicBezTo>
                </a:path>
              </a:pathLst>
            </a:custGeom>
            <a:solidFill>
              <a:srgbClr val="94AAB8"/>
            </a:solidFill>
            <a:ln cap="sq">
              <a:noFill/>
              <a:prstDash val="solid"/>
              <a:miter/>
            </a:ln>
          </p:spPr>
          <p:txBody>
            <a:bodyPr/>
            <a:lstStyle/>
            <a:p>
              <a:endParaRPr lang="en-US"/>
            </a:p>
          </p:txBody>
        </p:sp>
      </p:grpSp>
      <p:sp>
        <p:nvSpPr>
          <p:cNvPr id="16" name="TextBox 16"/>
          <p:cNvSpPr txBox="1"/>
          <p:nvPr/>
        </p:nvSpPr>
        <p:spPr>
          <a:xfrm>
            <a:off x="1262272" y="7243108"/>
            <a:ext cx="9537357" cy="1471930"/>
          </a:xfrm>
          <a:prstGeom prst="rect">
            <a:avLst/>
          </a:prstGeom>
        </p:spPr>
        <p:txBody>
          <a:bodyPr lIns="0" tIns="0" rIns="0" bIns="0" rtlCol="0" anchor="t">
            <a:spAutoFit/>
          </a:bodyPr>
          <a:lstStyle/>
          <a:p>
            <a:pPr algn="ctr">
              <a:lnSpc>
                <a:spcPts val="3919"/>
              </a:lnSpc>
            </a:pPr>
            <a:r>
              <a:rPr lang="en-US" sz="2799">
                <a:solidFill>
                  <a:srgbClr val="3B365F"/>
                </a:solidFill>
                <a:latin typeface="TAN Headline"/>
                <a:ea typeface="TAN Headline"/>
                <a:cs typeface="TAN Headline"/>
                <a:sym typeface="TAN Headline"/>
              </a:rPr>
              <a:t>https://colab.research.google.com/drive/1fsFcWuWbuP89xJO-xaIh-fajN9bcLu54?usp=sharing</a:t>
            </a:r>
          </a:p>
        </p:txBody>
      </p:sp>
      <p:sp>
        <p:nvSpPr>
          <p:cNvPr id="17" name="TextBox 17"/>
          <p:cNvSpPr txBox="1"/>
          <p:nvPr/>
        </p:nvSpPr>
        <p:spPr>
          <a:xfrm>
            <a:off x="8719620" y="1159834"/>
            <a:ext cx="9064072" cy="2273300"/>
          </a:xfrm>
          <a:prstGeom prst="rect">
            <a:avLst/>
          </a:prstGeom>
        </p:spPr>
        <p:txBody>
          <a:bodyPr lIns="0" tIns="0" rIns="0" bIns="0" rtlCol="0" anchor="t">
            <a:spAutoFit/>
          </a:bodyPr>
          <a:lstStyle/>
          <a:p>
            <a:pPr algn="r">
              <a:lnSpc>
                <a:spcPts val="9100"/>
              </a:lnSpc>
            </a:pPr>
            <a:r>
              <a:rPr lang="en-US" sz="6500">
                <a:solidFill>
                  <a:srgbClr val="3B365F"/>
                </a:solidFill>
                <a:latin typeface="TAN Headline"/>
                <a:ea typeface="TAN Headline"/>
                <a:cs typeface="TAN Headline"/>
                <a:sym typeface="TAN Headline"/>
              </a:rPr>
              <a:t>Implementation</a:t>
            </a:r>
          </a:p>
          <a:p>
            <a:pPr algn="r">
              <a:lnSpc>
                <a:spcPts val="9100"/>
              </a:lnSpc>
            </a:pPr>
            <a:r>
              <a:rPr lang="en-US" sz="6500">
                <a:solidFill>
                  <a:srgbClr val="3B365F"/>
                </a:solidFill>
                <a:latin typeface="TAN Headline"/>
                <a:ea typeface="TAN Headline"/>
                <a:cs typeface="TAN Headline"/>
                <a:sym typeface="TAN Headline"/>
              </a:rPr>
              <a:t> in Google Colab: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a:off x="641474" y="2000413"/>
            <a:ext cx="7295101" cy="1584592"/>
          </a:xfrm>
          <a:custGeom>
            <a:avLst/>
            <a:gdLst/>
            <a:ahLst/>
            <a:cxnLst/>
            <a:rect l="l" t="t" r="r" b="b"/>
            <a:pathLst>
              <a:path w="7295101" h="1584592">
                <a:moveTo>
                  <a:pt x="0" y="0"/>
                </a:moveTo>
                <a:lnTo>
                  <a:pt x="7295101" y="0"/>
                </a:lnTo>
                <a:lnTo>
                  <a:pt x="7295101" y="1584591"/>
                </a:lnTo>
                <a:lnTo>
                  <a:pt x="0" y="1584591"/>
                </a:lnTo>
                <a:lnTo>
                  <a:pt x="0" y="0"/>
                </a:lnTo>
                <a:close/>
              </a:path>
            </a:pathLst>
          </a:custGeom>
          <a:blipFill>
            <a:blip r:embed="rId2"/>
            <a:stretch>
              <a:fillRect/>
            </a:stretch>
          </a:blipFill>
        </p:spPr>
        <p:txBody>
          <a:bodyPr/>
          <a:lstStyle/>
          <a:p>
            <a:endParaRPr lang="en-US"/>
          </a:p>
        </p:txBody>
      </p:sp>
      <p:sp>
        <p:nvSpPr>
          <p:cNvPr id="3" name="Freeform 3"/>
          <p:cNvSpPr/>
          <p:nvPr/>
        </p:nvSpPr>
        <p:spPr>
          <a:xfrm>
            <a:off x="641474" y="5266484"/>
            <a:ext cx="11301259" cy="595730"/>
          </a:xfrm>
          <a:custGeom>
            <a:avLst/>
            <a:gdLst/>
            <a:ahLst/>
            <a:cxnLst/>
            <a:rect l="l" t="t" r="r" b="b"/>
            <a:pathLst>
              <a:path w="11301259" h="595730">
                <a:moveTo>
                  <a:pt x="0" y="0"/>
                </a:moveTo>
                <a:lnTo>
                  <a:pt x="11301258" y="0"/>
                </a:lnTo>
                <a:lnTo>
                  <a:pt x="11301258" y="595731"/>
                </a:lnTo>
                <a:lnTo>
                  <a:pt x="0" y="595731"/>
                </a:lnTo>
                <a:lnTo>
                  <a:pt x="0" y="0"/>
                </a:lnTo>
                <a:close/>
              </a:path>
            </a:pathLst>
          </a:custGeom>
          <a:blipFill>
            <a:blip r:embed="rId3"/>
            <a:stretch>
              <a:fillRect l="-4065" r="-4065"/>
            </a:stretch>
          </a:blipFill>
        </p:spPr>
        <p:txBody>
          <a:bodyPr/>
          <a:lstStyle/>
          <a:p>
            <a:endParaRPr lang="en-US"/>
          </a:p>
        </p:txBody>
      </p:sp>
      <p:sp>
        <p:nvSpPr>
          <p:cNvPr id="4" name="Freeform 4"/>
          <p:cNvSpPr/>
          <p:nvPr/>
        </p:nvSpPr>
        <p:spPr>
          <a:xfrm>
            <a:off x="641474" y="7625699"/>
            <a:ext cx="9246349" cy="2495354"/>
          </a:xfrm>
          <a:custGeom>
            <a:avLst/>
            <a:gdLst/>
            <a:ahLst/>
            <a:cxnLst/>
            <a:rect l="l" t="t" r="r" b="b"/>
            <a:pathLst>
              <a:path w="9246349" h="2495354">
                <a:moveTo>
                  <a:pt x="0" y="0"/>
                </a:moveTo>
                <a:lnTo>
                  <a:pt x="9246349" y="0"/>
                </a:lnTo>
                <a:lnTo>
                  <a:pt x="9246349" y="2495354"/>
                </a:lnTo>
                <a:lnTo>
                  <a:pt x="0" y="2495354"/>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641474" y="3518329"/>
            <a:ext cx="12364284" cy="1481455"/>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Open Sauce"/>
                <a:ea typeface="Open Sauce"/>
                <a:cs typeface="Open Sauce"/>
                <a:sym typeface="Open Sauce"/>
              </a:rPr>
              <a:t>1- Data splitting: Splits the data into:</a:t>
            </a:r>
          </a:p>
          <a:p>
            <a:pPr algn="l">
              <a:lnSpc>
                <a:spcPts val="3919"/>
              </a:lnSpc>
              <a:spcBef>
                <a:spcPct val="0"/>
              </a:spcBef>
            </a:pPr>
            <a:r>
              <a:rPr lang="en-US" sz="2799">
                <a:solidFill>
                  <a:srgbClr val="000000"/>
                </a:solidFill>
                <a:latin typeface="Open Sauce"/>
                <a:ea typeface="Open Sauce"/>
                <a:cs typeface="Open Sauce"/>
                <a:sym typeface="Open Sauce"/>
              </a:rPr>
              <a:t>a. Training Set: 80% of the data, used to train the model.</a:t>
            </a:r>
          </a:p>
          <a:p>
            <a:pPr algn="l">
              <a:lnSpc>
                <a:spcPts val="3919"/>
              </a:lnSpc>
              <a:spcBef>
                <a:spcPct val="0"/>
              </a:spcBef>
            </a:pPr>
            <a:r>
              <a:rPr lang="en-US" sz="2799">
                <a:solidFill>
                  <a:srgbClr val="000000"/>
                </a:solidFill>
                <a:latin typeface="Open Sauce"/>
                <a:ea typeface="Open Sauce"/>
                <a:cs typeface="Open Sauce"/>
                <a:sym typeface="Open Sauce"/>
              </a:rPr>
              <a:t>b. Test Set: 20% of the data, used to evaluate the model's performance.</a:t>
            </a:r>
          </a:p>
        </p:txBody>
      </p:sp>
      <p:sp>
        <p:nvSpPr>
          <p:cNvPr id="6" name="TextBox 6"/>
          <p:cNvSpPr txBox="1"/>
          <p:nvPr/>
        </p:nvSpPr>
        <p:spPr>
          <a:xfrm>
            <a:off x="488987" y="254635"/>
            <a:ext cx="11020367" cy="1481455"/>
          </a:xfrm>
          <a:prstGeom prst="rect">
            <a:avLst/>
          </a:prstGeom>
        </p:spPr>
        <p:txBody>
          <a:bodyPr lIns="0" tIns="0" rIns="0" bIns="0" rtlCol="0" anchor="t">
            <a:spAutoFit/>
          </a:bodyPr>
          <a:lstStyle/>
          <a:p>
            <a:pPr algn="l">
              <a:lnSpc>
                <a:spcPts val="3919"/>
              </a:lnSpc>
              <a:spcBef>
                <a:spcPct val="0"/>
              </a:spcBef>
            </a:pPr>
            <a:r>
              <a:rPr lang="en-US" sz="2799" b="1">
                <a:solidFill>
                  <a:srgbClr val="000000"/>
                </a:solidFill>
                <a:latin typeface="Open Sauce Bold"/>
                <a:ea typeface="Open Sauce Bold"/>
                <a:cs typeface="Open Sauce Bold"/>
                <a:sym typeface="Open Sauce Bold"/>
              </a:rPr>
              <a:t>Model Training and Evaluation:</a:t>
            </a:r>
          </a:p>
          <a:p>
            <a:pPr algn="l">
              <a:lnSpc>
                <a:spcPts val="3919"/>
              </a:lnSpc>
              <a:spcBef>
                <a:spcPct val="0"/>
              </a:spcBef>
            </a:pPr>
            <a:r>
              <a:rPr lang="en-US" sz="2799">
                <a:solidFill>
                  <a:srgbClr val="000000"/>
                </a:solidFill>
                <a:latin typeface="Open Sauce"/>
                <a:ea typeface="Open Sauce"/>
                <a:cs typeface="Open Sauce"/>
                <a:sym typeface="Open Sauce"/>
              </a:rPr>
              <a:t> </a:t>
            </a:r>
          </a:p>
          <a:p>
            <a:pPr algn="l">
              <a:lnSpc>
                <a:spcPts val="3919"/>
              </a:lnSpc>
              <a:spcBef>
                <a:spcPct val="0"/>
              </a:spcBef>
            </a:pPr>
            <a:r>
              <a:rPr lang="en-US" sz="2799">
                <a:solidFill>
                  <a:srgbClr val="000000"/>
                </a:solidFill>
                <a:latin typeface="Open Sauce"/>
                <a:ea typeface="Open Sauce"/>
                <a:cs typeface="Open Sauce"/>
                <a:sym typeface="Open Sauce"/>
              </a:rPr>
              <a:t>1- Feature and Target Selection:</a:t>
            </a:r>
          </a:p>
        </p:txBody>
      </p:sp>
      <p:sp>
        <p:nvSpPr>
          <p:cNvPr id="7" name="TextBox 7"/>
          <p:cNvSpPr txBox="1"/>
          <p:nvPr/>
        </p:nvSpPr>
        <p:spPr>
          <a:xfrm>
            <a:off x="641474" y="6144244"/>
            <a:ext cx="13340239" cy="1481455"/>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Open Sauce"/>
                <a:ea typeface="Open Sauce"/>
                <a:cs typeface="Open Sauce"/>
                <a:sym typeface="Open Sauce"/>
              </a:rPr>
              <a:t>1- Model Initialization and Training: </a:t>
            </a:r>
          </a:p>
          <a:p>
            <a:pPr algn="l">
              <a:lnSpc>
                <a:spcPts val="3919"/>
              </a:lnSpc>
              <a:spcBef>
                <a:spcPct val="0"/>
              </a:spcBef>
            </a:pPr>
            <a:r>
              <a:rPr lang="en-US" sz="2799">
                <a:solidFill>
                  <a:srgbClr val="000000"/>
                </a:solidFill>
                <a:latin typeface="Open Sauce"/>
                <a:ea typeface="Open Sauce"/>
                <a:cs typeface="Open Sauce"/>
                <a:sym typeface="Open Sauce"/>
              </a:rPr>
              <a:t>a. Initializes a Random Forest model with 10 decision trees. </a:t>
            </a:r>
          </a:p>
          <a:p>
            <a:pPr algn="l">
              <a:lnSpc>
                <a:spcPts val="3919"/>
              </a:lnSpc>
              <a:spcBef>
                <a:spcPct val="0"/>
              </a:spcBef>
            </a:pPr>
            <a:r>
              <a:rPr lang="en-US" sz="2799">
                <a:solidFill>
                  <a:srgbClr val="000000"/>
                </a:solidFill>
                <a:latin typeface="Open Sauce"/>
                <a:ea typeface="Open Sauce"/>
                <a:cs typeface="Open Sauce"/>
                <a:sym typeface="Open Sauce"/>
              </a:rPr>
              <a:t>b. Trains the Random Forest model using the training data (x_train and y_train).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441338" flipH="1">
            <a:off x="8023686" y="-2242638"/>
            <a:ext cx="12395216" cy="7780208"/>
          </a:xfrm>
          <a:custGeom>
            <a:avLst/>
            <a:gdLst/>
            <a:ahLst/>
            <a:cxnLst/>
            <a:rect l="l" t="t" r="r" b="b"/>
            <a:pathLst>
              <a:path w="12395216" h="7780208">
                <a:moveTo>
                  <a:pt x="12395216" y="0"/>
                </a:moveTo>
                <a:lnTo>
                  <a:pt x="0" y="0"/>
                </a:lnTo>
                <a:lnTo>
                  <a:pt x="0" y="7780208"/>
                </a:lnTo>
                <a:lnTo>
                  <a:pt x="12395216" y="7780208"/>
                </a:lnTo>
                <a:lnTo>
                  <a:pt x="1239521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441338" flipH="1">
            <a:off x="-2312376" y="2408919"/>
            <a:ext cx="12395216" cy="7780208"/>
          </a:xfrm>
          <a:custGeom>
            <a:avLst/>
            <a:gdLst/>
            <a:ahLst/>
            <a:cxnLst/>
            <a:rect l="l" t="t" r="r" b="b"/>
            <a:pathLst>
              <a:path w="12395216" h="7780208">
                <a:moveTo>
                  <a:pt x="12395216" y="0"/>
                </a:moveTo>
                <a:lnTo>
                  <a:pt x="0" y="0"/>
                </a:lnTo>
                <a:lnTo>
                  <a:pt x="0" y="7780207"/>
                </a:lnTo>
                <a:lnTo>
                  <a:pt x="12395216" y="7780207"/>
                </a:lnTo>
                <a:lnTo>
                  <a:pt x="1239521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91004">
            <a:off x="12640107" y="-3454017"/>
            <a:ext cx="9743832" cy="10202966"/>
          </a:xfrm>
          <a:custGeom>
            <a:avLst/>
            <a:gdLst/>
            <a:ahLst/>
            <a:cxnLst/>
            <a:rect l="l" t="t" r="r" b="b"/>
            <a:pathLst>
              <a:path w="9743832" h="10202966">
                <a:moveTo>
                  <a:pt x="0" y="0"/>
                </a:moveTo>
                <a:lnTo>
                  <a:pt x="9743832" y="0"/>
                </a:lnTo>
                <a:lnTo>
                  <a:pt x="9743832" y="10202966"/>
                </a:lnTo>
                <a:lnTo>
                  <a:pt x="0" y="102029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0" y="1493732"/>
            <a:ext cx="7576648" cy="4805291"/>
          </a:xfrm>
          <a:custGeom>
            <a:avLst/>
            <a:gdLst/>
            <a:ahLst/>
            <a:cxnLst/>
            <a:rect l="l" t="t" r="r" b="b"/>
            <a:pathLst>
              <a:path w="7576648" h="4805291">
                <a:moveTo>
                  <a:pt x="0" y="0"/>
                </a:moveTo>
                <a:lnTo>
                  <a:pt x="7576648" y="0"/>
                </a:lnTo>
                <a:lnTo>
                  <a:pt x="7576648" y="4805291"/>
                </a:lnTo>
                <a:lnTo>
                  <a:pt x="0" y="4805291"/>
                </a:lnTo>
                <a:lnTo>
                  <a:pt x="0" y="0"/>
                </a:lnTo>
                <a:close/>
              </a:path>
            </a:pathLst>
          </a:custGeom>
          <a:blipFill>
            <a:blip r:embed="rId6"/>
            <a:stretch>
              <a:fillRect l="-2084" r="-48058"/>
            </a:stretch>
          </a:blipFill>
        </p:spPr>
        <p:txBody>
          <a:bodyPr/>
          <a:lstStyle/>
          <a:p>
            <a:endParaRPr lang="en-US"/>
          </a:p>
        </p:txBody>
      </p:sp>
      <p:sp>
        <p:nvSpPr>
          <p:cNvPr id="6" name="TextBox 6"/>
          <p:cNvSpPr txBox="1"/>
          <p:nvPr/>
        </p:nvSpPr>
        <p:spPr>
          <a:xfrm>
            <a:off x="222435" y="142326"/>
            <a:ext cx="13220820" cy="1987550"/>
          </a:xfrm>
          <a:prstGeom prst="rect">
            <a:avLst/>
          </a:prstGeom>
        </p:spPr>
        <p:txBody>
          <a:bodyPr lIns="0" tIns="0" rIns="0" bIns="0" rtlCol="0" anchor="t">
            <a:spAutoFit/>
          </a:bodyPr>
          <a:lstStyle/>
          <a:p>
            <a:pPr algn="ctr">
              <a:lnSpc>
                <a:spcPts val="7000"/>
              </a:lnSpc>
            </a:pPr>
            <a:r>
              <a:rPr lang="en-US" sz="5000">
                <a:solidFill>
                  <a:srgbClr val="000000"/>
                </a:solidFill>
                <a:latin typeface="TAN Headline"/>
                <a:ea typeface="TAN Headline"/>
                <a:cs typeface="TAN Headline"/>
                <a:sym typeface="TAN Headline"/>
              </a:rPr>
              <a:t>Optimization using cross-validation.</a:t>
            </a:r>
          </a:p>
          <a:p>
            <a:pPr algn="ctr">
              <a:lnSpc>
                <a:spcPts val="9100"/>
              </a:lnSpc>
              <a:spcBef>
                <a:spcPct val="0"/>
              </a:spcBef>
            </a:pPr>
            <a:endParaRPr lang="en-US" sz="5000">
              <a:solidFill>
                <a:srgbClr val="000000"/>
              </a:solidFill>
              <a:latin typeface="TAN Headline"/>
              <a:ea typeface="TAN Headline"/>
              <a:cs typeface="TAN Headline"/>
              <a:sym typeface="TAN Headline"/>
            </a:endParaRPr>
          </a:p>
        </p:txBody>
      </p:sp>
      <p:sp>
        <p:nvSpPr>
          <p:cNvPr id="7" name="TextBox 7"/>
          <p:cNvSpPr txBox="1"/>
          <p:nvPr/>
        </p:nvSpPr>
        <p:spPr>
          <a:xfrm>
            <a:off x="7746241" y="1427057"/>
            <a:ext cx="10541759" cy="6929755"/>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Open Sauce"/>
                <a:ea typeface="Open Sauce"/>
                <a:cs typeface="Open Sauce"/>
                <a:sym typeface="Open Sauce"/>
              </a:rPr>
              <a:t>Cross-Validation Scores:</a:t>
            </a:r>
          </a:p>
          <a:p>
            <a:pPr algn="l">
              <a:lnSpc>
                <a:spcPts val="3919"/>
              </a:lnSpc>
              <a:spcBef>
                <a:spcPct val="0"/>
              </a:spcBef>
            </a:pPr>
            <a:r>
              <a:rPr lang="en-US" sz="2799">
                <a:solidFill>
                  <a:srgbClr val="000000"/>
                </a:solidFill>
                <a:latin typeface="Open Sauce"/>
                <a:ea typeface="Open Sauce"/>
                <a:cs typeface="Open Sauce"/>
                <a:sym typeface="Open Sauce"/>
              </a:rPr>
              <a:t>1. [0.96153846, 0.97115385, 0.94230769, 1.0, 1.0]</a:t>
            </a:r>
          </a:p>
          <a:p>
            <a:pPr algn="l">
              <a:lnSpc>
                <a:spcPts val="3919"/>
              </a:lnSpc>
              <a:spcBef>
                <a:spcPct val="0"/>
              </a:spcBef>
            </a:pPr>
            <a:r>
              <a:rPr lang="en-US" sz="2799">
                <a:solidFill>
                  <a:srgbClr val="000000"/>
                </a:solidFill>
                <a:latin typeface="Open Sauce"/>
                <a:ea typeface="Open Sauce"/>
                <a:cs typeface="Open Sauce"/>
                <a:sym typeface="Open Sauce"/>
              </a:rPr>
              <a:t>These represent the accuracy scores for each of the 5 folds in cross-validation.</a:t>
            </a:r>
          </a:p>
          <a:p>
            <a:pPr algn="l">
              <a:lnSpc>
                <a:spcPts val="3919"/>
              </a:lnSpc>
              <a:spcBef>
                <a:spcPct val="0"/>
              </a:spcBef>
            </a:pPr>
            <a:r>
              <a:rPr lang="en-US" sz="2799">
                <a:solidFill>
                  <a:srgbClr val="000000"/>
                </a:solidFill>
                <a:latin typeface="Open Sauce"/>
                <a:ea typeface="Open Sauce"/>
                <a:cs typeface="Open Sauce"/>
                <a:sym typeface="Open Sauce"/>
              </a:rPr>
              <a:t> </a:t>
            </a:r>
          </a:p>
          <a:p>
            <a:pPr algn="l">
              <a:lnSpc>
                <a:spcPts val="3919"/>
              </a:lnSpc>
              <a:spcBef>
                <a:spcPct val="0"/>
              </a:spcBef>
            </a:pPr>
            <a:r>
              <a:rPr lang="en-US" sz="2799">
                <a:solidFill>
                  <a:srgbClr val="000000"/>
                </a:solidFill>
                <a:latin typeface="Open Sauce"/>
                <a:ea typeface="Open Sauce"/>
                <a:cs typeface="Open Sauce"/>
                <a:sym typeface="Open Sauce"/>
              </a:rPr>
              <a:t>Accuracy remains consistently high across all folds, ranging from 94.2% to 100%, indicating the model generalizes well.</a:t>
            </a:r>
          </a:p>
          <a:p>
            <a:pPr algn="l">
              <a:lnSpc>
                <a:spcPts val="3919"/>
              </a:lnSpc>
              <a:spcBef>
                <a:spcPct val="0"/>
              </a:spcBef>
            </a:pPr>
            <a:r>
              <a:rPr lang="en-US" sz="2799">
                <a:solidFill>
                  <a:srgbClr val="000000"/>
                </a:solidFill>
                <a:latin typeface="Open Sauce"/>
                <a:ea typeface="Open Sauce"/>
                <a:cs typeface="Open Sauce"/>
                <a:sym typeface="Open Sauce"/>
              </a:rPr>
              <a:t>2. Mean Accuracy: 0.975 (97.5%)</a:t>
            </a:r>
          </a:p>
          <a:p>
            <a:pPr algn="l">
              <a:lnSpc>
                <a:spcPts val="3919"/>
              </a:lnSpc>
              <a:spcBef>
                <a:spcPct val="0"/>
              </a:spcBef>
            </a:pPr>
            <a:r>
              <a:rPr lang="en-US" sz="2799">
                <a:solidFill>
                  <a:srgbClr val="000000"/>
                </a:solidFill>
                <a:latin typeface="Open Sauce"/>
                <a:ea typeface="Open Sauce"/>
                <a:cs typeface="Open Sauce"/>
                <a:sym typeface="Open Sauce"/>
              </a:rPr>
              <a:t>The average accuracy across all folds. This reflects the model's overall performance and confirms its reliability.</a:t>
            </a:r>
          </a:p>
          <a:p>
            <a:pPr algn="l">
              <a:lnSpc>
                <a:spcPts val="3919"/>
              </a:lnSpc>
              <a:spcBef>
                <a:spcPct val="0"/>
              </a:spcBef>
            </a:pPr>
            <a:r>
              <a:rPr lang="en-US" sz="2799">
                <a:solidFill>
                  <a:srgbClr val="000000"/>
                </a:solidFill>
                <a:latin typeface="Open Sauce"/>
                <a:ea typeface="Open Sauce"/>
                <a:cs typeface="Open Sauce"/>
                <a:sym typeface="Open Sauce"/>
              </a:rPr>
              <a:t>3. Standard Deviation: 0.0224 (2.24%)</a:t>
            </a:r>
          </a:p>
          <a:p>
            <a:pPr algn="l">
              <a:lnSpc>
                <a:spcPts val="3919"/>
              </a:lnSpc>
              <a:spcBef>
                <a:spcPct val="0"/>
              </a:spcBef>
            </a:pPr>
            <a:r>
              <a:rPr lang="en-US" sz="2799">
                <a:solidFill>
                  <a:srgbClr val="000000"/>
                </a:solidFill>
                <a:latin typeface="Open Sauce"/>
                <a:ea typeface="Open Sauce"/>
                <a:cs typeface="Open Sauce"/>
                <a:sym typeface="Open Sauce"/>
              </a:rPr>
              <a:t>This low standard deviation shows that the accuracy is stable and consistent across the folds, meaning the model isn't highly sensitive to different subsets of data.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41338" flipH="1">
            <a:off x="8023686" y="-2242638"/>
            <a:ext cx="12395216" cy="7780208"/>
          </a:xfrm>
          <a:custGeom>
            <a:avLst/>
            <a:gdLst/>
            <a:ahLst/>
            <a:cxnLst/>
            <a:rect l="l" t="t" r="r" b="b"/>
            <a:pathLst>
              <a:path w="12395216" h="7780208">
                <a:moveTo>
                  <a:pt x="12395216" y="0"/>
                </a:moveTo>
                <a:lnTo>
                  <a:pt x="0" y="0"/>
                </a:lnTo>
                <a:lnTo>
                  <a:pt x="0" y="7780208"/>
                </a:lnTo>
                <a:lnTo>
                  <a:pt x="12395216" y="7780208"/>
                </a:lnTo>
                <a:lnTo>
                  <a:pt x="1239521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441338" flipH="1">
            <a:off x="-2312376" y="2408919"/>
            <a:ext cx="12395216" cy="7780208"/>
          </a:xfrm>
          <a:custGeom>
            <a:avLst/>
            <a:gdLst/>
            <a:ahLst/>
            <a:cxnLst/>
            <a:rect l="l" t="t" r="r" b="b"/>
            <a:pathLst>
              <a:path w="12395216" h="7780208">
                <a:moveTo>
                  <a:pt x="12395216" y="0"/>
                </a:moveTo>
                <a:lnTo>
                  <a:pt x="0" y="0"/>
                </a:lnTo>
                <a:lnTo>
                  <a:pt x="0" y="7780207"/>
                </a:lnTo>
                <a:lnTo>
                  <a:pt x="12395216" y="7780207"/>
                </a:lnTo>
                <a:lnTo>
                  <a:pt x="1239521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91004">
            <a:off x="12640107" y="-3454017"/>
            <a:ext cx="9743832" cy="10202966"/>
          </a:xfrm>
          <a:custGeom>
            <a:avLst/>
            <a:gdLst/>
            <a:ahLst/>
            <a:cxnLst/>
            <a:rect l="l" t="t" r="r" b="b"/>
            <a:pathLst>
              <a:path w="9743832" h="10202966">
                <a:moveTo>
                  <a:pt x="0" y="0"/>
                </a:moveTo>
                <a:lnTo>
                  <a:pt x="9743832" y="0"/>
                </a:lnTo>
                <a:lnTo>
                  <a:pt x="9743832" y="10202966"/>
                </a:lnTo>
                <a:lnTo>
                  <a:pt x="0" y="102029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231250" y="3500957"/>
            <a:ext cx="8447311" cy="6289116"/>
          </a:xfrm>
          <a:custGeom>
            <a:avLst/>
            <a:gdLst/>
            <a:ahLst/>
            <a:cxnLst/>
            <a:rect l="l" t="t" r="r" b="b"/>
            <a:pathLst>
              <a:path w="8447311" h="6289116">
                <a:moveTo>
                  <a:pt x="0" y="0"/>
                </a:moveTo>
                <a:lnTo>
                  <a:pt x="8447311" y="0"/>
                </a:lnTo>
                <a:lnTo>
                  <a:pt x="8447311" y="6289116"/>
                </a:lnTo>
                <a:lnTo>
                  <a:pt x="0" y="6289116"/>
                </a:lnTo>
                <a:lnTo>
                  <a:pt x="0" y="0"/>
                </a:lnTo>
                <a:close/>
              </a:path>
            </a:pathLst>
          </a:custGeom>
          <a:blipFill>
            <a:blip r:embed="rId6"/>
            <a:stretch>
              <a:fillRect/>
            </a:stretch>
          </a:blipFill>
        </p:spPr>
        <p:txBody>
          <a:bodyPr/>
          <a:lstStyle/>
          <a:p>
            <a:endParaRPr lang="en-US"/>
          </a:p>
        </p:txBody>
      </p:sp>
      <p:sp>
        <p:nvSpPr>
          <p:cNvPr id="6" name="TextBox 6"/>
          <p:cNvSpPr txBox="1"/>
          <p:nvPr/>
        </p:nvSpPr>
        <p:spPr>
          <a:xfrm>
            <a:off x="8845679" y="533602"/>
            <a:ext cx="9144000" cy="2967355"/>
          </a:xfrm>
          <a:prstGeom prst="rect">
            <a:avLst/>
          </a:prstGeom>
        </p:spPr>
        <p:txBody>
          <a:bodyPr lIns="0" tIns="0" rIns="0" bIns="0" rtlCol="0" anchor="t">
            <a:spAutoFit/>
          </a:bodyPr>
          <a:lstStyle/>
          <a:p>
            <a:pPr algn="l">
              <a:lnSpc>
                <a:spcPts val="3919"/>
              </a:lnSpc>
              <a:spcBef>
                <a:spcPct val="0"/>
              </a:spcBef>
            </a:pPr>
            <a:r>
              <a:rPr lang="en-US" sz="2799">
                <a:solidFill>
                  <a:srgbClr val="000000"/>
                </a:solidFill>
                <a:latin typeface="Open Sauce"/>
                <a:ea typeface="Open Sauce"/>
                <a:cs typeface="Open Sauce"/>
                <a:sym typeface="Open Sauce"/>
              </a:rPr>
              <a:t>Performance Assessment:</a:t>
            </a:r>
          </a:p>
          <a:p>
            <a:pPr algn="l">
              <a:lnSpc>
                <a:spcPts val="3919"/>
              </a:lnSpc>
              <a:spcBef>
                <a:spcPct val="0"/>
              </a:spcBef>
            </a:pPr>
            <a:r>
              <a:rPr lang="en-US" sz="2799">
                <a:solidFill>
                  <a:srgbClr val="000000"/>
                </a:solidFill>
                <a:latin typeface="Open Sauce"/>
                <a:ea typeface="Open Sauce"/>
                <a:cs typeface="Open Sauce"/>
                <a:sym typeface="Open Sauce"/>
              </a:rPr>
              <a:t>1- The trained Random Forest model (rf) generates predictions (y_pred) for the test dataset (x_test).</a:t>
            </a:r>
          </a:p>
          <a:p>
            <a:pPr algn="l">
              <a:lnSpc>
                <a:spcPts val="3919"/>
              </a:lnSpc>
              <a:spcBef>
                <a:spcPct val="0"/>
              </a:spcBef>
            </a:pPr>
            <a:r>
              <a:rPr lang="en-US" sz="2799">
                <a:solidFill>
                  <a:srgbClr val="000000"/>
                </a:solidFill>
                <a:latin typeface="Open Sauce"/>
                <a:ea typeface="Open Sauce"/>
                <a:cs typeface="Open Sauce"/>
                <a:sym typeface="Open Sauce"/>
              </a:rPr>
              <a:t>2- Then it compares the predicted values (y_pred) to the actual test labels (y_test) and computes evaluation metrics.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441338" flipH="1">
            <a:off x="8023686" y="-1929592"/>
            <a:ext cx="12395216" cy="7780208"/>
          </a:xfrm>
          <a:custGeom>
            <a:avLst/>
            <a:gdLst/>
            <a:ahLst/>
            <a:cxnLst/>
            <a:rect l="l" t="t" r="r" b="b"/>
            <a:pathLst>
              <a:path w="12395216" h="7780208">
                <a:moveTo>
                  <a:pt x="12395216" y="0"/>
                </a:moveTo>
                <a:lnTo>
                  <a:pt x="0" y="0"/>
                </a:lnTo>
                <a:lnTo>
                  <a:pt x="0" y="7780208"/>
                </a:lnTo>
                <a:lnTo>
                  <a:pt x="12395216" y="7780208"/>
                </a:lnTo>
                <a:lnTo>
                  <a:pt x="1239521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441338" flipH="1">
            <a:off x="-2312376" y="2408919"/>
            <a:ext cx="12395216" cy="7780208"/>
          </a:xfrm>
          <a:custGeom>
            <a:avLst/>
            <a:gdLst/>
            <a:ahLst/>
            <a:cxnLst/>
            <a:rect l="l" t="t" r="r" b="b"/>
            <a:pathLst>
              <a:path w="12395216" h="7780208">
                <a:moveTo>
                  <a:pt x="12395216" y="0"/>
                </a:moveTo>
                <a:lnTo>
                  <a:pt x="0" y="0"/>
                </a:lnTo>
                <a:lnTo>
                  <a:pt x="0" y="7780207"/>
                </a:lnTo>
                <a:lnTo>
                  <a:pt x="12395216" y="7780207"/>
                </a:lnTo>
                <a:lnTo>
                  <a:pt x="1239521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1260975">
            <a:off x="9230539" y="6920183"/>
            <a:ext cx="2598678" cy="3270648"/>
          </a:xfrm>
          <a:custGeom>
            <a:avLst/>
            <a:gdLst/>
            <a:ahLst/>
            <a:cxnLst/>
            <a:rect l="l" t="t" r="r" b="b"/>
            <a:pathLst>
              <a:path w="2598678" h="3270648">
                <a:moveTo>
                  <a:pt x="0" y="0"/>
                </a:moveTo>
                <a:lnTo>
                  <a:pt x="2598679" y="0"/>
                </a:lnTo>
                <a:lnTo>
                  <a:pt x="2598679" y="3270648"/>
                </a:lnTo>
                <a:lnTo>
                  <a:pt x="0" y="32706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263663" y="851779"/>
            <a:ext cx="6869997" cy="5711202"/>
          </a:xfrm>
          <a:custGeom>
            <a:avLst/>
            <a:gdLst/>
            <a:ahLst/>
            <a:cxnLst/>
            <a:rect l="l" t="t" r="r" b="b"/>
            <a:pathLst>
              <a:path w="6869997" h="5711202">
                <a:moveTo>
                  <a:pt x="0" y="0"/>
                </a:moveTo>
                <a:lnTo>
                  <a:pt x="6869997" y="0"/>
                </a:lnTo>
                <a:lnTo>
                  <a:pt x="6869997" y="5711202"/>
                </a:lnTo>
                <a:lnTo>
                  <a:pt x="0" y="5711202"/>
                </a:lnTo>
                <a:lnTo>
                  <a:pt x="0" y="0"/>
                </a:lnTo>
                <a:close/>
              </a:path>
            </a:pathLst>
          </a:custGeom>
          <a:blipFill>
            <a:blip r:embed="rId6"/>
            <a:stretch>
              <a:fillRect/>
            </a:stretch>
          </a:blipFill>
        </p:spPr>
        <p:txBody>
          <a:bodyPr/>
          <a:lstStyle/>
          <a:p>
            <a:endParaRPr lang="en-US"/>
          </a:p>
        </p:txBody>
      </p:sp>
      <p:sp>
        <p:nvSpPr>
          <p:cNvPr id="6" name="TextBox 6"/>
          <p:cNvSpPr txBox="1"/>
          <p:nvPr/>
        </p:nvSpPr>
        <p:spPr>
          <a:xfrm>
            <a:off x="10529879" y="962025"/>
            <a:ext cx="7470599" cy="7492553"/>
          </a:xfrm>
          <a:prstGeom prst="rect">
            <a:avLst/>
          </a:prstGeom>
        </p:spPr>
        <p:txBody>
          <a:bodyPr lIns="0" tIns="0" rIns="0" bIns="0" rtlCol="0" anchor="t">
            <a:spAutoFit/>
          </a:bodyPr>
          <a:lstStyle/>
          <a:p>
            <a:pPr algn="l">
              <a:lnSpc>
                <a:spcPts val="3993"/>
              </a:lnSpc>
            </a:pPr>
            <a:r>
              <a:rPr lang="en-US" sz="2852">
                <a:solidFill>
                  <a:srgbClr val="3B365F"/>
                </a:solidFill>
                <a:latin typeface="Coco Gothic"/>
                <a:ea typeface="Coco Gothic"/>
                <a:cs typeface="Coco Gothic"/>
                <a:sym typeface="Coco Gothic"/>
              </a:rPr>
              <a:t>1. Top-left (True Negatives - TN): 40</a:t>
            </a:r>
          </a:p>
          <a:p>
            <a:pPr algn="l">
              <a:lnSpc>
                <a:spcPts val="3993"/>
              </a:lnSpc>
            </a:pPr>
            <a:r>
              <a:rPr lang="en-US" sz="2852">
                <a:solidFill>
                  <a:srgbClr val="3B365F"/>
                </a:solidFill>
                <a:latin typeface="Coco Gothic"/>
                <a:ea typeface="Coco Gothic"/>
                <a:cs typeface="Coco Gothic"/>
                <a:sym typeface="Coco Gothic"/>
              </a:rPr>
              <a:t>• The model correctly predicted "No" for 40 individuals who actually do not have diabetes.</a:t>
            </a:r>
          </a:p>
          <a:p>
            <a:pPr algn="l">
              <a:lnSpc>
                <a:spcPts val="3993"/>
              </a:lnSpc>
            </a:pPr>
            <a:r>
              <a:rPr lang="en-US" sz="2852">
                <a:solidFill>
                  <a:srgbClr val="3B365F"/>
                </a:solidFill>
                <a:latin typeface="Coco Gothic"/>
                <a:ea typeface="Coco Gothic"/>
                <a:cs typeface="Coco Gothic"/>
                <a:sym typeface="Coco Gothic"/>
              </a:rPr>
              <a:t>2. Top-right (False Positives - FP): 0</a:t>
            </a:r>
          </a:p>
          <a:p>
            <a:pPr algn="l">
              <a:lnSpc>
                <a:spcPts val="3993"/>
              </a:lnSpc>
            </a:pPr>
            <a:r>
              <a:rPr lang="en-US" sz="2852">
                <a:solidFill>
                  <a:srgbClr val="3B365F"/>
                </a:solidFill>
                <a:latin typeface="Coco Gothic"/>
                <a:ea typeface="Coco Gothic"/>
                <a:cs typeface="Coco Gothic"/>
                <a:sym typeface="Coco Gothic"/>
              </a:rPr>
              <a:t>• The model did not incorrectly predict "Yes" for any individual who does not have diabetes.</a:t>
            </a:r>
          </a:p>
          <a:p>
            <a:pPr algn="l">
              <a:lnSpc>
                <a:spcPts val="3993"/>
              </a:lnSpc>
            </a:pPr>
            <a:r>
              <a:rPr lang="en-US" sz="2852">
                <a:solidFill>
                  <a:srgbClr val="3B365F"/>
                </a:solidFill>
                <a:latin typeface="Coco Gothic"/>
                <a:ea typeface="Coco Gothic"/>
                <a:cs typeface="Coco Gothic"/>
                <a:sym typeface="Coco Gothic"/>
              </a:rPr>
              <a:t>3. Bottom-left (False Negatives - FN): 1</a:t>
            </a:r>
          </a:p>
          <a:p>
            <a:pPr algn="l">
              <a:lnSpc>
                <a:spcPts val="3993"/>
              </a:lnSpc>
            </a:pPr>
            <a:r>
              <a:rPr lang="en-US" sz="2852">
                <a:solidFill>
                  <a:srgbClr val="3B365F"/>
                </a:solidFill>
                <a:latin typeface="Coco Gothic"/>
                <a:ea typeface="Coco Gothic"/>
                <a:cs typeface="Coco Gothic"/>
                <a:sym typeface="Coco Gothic"/>
              </a:rPr>
              <a:t>• The model incorrectly predicted "No" for 1 individual who actually has diabetes.</a:t>
            </a:r>
          </a:p>
          <a:p>
            <a:pPr algn="l">
              <a:lnSpc>
                <a:spcPts val="3993"/>
              </a:lnSpc>
            </a:pPr>
            <a:r>
              <a:rPr lang="en-US" sz="2852">
                <a:solidFill>
                  <a:srgbClr val="3B365F"/>
                </a:solidFill>
                <a:latin typeface="Coco Gothic"/>
                <a:ea typeface="Coco Gothic"/>
                <a:cs typeface="Coco Gothic"/>
                <a:sym typeface="Coco Gothic"/>
              </a:rPr>
              <a:t>4. Bottom-right (True Positives - TP): 63</a:t>
            </a:r>
          </a:p>
          <a:p>
            <a:pPr algn="l">
              <a:lnSpc>
                <a:spcPts val="3993"/>
              </a:lnSpc>
            </a:pPr>
            <a:r>
              <a:rPr lang="en-US" sz="2852">
                <a:solidFill>
                  <a:srgbClr val="3B365F"/>
                </a:solidFill>
                <a:latin typeface="Coco Gothic"/>
                <a:ea typeface="Coco Gothic"/>
                <a:cs typeface="Coco Gothic"/>
                <a:sym typeface="Coco Gothic"/>
              </a:rPr>
              <a:t>• The model correctly predicted "Yes" for 63 individuals who actually have diabetes</a:t>
            </a:r>
          </a:p>
          <a:p>
            <a:pPr algn="l">
              <a:lnSpc>
                <a:spcPts val="3993"/>
              </a:lnSpc>
            </a:pPr>
            <a:endParaRPr lang="en-US" sz="2852">
              <a:solidFill>
                <a:srgbClr val="3B365F"/>
              </a:solidFill>
              <a:latin typeface="Coco Gothic"/>
              <a:ea typeface="Coco Gothic"/>
              <a:cs typeface="Coco Gothic"/>
              <a:sym typeface="Coco Gothic"/>
            </a:endParaRPr>
          </a:p>
        </p:txBody>
      </p:sp>
      <p:sp>
        <p:nvSpPr>
          <p:cNvPr id="7" name="TextBox 7"/>
          <p:cNvSpPr txBox="1"/>
          <p:nvPr/>
        </p:nvSpPr>
        <p:spPr>
          <a:xfrm>
            <a:off x="-1365611" y="83809"/>
            <a:ext cx="12530049" cy="767970"/>
          </a:xfrm>
          <a:prstGeom prst="rect">
            <a:avLst/>
          </a:prstGeom>
        </p:spPr>
        <p:txBody>
          <a:bodyPr lIns="0" tIns="0" rIns="0" bIns="0" rtlCol="0" anchor="t">
            <a:spAutoFit/>
          </a:bodyPr>
          <a:lstStyle/>
          <a:p>
            <a:pPr algn="r">
              <a:lnSpc>
                <a:spcPts val="5740"/>
              </a:lnSpc>
            </a:pPr>
            <a:r>
              <a:rPr lang="en-US" sz="4100">
                <a:solidFill>
                  <a:srgbClr val="3B365F"/>
                </a:solidFill>
                <a:latin typeface="TAN Headline"/>
                <a:ea typeface="TAN Headline"/>
                <a:cs typeface="TAN Headline"/>
                <a:sym typeface="TAN Headline"/>
              </a:rPr>
              <a:t>Confusion Matrix:</a:t>
            </a:r>
          </a:p>
          <a:p>
            <a:pPr algn="r">
              <a:lnSpc>
                <a:spcPts val="140"/>
              </a:lnSpc>
            </a:pPr>
            <a:endParaRPr lang="en-US" sz="4100">
              <a:solidFill>
                <a:srgbClr val="3B365F"/>
              </a:solidFill>
              <a:latin typeface="TAN Headline"/>
              <a:ea typeface="TAN Headline"/>
              <a:cs typeface="TAN Headline"/>
              <a:sym typeface="TAN Headline"/>
            </a:endParaRPr>
          </a:p>
        </p:txBody>
      </p:sp>
      <p:sp>
        <p:nvSpPr>
          <p:cNvPr id="8" name="TextBox 8"/>
          <p:cNvSpPr txBox="1"/>
          <p:nvPr/>
        </p:nvSpPr>
        <p:spPr>
          <a:xfrm>
            <a:off x="347778" y="6821705"/>
            <a:ext cx="8382714" cy="1842135"/>
          </a:xfrm>
          <a:prstGeom prst="rect">
            <a:avLst/>
          </a:prstGeom>
        </p:spPr>
        <p:txBody>
          <a:bodyPr lIns="0" tIns="0" rIns="0" bIns="0" rtlCol="0" anchor="t">
            <a:spAutoFit/>
          </a:bodyPr>
          <a:lstStyle/>
          <a:p>
            <a:pPr algn="ctr">
              <a:lnSpc>
                <a:spcPts val="2940"/>
              </a:lnSpc>
              <a:spcBef>
                <a:spcPct val="0"/>
              </a:spcBef>
            </a:pPr>
            <a:endParaRPr/>
          </a:p>
          <a:p>
            <a:pPr algn="ctr">
              <a:lnSpc>
                <a:spcPts val="2940"/>
              </a:lnSpc>
              <a:spcBef>
                <a:spcPct val="0"/>
              </a:spcBef>
            </a:pPr>
            <a:r>
              <a:rPr lang="en-US" sz="2100">
                <a:solidFill>
                  <a:srgbClr val="3B365F"/>
                </a:solidFill>
                <a:latin typeface="TAN Headline"/>
                <a:ea typeface="TAN Headline"/>
                <a:cs typeface="TAN Headline"/>
                <a:sym typeface="TAN Headline"/>
              </a:rPr>
              <a:t>X-axis (Predicted): The predictions made by the model</a:t>
            </a:r>
          </a:p>
          <a:p>
            <a:pPr algn="ctr">
              <a:lnSpc>
                <a:spcPts val="2940"/>
              </a:lnSpc>
              <a:spcBef>
                <a:spcPct val="0"/>
              </a:spcBef>
            </a:pPr>
            <a:r>
              <a:rPr lang="en-US" sz="2100">
                <a:solidFill>
                  <a:srgbClr val="3B365F"/>
                </a:solidFill>
                <a:latin typeface="TAN Headline"/>
                <a:ea typeface="TAN Headline"/>
                <a:cs typeface="TAN Headline"/>
                <a:sym typeface="TAN Headline"/>
              </a:rPr>
              <a:t> (No, Yes for diabetes status).</a:t>
            </a:r>
          </a:p>
          <a:p>
            <a:pPr algn="ctr">
              <a:lnSpc>
                <a:spcPts val="2940"/>
              </a:lnSpc>
              <a:spcBef>
                <a:spcPct val="0"/>
              </a:spcBef>
            </a:pPr>
            <a:r>
              <a:rPr lang="en-US" sz="2100">
                <a:solidFill>
                  <a:srgbClr val="3B365F"/>
                </a:solidFill>
                <a:latin typeface="TAN Headline"/>
                <a:ea typeface="TAN Headline"/>
                <a:cs typeface="TAN Headline"/>
                <a:sym typeface="TAN Headline"/>
              </a:rPr>
              <a:t>Y-axis (Actual): The actual labels in the dataset</a:t>
            </a:r>
          </a:p>
          <a:p>
            <a:pPr algn="ctr">
              <a:lnSpc>
                <a:spcPts val="2940"/>
              </a:lnSpc>
              <a:spcBef>
                <a:spcPct val="0"/>
              </a:spcBef>
            </a:pPr>
            <a:r>
              <a:rPr lang="en-US" sz="2100">
                <a:solidFill>
                  <a:srgbClr val="3B365F"/>
                </a:solidFill>
                <a:latin typeface="TAN Headline"/>
                <a:ea typeface="TAN Headline"/>
                <a:cs typeface="TAN Headline"/>
                <a:sym typeface="TAN Headline"/>
              </a:rPr>
              <a:t> (No, Yes for diabetes status).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5755965">
            <a:off x="-2596635" y="-6569350"/>
            <a:ext cx="9743832" cy="10202966"/>
          </a:xfrm>
          <a:custGeom>
            <a:avLst/>
            <a:gdLst/>
            <a:ahLst/>
            <a:cxnLst/>
            <a:rect l="l" t="t" r="r" b="b"/>
            <a:pathLst>
              <a:path w="9743832" h="10202966">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2386301">
            <a:off x="10358985" y="-3230434"/>
            <a:ext cx="9743832" cy="10202966"/>
          </a:xfrm>
          <a:custGeom>
            <a:avLst/>
            <a:gdLst/>
            <a:ahLst/>
            <a:cxnLst/>
            <a:rect l="l" t="t" r="r" b="b"/>
            <a:pathLst>
              <a:path w="9743832" h="10202966">
                <a:moveTo>
                  <a:pt x="0" y="0"/>
                </a:moveTo>
                <a:lnTo>
                  <a:pt x="9743833" y="0"/>
                </a:lnTo>
                <a:lnTo>
                  <a:pt x="9743833"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441338" flipH="1">
            <a:off x="1161695" y="1124415"/>
            <a:ext cx="16065837" cy="10084176"/>
          </a:xfrm>
          <a:custGeom>
            <a:avLst/>
            <a:gdLst/>
            <a:ahLst/>
            <a:cxnLst/>
            <a:rect l="l" t="t" r="r" b="b"/>
            <a:pathLst>
              <a:path w="16065837" h="10084176">
                <a:moveTo>
                  <a:pt x="16065837" y="0"/>
                </a:moveTo>
                <a:lnTo>
                  <a:pt x="0" y="0"/>
                </a:lnTo>
                <a:lnTo>
                  <a:pt x="0" y="10084177"/>
                </a:lnTo>
                <a:lnTo>
                  <a:pt x="16065837" y="10084177"/>
                </a:lnTo>
                <a:lnTo>
                  <a:pt x="16065837"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flipH="1">
            <a:off x="14547103" y="3415779"/>
            <a:ext cx="3740897" cy="10287468"/>
          </a:xfrm>
          <a:custGeom>
            <a:avLst/>
            <a:gdLst/>
            <a:ahLst/>
            <a:cxnLst/>
            <a:rect l="l" t="t" r="r" b="b"/>
            <a:pathLst>
              <a:path w="3740897" h="10287468">
                <a:moveTo>
                  <a:pt x="3740897" y="0"/>
                </a:moveTo>
                <a:lnTo>
                  <a:pt x="0" y="0"/>
                </a:lnTo>
                <a:lnTo>
                  <a:pt x="0" y="10287467"/>
                </a:lnTo>
                <a:lnTo>
                  <a:pt x="3740897" y="10287467"/>
                </a:lnTo>
                <a:lnTo>
                  <a:pt x="374089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582274" y="2956675"/>
            <a:ext cx="2273231" cy="7063711"/>
          </a:xfrm>
          <a:custGeom>
            <a:avLst/>
            <a:gdLst/>
            <a:ahLst/>
            <a:cxnLst/>
            <a:rect l="l" t="t" r="r" b="b"/>
            <a:pathLst>
              <a:path w="2273231" h="7063711">
                <a:moveTo>
                  <a:pt x="0" y="0"/>
                </a:moveTo>
                <a:lnTo>
                  <a:pt x="2273231" y="0"/>
                </a:lnTo>
                <a:lnTo>
                  <a:pt x="2273231" y="7063711"/>
                </a:lnTo>
                <a:lnTo>
                  <a:pt x="0" y="70637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TextBox 7"/>
          <p:cNvSpPr txBox="1"/>
          <p:nvPr/>
        </p:nvSpPr>
        <p:spPr>
          <a:xfrm>
            <a:off x="3173685" y="4093559"/>
            <a:ext cx="10432006" cy="3562350"/>
          </a:xfrm>
          <a:prstGeom prst="rect">
            <a:avLst/>
          </a:prstGeom>
        </p:spPr>
        <p:txBody>
          <a:bodyPr lIns="0" tIns="0" rIns="0" bIns="0" rtlCol="0" anchor="t">
            <a:spAutoFit/>
          </a:bodyPr>
          <a:lstStyle/>
          <a:p>
            <a:pPr algn="l">
              <a:lnSpc>
                <a:spcPts val="4900"/>
              </a:lnSpc>
            </a:pPr>
            <a:r>
              <a:rPr lang="en-US" sz="3500">
                <a:solidFill>
                  <a:srgbClr val="3B365F"/>
                </a:solidFill>
                <a:latin typeface="Coco Gothic"/>
                <a:ea typeface="Coco Gothic"/>
                <a:cs typeface="Coco Gothic"/>
                <a:sym typeface="Coco Gothic"/>
              </a:rPr>
              <a:t>How can the healthcare organization effectively utilize demographic, lifestyle, and medical data to predict diabetes risk and tailor preventive interventions, thereby reducing disease prevalence and enhancing overall patient health outcomes?</a:t>
            </a:r>
          </a:p>
          <a:p>
            <a:pPr algn="l">
              <a:lnSpc>
                <a:spcPts val="3499"/>
              </a:lnSpc>
            </a:pPr>
            <a:endParaRPr lang="en-US" sz="3500">
              <a:solidFill>
                <a:srgbClr val="3B365F"/>
              </a:solidFill>
              <a:latin typeface="Coco Gothic"/>
              <a:ea typeface="Coco Gothic"/>
              <a:cs typeface="Coco Gothic"/>
              <a:sym typeface="Coco Gothic"/>
            </a:endParaRPr>
          </a:p>
        </p:txBody>
      </p:sp>
      <p:sp>
        <p:nvSpPr>
          <p:cNvPr id="8" name="TextBox 8"/>
          <p:cNvSpPr txBox="1"/>
          <p:nvPr/>
        </p:nvSpPr>
        <p:spPr>
          <a:xfrm>
            <a:off x="1028700" y="750274"/>
            <a:ext cx="12576991" cy="1120775"/>
          </a:xfrm>
          <a:prstGeom prst="rect">
            <a:avLst/>
          </a:prstGeom>
        </p:spPr>
        <p:txBody>
          <a:bodyPr lIns="0" tIns="0" rIns="0" bIns="0" rtlCol="0" anchor="t">
            <a:spAutoFit/>
          </a:bodyPr>
          <a:lstStyle/>
          <a:p>
            <a:pPr algn="ctr">
              <a:lnSpc>
                <a:spcPts val="9100"/>
              </a:lnSpc>
            </a:pPr>
            <a:r>
              <a:rPr lang="en-US" sz="6500">
                <a:solidFill>
                  <a:srgbClr val="3B365F"/>
                </a:solidFill>
                <a:latin typeface="TAN Headline"/>
                <a:ea typeface="TAN Headline"/>
                <a:cs typeface="TAN Headline"/>
                <a:sym typeface="TAN Headline"/>
              </a:rPr>
              <a:t>Business Problem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41338" flipH="1">
            <a:off x="8023686" y="-2242638"/>
            <a:ext cx="12395216" cy="7780208"/>
          </a:xfrm>
          <a:custGeom>
            <a:avLst/>
            <a:gdLst/>
            <a:ahLst/>
            <a:cxnLst/>
            <a:rect l="l" t="t" r="r" b="b"/>
            <a:pathLst>
              <a:path w="12395216" h="7780208">
                <a:moveTo>
                  <a:pt x="12395216" y="0"/>
                </a:moveTo>
                <a:lnTo>
                  <a:pt x="0" y="0"/>
                </a:lnTo>
                <a:lnTo>
                  <a:pt x="0" y="7780208"/>
                </a:lnTo>
                <a:lnTo>
                  <a:pt x="12395216" y="7780208"/>
                </a:lnTo>
                <a:lnTo>
                  <a:pt x="1239521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441338" flipH="1">
            <a:off x="-2312376" y="2408919"/>
            <a:ext cx="12395216" cy="7780208"/>
          </a:xfrm>
          <a:custGeom>
            <a:avLst/>
            <a:gdLst/>
            <a:ahLst/>
            <a:cxnLst/>
            <a:rect l="l" t="t" r="r" b="b"/>
            <a:pathLst>
              <a:path w="12395216" h="7780208">
                <a:moveTo>
                  <a:pt x="12395216" y="0"/>
                </a:moveTo>
                <a:lnTo>
                  <a:pt x="0" y="0"/>
                </a:lnTo>
                <a:lnTo>
                  <a:pt x="0" y="7780207"/>
                </a:lnTo>
                <a:lnTo>
                  <a:pt x="12395216" y="7780207"/>
                </a:lnTo>
                <a:lnTo>
                  <a:pt x="1239521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91004">
            <a:off x="12640107" y="-3454017"/>
            <a:ext cx="9743832" cy="10202966"/>
          </a:xfrm>
          <a:custGeom>
            <a:avLst/>
            <a:gdLst/>
            <a:ahLst/>
            <a:cxnLst/>
            <a:rect l="l" t="t" r="r" b="b"/>
            <a:pathLst>
              <a:path w="9743832" h="10202966">
                <a:moveTo>
                  <a:pt x="0" y="0"/>
                </a:moveTo>
                <a:lnTo>
                  <a:pt x="9743832" y="0"/>
                </a:lnTo>
                <a:lnTo>
                  <a:pt x="9743832" y="10202966"/>
                </a:lnTo>
                <a:lnTo>
                  <a:pt x="0" y="102029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67688" y="4469832"/>
            <a:ext cx="8872003" cy="3837558"/>
          </a:xfrm>
          <a:custGeom>
            <a:avLst/>
            <a:gdLst/>
            <a:ahLst/>
            <a:cxnLst/>
            <a:rect l="l" t="t" r="r" b="b"/>
            <a:pathLst>
              <a:path w="8872003" h="3837558">
                <a:moveTo>
                  <a:pt x="0" y="0"/>
                </a:moveTo>
                <a:lnTo>
                  <a:pt x="8872003" y="0"/>
                </a:lnTo>
                <a:lnTo>
                  <a:pt x="8872003" y="3837557"/>
                </a:lnTo>
                <a:lnTo>
                  <a:pt x="0" y="3837557"/>
                </a:lnTo>
                <a:lnTo>
                  <a:pt x="0" y="0"/>
                </a:lnTo>
                <a:close/>
              </a:path>
            </a:pathLst>
          </a:custGeom>
          <a:blipFill>
            <a:blip r:embed="rId6"/>
            <a:stretch>
              <a:fillRect t="-4669" r="-17923"/>
            </a:stretch>
          </a:blipFill>
        </p:spPr>
        <p:txBody>
          <a:bodyPr/>
          <a:lstStyle/>
          <a:p>
            <a:endParaRPr lang="en-US"/>
          </a:p>
        </p:txBody>
      </p:sp>
      <p:sp>
        <p:nvSpPr>
          <p:cNvPr id="6" name="Freeform 6"/>
          <p:cNvSpPr/>
          <p:nvPr/>
        </p:nvSpPr>
        <p:spPr>
          <a:xfrm>
            <a:off x="9144000" y="3695626"/>
            <a:ext cx="9144000" cy="5214937"/>
          </a:xfrm>
          <a:custGeom>
            <a:avLst/>
            <a:gdLst/>
            <a:ahLst/>
            <a:cxnLst/>
            <a:rect l="l" t="t" r="r" b="b"/>
            <a:pathLst>
              <a:path w="9144000" h="5214937">
                <a:moveTo>
                  <a:pt x="0" y="0"/>
                </a:moveTo>
                <a:lnTo>
                  <a:pt x="9144000" y="0"/>
                </a:lnTo>
                <a:lnTo>
                  <a:pt x="9144000" y="5214937"/>
                </a:lnTo>
                <a:lnTo>
                  <a:pt x="0" y="5214937"/>
                </a:lnTo>
                <a:lnTo>
                  <a:pt x="0" y="0"/>
                </a:lnTo>
                <a:close/>
              </a:path>
            </a:pathLst>
          </a:custGeom>
          <a:blipFill>
            <a:blip r:embed="rId7"/>
            <a:stretch>
              <a:fillRect/>
            </a:stretch>
          </a:blipFill>
        </p:spPr>
        <p:txBody>
          <a:bodyPr/>
          <a:lstStyle/>
          <a:p>
            <a:endParaRPr lang="en-US"/>
          </a:p>
        </p:txBody>
      </p:sp>
      <p:sp>
        <p:nvSpPr>
          <p:cNvPr id="7" name="TextBox 7"/>
          <p:cNvSpPr txBox="1"/>
          <p:nvPr/>
        </p:nvSpPr>
        <p:spPr>
          <a:xfrm>
            <a:off x="0" y="962025"/>
            <a:ext cx="18288000" cy="1976755"/>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Open Sauce"/>
                <a:ea typeface="Open Sauce"/>
                <a:cs typeface="Open Sauce"/>
                <a:sym typeface="Open Sauce"/>
              </a:rPr>
              <a:t>Analysis and Interpretations:</a:t>
            </a:r>
          </a:p>
          <a:p>
            <a:pPr algn="ctr">
              <a:lnSpc>
                <a:spcPts val="3919"/>
              </a:lnSpc>
              <a:spcBef>
                <a:spcPct val="0"/>
              </a:spcBef>
            </a:pPr>
            <a:r>
              <a:rPr lang="en-US" sz="2799">
                <a:solidFill>
                  <a:srgbClr val="000000"/>
                </a:solidFill>
                <a:latin typeface="Open Sauce"/>
                <a:ea typeface="Open Sauce"/>
                <a:cs typeface="Open Sauce"/>
                <a:sym typeface="Open Sauce"/>
              </a:rPr>
              <a:t>Feature importance: Feature importance helps identify which features contribute the most to the Random Forest model's predictions. Random Forest inherently calculates feature importance as part of its training process.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441338" flipH="1">
            <a:off x="8023686" y="-2242638"/>
            <a:ext cx="12395216" cy="7780208"/>
          </a:xfrm>
          <a:custGeom>
            <a:avLst/>
            <a:gdLst/>
            <a:ahLst/>
            <a:cxnLst/>
            <a:rect l="l" t="t" r="r" b="b"/>
            <a:pathLst>
              <a:path w="12395216" h="7780208">
                <a:moveTo>
                  <a:pt x="12395216" y="0"/>
                </a:moveTo>
                <a:lnTo>
                  <a:pt x="0" y="0"/>
                </a:lnTo>
                <a:lnTo>
                  <a:pt x="0" y="7780208"/>
                </a:lnTo>
                <a:lnTo>
                  <a:pt x="12395216" y="7780208"/>
                </a:lnTo>
                <a:lnTo>
                  <a:pt x="1239521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441338" flipH="1">
            <a:off x="-12650097" y="2999569"/>
            <a:ext cx="12395216" cy="7780208"/>
          </a:xfrm>
          <a:custGeom>
            <a:avLst/>
            <a:gdLst/>
            <a:ahLst/>
            <a:cxnLst/>
            <a:rect l="l" t="t" r="r" b="b"/>
            <a:pathLst>
              <a:path w="12395216" h="7780208">
                <a:moveTo>
                  <a:pt x="12395217" y="0"/>
                </a:moveTo>
                <a:lnTo>
                  <a:pt x="0" y="0"/>
                </a:lnTo>
                <a:lnTo>
                  <a:pt x="0" y="7780207"/>
                </a:lnTo>
                <a:lnTo>
                  <a:pt x="12395217" y="7780207"/>
                </a:lnTo>
                <a:lnTo>
                  <a:pt x="1239521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591004">
            <a:off x="12640107" y="-3454017"/>
            <a:ext cx="9743832" cy="10202966"/>
          </a:xfrm>
          <a:custGeom>
            <a:avLst/>
            <a:gdLst/>
            <a:ahLst/>
            <a:cxnLst/>
            <a:rect l="l" t="t" r="r" b="b"/>
            <a:pathLst>
              <a:path w="9743832" h="10202966">
                <a:moveTo>
                  <a:pt x="0" y="0"/>
                </a:moveTo>
                <a:lnTo>
                  <a:pt x="9743832" y="0"/>
                </a:lnTo>
                <a:lnTo>
                  <a:pt x="9743832" y="10202966"/>
                </a:lnTo>
                <a:lnTo>
                  <a:pt x="0" y="102029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rot="-1260975">
            <a:off x="14359446" y="5140289"/>
            <a:ext cx="2598678" cy="3270648"/>
          </a:xfrm>
          <a:custGeom>
            <a:avLst/>
            <a:gdLst/>
            <a:ahLst/>
            <a:cxnLst/>
            <a:rect l="l" t="t" r="r" b="b"/>
            <a:pathLst>
              <a:path w="2598678" h="3270648">
                <a:moveTo>
                  <a:pt x="0" y="0"/>
                </a:moveTo>
                <a:lnTo>
                  <a:pt x="2598678" y="0"/>
                </a:lnTo>
                <a:lnTo>
                  <a:pt x="2598678" y="3270648"/>
                </a:lnTo>
                <a:lnTo>
                  <a:pt x="0" y="327064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380946" y="721861"/>
            <a:ext cx="7753011" cy="4421639"/>
          </a:xfrm>
          <a:custGeom>
            <a:avLst/>
            <a:gdLst/>
            <a:ahLst/>
            <a:cxnLst/>
            <a:rect l="l" t="t" r="r" b="b"/>
            <a:pathLst>
              <a:path w="7753011" h="4421639">
                <a:moveTo>
                  <a:pt x="0" y="0"/>
                </a:moveTo>
                <a:lnTo>
                  <a:pt x="7753011" y="0"/>
                </a:lnTo>
                <a:lnTo>
                  <a:pt x="7753011" y="4421639"/>
                </a:lnTo>
                <a:lnTo>
                  <a:pt x="0" y="4421639"/>
                </a:lnTo>
                <a:lnTo>
                  <a:pt x="0" y="0"/>
                </a:lnTo>
                <a:close/>
              </a:path>
            </a:pathLst>
          </a:custGeom>
          <a:blipFill>
            <a:blip r:embed="rId8"/>
            <a:stretch>
              <a:fillRect/>
            </a:stretch>
          </a:blipFill>
        </p:spPr>
        <p:txBody>
          <a:bodyPr/>
          <a:lstStyle/>
          <a:p>
            <a:endParaRPr lang="en-US"/>
          </a:p>
        </p:txBody>
      </p:sp>
      <p:sp>
        <p:nvSpPr>
          <p:cNvPr id="7" name="TextBox 7"/>
          <p:cNvSpPr txBox="1"/>
          <p:nvPr/>
        </p:nvSpPr>
        <p:spPr>
          <a:xfrm>
            <a:off x="380946" y="5245324"/>
            <a:ext cx="13645999" cy="4920062"/>
          </a:xfrm>
          <a:prstGeom prst="rect">
            <a:avLst/>
          </a:prstGeom>
        </p:spPr>
        <p:txBody>
          <a:bodyPr lIns="0" tIns="0" rIns="0" bIns="0" rtlCol="0" anchor="t">
            <a:spAutoFit/>
          </a:bodyPr>
          <a:lstStyle/>
          <a:p>
            <a:pPr algn="l">
              <a:lnSpc>
                <a:spcPts val="3270"/>
              </a:lnSpc>
            </a:pPr>
            <a:r>
              <a:rPr lang="en-US" sz="2335">
                <a:solidFill>
                  <a:srgbClr val="3B365F"/>
                </a:solidFill>
                <a:latin typeface="Coco Gothic"/>
                <a:ea typeface="Coco Gothic"/>
                <a:cs typeface="Coco Gothic"/>
                <a:sym typeface="Coco Gothic"/>
              </a:rPr>
              <a:t>1. Most Important Features:</a:t>
            </a:r>
          </a:p>
          <a:p>
            <a:pPr algn="l">
              <a:lnSpc>
                <a:spcPts val="3270"/>
              </a:lnSpc>
            </a:pPr>
            <a:r>
              <a:rPr lang="en-US" sz="2335">
                <a:solidFill>
                  <a:srgbClr val="3B365F"/>
                </a:solidFill>
                <a:latin typeface="Coco Gothic"/>
                <a:ea typeface="Coco Gothic"/>
                <a:cs typeface="Coco Gothic"/>
                <a:sym typeface="Coco Gothic"/>
              </a:rPr>
              <a:t>o Polyuria (Frequent urination): Strongly correlated with diabetes.</a:t>
            </a:r>
          </a:p>
          <a:p>
            <a:pPr algn="l">
              <a:lnSpc>
                <a:spcPts val="3270"/>
              </a:lnSpc>
            </a:pPr>
            <a:r>
              <a:rPr lang="en-US" sz="2335">
                <a:solidFill>
                  <a:srgbClr val="3B365F"/>
                </a:solidFill>
                <a:latin typeface="Coco Gothic"/>
                <a:ea typeface="Coco Gothic"/>
                <a:cs typeface="Coco Gothic"/>
                <a:sym typeface="Coco Gothic"/>
              </a:rPr>
              <a:t>o Polydipsia (Excessive thirst): A key clinical indicator.</a:t>
            </a:r>
          </a:p>
          <a:p>
            <a:pPr algn="l">
              <a:lnSpc>
                <a:spcPts val="3270"/>
              </a:lnSpc>
            </a:pPr>
            <a:r>
              <a:rPr lang="en-US" sz="2335">
                <a:solidFill>
                  <a:srgbClr val="3B365F"/>
                </a:solidFill>
                <a:latin typeface="Coco Gothic"/>
                <a:ea typeface="Coco Gothic"/>
                <a:cs typeface="Coco Gothic"/>
                <a:sym typeface="Coco Gothic"/>
              </a:rPr>
              <a:t>2. Moderately Important Features:</a:t>
            </a:r>
          </a:p>
          <a:p>
            <a:pPr algn="l">
              <a:lnSpc>
                <a:spcPts val="3270"/>
              </a:lnSpc>
            </a:pPr>
            <a:r>
              <a:rPr lang="en-US" sz="2335">
                <a:solidFill>
                  <a:srgbClr val="3B365F"/>
                </a:solidFill>
                <a:latin typeface="Coco Gothic"/>
                <a:ea typeface="Coco Gothic"/>
                <a:cs typeface="Coco Gothic"/>
                <a:sym typeface="Coco Gothic"/>
              </a:rPr>
              <a:t>o Age: Reflects increased diabetes risk with age.</a:t>
            </a:r>
          </a:p>
          <a:p>
            <a:pPr algn="l">
              <a:lnSpc>
                <a:spcPts val="3270"/>
              </a:lnSpc>
            </a:pPr>
            <a:r>
              <a:rPr lang="en-US" sz="2335">
                <a:solidFill>
                  <a:srgbClr val="3B365F"/>
                </a:solidFill>
                <a:latin typeface="Coco Gothic"/>
                <a:ea typeface="Coco Gothic"/>
                <a:cs typeface="Coco Gothic"/>
                <a:sym typeface="Coco Gothic"/>
              </a:rPr>
              <a:t>o Sudden Weight Loss: Critical indicator often linked to diabetes onset.</a:t>
            </a:r>
          </a:p>
          <a:p>
            <a:pPr algn="l">
              <a:lnSpc>
                <a:spcPts val="3270"/>
              </a:lnSpc>
            </a:pPr>
            <a:r>
              <a:rPr lang="en-US" sz="2335">
                <a:solidFill>
                  <a:srgbClr val="3B365F"/>
                </a:solidFill>
                <a:latin typeface="Coco Gothic"/>
                <a:ea typeface="Coco Gothic"/>
                <a:cs typeface="Coco Gothic"/>
                <a:sym typeface="Coco Gothic"/>
              </a:rPr>
              <a:t>3. Less Important Features:</a:t>
            </a:r>
          </a:p>
          <a:p>
            <a:pPr algn="l">
              <a:lnSpc>
                <a:spcPts val="3270"/>
              </a:lnSpc>
            </a:pPr>
            <a:r>
              <a:rPr lang="en-US" sz="2335">
                <a:solidFill>
                  <a:srgbClr val="3B365F"/>
                </a:solidFill>
                <a:latin typeface="Coco Gothic"/>
                <a:ea typeface="Coco Gothic"/>
                <a:cs typeface="Coco Gothic"/>
                <a:sym typeface="Coco Gothic"/>
              </a:rPr>
              <a:t>o Weakness, Genital Thrush, and Itching contribute but have lower impact.</a:t>
            </a:r>
          </a:p>
          <a:p>
            <a:pPr algn="l">
              <a:lnSpc>
                <a:spcPts val="3270"/>
              </a:lnSpc>
            </a:pPr>
            <a:r>
              <a:rPr lang="en-US" sz="2335">
                <a:solidFill>
                  <a:srgbClr val="3B365F"/>
                </a:solidFill>
                <a:latin typeface="Coco Gothic"/>
                <a:ea typeface="Coco Gothic"/>
                <a:cs typeface="Coco Gothic"/>
                <a:sym typeface="Coco Gothic"/>
              </a:rPr>
              <a:t>4. Negligible Features:</a:t>
            </a:r>
          </a:p>
          <a:p>
            <a:pPr algn="l">
              <a:lnSpc>
                <a:spcPts val="3270"/>
              </a:lnSpc>
            </a:pPr>
            <a:r>
              <a:rPr lang="en-US" sz="2335">
                <a:solidFill>
                  <a:srgbClr val="3B365F"/>
                </a:solidFill>
                <a:latin typeface="Coco Gothic"/>
                <a:ea typeface="Coco Gothic"/>
                <a:cs typeface="Coco Gothic"/>
                <a:sym typeface="Coco Gothic"/>
              </a:rPr>
              <a:t>o Obesity: Unexpectedly low importance, possibly due to dataset characteristics or feature interactions.</a:t>
            </a:r>
          </a:p>
          <a:p>
            <a:pPr algn="l">
              <a:lnSpc>
                <a:spcPts val="3270"/>
              </a:lnSpc>
            </a:pPr>
            <a:endParaRPr lang="en-US" sz="2335">
              <a:solidFill>
                <a:srgbClr val="3B365F"/>
              </a:solidFill>
              <a:latin typeface="Coco Gothic"/>
              <a:ea typeface="Coco Gothic"/>
              <a:cs typeface="Coco Gothic"/>
              <a:sym typeface="Coco Gothic"/>
            </a:endParaRPr>
          </a:p>
        </p:txBody>
      </p:sp>
      <p:sp>
        <p:nvSpPr>
          <p:cNvPr id="8" name="TextBox 8"/>
          <p:cNvSpPr txBox="1"/>
          <p:nvPr/>
        </p:nvSpPr>
        <p:spPr>
          <a:xfrm>
            <a:off x="10526819" y="1893837"/>
            <a:ext cx="7388951" cy="2193925"/>
          </a:xfrm>
          <a:prstGeom prst="rect">
            <a:avLst/>
          </a:prstGeom>
        </p:spPr>
        <p:txBody>
          <a:bodyPr lIns="0" tIns="0" rIns="0" bIns="0" rtlCol="0" anchor="t">
            <a:spAutoFit/>
          </a:bodyPr>
          <a:lstStyle/>
          <a:p>
            <a:pPr algn="r">
              <a:lnSpc>
                <a:spcPts val="3499"/>
              </a:lnSpc>
            </a:pPr>
            <a:r>
              <a:rPr lang="en-US" sz="2499">
                <a:solidFill>
                  <a:srgbClr val="3B365F"/>
                </a:solidFill>
                <a:latin typeface="Coco Gothic"/>
                <a:ea typeface="Coco Gothic"/>
                <a:cs typeface="Coco Gothic"/>
                <a:sym typeface="Coco Gothic"/>
              </a:rPr>
              <a:t>Feature importance helps identify which features contribute the most to the Random Forest model's predictions. Random Forest inherently calculates feature importance as part of its training process</a:t>
            </a:r>
          </a:p>
        </p:txBody>
      </p:sp>
      <p:sp>
        <p:nvSpPr>
          <p:cNvPr id="9" name="TextBox 9"/>
          <p:cNvSpPr txBox="1"/>
          <p:nvPr/>
        </p:nvSpPr>
        <p:spPr>
          <a:xfrm>
            <a:off x="5914203" y="-14097"/>
            <a:ext cx="8112742" cy="745884"/>
          </a:xfrm>
          <a:prstGeom prst="rect">
            <a:avLst/>
          </a:prstGeom>
        </p:spPr>
        <p:txBody>
          <a:bodyPr lIns="0" tIns="0" rIns="0" bIns="0" rtlCol="0" anchor="t">
            <a:spAutoFit/>
          </a:bodyPr>
          <a:lstStyle/>
          <a:p>
            <a:pPr algn="r">
              <a:lnSpc>
                <a:spcPts val="6171"/>
              </a:lnSpc>
            </a:pPr>
            <a:r>
              <a:rPr lang="en-US" sz="4408">
                <a:solidFill>
                  <a:srgbClr val="3B365F"/>
                </a:solidFill>
                <a:latin typeface="TAN Headline"/>
                <a:ea typeface="TAN Headline"/>
                <a:cs typeface="TAN Headline"/>
                <a:sym typeface="TAN Headline"/>
              </a:rPr>
              <a:t>FEATURE IMPORTANCE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10385461">
            <a:off x="-1257132" y="-4333581"/>
            <a:ext cx="9743832" cy="10202966"/>
          </a:xfrm>
          <a:custGeom>
            <a:avLst/>
            <a:gdLst/>
            <a:ahLst/>
            <a:cxnLst/>
            <a:rect l="l" t="t" r="r" b="b"/>
            <a:pathLst>
              <a:path w="9743832" h="10202966">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282094">
            <a:off x="10869086" y="2109994"/>
            <a:ext cx="9743832" cy="10202966"/>
          </a:xfrm>
          <a:custGeom>
            <a:avLst/>
            <a:gdLst/>
            <a:ahLst/>
            <a:cxnLst/>
            <a:rect l="l" t="t" r="r" b="b"/>
            <a:pathLst>
              <a:path w="9743832" h="10202966">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1029201" y="4202430"/>
            <a:ext cx="15397760" cy="9664839"/>
          </a:xfrm>
          <a:custGeom>
            <a:avLst/>
            <a:gdLst/>
            <a:ahLst/>
            <a:cxnLst/>
            <a:rect l="l" t="t" r="r" b="b"/>
            <a:pathLst>
              <a:path w="15397760" h="9664839">
                <a:moveTo>
                  <a:pt x="15397760" y="0"/>
                </a:moveTo>
                <a:lnTo>
                  <a:pt x="0" y="0"/>
                </a:lnTo>
                <a:lnTo>
                  <a:pt x="0" y="9664839"/>
                </a:lnTo>
                <a:lnTo>
                  <a:pt x="15397760" y="9664839"/>
                </a:lnTo>
                <a:lnTo>
                  <a:pt x="1539776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flipH="1">
            <a:off x="8195228" y="-2436684"/>
            <a:ext cx="14451223" cy="9070719"/>
          </a:xfrm>
          <a:custGeom>
            <a:avLst/>
            <a:gdLst/>
            <a:ahLst/>
            <a:cxnLst/>
            <a:rect l="l" t="t" r="r" b="b"/>
            <a:pathLst>
              <a:path w="14451223" h="9070719">
                <a:moveTo>
                  <a:pt x="14451223" y="0"/>
                </a:moveTo>
                <a:lnTo>
                  <a:pt x="0" y="0"/>
                </a:lnTo>
                <a:lnTo>
                  <a:pt x="0" y="9070718"/>
                </a:lnTo>
                <a:lnTo>
                  <a:pt x="14451223" y="9070718"/>
                </a:lnTo>
                <a:lnTo>
                  <a:pt x="14451223"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flipH="1">
            <a:off x="-596804" y="1028700"/>
            <a:ext cx="8423177" cy="4808868"/>
          </a:xfrm>
          <a:custGeom>
            <a:avLst/>
            <a:gdLst/>
            <a:ahLst/>
            <a:cxnLst/>
            <a:rect l="l" t="t" r="r" b="b"/>
            <a:pathLst>
              <a:path w="8423177" h="4808868">
                <a:moveTo>
                  <a:pt x="8423177" y="0"/>
                </a:moveTo>
                <a:lnTo>
                  <a:pt x="0" y="0"/>
                </a:lnTo>
                <a:lnTo>
                  <a:pt x="0" y="4808868"/>
                </a:lnTo>
                <a:lnTo>
                  <a:pt x="8423177" y="4808868"/>
                </a:lnTo>
                <a:lnTo>
                  <a:pt x="842317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rot="-1008282" flipH="1">
            <a:off x="14411126" y="6261987"/>
            <a:ext cx="2659752" cy="3491322"/>
          </a:xfrm>
          <a:custGeom>
            <a:avLst/>
            <a:gdLst/>
            <a:ahLst/>
            <a:cxnLst/>
            <a:rect l="l" t="t" r="r" b="b"/>
            <a:pathLst>
              <a:path w="2659752" h="3491322">
                <a:moveTo>
                  <a:pt x="2659752" y="0"/>
                </a:moveTo>
                <a:lnTo>
                  <a:pt x="0" y="0"/>
                </a:lnTo>
                <a:lnTo>
                  <a:pt x="0" y="3491321"/>
                </a:lnTo>
                <a:lnTo>
                  <a:pt x="2659752" y="3491321"/>
                </a:lnTo>
                <a:lnTo>
                  <a:pt x="2659752"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8" name="Group 8"/>
          <p:cNvGrpSpPr/>
          <p:nvPr/>
        </p:nvGrpSpPr>
        <p:grpSpPr>
          <a:xfrm>
            <a:off x="8814435" y="728662"/>
            <a:ext cx="783907" cy="3107055"/>
            <a:chOff x="0" y="0"/>
            <a:chExt cx="1045210" cy="4142740"/>
          </a:xfrm>
        </p:grpSpPr>
        <p:sp>
          <p:nvSpPr>
            <p:cNvPr id="9" name="Freeform 9"/>
            <p:cNvSpPr/>
            <p:nvPr/>
          </p:nvSpPr>
          <p:spPr>
            <a:xfrm>
              <a:off x="25400" y="49530"/>
              <a:ext cx="971550" cy="4043680"/>
            </a:xfrm>
            <a:custGeom>
              <a:avLst/>
              <a:gdLst/>
              <a:ahLst/>
              <a:cxnLst/>
              <a:rect l="l" t="t" r="r" b="b"/>
              <a:pathLst>
                <a:path w="971550" h="4043680">
                  <a:moveTo>
                    <a:pt x="194310" y="83820"/>
                  </a:moveTo>
                  <a:cubicBezTo>
                    <a:pt x="205740" y="1664970"/>
                    <a:pt x="218440" y="1770380"/>
                    <a:pt x="234950" y="1847850"/>
                  </a:cubicBezTo>
                  <a:cubicBezTo>
                    <a:pt x="243840" y="1891030"/>
                    <a:pt x="259080" y="1913890"/>
                    <a:pt x="265430" y="1945640"/>
                  </a:cubicBezTo>
                  <a:cubicBezTo>
                    <a:pt x="271780" y="1976120"/>
                    <a:pt x="264160" y="2006600"/>
                    <a:pt x="273050" y="2037080"/>
                  </a:cubicBezTo>
                  <a:cubicBezTo>
                    <a:pt x="281940" y="2073910"/>
                    <a:pt x="308610" y="2104390"/>
                    <a:pt x="326390" y="2148840"/>
                  </a:cubicBezTo>
                  <a:cubicBezTo>
                    <a:pt x="351790" y="2211070"/>
                    <a:pt x="382270" y="2302510"/>
                    <a:pt x="402590" y="2376170"/>
                  </a:cubicBezTo>
                  <a:cubicBezTo>
                    <a:pt x="420370" y="2444750"/>
                    <a:pt x="427990" y="2520950"/>
                    <a:pt x="443230" y="2576830"/>
                  </a:cubicBezTo>
                  <a:cubicBezTo>
                    <a:pt x="454660" y="2618740"/>
                    <a:pt x="463550" y="2649220"/>
                    <a:pt x="480060" y="2683510"/>
                  </a:cubicBezTo>
                  <a:cubicBezTo>
                    <a:pt x="496570" y="2720340"/>
                    <a:pt x="523240" y="2741930"/>
                    <a:pt x="544830" y="2788920"/>
                  </a:cubicBezTo>
                  <a:cubicBezTo>
                    <a:pt x="580390" y="2868930"/>
                    <a:pt x="614680" y="3035300"/>
                    <a:pt x="648970" y="3133090"/>
                  </a:cubicBezTo>
                  <a:cubicBezTo>
                    <a:pt x="675640" y="3205480"/>
                    <a:pt x="712470" y="3265170"/>
                    <a:pt x="725170" y="3322320"/>
                  </a:cubicBezTo>
                  <a:cubicBezTo>
                    <a:pt x="736600" y="3369310"/>
                    <a:pt x="727710" y="3411220"/>
                    <a:pt x="735330" y="3451860"/>
                  </a:cubicBezTo>
                  <a:cubicBezTo>
                    <a:pt x="741680" y="3487420"/>
                    <a:pt x="748030" y="3511550"/>
                    <a:pt x="765810" y="3550920"/>
                  </a:cubicBezTo>
                  <a:cubicBezTo>
                    <a:pt x="795020" y="3620770"/>
                    <a:pt x="880110" y="3742690"/>
                    <a:pt x="915670" y="3818890"/>
                  </a:cubicBezTo>
                  <a:cubicBezTo>
                    <a:pt x="939800" y="3870960"/>
                    <a:pt x="971550" y="3916680"/>
                    <a:pt x="967740" y="3954780"/>
                  </a:cubicBezTo>
                  <a:cubicBezTo>
                    <a:pt x="965200" y="3982720"/>
                    <a:pt x="944880" y="4014470"/>
                    <a:pt x="925830" y="4028440"/>
                  </a:cubicBezTo>
                  <a:cubicBezTo>
                    <a:pt x="910590" y="4039870"/>
                    <a:pt x="887730" y="4043680"/>
                    <a:pt x="869950" y="4041140"/>
                  </a:cubicBezTo>
                  <a:cubicBezTo>
                    <a:pt x="850900" y="4039870"/>
                    <a:pt x="829310" y="4032250"/>
                    <a:pt x="816610" y="4018280"/>
                  </a:cubicBezTo>
                  <a:cubicBezTo>
                    <a:pt x="800100" y="4001770"/>
                    <a:pt x="783590" y="3963670"/>
                    <a:pt x="787400" y="3938270"/>
                  </a:cubicBezTo>
                  <a:cubicBezTo>
                    <a:pt x="791210" y="3914140"/>
                    <a:pt x="817880" y="3882390"/>
                    <a:pt x="838200" y="3869690"/>
                  </a:cubicBezTo>
                  <a:cubicBezTo>
                    <a:pt x="854710" y="3859530"/>
                    <a:pt x="876300" y="3856990"/>
                    <a:pt x="895350" y="3862070"/>
                  </a:cubicBezTo>
                  <a:cubicBezTo>
                    <a:pt x="918210" y="3868420"/>
                    <a:pt x="949960" y="3895090"/>
                    <a:pt x="961390" y="3916680"/>
                  </a:cubicBezTo>
                  <a:cubicBezTo>
                    <a:pt x="970280" y="3933190"/>
                    <a:pt x="970280" y="3956050"/>
                    <a:pt x="965200" y="3973830"/>
                  </a:cubicBezTo>
                  <a:cubicBezTo>
                    <a:pt x="960120" y="3991610"/>
                    <a:pt x="948690" y="4010660"/>
                    <a:pt x="933450" y="4022090"/>
                  </a:cubicBezTo>
                  <a:cubicBezTo>
                    <a:pt x="919480" y="4033520"/>
                    <a:pt x="897890" y="4041140"/>
                    <a:pt x="878840" y="4042410"/>
                  </a:cubicBezTo>
                  <a:cubicBezTo>
                    <a:pt x="861060" y="4042410"/>
                    <a:pt x="844550" y="4041140"/>
                    <a:pt x="824230" y="4024630"/>
                  </a:cubicBezTo>
                  <a:cubicBezTo>
                    <a:pt x="770890" y="3980180"/>
                    <a:pt x="674370" y="3763010"/>
                    <a:pt x="628650" y="3658870"/>
                  </a:cubicBezTo>
                  <a:cubicBezTo>
                    <a:pt x="595630" y="3583940"/>
                    <a:pt x="568960" y="3519170"/>
                    <a:pt x="557530" y="3460750"/>
                  </a:cubicBezTo>
                  <a:cubicBezTo>
                    <a:pt x="548640" y="3418840"/>
                    <a:pt x="558800" y="3388360"/>
                    <a:pt x="549910" y="3346450"/>
                  </a:cubicBezTo>
                  <a:cubicBezTo>
                    <a:pt x="537210" y="3291840"/>
                    <a:pt x="500380" y="3230880"/>
                    <a:pt x="476250" y="3162300"/>
                  </a:cubicBezTo>
                  <a:cubicBezTo>
                    <a:pt x="447040" y="3077210"/>
                    <a:pt x="424180" y="2947670"/>
                    <a:pt x="391160" y="2874010"/>
                  </a:cubicBezTo>
                  <a:cubicBezTo>
                    <a:pt x="368300" y="2823210"/>
                    <a:pt x="339090" y="2799080"/>
                    <a:pt x="317500" y="2753360"/>
                  </a:cubicBezTo>
                  <a:cubicBezTo>
                    <a:pt x="292100" y="2700020"/>
                    <a:pt x="264160" y="2626360"/>
                    <a:pt x="252730" y="2570480"/>
                  </a:cubicBezTo>
                  <a:cubicBezTo>
                    <a:pt x="242570" y="2524760"/>
                    <a:pt x="252730" y="2496820"/>
                    <a:pt x="240030" y="2443480"/>
                  </a:cubicBezTo>
                  <a:cubicBezTo>
                    <a:pt x="219710" y="2348230"/>
                    <a:pt x="135890" y="2195830"/>
                    <a:pt x="101600" y="2053590"/>
                  </a:cubicBezTo>
                  <a:cubicBezTo>
                    <a:pt x="60960" y="1891030"/>
                    <a:pt x="40640" y="1738630"/>
                    <a:pt x="25400" y="1516380"/>
                  </a:cubicBezTo>
                  <a:cubicBezTo>
                    <a:pt x="0" y="1154430"/>
                    <a:pt x="0" y="240030"/>
                    <a:pt x="29210" y="83820"/>
                  </a:cubicBezTo>
                  <a:cubicBezTo>
                    <a:pt x="34290" y="52070"/>
                    <a:pt x="38100" y="43180"/>
                    <a:pt x="49530" y="29210"/>
                  </a:cubicBezTo>
                  <a:cubicBezTo>
                    <a:pt x="62230" y="15240"/>
                    <a:pt x="82550" y="2540"/>
                    <a:pt x="101600" y="1270"/>
                  </a:cubicBezTo>
                  <a:cubicBezTo>
                    <a:pt x="123190" y="0"/>
                    <a:pt x="157480" y="13970"/>
                    <a:pt x="173990" y="29210"/>
                  </a:cubicBezTo>
                  <a:cubicBezTo>
                    <a:pt x="186690" y="43180"/>
                    <a:pt x="194310" y="83820"/>
                    <a:pt x="194310" y="83820"/>
                  </a:cubicBezTo>
                </a:path>
              </a:pathLst>
            </a:custGeom>
            <a:solidFill>
              <a:srgbClr val="94AAB8"/>
            </a:solidFill>
            <a:ln cap="sq">
              <a:noFill/>
              <a:prstDash val="solid"/>
              <a:miter/>
            </a:ln>
          </p:spPr>
          <p:txBody>
            <a:bodyPr/>
            <a:lstStyle/>
            <a:p>
              <a:endParaRPr lang="en-US"/>
            </a:p>
          </p:txBody>
        </p:sp>
      </p:grpSp>
      <p:grpSp>
        <p:nvGrpSpPr>
          <p:cNvPr id="10" name="Group 10"/>
          <p:cNvGrpSpPr/>
          <p:nvPr/>
        </p:nvGrpSpPr>
        <p:grpSpPr>
          <a:xfrm>
            <a:off x="9621202" y="4003358"/>
            <a:ext cx="197167" cy="199072"/>
            <a:chOff x="0" y="0"/>
            <a:chExt cx="262890" cy="265430"/>
          </a:xfrm>
        </p:grpSpPr>
        <p:sp>
          <p:nvSpPr>
            <p:cNvPr id="11" name="Freeform 11"/>
            <p:cNvSpPr/>
            <p:nvPr/>
          </p:nvSpPr>
          <p:spPr>
            <a:xfrm>
              <a:off x="50800" y="49530"/>
              <a:ext cx="161290" cy="167640"/>
            </a:xfrm>
            <a:custGeom>
              <a:avLst/>
              <a:gdLst/>
              <a:ahLst/>
              <a:cxnLst/>
              <a:rect l="l" t="t" r="r" b="b"/>
              <a:pathLst>
                <a:path w="161290" h="167640">
                  <a:moveTo>
                    <a:pt x="161290" y="58420"/>
                  </a:moveTo>
                  <a:cubicBezTo>
                    <a:pt x="139700" y="146050"/>
                    <a:pt x="128270" y="152400"/>
                    <a:pt x="116840" y="158750"/>
                  </a:cubicBezTo>
                  <a:cubicBezTo>
                    <a:pt x="105410" y="163830"/>
                    <a:pt x="91440" y="167640"/>
                    <a:pt x="77470" y="165100"/>
                  </a:cubicBezTo>
                  <a:cubicBezTo>
                    <a:pt x="58420" y="161290"/>
                    <a:pt x="24130" y="140970"/>
                    <a:pt x="11430" y="125730"/>
                  </a:cubicBezTo>
                  <a:cubicBezTo>
                    <a:pt x="2540" y="114300"/>
                    <a:pt x="0" y="102870"/>
                    <a:pt x="0" y="87630"/>
                  </a:cubicBezTo>
                  <a:cubicBezTo>
                    <a:pt x="1270" y="68580"/>
                    <a:pt x="17780" y="31750"/>
                    <a:pt x="31750" y="17780"/>
                  </a:cubicBezTo>
                  <a:cubicBezTo>
                    <a:pt x="41910" y="7620"/>
                    <a:pt x="53340" y="2540"/>
                    <a:pt x="67310" y="1270"/>
                  </a:cubicBezTo>
                  <a:cubicBezTo>
                    <a:pt x="87630" y="0"/>
                    <a:pt x="140970" y="24130"/>
                    <a:pt x="140970" y="24130"/>
                  </a:cubicBezTo>
                </a:path>
              </a:pathLst>
            </a:custGeom>
            <a:solidFill>
              <a:srgbClr val="94AAB8"/>
            </a:solidFill>
            <a:ln cap="sq">
              <a:noFill/>
              <a:prstDash val="solid"/>
              <a:miter/>
            </a:ln>
          </p:spPr>
          <p:txBody>
            <a:bodyPr/>
            <a:lstStyle/>
            <a:p>
              <a:endParaRPr lang="en-US"/>
            </a:p>
          </p:txBody>
        </p:sp>
      </p:grpSp>
      <p:grpSp>
        <p:nvGrpSpPr>
          <p:cNvPr id="12" name="Group 12"/>
          <p:cNvGrpSpPr/>
          <p:nvPr/>
        </p:nvGrpSpPr>
        <p:grpSpPr>
          <a:xfrm>
            <a:off x="12681585" y="6743700"/>
            <a:ext cx="1140142" cy="2517458"/>
            <a:chOff x="0" y="0"/>
            <a:chExt cx="1520190" cy="3356610"/>
          </a:xfrm>
        </p:grpSpPr>
        <p:sp>
          <p:nvSpPr>
            <p:cNvPr id="13" name="Freeform 13"/>
            <p:cNvSpPr/>
            <p:nvPr/>
          </p:nvSpPr>
          <p:spPr>
            <a:xfrm>
              <a:off x="49530" y="48260"/>
              <a:ext cx="1438910" cy="3262630"/>
            </a:xfrm>
            <a:custGeom>
              <a:avLst/>
              <a:gdLst/>
              <a:ahLst/>
              <a:cxnLst/>
              <a:rect l="l" t="t" r="r" b="b"/>
              <a:pathLst>
                <a:path w="1438910" h="3262630">
                  <a:moveTo>
                    <a:pt x="148590" y="34290"/>
                  </a:moveTo>
                  <a:cubicBezTo>
                    <a:pt x="502920" y="439420"/>
                    <a:pt x="553720" y="467360"/>
                    <a:pt x="615950" y="529590"/>
                  </a:cubicBezTo>
                  <a:cubicBezTo>
                    <a:pt x="693420" y="608330"/>
                    <a:pt x="821690" y="746760"/>
                    <a:pt x="861060" y="817880"/>
                  </a:cubicBezTo>
                  <a:cubicBezTo>
                    <a:pt x="880110" y="852170"/>
                    <a:pt x="871220" y="868680"/>
                    <a:pt x="889000" y="901700"/>
                  </a:cubicBezTo>
                  <a:cubicBezTo>
                    <a:pt x="919480" y="958850"/>
                    <a:pt x="1017270" y="1054100"/>
                    <a:pt x="1057910" y="1113790"/>
                  </a:cubicBezTo>
                  <a:cubicBezTo>
                    <a:pt x="1084580" y="1155700"/>
                    <a:pt x="1101090" y="1184910"/>
                    <a:pt x="1116330" y="1223010"/>
                  </a:cubicBezTo>
                  <a:cubicBezTo>
                    <a:pt x="1132840" y="1259840"/>
                    <a:pt x="1135380" y="1303020"/>
                    <a:pt x="1151890" y="1337310"/>
                  </a:cubicBezTo>
                  <a:cubicBezTo>
                    <a:pt x="1169670" y="1372870"/>
                    <a:pt x="1196340" y="1394460"/>
                    <a:pt x="1217930" y="1432560"/>
                  </a:cubicBezTo>
                  <a:cubicBezTo>
                    <a:pt x="1247140" y="1485900"/>
                    <a:pt x="1280160" y="1543050"/>
                    <a:pt x="1306830" y="1628140"/>
                  </a:cubicBezTo>
                  <a:cubicBezTo>
                    <a:pt x="1350010" y="1766570"/>
                    <a:pt x="1391920" y="1985010"/>
                    <a:pt x="1412240" y="2202180"/>
                  </a:cubicBezTo>
                  <a:cubicBezTo>
                    <a:pt x="1438910" y="2481580"/>
                    <a:pt x="1438910" y="3046730"/>
                    <a:pt x="1418590" y="3169920"/>
                  </a:cubicBezTo>
                  <a:cubicBezTo>
                    <a:pt x="1413510" y="3200400"/>
                    <a:pt x="1410970" y="3210560"/>
                    <a:pt x="1400810" y="3224530"/>
                  </a:cubicBezTo>
                  <a:cubicBezTo>
                    <a:pt x="1389380" y="3238500"/>
                    <a:pt x="1371600" y="3252470"/>
                    <a:pt x="1352550" y="3256280"/>
                  </a:cubicBezTo>
                  <a:cubicBezTo>
                    <a:pt x="1329690" y="3261360"/>
                    <a:pt x="1289050" y="3255010"/>
                    <a:pt x="1270000" y="3238500"/>
                  </a:cubicBezTo>
                  <a:cubicBezTo>
                    <a:pt x="1252220" y="3221990"/>
                    <a:pt x="1238250" y="3183890"/>
                    <a:pt x="1239520" y="3159760"/>
                  </a:cubicBezTo>
                  <a:cubicBezTo>
                    <a:pt x="1239520" y="3140710"/>
                    <a:pt x="1250950" y="3121660"/>
                    <a:pt x="1263650" y="3107690"/>
                  </a:cubicBezTo>
                  <a:cubicBezTo>
                    <a:pt x="1276350" y="3094990"/>
                    <a:pt x="1295400" y="3082290"/>
                    <a:pt x="1314450" y="3081020"/>
                  </a:cubicBezTo>
                  <a:cubicBezTo>
                    <a:pt x="1337310" y="3079750"/>
                    <a:pt x="1376680" y="3089910"/>
                    <a:pt x="1394460" y="3107690"/>
                  </a:cubicBezTo>
                  <a:cubicBezTo>
                    <a:pt x="1410970" y="3125470"/>
                    <a:pt x="1422400" y="3164840"/>
                    <a:pt x="1417320" y="3188970"/>
                  </a:cubicBezTo>
                  <a:cubicBezTo>
                    <a:pt x="1410970" y="3213100"/>
                    <a:pt x="1383030" y="3243580"/>
                    <a:pt x="1362710" y="3253740"/>
                  </a:cubicBezTo>
                  <a:cubicBezTo>
                    <a:pt x="1344930" y="3262630"/>
                    <a:pt x="1322070" y="3261360"/>
                    <a:pt x="1304290" y="3256280"/>
                  </a:cubicBezTo>
                  <a:cubicBezTo>
                    <a:pt x="1287780" y="3251200"/>
                    <a:pt x="1268730" y="3238500"/>
                    <a:pt x="1257300" y="3224530"/>
                  </a:cubicBezTo>
                  <a:cubicBezTo>
                    <a:pt x="1245870" y="3210560"/>
                    <a:pt x="1243330" y="3200400"/>
                    <a:pt x="1238250" y="3169920"/>
                  </a:cubicBezTo>
                  <a:cubicBezTo>
                    <a:pt x="1219200" y="3048000"/>
                    <a:pt x="1262380" y="2482850"/>
                    <a:pt x="1239520" y="2214880"/>
                  </a:cubicBezTo>
                  <a:cubicBezTo>
                    <a:pt x="1221740" y="2016760"/>
                    <a:pt x="1191260" y="1837690"/>
                    <a:pt x="1148080" y="1703070"/>
                  </a:cubicBezTo>
                  <a:cubicBezTo>
                    <a:pt x="1117600" y="1610360"/>
                    <a:pt x="1070610" y="1530350"/>
                    <a:pt x="1038860" y="1477010"/>
                  </a:cubicBezTo>
                  <a:cubicBezTo>
                    <a:pt x="1019810" y="1443990"/>
                    <a:pt x="1000760" y="1430020"/>
                    <a:pt x="988060" y="1402080"/>
                  </a:cubicBezTo>
                  <a:cubicBezTo>
                    <a:pt x="974090" y="1372870"/>
                    <a:pt x="972820" y="1334770"/>
                    <a:pt x="958850" y="1304290"/>
                  </a:cubicBezTo>
                  <a:cubicBezTo>
                    <a:pt x="946150" y="1272540"/>
                    <a:pt x="933450" y="1249680"/>
                    <a:pt x="910590" y="1212850"/>
                  </a:cubicBezTo>
                  <a:cubicBezTo>
                    <a:pt x="871220" y="1148080"/>
                    <a:pt x="769620" y="1021080"/>
                    <a:pt x="732790" y="956310"/>
                  </a:cubicBezTo>
                  <a:cubicBezTo>
                    <a:pt x="711200" y="920750"/>
                    <a:pt x="712470" y="902970"/>
                    <a:pt x="690880" y="868680"/>
                  </a:cubicBezTo>
                  <a:cubicBezTo>
                    <a:pt x="652780" y="810260"/>
                    <a:pt x="572770" y="721360"/>
                    <a:pt x="502920" y="646430"/>
                  </a:cubicBezTo>
                  <a:cubicBezTo>
                    <a:pt x="425450" y="563880"/>
                    <a:pt x="323850" y="485140"/>
                    <a:pt x="242570" y="397510"/>
                  </a:cubicBezTo>
                  <a:cubicBezTo>
                    <a:pt x="162560" y="313690"/>
                    <a:pt x="48260" y="190500"/>
                    <a:pt x="17780" y="132080"/>
                  </a:cubicBezTo>
                  <a:cubicBezTo>
                    <a:pt x="5080" y="109220"/>
                    <a:pt x="0" y="93980"/>
                    <a:pt x="1270" y="76200"/>
                  </a:cubicBezTo>
                  <a:cubicBezTo>
                    <a:pt x="2540" y="58420"/>
                    <a:pt x="12700" y="36830"/>
                    <a:pt x="26670" y="24130"/>
                  </a:cubicBezTo>
                  <a:cubicBezTo>
                    <a:pt x="43180" y="10160"/>
                    <a:pt x="78740" y="0"/>
                    <a:pt x="100330" y="2540"/>
                  </a:cubicBezTo>
                  <a:cubicBezTo>
                    <a:pt x="118110" y="5080"/>
                    <a:pt x="148590" y="34290"/>
                    <a:pt x="148590" y="34290"/>
                  </a:cubicBezTo>
                </a:path>
              </a:pathLst>
            </a:custGeom>
            <a:solidFill>
              <a:srgbClr val="94AAB8"/>
            </a:solidFill>
            <a:ln cap="sq">
              <a:noFill/>
              <a:prstDash val="solid"/>
              <a:miter/>
            </a:ln>
          </p:spPr>
          <p:txBody>
            <a:bodyPr/>
            <a:lstStyle/>
            <a:p>
              <a:endParaRPr lang="en-US"/>
            </a:p>
          </p:txBody>
        </p:sp>
      </p:grpSp>
      <p:grpSp>
        <p:nvGrpSpPr>
          <p:cNvPr id="14" name="Group 14"/>
          <p:cNvGrpSpPr/>
          <p:nvPr/>
        </p:nvGrpSpPr>
        <p:grpSpPr>
          <a:xfrm>
            <a:off x="13620750" y="9384982"/>
            <a:ext cx="192405" cy="192405"/>
            <a:chOff x="0" y="0"/>
            <a:chExt cx="256540" cy="256540"/>
          </a:xfrm>
        </p:grpSpPr>
        <p:sp>
          <p:nvSpPr>
            <p:cNvPr id="15" name="Freeform 15"/>
            <p:cNvSpPr/>
            <p:nvPr/>
          </p:nvSpPr>
          <p:spPr>
            <a:xfrm>
              <a:off x="44450" y="46990"/>
              <a:ext cx="160020" cy="163830"/>
            </a:xfrm>
            <a:custGeom>
              <a:avLst/>
              <a:gdLst/>
              <a:ahLst/>
              <a:cxnLst/>
              <a:rect l="l" t="t" r="r" b="b"/>
              <a:pathLst>
                <a:path w="160020" h="163830">
                  <a:moveTo>
                    <a:pt x="160020" y="58420"/>
                  </a:moveTo>
                  <a:cubicBezTo>
                    <a:pt x="139700" y="146050"/>
                    <a:pt x="129540" y="153670"/>
                    <a:pt x="115570" y="157480"/>
                  </a:cubicBezTo>
                  <a:cubicBezTo>
                    <a:pt x="96520" y="163830"/>
                    <a:pt x="57150" y="161290"/>
                    <a:pt x="39370" y="153670"/>
                  </a:cubicBezTo>
                  <a:cubicBezTo>
                    <a:pt x="25400" y="147320"/>
                    <a:pt x="16510" y="138430"/>
                    <a:pt x="11430" y="125730"/>
                  </a:cubicBezTo>
                  <a:cubicBezTo>
                    <a:pt x="2540" y="106680"/>
                    <a:pt x="0" y="67310"/>
                    <a:pt x="6350" y="48260"/>
                  </a:cubicBezTo>
                  <a:cubicBezTo>
                    <a:pt x="10160" y="35560"/>
                    <a:pt x="19050" y="25400"/>
                    <a:pt x="30480" y="17780"/>
                  </a:cubicBezTo>
                  <a:cubicBezTo>
                    <a:pt x="48260" y="7620"/>
                    <a:pt x="86360" y="0"/>
                    <a:pt x="106680" y="3810"/>
                  </a:cubicBezTo>
                  <a:cubicBezTo>
                    <a:pt x="120650" y="6350"/>
                    <a:pt x="139700" y="24130"/>
                    <a:pt x="139700" y="24130"/>
                  </a:cubicBezTo>
                </a:path>
              </a:pathLst>
            </a:custGeom>
            <a:solidFill>
              <a:srgbClr val="94AAB8"/>
            </a:solidFill>
            <a:ln cap="sq">
              <a:noFill/>
              <a:prstDash val="solid"/>
              <a:miter/>
            </a:ln>
          </p:spPr>
          <p:txBody>
            <a:bodyPr/>
            <a:lstStyle/>
            <a:p>
              <a:endParaRPr lang="en-US"/>
            </a:p>
          </p:txBody>
        </p:sp>
      </p:grpSp>
      <p:sp>
        <p:nvSpPr>
          <p:cNvPr id="16" name="TextBox 16"/>
          <p:cNvSpPr txBox="1"/>
          <p:nvPr/>
        </p:nvSpPr>
        <p:spPr>
          <a:xfrm>
            <a:off x="9289691" y="1078865"/>
            <a:ext cx="9064072" cy="2273300"/>
          </a:xfrm>
          <a:prstGeom prst="rect">
            <a:avLst/>
          </a:prstGeom>
        </p:spPr>
        <p:txBody>
          <a:bodyPr lIns="0" tIns="0" rIns="0" bIns="0" rtlCol="0" anchor="t">
            <a:spAutoFit/>
          </a:bodyPr>
          <a:lstStyle/>
          <a:p>
            <a:pPr algn="just">
              <a:lnSpc>
                <a:spcPts val="9100"/>
              </a:lnSpc>
            </a:pPr>
            <a:r>
              <a:rPr lang="en-US" sz="6500">
                <a:solidFill>
                  <a:srgbClr val="3B365F"/>
                </a:solidFill>
                <a:latin typeface="TAN Headline"/>
                <a:ea typeface="TAN Headline"/>
                <a:cs typeface="TAN Headline"/>
                <a:sym typeface="TAN Headline"/>
              </a:rPr>
              <a:t>Business Recommendations </a:t>
            </a:r>
          </a:p>
        </p:txBody>
      </p:sp>
      <p:sp>
        <p:nvSpPr>
          <p:cNvPr id="17" name="TextBox 17"/>
          <p:cNvSpPr txBox="1"/>
          <p:nvPr/>
        </p:nvSpPr>
        <p:spPr>
          <a:xfrm>
            <a:off x="1028700" y="7380585"/>
            <a:ext cx="11716880" cy="1120775"/>
          </a:xfrm>
          <a:prstGeom prst="rect">
            <a:avLst/>
          </a:prstGeom>
        </p:spPr>
        <p:txBody>
          <a:bodyPr lIns="0" tIns="0" rIns="0" bIns="0" rtlCol="0" anchor="t">
            <a:spAutoFit/>
          </a:bodyPr>
          <a:lstStyle/>
          <a:p>
            <a:pPr algn="just">
              <a:lnSpc>
                <a:spcPts val="9100"/>
              </a:lnSpc>
            </a:pPr>
            <a:r>
              <a:rPr lang="en-US" sz="6500">
                <a:solidFill>
                  <a:srgbClr val="3B365F"/>
                </a:solidFill>
                <a:latin typeface="TAN Headline"/>
                <a:ea typeface="TAN Headline"/>
                <a:cs typeface="TAN Headline"/>
                <a:sym typeface="TAN Headline"/>
              </a:rPr>
              <a:t> and Decision-Making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grpSp>
        <p:nvGrpSpPr>
          <p:cNvPr id="2" name="Group 2"/>
          <p:cNvGrpSpPr/>
          <p:nvPr/>
        </p:nvGrpSpPr>
        <p:grpSpPr>
          <a:xfrm>
            <a:off x="2038742" y="2096463"/>
            <a:ext cx="3389473" cy="859993"/>
            <a:chOff x="0" y="0"/>
            <a:chExt cx="892701" cy="226500"/>
          </a:xfrm>
        </p:grpSpPr>
        <p:sp>
          <p:nvSpPr>
            <p:cNvPr id="3" name="Freeform 3"/>
            <p:cNvSpPr/>
            <p:nvPr/>
          </p:nvSpPr>
          <p:spPr>
            <a:xfrm>
              <a:off x="0" y="0"/>
              <a:ext cx="892701" cy="226500"/>
            </a:xfrm>
            <a:custGeom>
              <a:avLst/>
              <a:gdLst/>
              <a:ahLst/>
              <a:cxnLst/>
              <a:rect l="l" t="t" r="r" b="b"/>
              <a:pathLst>
                <a:path w="892701" h="226500">
                  <a:moveTo>
                    <a:pt x="0" y="0"/>
                  </a:moveTo>
                  <a:lnTo>
                    <a:pt x="892701" y="0"/>
                  </a:lnTo>
                  <a:lnTo>
                    <a:pt x="892701" y="226500"/>
                  </a:lnTo>
                  <a:lnTo>
                    <a:pt x="0" y="226500"/>
                  </a:lnTo>
                  <a:close/>
                </a:path>
              </a:pathLst>
            </a:custGeom>
            <a:solidFill>
              <a:srgbClr val="7CD4D2"/>
            </a:solidFill>
          </p:spPr>
          <p:txBody>
            <a:bodyPr/>
            <a:lstStyle/>
            <a:p>
              <a:endParaRPr lang="en-US"/>
            </a:p>
          </p:txBody>
        </p:sp>
        <p:sp>
          <p:nvSpPr>
            <p:cNvPr id="4" name="TextBox 4"/>
            <p:cNvSpPr txBox="1"/>
            <p:nvPr/>
          </p:nvSpPr>
          <p:spPr>
            <a:xfrm>
              <a:off x="0" y="-57150"/>
              <a:ext cx="892701" cy="283650"/>
            </a:xfrm>
            <a:prstGeom prst="rect">
              <a:avLst/>
            </a:prstGeom>
          </p:spPr>
          <p:txBody>
            <a:bodyPr lIns="254000" tIns="254000" rIns="254000" bIns="254000" rtlCol="0" anchor="ctr"/>
            <a:lstStyle/>
            <a:p>
              <a:pPr algn="l">
                <a:lnSpc>
                  <a:spcPts val="3640"/>
                </a:lnSpc>
              </a:pPr>
              <a:r>
                <a:rPr lang="en-US" sz="2600" i="1" spc="234">
                  <a:solidFill>
                    <a:srgbClr val="FFFFFF"/>
                  </a:solidFill>
                  <a:latin typeface="Aileron Italics"/>
                  <a:ea typeface="Aileron Italics"/>
                  <a:cs typeface="Aileron Italics"/>
                  <a:sym typeface="Aileron Italics"/>
                </a:rPr>
                <a:t>Insights</a:t>
              </a:r>
            </a:p>
          </p:txBody>
        </p:sp>
      </p:grpSp>
      <p:grpSp>
        <p:nvGrpSpPr>
          <p:cNvPr id="5" name="Group 5"/>
          <p:cNvGrpSpPr/>
          <p:nvPr/>
        </p:nvGrpSpPr>
        <p:grpSpPr>
          <a:xfrm>
            <a:off x="2038742" y="1187059"/>
            <a:ext cx="3389473" cy="909404"/>
            <a:chOff x="0" y="0"/>
            <a:chExt cx="892701" cy="239514"/>
          </a:xfrm>
        </p:grpSpPr>
        <p:sp>
          <p:nvSpPr>
            <p:cNvPr id="6" name="Freeform 6"/>
            <p:cNvSpPr/>
            <p:nvPr/>
          </p:nvSpPr>
          <p:spPr>
            <a:xfrm>
              <a:off x="0" y="0"/>
              <a:ext cx="892701" cy="239514"/>
            </a:xfrm>
            <a:custGeom>
              <a:avLst/>
              <a:gdLst/>
              <a:ahLst/>
              <a:cxnLst/>
              <a:rect l="l" t="t" r="r" b="b"/>
              <a:pathLst>
                <a:path w="892701" h="239514">
                  <a:moveTo>
                    <a:pt x="0" y="0"/>
                  </a:moveTo>
                  <a:lnTo>
                    <a:pt x="892701" y="0"/>
                  </a:lnTo>
                  <a:lnTo>
                    <a:pt x="892701" y="239514"/>
                  </a:lnTo>
                  <a:lnTo>
                    <a:pt x="0" y="239514"/>
                  </a:lnTo>
                  <a:close/>
                </a:path>
              </a:pathLst>
            </a:custGeom>
            <a:solidFill>
              <a:srgbClr val="E0F4F4"/>
            </a:solidFill>
          </p:spPr>
          <p:txBody>
            <a:bodyPr/>
            <a:lstStyle/>
            <a:p>
              <a:endParaRPr lang="en-US"/>
            </a:p>
          </p:txBody>
        </p:sp>
        <p:sp>
          <p:nvSpPr>
            <p:cNvPr id="7" name="TextBox 7"/>
            <p:cNvSpPr txBox="1"/>
            <p:nvPr/>
          </p:nvSpPr>
          <p:spPr>
            <a:xfrm>
              <a:off x="0" y="-47625"/>
              <a:ext cx="892701" cy="287139"/>
            </a:xfrm>
            <a:prstGeom prst="rect">
              <a:avLst/>
            </a:prstGeom>
          </p:spPr>
          <p:txBody>
            <a:bodyPr lIns="254000" tIns="254000" rIns="254000" bIns="254000" rtlCol="0" anchor="ctr"/>
            <a:lstStyle/>
            <a:p>
              <a:pPr algn="l">
                <a:lnSpc>
                  <a:spcPts val="3359"/>
                </a:lnSpc>
              </a:pPr>
              <a:r>
                <a:rPr lang="en-US" sz="2400" b="1" i="1" spc="216">
                  <a:solidFill>
                    <a:srgbClr val="7CD4D2"/>
                  </a:solidFill>
                  <a:latin typeface="Aileron Bold Italics"/>
                  <a:ea typeface="Aileron Bold Italics"/>
                  <a:cs typeface="Aileron Bold Italics"/>
                  <a:sym typeface="Aileron Bold Italics"/>
                </a:rPr>
                <a:t>01</a:t>
              </a:r>
            </a:p>
          </p:txBody>
        </p:sp>
      </p:grpSp>
      <p:grpSp>
        <p:nvGrpSpPr>
          <p:cNvPr id="8" name="Group 8"/>
          <p:cNvGrpSpPr/>
          <p:nvPr/>
        </p:nvGrpSpPr>
        <p:grpSpPr>
          <a:xfrm>
            <a:off x="2038742" y="2946931"/>
            <a:ext cx="3389473" cy="3552825"/>
            <a:chOff x="0" y="0"/>
            <a:chExt cx="892701" cy="935723"/>
          </a:xfrm>
        </p:grpSpPr>
        <p:sp>
          <p:nvSpPr>
            <p:cNvPr id="9" name="Freeform 9"/>
            <p:cNvSpPr/>
            <p:nvPr/>
          </p:nvSpPr>
          <p:spPr>
            <a:xfrm>
              <a:off x="0" y="0"/>
              <a:ext cx="892701" cy="935724"/>
            </a:xfrm>
            <a:custGeom>
              <a:avLst/>
              <a:gdLst/>
              <a:ahLst/>
              <a:cxnLst/>
              <a:rect l="l" t="t" r="r" b="b"/>
              <a:pathLst>
                <a:path w="892701" h="935724">
                  <a:moveTo>
                    <a:pt x="0" y="0"/>
                  </a:moveTo>
                  <a:lnTo>
                    <a:pt x="892701" y="0"/>
                  </a:lnTo>
                  <a:lnTo>
                    <a:pt x="892701" y="935724"/>
                  </a:lnTo>
                  <a:lnTo>
                    <a:pt x="0" y="935724"/>
                  </a:lnTo>
                  <a:close/>
                </a:path>
              </a:pathLst>
            </a:custGeom>
            <a:solidFill>
              <a:srgbClr val="7CD4D2"/>
            </a:solidFill>
          </p:spPr>
          <p:txBody>
            <a:bodyPr/>
            <a:lstStyle/>
            <a:p>
              <a:endParaRPr lang="en-US"/>
            </a:p>
          </p:txBody>
        </p:sp>
        <p:sp>
          <p:nvSpPr>
            <p:cNvPr id="10" name="TextBox 10"/>
            <p:cNvSpPr txBox="1"/>
            <p:nvPr/>
          </p:nvSpPr>
          <p:spPr>
            <a:xfrm>
              <a:off x="0" y="-47625"/>
              <a:ext cx="892701" cy="983348"/>
            </a:xfrm>
            <a:prstGeom prst="rect">
              <a:avLst/>
            </a:prstGeom>
          </p:spPr>
          <p:txBody>
            <a:bodyPr lIns="254000" tIns="254000" rIns="254000" bIns="254000" rtlCol="0" anchor="t"/>
            <a:lstStyle/>
            <a:p>
              <a:pPr algn="l">
                <a:lnSpc>
                  <a:spcPts val="2800"/>
                </a:lnSpc>
              </a:pPr>
              <a:r>
                <a:rPr lang="en-US" sz="2000" i="1" spc="60">
                  <a:solidFill>
                    <a:srgbClr val="FFFFFF"/>
                  </a:solidFill>
                  <a:latin typeface="Aileron Italics"/>
                  <a:ea typeface="Aileron Italics"/>
                  <a:cs typeface="Aileron Italics"/>
                  <a:sym typeface="Aileron Italics"/>
                </a:rPr>
                <a:t>·      The Random Forest model identified key features like Polyuria, Polydipsia, Age, and Sudden Weight Loss as the most important predictors of diabetes risk.</a:t>
              </a:r>
            </a:p>
            <a:p>
              <a:pPr algn="l">
                <a:lnSpc>
                  <a:spcPts val="2800"/>
                </a:lnSpc>
              </a:pPr>
              <a:endParaRPr lang="en-US" sz="2000" i="1" spc="60">
                <a:solidFill>
                  <a:srgbClr val="FFFFFF"/>
                </a:solidFill>
                <a:latin typeface="Aileron Italics"/>
                <a:ea typeface="Aileron Italics"/>
                <a:cs typeface="Aileron Italics"/>
                <a:sym typeface="Aileron Italics"/>
              </a:endParaRPr>
            </a:p>
          </p:txBody>
        </p:sp>
      </p:grpSp>
      <p:grpSp>
        <p:nvGrpSpPr>
          <p:cNvPr id="11" name="Group 11"/>
          <p:cNvGrpSpPr/>
          <p:nvPr/>
        </p:nvGrpSpPr>
        <p:grpSpPr>
          <a:xfrm>
            <a:off x="5672916" y="2096463"/>
            <a:ext cx="3389473" cy="859993"/>
            <a:chOff x="0" y="0"/>
            <a:chExt cx="892701" cy="226500"/>
          </a:xfrm>
        </p:grpSpPr>
        <p:sp>
          <p:nvSpPr>
            <p:cNvPr id="12" name="Freeform 12"/>
            <p:cNvSpPr/>
            <p:nvPr/>
          </p:nvSpPr>
          <p:spPr>
            <a:xfrm>
              <a:off x="0" y="0"/>
              <a:ext cx="892701" cy="226500"/>
            </a:xfrm>
            <a:custGeom>
              <a:avLst/>
              <a:gdLst/>
              <a:ahLst/>
              <a:cxnLst/>
              <a:rect l="l" t="t" r="r" b="b"/>
              <a:pathLst>
                <a:path w="892701" h="226500">
                  <a:moveTo>
                    <a:pt x="0" y="0"/>
                  </a:moveTo>
                  <a:lnTo>
                    <a:pt x="892701" y="0"/>
                  </a:lnTo>
                  <a:lnTo>
                    <a:pt x="892701" y="226500"/>
                  </a:lnTo>
                  <a:lnTo>
                    <a:pt x="0" y="226500"/>
                  </a:lnTo>
                  <a:close/>
                </a:path>
              </a:pathLst>
            </a:custGeom>
            <a:solidFill>
              <a:srgbClr val="4AB1B4"/>
            </a:solidFill>
          </p:spPr>
          <p:txBody>
            <a:bodyPr/>
            <a:lstStyle/>
            <a:p>
              <a:endParaRPr lang="en-US"/>
            </a:p>
          </p:txBody>
        </p:sp>
        <p:sp>
          <p:nvSpPr>
            <p:cNvPr id="13" name="TextBox 13"/>
            <p:cNvSpPr txBox="1"/>
            <p:nvPr/>
          </p:nvSpPr>
          <p:spPr>
            <a:xfrm>
              <a:off x="0" y="-57150"/>
              <a:ext cx="892701" cy="283650"/>
            </a:xfrm>
            <a:prstGeom prst="rect">
              <a:avLst/>
            </a:prstGeom>
          </p:spPr>
          <p:txBody>
            <a:bodyPr lIns="254000" tIns="254000" rIns="254000" bIns="254000" rtlCol="0" anchor="ctr"/>
            <a:lstStyle/>
            <a:p>
              <a:pPr algn="l">
                <a:lnSpc>
                  <a:spcPts val="3640"/>
                </a:lnSpc>
              </a:pPr>
              <a:r>
                <a:rPr lang="en-US" sz="2600" i="1" spc="234">
                  <a:solidFill>
                    <a:srgbClr val="FFFFFF"/>
                  </a:solidFill>
                  <a:latin typeface="Aileron Italics"/>
                  <a:ea typeface="Aileron Italics"/>
                  <a:cs typeface="Aileron Italics"/>
                  <a:sym typeface="Aileron Italics"/>
                </a:rPr>
                <a:t>Insights</a:t>
              </a:r>
            </a:p>
          </p:txBody>
        </p:sp>
      </p:grpSp>
      <p:grpSp>
        <p:nvGrpSpPr>
          <p:cNvPr id="14" name="Group 14"/>
          <p:cNvGrpSpPr/>
          <p:nvPr/>
        </p:nvGrpSpPr>
        <p:grpSpPr>
          <a:xfrm>
            <a:off x="5672916" y="1187059"/>
            <a:ext cx="3389473" cy="909404"/>
            <a:chOff x="0" y="0"/>
            <a:chExt cx="892701" cy="239514"/>
          </a:xfrm>
        </p:grpSpPr>
        <p:sp>
          <p:nvSpPr>
            <p:cNvPr id="15" name="Freeform 15"/>
            <p:cNvSpPr/>
            <p:nvPr/>
          </p:nvSpPr>
          <p:spPr>
            <a:xfrm>
              <a:off x="0" y="0"/>
              <a:ext cx="892701" cy="239514"/>
            </a:xfrm>
            <a:custGeom>
              <a:avLst/>
              <a:gdLst/>
              <a:ahLst/>
              <a:cxnLst/>
              <a:rect l="l" t="t" r="r" b="b"/>
              <a:pathLst>
                <a:path w="892701" h="239514">
                  <a:moveTo>
                    <a:pt x="0" y="0"/>
                  </a:moveTo>
                  <a:lnTo>
                    <a:pt x="892701" y="0"/>
                  </a:lnTo>
                  <a:lnTo>
                    <a:pt x="892701" y="239514"/>
                  </a:lnTo>
                  <a:lnTo>
                    <a:pt x="0" y="239514"/>
                  </a:lnTo>
                  <a:close/>
                </a:path>
              </a:pathLst>
            </a:custGeom>
            <a:solidFill>
              <a:srgbClr val="D2F1F1"/>
            </a:solidFill>
          </p:spPr>
          <p:txBody>
            <a:bodyPr/>
            <a:lstStyle/>
            <a:p>
              <a:endParaRPr lang="en-US"/>
            </a:p>
          </p:txBody>
        </p:sp>
        <p:sp>
          <p:nvSpPr>
            <p:cNvPr id="16" name="TextBox 16"/>
            <p:cNvSpPr txBox="1"/>
            <p:nvPr/>
          </p:nvSpPr>
          <p:spPr>
            <a:xfrm>
              <a:off x="0" y="-47625"/>
              <a:ext cx="892701" cy="287139"/>
            </a:xfrm>
            <a:prstGeom prst="rect">
              <a:avLst/>
            </a:prstGeom>
          </p:spPr>
          <p:txBody>
            <a:bodyPr lIns="254000" tIns="254000" rIns="254000" bIns="254000" rtlCol="0" anchor="ctr"/>
            <a:lstStyle/>
            <a:p>
              <a:pPr algn="l">
                <a:lnSpc>
                  <a:spcPts val="3359"/>
                </a:lnSpc>
              </a:pPr>
              <a:r>
                <a:rPr lang="en-US" sz="2400" b="1" i="1" spc="216">
                  <a:solidFill>
                    <a:srgbClr val="4AB1B4"/>
                  </a:solidFill>
                  <a:latin typeface="Aileron Bold Italics"/>
                  <a:ea typeface="Aileron Bold Italics"/>
                  <a:cs typeface="Aileron Bold Italics"/>
                  <a:sym typeface="Aileron Bold Italics"/>
                </a:rPr>
                <a:t>02</a:t>
              </a:r>
            </a:p>
          </p:txBody>
        </p:sp>
      </p:grpSp>
      <p:grpSp>
        <p:nvGrpSpPr>
          <p:cNvPr id="17" name="Group 17"/>
          <p:cNvGrpSpPr/>
          <p:nvPr/>
        </p:nvGrpSpPr>
        <p:grpSpPr>
          <a:xfrm>
            <a:off x="5672916" y="2946931"/>
            <a:ext cx="3389473" cy="2847975"/>
            <a:chOff x="0" y="0"/>
            <a:chExt cx="892701" cy="750084"/>
          </a:xfrm>
        </p:grpSpPr>
        <p:sp>
          <p:nvSpPr>
            <p:cNvPr id="18" name="Freeform 18"/>
            <p:cNvSpPr/>
            <p:nvPr/>
          </p:nvSpPr>
          <p:spPr>
            <a:xfrm>
              <a:off x="0" y="0"/>
              <a:ext cx="892701" cy="750084"/>
            </a:xfrm>
            <a:custGeom>
              <a:avLst/>
              <a:gdLst/>
              <a:ahLst/>
              <a:cxnLst/>
              <a:rect l="l" t="t" r="r" b="b"/>
              <a:pathLst>
                <a:path w="892701" h="750084">
                  <a:moveTo>
                    <a:pt x="0" y="0"/>
                  </a:moveTo>
                  <a:lnTo>
                    <a:pt x="892701" y="0"/>
                  </a:lnTo>
                  <a:lnTo>
                    <a:pt x="892701" y="750084"/>
                  </a:lnTo>
                  <a:lnTo>
                    <a:pt x="0" y="750084"/>
                  </a:lnTo>
                  <a:close/>
                </a:path>
              </a:pathLst>
            </a:custGeom>
            <a:solidFill>
              <a:srgbClr val="4AB1B4"/>
            </a:solidFill>
          </p:spPr>
          <p:txBody>
            <a:bodyPr/>
            <a:lstStyle/>
            <a:p>
              <a:endParaRPr lang="en-US"/>
            </a:p>
          </p:txBody>
        </p:sp>
        <p:sp>
          <p:nvSpPr>
            <p:cNvPr id="19" name="TextBox 19"/>
            <p:cNvSpPr txBox="1"/>
            <p:nvPr/>
          </p:nvSpPr>
          <p:spPr>
            <a:xfrm>
              <a:off x="0" y="-47625"/>
              <a:ext cx="892701" cy="797709"/>
            </a:xfrm>
            <a:prstGeom prst="rect">
              <a:avLst/>
            </a:prstGeom>
          </p:spPr>
          <p:txBody>
            <a:bodyPr lIns="254000" tIns="254000" rIns="254000" bIns="254000" rtlCol="0" anchor="t"/>
            <a:lstStyle/>
            <a:p>
              <a:pPr algn="l">
                <a:lnSpc>
                  <a:spcPts val="2800"/>
                </a:lnSpc>
              </a:pPr>
              <a:r>
                <a:rPr lang="en-US" sz="2000" i="1" spc="60">
                  <a:solidFill>
                    <a:srgbClr val="FFFFFF"/>
                  </a:solidFill>
                  <a:latin typeface="Aileron Italics"/>
                  <a:ea typeface="Aileron Italics"/>
                  <a:cs typeface="Aileron Italics"/>
                  <a:sym typeface="Aileron Italics"/>
                </a:rPr>
                <a:t>· imbalance in the target variable suggests that most cases are diabetic, emphasizing the need for tailored preventive measures.</a:t>
              </a:r>
            </a:p>
            <a:p>
              <a:pPr algn="l">
                <a:lnSpc>
                  <a:spcPts val="2800"/>
                </a:lnSpc>
              </a:pPr>
              <a:endParaRPr lang="en-US" sz="2000" i="1" spc="60">
                <a:solidFill>
                  <a:srgbClr val="FFFFFF"/>
                </a:solidFill>
                <a:latin typeface="Aileron Italics"/>
                <a:ea typeface="Aileron Italics"/>
                <a:cs typeface="Aileron Italics"/>
                <a:sym typeface="Aileron Italics"/>
              </a:endParaRPr>
            </a:p>
          </p:txBody>
        </p:sp>
      </p:grpSp>
      <p:grpSp>
        <p:nvGrpSpPr>
          <p:cNvPr id="20" name="Group 20"/>
          <p:cNvGrpSpPr/>
          <p:nvPr/>
        </p:nvGrpSpPr>
        <p:grpSpPr>
          <a:xfrm rot="5400000">
            <a:off x="5143869" y="3407799"/>
            <a:ext cx="921762" cy="372122"/>
            <a:chOff x="0" y="0"/>
            <a:chExt cx="812800" cy="328133"/>
          </a:xfrm>
        </p:grpSpPr>
        <p:sp>
          <p:nvSpPr>
            <p:cNvPr id="21" name="Freeform 21"/>
            <p:cNvSpPr/>
            <p:nvPr/>
          </p:nvSpPr>
          <p:spPr>
            <a:xfrm>
              <a:off x="0" y="0"/>
              <a:ext cx="812800" cy="328133"/>
            </a:xfrm>
            <a:custGeom>
              <a:avLst/>
              <a:gdLst/>
              <a:ahLst/>
              <a:cxnLst/>
              <a:rect l="l" t="t" r="r" b="b"/>
              <a:pathLst>
                <a:path w="812800" h="328133">
                  <a:moveTo>
                    <a:pt x="406400" y="0"/>
                  </a:moveTo>
                  <a:lnTo>
                    <a:pt x="812800" y="328133"/>
                  </a:lnTo>
                  <a:lnTo>
                    <a:pt x="0" y="328133"/>
                  </a:lnTo>
                  <a:lnTo>
                    <a:pt x="406400" y="0"/>
                  </a:lnTo>
                  <a:close/>
                </a:path>
              </a:pathLst>
            </a:custGeom>
            <a:solidFill>
              <a:srgbClr val="7CD4D2"/>
            </a:solidFill>
          </p:spPr>
          <p:txBody>
            <a:bodyPr/>
            <a:lstStyle/>
            <a:p>
              <a:endParaRPr lang="en-US"/>
            </a:p>
          </p:txBody>
        </p:sp>
        <p:sp>
          <p:nvSpPr>
            <p:cNvPr id="22" name="TextBox 22"/>
            <p:cNvSpPr txBox="1"/>
            <p:nvPr/>
          </p:nvSpPr>
          <p:spPr>
            <a:xfrm>
              <a:off x="127000" y="114247"/>
              <a:ext cx="558800" cy="190447"/>
            </a:xfrm>
            <a:prstGeom prst="rect">
              <a:avLst/>
            </a:prstGeom>
          </p:spPr>
          <p:txBody>
            <a:bodyPr lIns="50800" tIns="50800" rIns="50800" bIns="50800" rtlCol="0" anchor="ctr"/>
            <a:lstStyle/>
            <a:p>
              <a:pPr algn="ctr">
                <a:lnSpc>
                  <a:spcPts val="2100"/>
                </a:lnSpc>
              </a:pPr>
              <a:endParaRPr/>
            </a:p>
          </p:txBody>
        </p:sp>
      </p:grpSp>
      <p:grpSp>
        <p:nvGrpSpPr>
          <p:cNvPr id="23" name="Group 23"/>
          <p:cNvGrpSpPr/>
          <p:nvPr/>
        </p:nvGrpSpPr>
        <p:grpSpPr>
          <a:xfrm>
            <a:off x="11183124" y="2086938"/>
            <a:ext cx="3752069" cy="859993"/>
            <a:chOff x="0" y="0"/>
            <a:chExt cx="988199" cy="226500"/>
          </a:xfrm>
        </p:grpSpPr>
        <p:sp>
          <p:nvSpPr>
            <p:cNvPr id="24" name="Freeform 24"/>
            <p:cNvSpPr/>
            <p:nvPr/>
          </p:nvSpPr>
          <p:spPr>
            <a:xfrm>
              <a:off x="0" y="0"/>
              <a:ext cx="988199" cy="226500"/>
            </a:xfrm>
            <a:custGeom>
              <a:avLst/>
              <a:gdLst/>
              <a:ahLst/>
              <a:cxnLst/>
              <a:rect l="l" t="t" r="r" b="b"/>
              <a:pathLst>
                <a:path w="988199" h="226500">
                  <a:moveTo>
                    <a:pt x="0" y="0"/>
                  </a:moveTo>
                  <a:lnTo>
                    <a:pt x="988199" y="0"/>
                  </a:lnTo>
                  <a:lnTo>
                    <a:pt x="988199" y="226500"/>
                  </a:lnTo>
                  <a:lnTo>
                    <a:pt x="0" y="226500"/>
                  </a:lnTo>
                  <a:close/>
                </a:path>
              </a:pathLst>
            </a:custGeom>
            <a:solidFill>
              <a:srgbClr val="37C9EF"/>
            </a:solidFill>
          </p:spPr>
          <p:txBody>
            <a:bodyPr/>
            <a:lstStyle/>
            <a:p>
              <a:endParaRPr lang="en-US"/>
            </a:p>
          </p:txBody>
        </p:sp>
        <p:sp>
          <p:nvSpPr>
            <p:cNvPr id="25" name="TextBox 25"/>
            <p:cNvSpPr txBox="1"/>
            <p:nvPr/>
          </p:nvSpPr>
          <p:spPr>
            <a:xfrm>
              <a:off x="0" y="-57150"/>
              <a:ext cx="988199" cy="283650"/>
            </a:xfrm>
            <a:prstGeom prst="rect">
              <a:avLst/>
            </a:prstGeom>
          </p:spPr>
          <p:txBody>
            <a:bodyPr lIns="254000" tIns="254000" rIns="254000" bIns="254000" rtlCol="0" anchor="ctr"/>
            <a:lstStyle/>
            <a:p>
              <a:pPr algn="l">
                <a:lnSpc>
                  <a:spcPts val="3640"/>
                </a:lnSpc>
              </a:pPr>
              <a:r>
                <a:rPr lang="en-US" sz="2600" i="1" spc="234">
                  <a:solidFill>
                    <a:srgbClr val="FFFFFF"/>
                  </a:solidFill>
                  <a:latin typeface="Aileron Italics"/>
                  <a:ea typeface="Aileron Italics"/>
                  <a:cs typeface="Aileron Italics"/>
                  <a:sym typeface="Aileron Italics"/>
                </a:rPr>
                <a:t>Recommendations:</a:t>
              </a:r>
            </a:p>
          </p:txBody>
        </p:sp>
      </p:grpSp>
      <p:grpSp>
        <p:nvGrpSpPr>
          <p:cNvPr id="26" name="Group 26"/>
          <p:cNvGrpSpPr/>
          <p:nvPr/>
        </p:nvGrpSpPr>
        <p:grpSpPr>
          <a:xfrm>
            <a:off x="11183124" y="1187059"/>
            <a:ext cx="3752069" cy="909404"/>
            <a:chOff x="0" y="0"/>
            <a:chExt cx="988199" cy="239514"/>
          </a:xfrm>
        </p:grpSpPr>
        <p:sp>
          <p:nvSpPr>
            <p:cNvPr id="27" name="Freeform 27"/>
            <p:cNvSpPr/>
            <p:nvPr/>
          </p:nvSpPr>
          <p:spPr>
            <a:xfrm>
              <a:off x="0" y="0"/>
              <a:ext cx="988199" cy="239514"/>
            </a:xfrm>
            <a:custGeom>
              <a:avLst/>
              <a:gdLst/>
              <a:ahLst/>
              <a:cxnLst/>
              <a:rect l="l" t="t" r="r" b="b"/>
              <a:pathLst>
                <a:path w="988199" h="239514">
                  <a:moveTo>
                    <a:pt x="0" y="0"/>
                  </a:moveTo>
                  <a:lnTo>
                    <a:pt x="988199" y="0"/>
                  </a:lnTo>
                  <a:lnTo>
                    <a:pt x="988199" y="239514"/>
                  </a:lnTo>
                  <a:lnTo>
                    <a:pt x="0" y="239514"/>
                  </a:lnTo>
                  <a:close/>
                </a:path>
              </a:pathLst>
            </a:custGeom>
            <a:solidFill>
              <a:srgbClr val="D3F2FB"/>
            </a:solidFill>
          </p:spPr>
          <p:txBody>
            <a:bodyPr/>
            <a:lstStyle/>
            <a:p>
              <a:endParaRPr lang="en-US"/>
            </a:p>
          </p:txBody>
        </p:sp>
        <p:sp>
          <p:nvSpPr>
            <p:cNvPr id="28" name="TextBox 28"/>
            <p:cNvSpPr txBox="1"/>
            <p:nvPr/>
          </p:nvSpPr>
          <p:spPr>
            <a:xfrm>
              <a:off x="0" y="-47625"/>
              <a:ext cx="988199" cy="287139"/>
            </a:xfrm>
            <a:prstGeom prst="rect">
              <a:avLst/>
            </a:prstGeom>
          </p:spPr>
          <p:txBody>
            <a:bodyPr lIns="254000" tIns="254000" rIns="254000" bIns="254000" rtlCol="0" anchor="ctr"/>
            <a:lstStyle/>
            <a:p>
              <a:pPr algn="l">
                <a:lnSpc>
                  <a:spcPts val="3359"/>
                </a:lnSpc>
              </a:pPr>
              <a:r>
                <a:rPr lang="en-US" sz="2400" b="1" i="1" spc="216">
                  <a:solidFill>
                    <a:srgbClr val="37C9EF"/>
                  </a:solidFill>
                  <a:latin typeface="Aileron Bold Italics"/>
                  <a:ea typeface="Aileron Bold Italics"/>
                  <a:cs typeface="Aileron Bold Italics"/>
                  <a:sym typeface="Aileron Bold Italics"/>
                </a:rPr>
                <a:t>03</a:t>
              </a:r>
            </a:p>
          </p:txBody>
        </p:sp>
      </p:grpSp>
      <p:grpSp>
        <p:nvGrpSpPr>
          <p:cNvPr id="29" name="Group 29"/>
          <p:cNvGrpSpPr/>
          <p:nvPr/>
        </p:nvGrpSpPr>
        <p:grpSpPr>
          <a:xfrm>
            <a:off x="11183124" y="2956456"/>
            <a:ext cx="3752069" cy="2495550"/>
            <a:chOff x="0" y="0"/>
            <a:chExt cx="988199" cy="657264"/>
          </a:xfrm>
        </p:grpSpPr>
        <p:sp>
          <p:nvSpPr>
            <p:cNvPr id="30" name="Freeform 30"/>
            <p:cNvSpPr/>
            <p:nvPr/>
          </p:nvSpPr>
          <p:spPr>
            <a:xfrm>
              <a:off x="0" y="0"/>
              <a:ext cx="988199" cy="657264"/>
            </a:xfrm>
            <a:custGeom>
              <a:avLst/>
              <a:gdLst/>
              <a:ahLst/>
              <a:cxnLst/>
              <a:rect l="l" t="t" r="r" b="b"/>
              <a:pathLst>
                <a:path w="988199" h="657264">
                  <a:moveTo>
                    <a:pt x="0" y="0"/>
                  </a:moveTo>
                  <a:lnTo>
                    <a:pt x="988199" y="0"/>
                  </a:lnTo>
                  <a:lnTo>
                    <a:pt x="988199" y="657264"/>
                  </a:lnTo>
                  <a:lnTo>
                    <a:pt x="0" y="657264"/>
                  </a:lnTo>
                  <a:close/>
                </a:path>
              </a:pathLst>
            </a:custGeom>
            <a:solidFill>
              <a:srgbClr val="37C9EF"/>
            </a:solidFill>
          </p:spPr>
          <p:txBody>
            <a:bodyPr/>
            <a:lstStyle/>
            <a:p>
              <a:endParaRPr lang="en-US"/>
            </a:p>
          </p:txBody>
        </p:sp>
        <p:sp>
          <p:nvSpPr>
            <p:cNvPr id="31" name="TextBox 31"/>
            <p:cNvSpPr txBox="1"/>
            <p:nvPr/>
          </p:nvSpPr>
          <p:spPr>
            <a:xfrm>
              <a:off x="0" y="-47625"/>
              <a:ext cx="988199" cy="704889"/>
            </a:xfrm>
            <a:prstGeom prst="rect">
              <a:avLst/>
            </a:prstGeom>
          </p:spPr>
          <p:txBody>
            <a:bodyPr lIns="254000" tIns="254000" rIns="254000" bIns="254000" rtlCol="0" anchor="t"/>
            <a:lstStyle/>
            <a:p>
              <a:pPr algn="l">
                <a:lnSpc>
                  <a:spcPts val="2800"/>
                </a:lnSpc>
              </a:pPr>
              <a:endParaRPr/>
            </a:p>
            <a:p>
              <a:pPr marL="431801" lvl="1" indent="-215900" algn="l">
                <a:lnSpc>
                  <a:spcPts val="2800"/>
                </a:lnSpc>
                <a:buFont typeface="Arial"/>
                <a:buChar char="•"/>
              </a:pPr>
              <a:r>
                <a:rPr lang="en-US" sz="2000" spc="60">
                  <a:solidFill>
                    <a:srgbClr val="FFFFFF"/>
                  </a:solidFill>
                  <a:latin typeface="Aileron"/>
                  <a:ea typeface="Aileron"/>
                  <a:cs typeface="Aileron"/>
                  <a:sym typeface="Aileron"/>
                </a:rPr>
                <a:t>Symptom-Based Screening</a:t>
              </a:r>
            </a:p>
            <a:p>
              <a:pPr marL="431801" lvl="1" indent="-215900" algn="l">
                <a:lnSpc>
                  <a:spcPts val="2800"/>
                </a:lnSpc>
                <a:buFont typeface="Arial"/>
                <a:buChar char="•"/>
              </a:pPr>
              <a:r>
                <a:rPr lang="en-US" sz="2000" spc="60">
                  <a:solidFill>
                    <a:srgbClr val="FFFFFF"/>
                  </a:solidFill>
                  <a:latin typeface="Aileron"/>
                  <a:ea typeface="Aileron"/>
                  <a:cs typeface="Aileron"/>
                  <a:sym typeface="Aileron"/>
                </a:rPr>
                <a:t>Age-Focused Outreach</a:t>
              </a:r>
              <a:r>
                <a:rPr lang="en-US" sz="2000" i="1" spc="60">
                  <a:solidFill>
                    <a:srgbClr val="FFFFFF"/>
                  </a:solidFill>
                  <a:latin typeface="Aileron Italics"/>
                  <a:ea typeface="Aileron Italics"/>
                  <a:cs typeface="Aileron Italics"/>
                  <a:sym typeface="Aileron Italics"/>
                </a:rPr>
                <a:t> </a:t>
              </a:r>
            </a:p>
            <a:p>
              <a:pPr algn="l">
                <a:lnSpc>
                  <a:spcPts val="2800"/>
                </a:lnSpc>
              </a:pPr>
              <a:endParaRPr lang="en-US" sz="2000" i="1" spc="60">
                <a:solidFill>
                  <a:srgbClr val="FFFFFF"/>
                </a:solidFill>
                <a:latin typeface="Aileron Italics"/>
                <a:ea typeface="Aileron Italics"/>
                <a:cs typeface="Aileron Italics"/>
                <a:sym typeface="Aileron Italics"/>
              </a:endParaRPr>
            </a:p>
            <a:p>
              <a:pPr algn="l">
                <a:lnSpc>
                  <a:spcPts val="2800"/>
                </a:lnSpc>
              </a:pPr>
              <a:endParaRPr lang="en-US" sz="2000" i="1" spc="60">
                <a:solidFill>
                  <a:srgbClr val="FFFFFF"/>
                </a:solidFill>
                <a:latin typeface="Aileron Italics"/>
                <a:ea typeface="Aileron Italics"/>
                <a:cs typeface="Aileron Italics"/>
                <a:sym typeface="Aileron Italics"/>
              </a:endParaRPr>
            </a:p>
          </p:txBody>
        </p:sp>
      </p:grpSp>
      <p:grpSp>
        <p:nvGrpSpPr>
          <p:cNvPr id="32" name="Group 32"/>
          <p:cNvGrpSpPr/>
          <p:nvPr/>
        </p:nvGrpSpPr>
        <p:grpSpPr>
          <a:xfrm>
            <a:off x="9307090" y="5388201"/>
            <a:ext cx="3389473" cy="1295400"/>
            <a:chOff x="0" y="0"/>
            <a:chExt cx="892701" cy="341175"/>
          </a:xfrm>
        </p:grpSpPr>
        <p:sp>
          <p:nvSpPr>
            <p:cNvPr id="33" name="Freeform 33"/>
            <p:cNvSpPr/>
            <p:nvPr/>
          </p:nvSpPr>
          <p:spPr>
            <a:xfrm>
              <a:off x="0" y="0"/>
              <a:ext cx="892701" cy="341175"/>
            </a:xfrm>
            <a:custGeom>
              <a:avLst/>
              <a:gdLst/>
              <a:ahLst/>
              <a:cxnLst/>
              <a:rect l="l" t="t" r="r" b="b"/>
              <a:pathLst>
                <a:path w="892701" h="341175">
                  <a:moveTo>
                    <a:pt x="0" y="0"/>
                  </a:moveTo>
                  <a:lnTo>
                    <a:pt x="892701" y="0"/>
                  </a:lnTo>
                  <a:lnTo>
                    <a:pt x="892701" y="341175"/>
                  </a:lnTo>
                  <a:lnTo>
                    <a:pt x="0" y="341175"/>
                  </a:lnTo>
                  <a:close/>
                </a:path>
              </a:pathLst>
            </a:custGeom>
            <a:solidFill>
              <a:srgbClr val="2C92D5"/>
            </a:solidFill>
          </p:spPr>
          <p:txBody>
            <a:bodyPr/>
            <a:lstStyle/>
            <a:p>
              <a:endParaRPr lang="en-US"/>
            </a:p>
          </p:txBody>
        </p:sp>
        <p:sp>
          <p:nvSpPr>
            <p:cNvPr id="34" name="TextBox 34"/>
            <p:cNvSpPr txBox="1"/>
            <p:nvPr/>
          </p:nvSpPr>
          <p:spPr>
            <a:xfrm>
              <a:off x="0" y="-57150"/>
              <a:ext cx="892701" cy="398325"/>
            </a:xfrm>
            <a:prstGeom prst="rect">
              <a:avLst/>
            </a:prstGeom>
          </p:spPr>
          <p:txBody>
            <a:bodyPr lIns="254000" tIns="254000" rIns="254000" bIns="254000" rtlCol="0" anchor="ctr"/>
            <a:lstStyle/>
            <a:p>
              <a:pPr algn="l">
                <a:lnSpc>
                  <a:spcPts val="3640"/>
                </a:lnSpc>
              </a:pPr>
              <a:r>
                <a:rPr lang="en-US" sz="2600" i="1" spc="234">
                  <a:solidFill>
                    <a:srgbClr val="FFFFFF"/>
                  </a:solidFill>
                  <a:latin typeface="Aileron Italics"/>
                  <a:ea typeface="Aileron Italics"/>
                  <a:cs typeface="Aileron Italics"/>
                  <a:sym typeface="Aileron Italics"/>
                </a:rPr>
                <a:t>Symptom-Based Screening</a:t>
              </a:r>
            </a:p>
          </p:txBody>
        </p:sp>
      </p:grpSp>
      <p:grpSp>
        <p:nvGrpSpPr>
          <p:cNvPr id="35" name="Group 35"/>
          <p:cNvGrpSpPr/>
          <p:nvPr/>
        </p:nvGrpSpPr>
        <p:grpSpPr>
          <a:xfrm>
            <a:off x="9307090" y="9007741"/>
            <a:ext cx="3389473" cy="909404"/>
            <a:chOff x="0" y="0"/>
            <a:chExt cx="892701" cy="239514"/>
          </a:xfrm>
        </p:grpSpPr>
        <p:sp>
          <p:nvSpPr>
            <p:cNvPr id="36" name="Freeform 36"/>
            <p:cNvSpPr/>
            <p:nvPr/>
          </p:nvSpPr>
          <p:spPr>
            <a:xfrm>
              <a:off x="0" y="0"/>
              <a:ext cx="892701" cy="239514"/>
            </a:xfrm>
            <a:custGeom>
              <a:avLst/>
              <a:gdLst/>
              <a:ahLst/>
              <a:cxnLst/>
              <a:rect l="l" t="t" r="r" b="b"/>
              <a:pathLst>
                <a:path w="892701" h="239514">
                  <a:moveTo>
                    <a:pt x="0" y="0"/>
                  </a:moveTo>
                  <a:lnTo>
                    <a:pt x="892701" y="0"/>
                  </a:lnTo>
                  <a:lnTo>
                    <a:pt x="892701" y="239514"/>
                  </a:lnTo>
                  <a:lnTo>
                    <a:pt x="0" y="239514"/>
                  </a:lnTo>
                  <a:close/>
                </a:path>
              </a:pathLst>
            </a:custGeom>
            <a:solidFill>
              <a:srgbClr val="CFE4F5"/>
            </a:solidFill>
          </p:spPr>
          <p:txBody>
            <a:bodyPr/>
            <a:lstStyle/>
            <a:p>
              <a:endParaRPr lang="en-US"/>
            </a:p>
          </p:txBody>
        </p:sp>
        <p:sp>
          <p:nvSpPr>
            <p:cNvPr id="37" name="TextBox 37"/>
            <p:cNvSpPr txBox="1"/>
            <p:nvPr/>
          </p:nvSpPr>
          <p:spPr>
            <a:xfrm>
              <a:off x="0" y="-47625"/>
              <a:ext cx="892701" cy="287139"/>
            </a:xfrm>
            <a:prstGeom prst="rect">
              <a:avLst/>
            </a:prstGeom>
          </p:spPr>
          <p:txBody>
            <a:bodyPr lIns="254000" tIns="254000" rIns="254000" bIns="254000" rtlCol="0" anchor="ctr"/>
            <a:lstStyle/>
            <a:p>
              <a:pPr algn="l">
                <a:lnSpc>
                  <a:spcPts val="3359"/>
                </a:lnSpc>
              </a:pPr>
              <a:r>
                <a:rPr lang="en-US" sz="2400" b="1" i="1" spc="216">
                  <a:solidFill>
                    <a:srgbClr val="2C92D5"/>
                  </a:solidFill>
                  <a:latin typeface="Aileron Bold Italics"/>
                  <a:ea typeface="Aileron Bold Italics"/>
                  <a:cs typeface="Aileron Bold Italics"/>
                  <a:sym typeface="Aileron Bold Italics"/>
                </a:rPr>
                <a:t>04</a:t>
              </a:r>
            </a:p>
          </p:txBody>
        </p:sp>
      </p:grpSp>
      <p:grpSp>
        <p:nvGrpSpPr>
          <p:cNvPr id="38" name="Group 38"/>
          <p:cNvGrpSpPr/>
          <p:nvPr/>
        </p:nvGrpSpPr>
        <p:grpSpPr>
          <a:xfrm>
            <a:off x="9307090" y="6499756"/>
            <a:ext cx="3389473" cy="2666961"/>
            <a:chOff x="0" y="0"/>
            <a:chExt cx="892701" cy="702409"/>
          </a:xfrm>
        </p:grpSpPr>
        <p:sp>
          <p:nvSpPr>
            <p:cNvPr id="39" name="Freeform 39"/>
            <p:cNvSpPr/>
            <p:nvPr/>
          </p:nvSpPr>
          <p:spPr>
            <a:xfrm>
              <a:off x="0" y="0"/>
              <a:ext cx="892701" cy="702409"/>
            </a:xfrm>
            <a:custGeom>
              <a:avLst/>
              <a:gdLst/>
              <a:ahLst/>
              <a:cxnLst/>
              <a:rect l="l" t="t" r="r" b="b"/>
              <a:pathLst>
                <a:path w="892701" h="702409">
                  <a:moveTo>
                    <a:pt x="0" y="0"/>
                  </a:moveTo>
                  <a:lnTo>
                    <a:pt x="892701" y="0"/>
                  </a:lnTo>
                  <a:lnTo>
                    <a:pt x="892701" y="702409"/>
                  </a:lnTo>
                  <a:lnTo>
                    <a:pt x="0" y="702409"/>
                  </a:lnTo>
                  <a:close/>
                </a:path>
              </a:pathLst>
            </a:custGeom>
            <a:solidFill>
              <a:srgbClr val="2C92D5"/>
            </a:solidFill>
          </p:spPr>
          <p:txBody>
            <a:bodyPr/>
            <a:lstStyle/>
            <a:p>
              <a:endParaRPr lang="en-US"/>
            </a:p>
          </p:txBody>
        </p:sp>
        <p:sp>
          <p:nvSpPr>
            <p:cNvPr id="40" name="TextBox 40"/>
            <p:cNvSpPr txBox="1"/>
            <p:nvPr/>
          </p:nvSpPr>
          <p:spPr>
            <a:xfrm>
              <a:off x="0" y="-47625"/>
              <a:ext cx="892701" cy="750034"/>
            </a:xfrm>
            <a:prstGeom prst="rect">
              <a:avLst/>
            </a:prstGeom>
          </p:spPr>
          <p:txBody>
            <a:bodyPr lIns="254000" tIns="254000" rIns="254000" bIns="254000" rtlCol="0" anchor="t"/>
            <a:lstStyle/>
            <a:p>
              <a:pPr marL="431801" lvl="1" indent="-215900" algn="l">
                <a:lnSpc>
                  <a:spcPts val="2800"/>
                </a:lnSpc>
                <a:buFont typeface="Arial"/>
                <a:buChar char="•"/>
              </a:pPr>
              <a:r>
                <a:rPr lang="en-US" sz="2000" i="1" spc="60">
                  <a:solidFill>
                    <a:srgbClr val="FFFFFF"/>
                  </a:solidFill>
                  <a:latin typeface="Aileron Italics"/>
                  <a:ea typeface="Aileron Italics"/>
                  <a:cs typeface="Aileron Italics"/>
                  <a:sym typeface="Aileron Italics"/>
                </a:rPr>
                <a:t>Use key features to develop targeted screening tools.</a:t>
              </a:r>
            </a:p>
            <a:p>
              <a:pPr marL="431801" lvl="1" indent="-215900" algn="l">
                <a:lnSpc>
                  <a:spcPts val="2800"/>
                </a:lnSpc>
                <a:buFont typeface="Arial"/>
                <a:buChar char="•"/>
              </a:pPr>
              <a:r>
                <a:rPr lang="en-US" sz="2000" i="1" spc="60">
                  <a:solidFill>
                    <a:srgbClr val="FFFFFF"/>
                  </a:solidFill>
                  <a:latin typeface="Aileron Italics"/>
                  <a:ea typeface="Aileron Italics"/>
                  <a:cs typeface="Aileron Italics"/>
                  <a:sym typeface="Aileron Italics"/>
                </a:rPr>
                <a:t>Implement symptom checklists </a:t>
              </a:r>
            </a:p>
            <a:p>
              <a:pPr algn="l">
                <a:lnSpc>
                  <a:spcPts val="2800"/>
                </a:lnSpc>
              </a:pPr>
              <a:endParaRPr lang="en-US" sz="2000" i="1" spc="60">
                <a:solidFill>
                  <a:srgbClr val="FFFFFF"/>
                </a:solidFill>
                <a:latin typeface="Aileron Italics"/>
                <a:ea typeface="Aileron Italics"/>
                <a:cs typeface="Aileron Italics"/>
                <a:sym typeface="Aileron Italics"/>
              </a:endParaRPr>
            </a:p>
          </p:txBody>
        </p:sp>
      </p:grpSp>
      <p:grpSp>
        <p:nvGrpSpPr>
          <p:cNvPr id="41" name="Group 41"/>
          <p:cNvGrpSpPr/>
          <p:nvPr/>
        </p:nvGrpSpPr>
        <p:grpSpPr>
          <a:xfrm rot="-10800000">
            <a:off x="12412217" y="5375767"/>
            <a:ext cx="921762" cy="372122"/>
            <a:chOff x="0" y="0"/>
            <a:chExt cx="812800" cy="328133"/>
          </a:xfrm>
        </p:grpSpPr>
        <p:sp>
          <p:nvSpPr>
            <p:cNvPr id="42" name="Freeform 42"/>
            <p:cNvSpPr/>
            <p:nvPr/>
          </p:nvSpPr>
          <p:spPr>
            <a:xfrm>
              <a:off x="0" y="0"/>
              <a:ext cx="812800" cy="328133"/>
            </a:xfrm>
            <a:custGeom>
              <a:avLst/>
              <a:gdLst/>
              <a:ahLst/>
              <a:cxnLst/>
              <a:rect l="l" t="t" r="r" b="b"/>
              <a:pathLst>
                <a:path w="812800" h="328133">
                  <a:moveTo>
                    <a:pt x="406400" y="0"/>
                  </a:moveTo>
                  <a:lnTo>
                    <a:pt x="812800" y="328133"/>
                  </a:lnTo>
                  <a:lnTo>
                    <a:pt x="0" y="328133"/>
                  </a:lnTo>
                  <a:lnTo>
                    <a:pt x="406400" y="0"/>
                  </a:lnTo>
                  <a:close/>
                </a:path>
              </a:pathLst>
            </a:custGeom>
            <a:solidFill>
              <a:srgbClr val="37C9EF"/>
            </a:solidFill>
          </p:spPr>
          <p:txBody>
            <a:bodyPr/>
            <a:lstStyle/>
            <a:p>
              <a:endParaRPr lang="en-US"/>
            </a:p>
          </p:txBody>
        </p:sp>
        <p:sp>
          <p:nvSpPr>
            <p:cNvPr id="43" name="TextBox 43"/>
            <p:cNvSpPr txBox="1"/>
            <p:nvPr/>
          </p:nvSpPr>
          <p:spPr>
            <a:xfrm>
              <a:off x="127000" y="114247"/>
              <a:ext cx="558800" cy="190447"/>
            </a:xfrm>
            <a:prstGeom prst="rect">
              <a:avLst/>
            </a:prstGeom>
          </p:spPr>
          <p:txBody>
            <a:bodyPr lIns="50800" tIns="50800" rIns="50800" bIns="50800" rtlCol="0" anchor="ctr"/>
            <a:lstStyle/>
            <a:p>
              <a:pPr algn="ctr">
                <a:lnSpc>
                  <a:spcPts val="2100"/>
                </a:lnSpc>
              </a:pPr>
              <a:endParaRPr/>
            </a:p>
          </p:txBody>
        </p:sp>
      </p:grpSp>
      <p:grpSp>
        <p:nvGrpSpPr>
          <p:cNvPr id="44" name="Group 44"/>
          <p:cNvGrpSpPr/>
          <p:nvPr/>
        </p:nvGrpSpPr>
        <p:grpSpPr>
          <a:xfrm>
            <a:off x="12941264" y="5375767"/>
            <a:ext cx="3389473" cy="1295400"/>
            <a:chOff x="0" y="0"/>
            <a:chExt cx="892701" cy="341175"/>
          </a:xfrm>
        </p:grpSpPr>
        <p:sp>
          <p:nvSpPr>
            <p:cNvPr id="45" name="Freeform 45"/>
            <p:cNvSpPr/>
            <p:nvPr/>
          </p:nvSpPr>
          <p:spPr>
            <a:xfrm>
              <a:off x="0" y="0"/>
              <a:ext cx="892701" cy="341175"/>
            </a:xfrm>
            <a:custGeom>
              <a:avLst/>
              <a:gdLst/>
              <a:ahLst/>
              <a:cxnLst/>
              <a:rect l="l" t="t" r="r" b="b"/>
              <a:pathLst>
                <a:path w="892701" h="341175">
                  <a:moveTo>
                    <a:pt x="0" y="0"/>
                  </a:moveTo>
                  <a:lnTo>
                    <a:pt x="892701" y="0"/>
                  </a:lnTo>
                  <a:lnTo>
                    <a:pt x="892701" y="341175"/>
                  </a:lnTo>
                  <a:lnTo>
                    <a:pt x="0" y="341175"/>
                  </a:lnTo>
                  <a:close/>
                </a:path>
              </a:pathLst>
            </a:custGeom>
            <a:solidFill>
              <a:srgbClr val="13538A"/>
            </a:solidFill>
          </p:spPr>
          <p:txBody>
            <a:bodyPr/>
            <a:lstStyle/>
            <a:p>
              <a:endParaRPr lang="en-US"/>
            </a:p>
          </p:txBody>
        </p:sp>
        <p:sp>
          <p:nvSpPr>
            <p:cNvPr id="46" name="TextBox 46"/>
            <p:cNvSpPr txBox="1"/>
            <p:nvPr/>
          </p:nvSpPr>
          <p:spPr>
            <a:xfrm>
              <a:off x="0" y="-57150"/>
              <a:ext cx="892701" cy="398325"/>
            </a:xfrm>
            <a:prstGeom prst="rect">
              <a:avLst/>
            </a:prstGeom>
          </p:spPr>
          <p:txBody>
            <a:bodyPr lIns="254000" tIns="254000" rIns="254000" bIns="254000" rtlCol="0" anchor="ctr"/>
            <a:lstStyle/>
            <a:p>
              <a:pPr algn="l">
                <a:lnSpc>
                  <a:spcPts val="3640"/>
                </a:lnSpc>
              </a:pPr>
              <a:r>
                <a:rPr lang="en-US" sz="2600" i="1" spc="234">
                  <a:solidFill>
                    <a:srgbClr val="FFFFFF"/>
                  </a:solidFill>
                  <a:latin typeface="Aileron Italics"/>
                  <a:ea typeface="Aileron Italics"/>
                  <a:cs typeface="Aileron Italics"/>
                  <a:sym typeface="Aileron Italics"/>
                </a:rPr>
                <a:t>Age-Focused Outreach</a:t>
              </a:r>
            </a:p>
          </p:txBody>
        </p:sp>
      </p:grpSp>
      <p:grpSp>
        <p:nvGrpSpPr>
          <p:cNvPr id="47" name="Group 47"/>
          <p:cNvGrpSpPr/>
          <p:nvPr/>
        </p:nvGrpSpPr>
        <p:grpSpPr>
          <a:xfrm>
            <a:off x="12941264" y="8978163"/>
            <a:ext cx="3389473" cy="909404"/>
            <a:chOff x="0" y="0"/>
            <a:chExt cx="892701" cy="239514"/>
          </a:xfrm>
        </p:grpSpPr>
        <p:sp>
          <p:nvSpPr>
            <p:cNvPr id="48" name="Freeform 48"/>
            <p:cNvSpPr/>
            <p:nvPr/>
          </p:nvSpPr>
          <p:spPr>
            <a:xfrm>
              <a:off x="0" y="0"/>
              <a:ext cx="892701" cy="239514"/>
            </a:xfrm>
            <a:custGeom>
              <a:avLst/>
              <a:gdLst/>
              <a:ahLst/>
              <a:cxnLst/>
              <a:rect l="l" t="t" r="r" b="b"/>
              <a:pathLst>
                <a:path w="892701" h="239514">
                  <a:moveTo>
                    <a:pt x="0" y="0"/>
                  </a:moveTo>
                  <a:lnTo>
                    <a:pt x="892701" y="0"/>
                  </a:lnTo>
                  <a:lnTo>
                    <a:pt x="892701" y="239514"/>
                  </a:lnTo>
                  <a:lnTo>
                    <a:pt x="0" y="239514"/>
                  </a:lnTo>
                  <a:close/>
                </a:path>
              </a:pathLst>
            </a:custGeom>
            <a:solidFill>
              <a:srgbClr val="C8D4E2"/>
            </a:solidFill>
          </p:spPr>
          <p:txBody>
            <a:bodyPr/>
            <a:lstStyle/>
            <a:p>
              <a:endParaRPr lang="en-US"/>
            </a:p>
          </p:txBody>
        </p:sp>
        <p:sp>
          <p:nvSpPr>
            <p:cNvPr id="49" name="TextBox 49"/>
            <p:cNvSpPr txBox="1"/>
            <p:nvPr/>
          </p:nvSpPr>
          <p:spPr>
            <a:xfrm>
              <a:off x="0" y="-47625"/>
              <a:ext cx="892701" cy="287139"/>
            </a:xfrm>
            <a:prstGeom prst="rect">
              <a:avLst/>
            </a:prstGeom>
          </p:spPr>
          <p:txBody>
            <a:bodyPr lIns="254000" tIns="254000" rIns="254000" bIns="254000" rtlCol="0" anchor="ctr"/>
            <a:lstStyle/>
            <a:p>
              <a:pPr algn="l">
                <a:lnSpc>
                  <a:spcPts val="3359"/>
                </a:lnSpc>
              </a:pPr>
              <a:r>
                <a:rPr lang="en-US" sz="2400" b="1" i="1" spc="216">
                  <a:solidFill>
                    <a:srgbClr val="13538A"/>
                  </a:solidFill>
                  <a:latin typeface="Aileron Bold Italics"/>
                  <a:ea typeface="Aileron Bold Italics"/>
                  <a:cs typeface="Aileron Bold Italics"/>
                  <a:sym typeface="Aileron Bold Italics"/>
                </a:rPr>
                <a:t>05</a:t>
              </a:r>
            </a:p>
          </p:txBody>
        </p:sp>
      </p:grpSp>
      <p:grpSp>
        <p:nvGrpSpPr>
          <p:cNvPr id="50" name="Group 50"/>
          <p:cNvGrpSpPr/>
          <p:nvPr/>
        </p:nvGrpSpPr>
        <p:grpSpPr>
          <a:xfrm>
            <a:off x="12941264" y="6671167"/>
            <a:ext cx="3389473" cy="2495550"/>
            <a:chOff x="0" y="0"/>
            <a:chExt cx="892701" cy="657264"/>
          </a:xfrm>
        </p:grpSpPr>
        <p:sp>
          <p:nvSpPr>
            <p:cNvPr id="51" name="Freeform 51"/>
            <p:cNvSpPr/>
            <p:nvPr/>
          </p:nvSpPr>
          <p:spPr>
            <a:xfrm>
              <a:off x="0" y="0"/>
              <a:ext cx="892701" cy="657264"/>
            </a:xfrm>
            <a:custGeom>
              <a:avLst/>
              <a:gdLst/>
              <a:ahLst/>
              <a:cxnLst/>
              <a:rect l="l" t="t" r="r" b="b"/>
              <a:pathLst>
                <a:path w="892701" h="657264">
                  <a:moveTo>
                    <a:pt x="0" y="0"/>
                  </a:moveTo>
                  <a:lnTo>
                    <a:pt x="892701" y="0"/>
                  </a:lnTo>
                  <a:lnTo>
                    <a:pt x="892701" y="657264"/>
                  </a:lnTo>
                  <a:lnTo>
                    <a:pt x="0" y="657264"/>
                  </a:lnTo>
                  <a:close/>
                </a:path>
              </a:pathLst>
            </a:custGeom>
            <a:solidFill>
              <a:srgbClr val="13538A"/>
            </a:solidFill>
          </p:spPr>
          <p:txBody>
            <a:bodyPr/>
            <a:lstStyle/>
            <a:p>
              <a:endParaRPr lang="en-US"/>
            </a:p>
          </p:txBody>
        </p:sp>
        <p:sp>
          <p:nvSpPr>
            <p:cNvPr id="52" name="TextBox 52"/>
            <p:cNvSpPr txBox="1"/>
            <p:nvPr/>
          </p:nvSpPr>
          <p:spPr>
            <a:xfrm>
              <a:off x="0" y="-47625"/>
              <a:ext cx="892701" cy="704889"/>
            </a:xfrm>
            <a:prstGeom prst="rect">
              <a:avLst/>
            </a:prstGeom>
          </p:spPr>
          <p:txBody>
            <a:bodyPr lIns="254000" tIns="254000" rIns="254000" bIns="254000" rtlCol="0" anchor="t"/>
            <a:lstStyle/>
            <a:p>
              <a:pPr marL="431801" lvl="1" indent="-215900" algn="l">
                <a:lnSpc>
                  <a:spcPts val="2800"/>
                </a:lnSpc>
                <a:buFont typeface="Arial"/>
                <a:buChar char="•"/>
              </a:pPr>
              <a:r>
                <a:rPr lang="en-US" sz="2000" i="1" spc="60">
                  <a:solidFill>
                    <a:srgbClr val="FFFFFF"/>
                  </a:solidFill>
                  <a:latin typeface="Aileron Italics"/>
                  <a:ea typeface="Aileron Italics"/>
                  <a:cs typeface="Aileron Italics"/>
                  <a:sym typeface="Aileron Italics"/>
                </a:rPr>
                <a:t>Prioritize individuals aged 40-60 for awareness campaigns and regular health checkups.</a:t>
              </a:r>
            </a:p>
          </p:txBody>
        </p:sp>
      </p:grpSp>
      <p:grpSp>
        <p:nvGrpSpPr>
          <p:cNvPr id="53" name="Group 53"/>
          <p:cNvGrpSpPr/>
          <p:nvPr/>
        </p:nvGrpSpPr>
        <p:grpSpPr>
          <a:xfrm rot="5400000">
            <a:off x="12412217" y="6699537"/>
            <a:ext cx="921762" cy="372122"/>
            <a:chOff x="0" y="0"/>
            <a:chExt cx="812800" cy="328133"/>
          </a:xfrm>
        </p:grpSpPr>
        <p:sp>
          <p:nvSpPr>
            <p:cNvPr id="54" name="Freeform 54"/>
            <p:cNvSpPr/>
            <p:nvPr/>
          </p:nvSpPr>
          <p:spPr>
            <a:xfrm>
              <a:off x="0" y="0"/>
              <a:ext cx="812800" cy="328133"/>
            </a:xfrm>
            <a:custGeom>
              <a:avLst/>
              <a:gdLst/>
              <a:ahLst/>
              <a:cxnLst/>
              <a:rect l="l" t="t" r="r" b="b"/>
              <a:pathLst>
                <a:path w="812800" h="328133">
                  <a:moveTo>
                    <a:pt x="406400" y="0"/>
                  </a:moveTo>
                  <a:lnTo>
                    <a:pt x="812800" y="328133"/>
                  </a:lnTo>
                  <a:lnTo>
                    <a:pt x="0" y="328133"/>
                  </a:lnTo>
                  <a:lnTo>
                    <a:pt x="406400" y="0"/>
                  </a:lnTo>
                  <a:close/>
                </a:path>
              </a:pathLst>
            </a:custGeom>
            <a:solidFill>
              <a:srgbClr val="2C92D5"/>
            </a:solidFill>
          </p:spPr>
          <p:txBody>
            <a:bodyPr/>
            <a:lstStyle/>
            <a:p>
              <a:endParaRPr lang="en-US"/>
            </a:p>
          </p:txBody>
        </p:sp>
        <p:sp>
          <p:nvSpPr>
            <p:cNvPr id="55" name="TextBox 55"/>
            <p:cNvSpPr txBox="1"/>
            <p:nvPr/>
          </p:nvSpPr>
          <p:spPr>
            <a:xfrm>
              <a:off x="127000" y="114247"/>
              <a:ext cx="558800" cy="190447"/>
            </a:xfrm>
            <a:prstGeom prst="rect">
              <a:avLst/>
            </a:prstGeom>
          </p:spPr>
          <p:txBody>
            <a:bodyPr lIns="50800" tIns="50800" rIns="50800" bIns="50800" rtlCol="0" anchor="ctr"/>
            <a:lstStyle/>
            <a:p>
              <a:pPr algn="ctr">
                <a:lnSpc>
                  <a:spcPts val="2100"/>
                </a:lnSpc>
              </a:pPr>
              <a:endParaRPr/>
            </a:p>
          </p:txBody>
        </p:sp>
      </p:grpSp>
      <p:grpSp>
        <p:nvGrpSpPr>
          <p:cNvPr id="56" name="Group 56"/>
          <p:cNvGrpSpPr/>
          <p:nvPr/>
        </p:nvGrpSpPr>
        <p:grpSpPr>
          <a:xfrm rot="5400000">
            <a:off x="16114557" y="6557463"/>
            <a:ext cx="921762" cy="508453"/>
            <a:chOff x="0" y="0"/>
            <a:chExt cx="812800" cy="448348"/>
          </a:xfrm>
        </p:grpSpPr>
        <p:sp>
          <p:nvSpPr>
            <p:cNvPr id="57" name="Freeform 57"/>
            <p:cNvSpPr/>
            <p:nvPr/>
          </p:nvSpPr>
          <p:spPr>
            <a:xfrm>
              <a:off x="0" y="0"/>
              <a:ext cx="812800" cy="448348"/>
            </a:xfrm>
            <a:custGeom>
              <a:avLst/>
              <a:gdLst/>
              <a:ahLst/>
              <a:cxnLst/>
              <a:rect l="l" t="t" r="r" b="b"/>
              <a:pathLst>
                <a:path w="812800" h="448348">
                  <a:moveTo>
                    <a:pt x="406400" y="0"/>
                  </a:moveTo>
                  <a:lnTo>
                    <a:pt x="812800" y="448348"/>
                  </a:lnTo>
                  <a:lnTo>
                    <a:pt x="0" y="448348"/>
                  </a:lnTo>
                  <a:lnTo>
                    <a:pt x="406400" y="0"/>
                  </a:lnTo>
                  <a:close/>
                </a:path>
              </a:pathLst>
            </a:custGeom>
            <a:solidFill>
              <a:srgbClr val="13538A"/>
            </a:solidFill>
          </p:spPr>
          <p:txBody>
            <a:bodyPr/>
            <a:lstStyle/>
            <a:p>
              <a:endParaRPr lang="en-US"/>
            </a:p>
          </p:txBody>
        </p:sp>
        <p:sp>
          <p:nvSpPr>
            <p:cNvPr id="58" name="TextBox 58"/>
            <p:cNvSpPr txBox="1"/>
            <p:nvPr/>
          </p:nvSpPr>
          <p:spPr>
            <a:xfrm>
              <a:off x="127000" y="170062"/>
              <a:ext cx="558800" cy="246262"/>
            </a:xfrm>
            <a:prstGeom prst="rect">
              <a:avLst/>
            </a:prstGeom>
          </p:spPr>
          <p:txBody>
            <a:bodyPr lIns="50800" tIns="50800" rIns="50800" bIns="50800" rtlCol="0" anchor="ctr"/>
            <a:lstStyle/>
            <a:p>
              <a:pPr algn="ctr">
                <a:lnSpc>
                  <a:spcPts val="2100"/>
                </a:lnSpc>
              </a:pPr>
              <a:endParaRPr/>
            </a:p>
          </p:txBody>
        </p:sp>
      </p:grpSp>
      <p:sp>
        <p:nvSpPr>
          <p:cNvPr id="59" name="TextBox 59"/>
          <p:cNvSpPr txBox="1"/>
          <p:nvPr/>
        </p:nvSpPr>
        <p:spPr>
          <a:xfrm>
            <a:off x="1343890" y="7339863"/>
            <a:ext cx="5801967" cy="1638300"/>
          </a:xfrm>
          <a:prstGeom prst="rect">
            <a:avLst/>
          </a:prstGeom>
        </p:spPr>
        <p:txBody>
          <a:bodyPr lIns="0" tIns="0" rIns="0" bIns="0" rtlCol="0" anchor="t">
            <a:spAutoFit/>
          </a:bodyPr>
          <a:lstStyle/>
          <a:p>
            <a:pPr algn="l">
              <a:lnSpc>
                <a:spcPts val="4320"/>
              </a:lnSpc>
            </a:pPr>
            <a:r>
              <a:rPr lang="en-US" sz="3600" b="1" spc="107">
                <a:solidFill>
                  <a:srgbClr val="191919"/>
                </a:solidFill>
                <a:latin typeface="Aileron Ultra-Bold"/>
                <a:ea typeface="Aileron Ultra-Bold"/>
                <a:cs typeface="Aileron Ultra-Bold"/>
                <a:sym typeface="Aileron Ultra-Bold"/>
              </a:rPr>
              <a:t>Translating Insights and Recommendations</a:t>
            </a:r>
          </a:p>
          <a:p>
            <a:pPr algn="l">
              <a:lnSpc>
                <a:spcPts val="4320"/>
              </a:lnSpc>
            </a:pPr>
            <a:endParaRPr lang="en-US" sz="3600" b="1" spc="107">
              <a:solidFill>
                <a:srgbClr val="191919"/>
              </a:solidFill>
              <a:latin typeface="Aileron Ultra-Bold"/>
              <a:ea typeface="Aileron Ultra-Bold"/>
              <a:cs typeface="Aileron Ultra-Bold"/>
              <a:sym typeface="Aileron Ultra-Bo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grpSp>
        <p:nvGrpSpPr>
          <p:cNvPr id="2" name="Group 2"/>
          <p:cNvGrpSpPr/>
          <p:nvPr/>
        </p:nvGrpSpPr>
        <p:grpSpPr>
          <a:xfrm>
            <a:off x="6842430" y="5851947"/>
            <a:ext cx="3525022" cy="2030323"/>
            <a:chOff x="0" y="0"/>
            <a:chExt cx="928401" cy="534735"/>
          </a:xfrm>
        </p:grpSpPr>
        <p:sp>
          <p:nvSpPr>
            <p:cNvPr id="3" name="Freeform 3"/>
            <p:cNvSpPr/>
            <p:nvPr/>
          </p:nvSpPr>
          <p:spPr>
            <a:xfrm>
              <a:off x="0" y="0"/>
              <a:ext cx="928401" cy="534735"/>
            </a:xfrm>
            <a:custGeom>
              <a:avLst/>
              <a:gdLst/>
              <a:ahLst/>
              <a:cxnLst/>
              <a:rect l="l" t="t" r="r" b="b"/>
              <a:pathLst>
                <a:path w="928401" h="534735">
                  <a:moveTo>
                    <a:pt x="0" y="0"/>
                  </a:moveTo>
                  <a:lnTo>
                    <a:pt x="928401" y="0"/>
                  </a:lnTo>
                  <a:lnTo>
                    <a:pt x="928401" y="534735"/>
                  </a:lnTo>
                  <a:lnTo>
                    <a:pt x="0" y="534735"/>
                  </a:lnTo>
                  <a:close/>
                </a:path>
              </a:pathLst>
            </a:custGeom>
            <a:solidFill>
              <a:srgbClr val="37C9EF"/>
            </a:solidFill>
          </p:spPr>
          <p:txBody>
            <a:bodyPr/>
            <a:lstStyle/>
            <a:p>
              <a:endParaRPr lang="en-US"/>
            </a:p>
          </p:txBody>
        </p:sp>
        <p:sp>
          <p:nvSpPr>
            <p:cNvPr id="4" name="TextBox 4"/>
            <p:cNvSpPr txBox="1"/>
            <p:nvPr/>
          </p:nvSpPr>
          <p:spPr>
            <a:xfrm>
              <a:off x="0" y="-76200"/>
              <a:ext cx="928401" cy="610935"/>
            </a:xfrm>
            <a:prstGeom prst="rect">
              <a:avLst/>
            </a:prstGeom>
          </p:spPr>
          <p:txBody>
            <a:bodyPr lIns="50800" tIns="50800" rIns="50800" bIns="50800" rtlCol="0" anchor="ctr"/>
            <a:lstStyle/>
            <a:p>
              <a:pPr algn="ctr">
                <a:lnSpc>
                  <a:spcPts val="5599"/>
                </a:lnSpc>
              </a:pPr>
              <a:r>
                <a:rPr lang="en-US" sz="3999" b="1" spc="199">
                  <a:solidFill>
                    <a:srgbClr val="FFFFFF"/>
                  </a:solidFill>
                  <a:latin typeface="Aileron Ultra-Bold"/>
                  <a:ea typeface="Aileron Ultra-Bold"/>
                  <a:cs typeface="Aileron Ultra-Bold"/>
                  <a:sym typeface="Aileron Ultra-Bold"/>
                </a:rPr>
                <a:t>1</a:t>
              </a:r>
            </a:p>
          </p:txBody>
        </p:sp>
      </p:grpSp>
      <p:grpSp>
        <p:nvGrpSpPr>
          <p:cNvPr id="5" name="Group 5"/>
          <p:cNvGrpSpPr/>
          <p:nvPr/>
        </p:nvGrpSpPr>
        <p:grpSpPr>
          <a:xfrm>
            <a:off x="9749295" y="5240138"/>
            <a:ext cx="3525022" cy="2030323"/>
            <a:chOff x="0" y="0"/>
            <a:chExt cx="928401" cy="534735"/>
          </a:xfrm>
        </p:grpSpPr>
        <p:sp>
          <p:nvSpPr>
            <p:cNvPr id="6" name="Freeform 6"/>
            <p:cNvSpPr/>
            <p:nvPr/>
          </p:nvSpPr>
          <p:spPr>
            <a:xfrm>
              <a:off x="0" y="0"/>
              <a:ext cx="928401" cy="534735"/>
            </a:xfrm>
            <a:custGeom>
              <a:avLst/>
              <a:gdLst/>
              <a:ahLst/>
              <a:cxnLst/>
              <a:rect l="l" t="t" r="r" b="b"/>
              <a:pathLst>
                <a:path w="928401" h="534735">
                  <a:moveTo>
                    <a:pt x="0" y="0"/>
                  </a:moveTo>
                  <a:lnTo>
                    <a:pt x="928401" y="0"/>
                  </a:lnTo>
                  <a:lnTo>
                    <a:pt x="928401" y="534735"/>
                  </a:lnTo>
                  <a:lnTo>
                    <a:pt x="0" y="534735"/>
                  </a:lnTo>
                  <a:close/>
                </a:path>
              </a:pathLst>
            </a:custGeom>
            <a:solidFill>
              <a:srgbClr val="2C92D5"/>
            </a:solidFill>
          </p:spPr>
          <p:txBody>
            <a:bodyPr/>
            <a:lstStyle/>
            <a:p>
              <a:endParaRPr lang="en-US"/>
            </a:p>
          </p:txBody>
        </p:sp>
        <p:sp>
          <p:nvSpPr>
            <p:cNvPr id="7" name="TextBox 7"/>
            <p:cNvSpPr txBox="1"/>
            <p:nvPr/>
          </p:nvSpPr>
          <p:spPr>
            <a:xfrm>
              <a:off x="0" y="-85725"/>
              <a:ext cx="928401" cy="620460"/>
            </a:xfrm>
            <a:prstGeom prst="rect">
              <a:avLst/>
            </a:prstGeom>
          </p:spPr>
          <p:txBody>
            <a:bodyPr lIns="50800" tIns="50800" rIns="50800" bIns="50800" rtlCol="0" anchor="ctr"/>
            <a:lstStyle/>
            <a:p>
              <a:pPr algn="ctr">
                <a:lnSpc>
                  <a:spcPts val="6159"/>
                </a:lnSpc>
              </a:pPr>
              <a:r>
                <a:rPr lang="en-US" sz="4399" b="1" spc="219">
                  <a:solidFill>
                    <a:srgbClr val="FFFFFF"/>
                  </a:solidFill>
                  <a:latin typeface="Aileron Ultra-Bold"/>
                  <a:ea typeface="Aileron Ultra-Bold"/>
                  <a:cs typeface="Aileron Ultra-Bold"/>
                  <a:sym typeface="Aileron Ultra-Bold"/>
                </a:rPr>
                <a:t>2</a:t>
              </a:r>
            </a:p>
          </p:txBody>
        </p:sp>
      </p:grpSp>
      <p:grpSp>
        <p:nvGrpSpPr>
          <p:cNvPr id="8" name="Group 8"/>
          <p:cNvGrpSpPr/>
          <p:nvPr/>
        </p:nvGrpSpPr>
        <p:grpSpPr>
          <a:xfrm rot="-10800000">
            <a:off x="9739770" y="7265102"/>
            <a:ext cx="618157" cy="617168"/>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2C92D5">
                <a:alpha val="49804"/>
              </a:srgbClr>
            </a:solidFill>
          </p:spPr>
          <p:txBody>
            <a:bodyPr/>
            <a:lstStyle/>
            <a:p>
              <a:endParaRPr lang="en-US"/>
            </a:p>
          </p:txBody>
        </p:sp>
      </p:grpSp>
      <p:grpSp>
        <p:nvGrpSpPr>
          <p:cNvPr id="10" name="Group 10"/>
          <p:cNvGrpSpPr/>
          <p:nvPr/>
        </p:nvGrpSpPr>
        <p:grpSpPr>
          <a:xfrm>
            <a:off x="12650434" y="3574512"/>
            <a:ext cx="4525941" cy="4020616"/>
            <a:chOff x="0" y="0"/>
            <a:chExt cx="977479" cy="868343"/>
          </a:xfrm>
        </p:grpSpPr>
        <p:sp>
          <p:nvSpPr>
            <p:cNvPr id="11" name="Freeform 11"/>
            <p:cNvSpPr/>
            <p:nvPr/>
          </p:nvSpPr>
          <p:spPr>
            <a:xfrm>
              <a:off x="0" y="0"/>
              <a:ext cx="977479" cy="868343"/>
            </a:xfrm>
            <a:custGeom>
              <a:avLst/>
              <a:gdLst/>
              <a:ahLst/>
              <a:cxnLst/>
              <a:rect l="l" t="t" r="r" b="b"/>
              <a:pathLst>
                <a:path w="977479" h="868343">
                  <a:moveTo>
                    <a:pt x="977479" y="434171"/>
                  </a:moveTo>
                  <a:lnTo>
                    <a:pt x="571079" y="0"/>
                  </a:lnTo>
                  <a:lnTo>
                    <a:pt x="571079" y="203200"/>
                  </a:lnTo>
                  <a:lnTo>
                    <a:pt x="0" y="203200"/>
                  </a:lnTo>
                  <a:lnTo>
                    <a:pt x="0" y="665143"/>
                  </a:lnTo>
                  <a:lnTo>
                    <a:pt x="571079" y="665143"/>
                  </a:lnTo>
                  <a:lnTo>
                    <a:pt x="571079" y="868343"/>
                  </a:lnTo>
                  <a:lnTo>
                    <a:pt x="977479" y="434171"/>
                  </a:lnTo>
                  <a:close/>
                </a:path>
              </a:pathLst>
            </a:custGeom>
            <a:solidFill>
              <a:srgbClr val="13538A"/>
            </a:solidFill>
          </p:spPr>
          <p:txBody>
            <a:bodyPr/>
            <a:lstStyle/>
            <a:p>
              <a:endParaRPr lang="en-US"/>
            </a:p>
          </p:txBody>
        </p:sp>
        <p:sp>
          <p:nvSpPr>
            <p:cNvPr id="12" name="TextBox 12"/>
            <p:cNvSpPr txBox="1"/>
            <p:nvPr/>
          </p:nvSpPr>
          <p:spPr>
            <a:xfrm>
              <a:off x="0" y="117475"/>
              <a:ext cx="875879" cy="547668"/>
            </a:xfrm>
            <a:prstGeom prst="rect">
              <a:avLst/>
            </a:prstGeom>
          </p:spPr>
          <p:txBody>
            <a:bodyPr lIns="50800" tIns="50800" rIns="50800" bIns="50800" rtlCol="0" anchor="ctr"/>
            <a:lstStyle/>
            <a:p>
              <a:pPr algn="ctr">
                <a:lnSpc>
                  <a:spcPts val="6159"/>
                </a:lnSpc>
              </a:pPr>
              <a:r>
                <a:rPr lang="en-US" sz="4399" b="1" spc="219">
                  <a:solidFill>
                    <a:srgbClr val="FFFFFF"/>
                  </a:solidFill>
                  <a:latin typeface="Aileron Ultra-Bold"/>
                  <a:ea typeface="Aileron Ultra-Bold"/>
                  <a:cs typeface="Aileron Ultra-Bold"/>
                  <a:sym typeface="Aileron Ultra-Bold"/>
                </a:rPr>
                <a:t>3</a:t>
              </a:r>
            </a:p>
          </p:txBody>
        </p:sp>
      </p:grpSp>
      <p:grpSp>
        <p:nvGrpSpPr>
          <p:cNvPr id="13" name="Group 13"/>
          <p:cNvGrpSpPr/>
          <p:nvPr/>
        </p:nvGrpSpPr>
        <p:grpSpPr>
          <a:xfrm rot="-10800000">
            <a:off x="12640909" y="6647934"/>
            <a:ext cx="618157" cy="617168"/>
            <a:chOff x="0" y="0"/>
            <a:chExt cx="6350000" cy="6339840"/>
          </a:xfrm>
        </p:grpSpPr>
        <p:sp>
          <p:nvSpPr>
            <p:cNvPr id="14" name="Freeform 1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13538A">
                <a:alpha val="49804"/>
              </a:srgbClr>
            </a:solidFill>
          </p:spPr>
          <p:txBody>
            <a:bodyPr/>
            <a:lstStyle/>
            <a:p>
              <a:endParaRPr lang="en-US"/>
            </a:p>
          </p:txBody>
        </p:sp>
      </p:grpSp>
      <p:sp>
        <p:nvSpPr>
          <p:cNvPr id="15" name="TextBox 15"/>
          <p:cNvSpPr txBox="1"/>
          <p:nvPr/>
        </p:nvSpPr>
        <p:spPr>
          <a:xfrm>
            <a:off x="6842430" y="4211438"/>
            <a:ext cx="2505912" cy="1028700"/>
          </a:xfrm>
          <a:prstGeom prst="rect">
            <a:avLst/>
          </a:prstGeom>
        </p:spPr>
        <p:txBody>
          <a:bodyPr lIns="0" tIns="0" rIns="0" bIns="0" rtlCol="0" anchor="t">
            <a:spAutoFit/>
          </a:bodyPr>
          <a:lstStyle/>
          <a:p>
            <a:pPr marL="0" lvl="0" indent="0" algn="ctr">
              <a:lnSpc>
                <a:spcPts val="4199"/>
              </a:lnSpc>
            </a:pPr>
            <a:r>
              <a:rPr lang="en-US" sz="2999" spc="89">
                <a:solidFill>
                  <a:srgbClr val="191919"/>
                </a:solidFill>
                <a:latin typeface="Aileron"/>
                <a:ea typeface="Aileron"/>
                <a:cs typeface="Aileron"/>
                <a:sym typeface="Aileron"/>
              </a:rPr>
              <a:t> Healthcare Campaigns</a:t>
            </a:r>
          </a:p>
        </p:txBody>
      </p:sp>
      <p:sp>
        <p:nvSpPr>
          <p:cNvPr id="16" name="TextBox 16"/>
          <p:cNvSpPr txBox="1"/>
          <p:nvPr/>
        </p:nvSpPr>
        <p:spPr>
          <a:xfrm>
            <a:off x="10055511" y="3008676"/>
            <a:ext cx="1887754" cy="1552575"/>
          </a:xfrm>
          <a:prstGeom prst="rect">
            <a:avLst/>
          </a:prstGeom>
        </p:spPr>
        <p:txBody>
          <a:bodyPr lIns="0" tIns="0" rIns="0" bIns="0" rtlCol="0" anchor="t">
            <a:spAutoFit/>
          </a:bodyPr>
          <a:lstStyle/>
          <a:p>
            <a:pPr marL="0" lvl="0" indent="0" algn="ctr">
              <a:lnSpc>
                <a:spcPts val="4199"/>
              </a:lnSpc>
            </a:pPr>
            <a:r>
              <a:rPr lang="en-US" sz="2999" spc="89">
                <a:solidFill>
                  <a:srgbClr val="191919"/>
                </a:solidFill>
                <a:latin typeface="Aileron"/>
                <a:ea typeface="Aileron"/>
                <a:cs typeface="Aileron"/>
                <a:sym typeface="Aileron"/>
              </a:rPr>
              <a:t>     Resource Allocation</a:t>
            </a:r>
          </a:p>
        </p:txBody>
      </p:sp>
      <p:sp>
        <p:nvSpPr>
          <p:cNvPr id="17" name="TextBox 17"/>
          <p:cNvSpPr txBox="1"/>
          <p:nvPr/>
        </p:nvSpPr>
        <p:spPr>
          <a:xfrm>
            <a:off x="12650434" y="3031587"/>
            <a:ext cx="2346133" cy="1028700"/>
          </a:xfrm>
          <a:prstGeom prst="rect">
            <a:avLst/>
          </a:prstGeom>
        </p:spPr>
        <p:txBody>
          <a:bodyPr lIns="0" tIns="0" rIns="0" bIns="0" rtlCol="0" anchor="t">
            <a:spAutoFit/>
          </a:bodyPr>
          <a:lstStyle/>
          <a:p>
            <a:pPr marL="0" lvl="0" indent="0" algn="ctr">
              <a:lnSpc>
                <a:spcPts val="4199"/>
              </a:lnSpc>
            </a:pPr>
            <a:r>
              <a:rPr lang="en-US" sz="2999" spc="89">
                <a:solidFill>
                  <a:srgbClr val="191919"/>
                </a:solidFill>
                <a:latin typeface="Aileron"/>
                <a:ea typeface="Aileron"/>
                <a:cs typeface="Aileron"/>
                <a:sym typeface="Aileron"/>
              </a:rPr>
              <a:t>  Preventive Programs</a:t>
            </a:r>
          </a:p>
        </p:txBody>
      </p:sp>
      <p:sp>
        <p:nvSpPr>
          <p:cNvPr id="18" name="TextBox 18"/>
          <p:cNvSpPr txBox="1"/>
          <p:nvPr/>
        </p:nvSpPr>
        <p:spPr>
          <a:xfrm>
            <a:off x="3550138" y="1187247"/>
            <a:ext cx="11187724" cy="587883"/>
          </a:xfrm>
          <a:prstGeom prst="rect">
            <a:avLst/>
          </a:prstGeom>
        </p:spPr>
        <p:txBody>
          <a:bodyPr lIns="0" tIns="0" rIns="0" bIns="0" rtlCol="0" anchor="t">
            <a:spAutoFit/>
          </a:bodyPr>
          <a:lstStyle/>
          <a:p>
            <a:pPr marL="0" lvl="0" indent="0" algn="ctr">
              <a:lnSpc>
                <a:spcPts val="4716"/>
              </a:lnSpc>
            </a:pPr>
            <a:r>
              <a:rPr lang="en-US" sz="3600" b="1" spc="107">
                <a:solidFill>
                  <a:srgbClr val="191919"/>
                </a:solidFill>
                <a:latin typeface="Aileron Ultra-Bold"/>
                <a:ea typeface="Aileron Ultra-Bold"/>
                <a:cs typeface="Aileron Ultra-Bold"/>
                <a:sym typeface="Aileron Ultra-Bold"/>
              </a:rPr>
              <a:t>DECISION MAKING</a:t>
            </a:r>
          </a:p>
        </p:txBody>
      </p:sp>
      <p:sp>
        <p:nvSpPr>
          <p:cNvPr id="19" name="Freeform 19"/>
          <p:cNvSpPr/>
          <p:nvPr/>
        </p:nvSpPr>
        <p:spPr>
          <a:xfrm>
            <a:off x="1455078" y="2005164"/>
            <a:ext cx="3357908" cy="8281836"/>
          </a:xfrm>
          <a:custGeom>
            <a:avLst/>
            <a:gdLst/>
            <a:ahLst/>
            <a:cxnLst/>
            <a:rect l="l" t="t" r="r" b="b"/>
            <a:pathLst>
              <a:path w="3357908" h="8281836">
                <a:moveTo>
                  <a:pt x="0" y="0"/>
                </a:moveTo>
                <a:lnTo>
                  <a:pt x="3357908" y="0"/>
                </a:lnTo>
                <a:lnTo>
                  <a:pt x="3357908" y="8281836"/>
                </a:lnTo>
                <a:lnTo>
                  <a:pt x="0" y="828183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grpSp>
        <p:nvGrpSpPr>
          <p:cNvPr id="2" name="Group 2"/>
          <p:cNvGrpSpPr/>
          <p:nvPr/>
        </p:nvGrpSpPr>
        <p:grpSpPr>
          <a:xfrm>
            <a:off x="8741704" y="1026758"/>
            <a:ext cx="4458918" cy="3811942"/>
            <a:chOff x="0" y="0"/>
            <a:chExt cx="5945224" cy="5082590"/>
          </a:xfrm>
        </p:grpSpPr>
        <p:grpSp>
          <p:nvGrpSpPr>
            <p:cNvPr id="3" name="Group 3"/>
            <p:cNvGrpSpPr/>
            <p:nvPr/>
          </p:nvGrpSpPr>
          <p:grpSpPr>
            <a:xfrm>
              <a:off x="0" y="0"/>
              <a:ext cx="5048671" cy="5082590"/>
              <a:chOff x="0" y="0"/>
              <a:chExt cx="997268" cy="1003968"/>
            </a:xfrm>
          </p:grpSpPr>
          <p:sp>
            <p:nvSpPr>
              <p:cNvPr id="4" name="Freeform 4"/>
              <p:cNvSpPr/>
              <p:nvPr/>
            </p:nvSpPr>
            <p:spPr>
              <a:xfrm>
                <a:off x="0" y="0"/>
                <a:ext cx="997268" cy="1003968"/>
              </a:xfrm>
              <a:custGeom>
                <a:avLst/>
                <a:gdLst/>
                <a:ahLst/>
                <a:cxnLst/>
                <a:rect l="l" t="t" r="r" b="b"/>
                <a:pathLst>
                  <a:path w="997268" h="1003968">
                    <a:moveTo>
                      <a:pt x="0" y="0"/>
                    </a:moveTo>
                    <a:lnTo>
                      <a:pt x="997268" y="0"/>
                    </a:lnTo>
                    <a:lnTo>
                      <a:pt x="997268" y="1003968"/>
                    </a:lnTo>
                    <a:lnTo>
                      <a:pt x="0" y="1003968"/>
                    </a:lnTo>
                    <a:close/>
                  </a:path>
                </a:pathLst>
              </a:custGeom>
              <a:solidFill>
                <a:srgbClr val="2C8CCB"/>
              </a:solidFill>
            </p:spPr>
            <p:txBody>
              <a:bodyPr/>
              <a:lstStyle/>
              <a:p>
                <a:endParaRPr lang="en-US"/>
              </a:p>
            </p:txBody>
          </p:sp>
          <p:sp>
            <p:nvSpPr>
              <p:cNvPr id="5" name="TextBox 5"/>
              <p:cNvSpPr txBox="1"/>
              <p:nvPr/>
            </p:nvSpPr>
            <p:spPr>
              <a:xfrm>
                <a:off x="0" y="-57150"/>
                <a:ext cx="997268" cy="1061118"/>
              </a:xfrm>
              <a:prstGeom prst="rect">
                <a:avLst/>
              </a:prstGeom>
            </p:spPr>
            <p:txBody>
              <a:bodyPr lIns="50800" tIns="50800" rIns="50800" bIns="50800" rtlCol="0" anchor="ctr"/>
              <a:lstStyle/>
              <a:p>
                <a:pPr algn="ctr">
                  <a:lnSpc>
                    <a:spcPts val="3299"/>
                  </a:lnSpc>
                </a:pPr>
                <a:endParaRPr/>
              </a:p>
            </p:txBody>
          </p:sp>
        </p:grpSp>
        <p:grpSp>
          <p:nvGrpSpPr>
            <p:cNvPr id="6" name="Group 6"/>
            <p:cNvGrpSpPr/>
            <p:nvPr/>
          </p:nvGrpSpPr>
          <p:grpSpPr>
            <a:xfrm rot="5400000">
              <a:off x="4496162" y="2086668"/>
              <a:ext cx="1988871" cy="909253"/>
              <a:chOff x="0" y="0"/>
              <a:chExt cx="812800" cy="371588"/>
            </a:xfrm>
          </p:grpSpPr>
          <p:sp>
            <p:nvSpPr>
              <p:cNvPr id="7" name="Freeform 7"/>
              <p:cNvSpPr/>
              <p:nvPr/>
            </p:nvSpPr>
            <p:spPr>
              <a:xfrm>
                <a:off x="0" y="0"/>
                <a:ext cx="812800" cy="371588"/>
              </a:xfrm>
              <a:custGeom>
                <a:avLst/>
                <a:gdLst/>
                <a:ahLst/>
                <a:cxnLst/>
                <a:rect l="l" t="t" r="r" b="b"/>
                <a:pathLst>
                  <a:path w="812800" h="371588">
                    <a:moveTo>
                      <a:pt x="406400" y="0"/>
                    </a:moveTo>
                    <a:lnTo>
                      <a:pt x="812800" y="371588"/>
                    </a:lnTo>
                    <a:lnTo>
                      <a:pt x="0" y="371588"/>
                    </a:lnTo>
                    <a:lnTo>
                      <a:pt x="406400" y="0"/>
                    </a:lnTo>
                    <a:close/>
                  </a:path>
                </a:pathLst>
              </a:custGeom>
              <a:solidFill>
                <a:srgbClr val="2C8CCB"/>
              </a:solidFill>
            </p:spPr>
            <p:txBody>
              <a:bodyPr/>
              <a:lstStyle/>
              <a:p>
                <a:endParaRPr lang="en-US"/>
              </a:p>
            </p:txBody>
          </p:sp>
          <p:sp>
            <p:nvSpPr>
              <p:cNvPr id="8" name="TextBox 8"/>
              <p:cNvSpPr txBox="1"/>
              <p:nvPr/>
            </p:nvSpPr>
            <p:spPr>
              <a:xfrm>
                <a:off x="127000" y="115373"/>
                <a:ext cx="558800" cy="229673"/>
              </a:xfrm>
              <a:prstGeom prst="rect">
                <a:avLst/>
              </a:prstGeom>
            </p:spPr>
            <p:txBody>
              <a:bodyPr lIns="50800" tIns="50800" rIns="50800" bIns="50800" rtlCol="0" anchor="ctr"/>
              <a:lstStyle/>
              <a:p>
                <a:pPr algn="ctr">
                  <a:lnSpc>
                    <a:spcPts val="3299"/>
                  </a:lnSpc>
                </a:pPr>
                <a:endParaRPr/>
              </a:p>
            </p:txBody>
          </p:sp>
        </p:grpSp>
      </p:grpSp>
      <p:grpSp>
        <p:nvGrpSpPr>
          <p:cNvPr id="9" name="Group 9"/>
          <p:cNvGrpSpPr/>
          <p:nvPr/>
        </p:nvGrpSpPr>
        <p:grpSpPr>
          <a:xfrm rot="-10800000">
            <a:off x="12553646" y="5530230"/>
            <a:ext cx="4458918" cy="3811942"/>
            <a:chOff x="0" y="0"/>
            <a:chExt cx="5945224" cy="5082590"/>
          </a:xfrm>
        </p:grpSpPr>
        <p:grpSp>
          <p:nvGrpSpPr>
            <p:cNvPr id="10" name="Group 10"/>
            <p:cNvGrpSpPr/>
            <p:nvPr/>
          </p:nvGrpSpPr>
          <p:grpSpPr>
            <a:xfrm>
              <a:off x="0" y="0"/>
              <a:ext cx="5048671" cy="5082590"/>
              <a:chOff x="0" y="0"/>
              <a:chExt cx="997268" cy="1003968"/>
            </a:xfrm>
          </p:grpSpPr>
          <p:sp>
            <p:nvSpPr>
              <p:cNvPr id="11" name="Freeform 11"/>
              <p:cNvSpPr/>
              <p:nvPr/>
            </p:nvSpPr>
            <p:spPr>
              <a:xfrm>
                <a:off x="0" y="0"/>
                <a:ext cx="997268" cy="1003968"/>
              </a:xfrm>
              <a:custGeom>
                <a:avLst/>
                <a:gdLst/>
                <a:ahLst/>
                <a:cxnLst/>
                <a:rect l="l" t="t" r="r" b="b"/>
                <a:pathLst>
                  <a:path w="997268" h="1003968">
                    <a:moveTo>
                      <a:pt x="0" y="0"/>
                    </a:moveTo>
                    <a:lnTo>
                      <a:pt x="997268" y="0"/>
                    </a:lnTo>
                    <a:lnTo>
                      <a:pt x="997268" y="1003968"/>
                    </a:lnTo>
                    <a:lnTo>
                      <a:pt x="0" y="1003968"/>
                    </a:lnTo>
                    <a:close/>
                  </a:path>
                </a:pathLst>
              </a:custGeom>
              <a:solidFill>
                <a:srgbClr val="3CBDBB"/>
              </a:solidFill>
            </p:spPr>
            <p:txBody>
              <a:bodyPr/>
              <a:lstStyle/>
              <a:p>
                <a:endParaRPr lang="en-US"/>
              </a:p>
            </p:txBody>
          </p:sp>
          <p:sp>
            <p:nvSpPr>
              <p:cNvPr id="12" name="TextBox 12"/>
              <p:cNvSpPr txBox="1"/>
              <p:nvPr/>
            </p:nvSpPr>
            <p:spPr>
              <a:xfrm>
                <a:off x="0" y="-57150"/>
                <a:ext cx="997268" cy="1061118"/>
              </a:xfrm>
              <a:prstGeom prst="rect">
                <a:avLst/>
              </a:prstGeom>
            </p:spPr>
            <p:txBody>
              <a:bodyPr lIns="50800" tIns="50800" rIns="50800" bIns="50800" rtlCol="0" anchor="ctr"/>
              <a:lstStyle/>
              <a:p>
                <a:pPr algn="ctr">
                  <a:lnSpc>
                    <a:spcPts val="3299"/>
                  </a:lnSpc>
                </a:pPr>
                <a:endParaRPr/>
              </a:p>
            </p:txBody>
          </p:sp>
        </p:grpSp>
        <p:grpSp>
          <p:nvGrpSpPr>
            <p:cNvPr id="13" name="Group 13"/>
            <p:cNvGrpSpPr/>
            <p:nvPr/>
          </p:nvGrpSpPr>
          <p:grpSpPr>
            <a:xfrm rot="5400000">
              <a:off x="4496162" y="2086668"/>
              <a:ext cx="1988871" cy="909253"/>
              <a:chOff x="0" y="0"/>
              <a:chExt cx="812800" cy="371588"/>
            </a:xfrm>
          </p:grpSpPr>
          <p:sp>
            <p:nvSpPr>
              <p:cNvPr id="14" name="Freeform 14"/>
              <p:cNvSpPr/>
              <p:nvPr/>
            </p:nvSpPr>
            <p:spPr>
              <a:xfrm>
                <a:off x="0" y="0"/>
                <a:ext cx="812800" cy="371588"/>
              </a:xfrm>
              <a:custGeom>
                <a:avLst/>
                <a:gdLst/>
                <a:ahLst/>
                <a:cxnLst/>
                <a:rect l="l" t="t" r="r" b="b"/>
                <a:pathLst>
                  <a:path w="812800" h="371588">
                    <a:moveTo>
                      <a:pt x="406400" y="0"/>
                    </a:moveTo>
                    <a:lnTo>
                      <a:pt x="812800" y="371588"/>
                    </a:lnTo>
                    <a:lnTo>
                      <a:pt x="0" y="371588"/>
                    </a:lnTo>
                    <a:lnTo>
                      <a:pt x="406400" y="0"/>
                    </a:lnTo>
                    <a:close/>
                  </a:path>
                </a:pathLst>
              </a:custGeom>
              <a:solidFill>
                <a:srgbClr val="3CBDBB"/>
              </a:solidFill>
            </p:spPr>
            <p:txBody>
              <a:bodyPr/>
              <a:lstStyle/>
              <a:p>
                <a:endParaRPr lang="en-US"/>
              </a:p>
            </p:txBody>
          </p:sp>
          <p:sp>
            <p:nvSpPr>
              <p:cNvPr id="15" name="TextBox 15"/>
              <p:cNvSpPr txBox="1"/>
              <p:nvPr/>
            </p:nvSpPr>
            <p:spPr>
              <a:xfrm>
                <a:off x="127000" y="115373"/>
                <a:ext cx="558800" cy="229673"/>
              </a:xfrm>
              <a:prstGeom prst="rect">
                <a:avLst/>
              </a:prstGeom>
            </p:spPr>
            <p:txBody>
              <a:bodyPr lIns="50800" tIns="50800" rIns="50800" bIns="50800" rtlCol="0" anchor="ctr"/>
              <a:lstStyle/>
              <a:p>
                <a:pPr algn="ctr">
                  <a:lnSpc>
                    <a:spcPts val="3299"/>
                  </a:lnSpc>
                </a:pPr>
                <a:endParaRPr/>
              </a:p>
            </p:txBody>
          </p:sp>
        </p:grpSp>
      </p:grpSp>
      <p:grpSp>
        <p:nvGrpSpPr>
          <p:cNvPr id="16" name="Group 16"/>
          <p:cNvGrpSpPr/>
          <p:nvPr/>
        </p:nvGrpSpPr>
        <p:grpSpPr>
          <a:xfrm rot="5400000">
            <a:off x="12877134" y="1350246"/>
            <a:ext cx="4458918" cy="3811942"/>
            <a:chOff x="0" y="0"/>
            <a:chExt cx="5945224" cy="5082590"/>
          </a:xfrm>
        </p:grpSpPr>
        <p:grpSp>
          <p:nvGrpSpPr>
            <p:cNvPr id="17" name="Group 17"/>
            <p:cNvGrpSpPr/>
            <p:nvPr/>
          </p:nvGrpSpPr>
          <p:grpSpPr>
            <a:xfrm>
              <a:off x="0" y="0"/>
              <a:ext cx="5048671" cy="5082590"/>
              <a:chOff x="0" y="0"/>
              <a:chExt cx="997268" cy="1003968"/>
            </a:xfrm>
          </p:grpSpPr>
          <p:sp>
            <p:nvSpPr>
              <p:cNvPr id="18" name="Freeform 18"/>
              <p:cNvSpPr/>
              <p:nvPr/>
            </p:nvSpPr>
            <p:spPr>
              <a:xfrm>
                <a:off x="0" y="0"/>
                <a:ext cx="997268" cy="1003968"/>
              </a:xfrm>
              <a:custGeom>
                <a:avLst/>
                <a:gdLst/>
                <a:ahLst/>
                <a:cxnLst/>
                <a:rect l="l" t="t" r="r" b="b"/>
                <a:pathLst>
                  <a:path w="997268" h="1003968">
                    <a:moveTo>
                      <a:pt x="0" y="0"/>
                    </a:moveTo>
                    <a:lnTo>
                      <a:pt x="997268" y="0"/>
                    </a:lnTo>
                    <a:lnTo>
                      <a:pt x="997268" y="1003968"/>
                    </a:lnTo>
                    <a:lnTo>
                      <a:pt x="0" y="1003968"/>
                    </a:lnTo>
                    <a:close/>
                  </a:path>
                </a:pathLst>
              </a:custGeom>
              <a:solidFill>
                <a:srgbClr val="36B7DA"/>
              </a:solidFill>
            </p:spPr>
            <p:txBody>
              <a:bodyPr/>
              <a:lstStyle/>
              <a:p>
                <a:endParaRPr lang="en-US"/>
              </a:p>
            </p:txBody>
          </p:sp>
          <p:sp>
            <p:nvSpPr>
              <p:cNvPr id="19" name="TextBox 19"/>
              <p:cNvSpPr txBox="1"/>
              <p:nvPr/>
            </p:nvSpPr>
            <p:spPr>
              <a:xfrm>
                <a:off x="0" y="-57150"/>
                <a:ext cx="997268" cy="1061118"/>
              </a:xfrm>
              <a:prstGeom prst="rect">
                <a:avLst/>
              </a:prstGeom>
            </p:spPr>
            <p:txBody>
              <a:bodyPr lIns="50800" tIns="50800" rIns="50800" bIns="50800" rtlCol="0" anchor="ctr"/>
              <a:lstStyle/>
              <a:p>
                <a:pPr algn="ctr">
                  <a:lnSpc>
                    <a:spcPts val="3299"/>
                  </a:lnSpc>
                </a:pPr>
                <a:endParaRPr/>
              </a:p>
            </p:txBody>
          </p:sp>
        </p:grpSp>
        <p:grpSp>
          <p:nvGrpSpPr>
            <p:cNvPr id="20" name="Group 20"/>
            <p:cNvGrpSpPr/>
            <p:nvPr/>
          </p:nvGrpSpPr>
          <p:grpSpPr>
            <a:xfrm rot="5400000">
              <a:off x="4496162" y="2086668"/>
              <a:ext cx="1988871" cy="909253"/>
              <a:chOff x="0" y="0"/>
              <a:chExt cx="812800" cy="371588"/>
            </a:xfrm>
          </p:grpSpPr>
          <p:sp>
            <p:nvSpPr>
              <p:cNvPr id="21" name="Freeform 21"/>
              <p:cNvSpPr/>
              <p:nvPr/>
            </p:nvSpPr>
            <p:spPr>
              <a:xfrm>
                <a:off x="0" y="0"/>
                <a:ext cx="812800" cy="371588"/>
              </a:xfrm>
              <a:custGeom>
                <a:avLst/>
                <a:gdLst/>
                <a:ahLst/>
                <a:cxnLst/>
                <a:rect l="l" t="t" r="r" b="b"/>
                <a:pathLst>
                  <a:path w="812800" h="371588">
                    <a:moveTo>
                      <a:pt x="406400" y="0"/>
                    </a:moveTo>
                    <a:lnTo>
                      <a:pt x="812800" y="371588"/>
                    </a:lnTo>
                    <a:lnTo>
                      <a:pt x="0" y="371588"/>
                    </a:lnTo>
                    <a:lnTo>
                      <a:pt x="406400" y="0"/>
                    </a:lnTo>
                    <a:close/>
                  </a:path>
                </a:pathLst>
              </a:custGeom>
              <a:solidFill>
                <a:srgbClr val="36B7DA"/>
              </a:solidFill>
            </p:spPr>
            <p:txBody>
              <a:bodyPr/>
              <a:lstStyle/>
              <a:p>
                <a:endParaRPr lang="en-US"/>
              </a:p>
            </p:txBody>
          </p:sp>
          <p:sp>
            <p:nvSpPr>
              <p:cNvPr id="22" name="TextBox 22"/>
              <p:cNvSpPr txBox="1"/>
              <p:nvPr/>
            </p:nvSpPr>
            <p:spPr>
              <a:xfrm>
                <a:off x="127000" y="115373"/>
                <a:ext cx="558800" cy="229673"/>
              </a:xfrm>
              <a:prstGeom prst="rect">
                <a:avLst/>
              </a:prstGeom>
            </p:spPr>
            <p:txBody>
              <a:bodyPr lIns="50800" tIns="50800" rIns="50800" bIns="50800" rtlCol="0" anchor="ctr"/>
              <a:lstStyle/>
              <a:p>
                <a:pPr algn="ctr">
                  <a:lnSpc>
                    <a:spcPts val="3299"/>
                  </a:lnSpc>
                </a:pPr>
                <a:endParaRPr/>
              </a:p>
            </p:txBody>
          </p:sp>
        </p:grpSp>
      </p:grpSp>
      <p:grpSp>
        <p:nvGrpSpPr>
          <p:cNvPr id="23" name="Group 23"/>
          <p:cNvGrpSpPr/>
          <p:nvPr/>
        </p:nvGrpSpPr>
        <p:grpSpPr>
          <a:xfrm>
            <a:off x="0" y="1026758"/>
            <a:ext cx="8009503" cy="3811942"/>
            <a:chOff x="0" y="0"/>
            <a:chExt cx="2109499" cy="1003968"/>
          </a:xfrm>
        </p:grpSpPr>
        <p:sp>
          <p:nvSpPr>
            <p:cNvPr id="24" name="Freeform 24"/>
            <p:cNvSpPr/>
            <p:nvPr/>
          </p:nvSpPr>
          <p:spPr>
            <a:xfrm>
              <a:off x="0" y="0"/>
              <a:ext cx="2109499" cy="1003968"/>
            </a:xfrm>
            <a:custGeom>
              <a:avLst/>
              <a:gdLst/>
              <a:ahLst/>
              <a:cxnLst/>
              <a:rect l="l" t="t" r="r" b="b"/>
              <a:pathLst>
                <a:path w="2109499" h="1003968">
                  <a:moveTo>
                    <a:pt x="0" y="0"/>
                  </a:moveTo>
                  <a:lnTo>
                    <a:pt x="2109499" y="0"/>
                  </a:lnTo>
                  <a:lnTo>
                    <a:pt x="2109499" y="1003968"/>
                  </a:lnTo>
                  <a:lnTo>
                    <a:pt x="0" y="1003968"/>
                  </a:lnTo>
                  <a:close/>
                </a:path>
              </a:pathLst>
            </a:custGeom>
            <a:solidFill>
              <a:srgbClr val="13538A"/>
            </a:solidFill>
          </p:spPr>
          <p:txBody>
            <a:bodyPr/>
            <a:lstStyle/>
            <a:p>
              <a:endParaRPr lang="en-US"/>
            </a:p>
          </p:txBody>
        </p:sp>
        <p:sp>
          <p:nvSpPr>
            <p:cNvPr id="25" name="TextBox 25"/>
            <p:cNvSpPr txBox="1"/>
            <p:nvPr/>
          </p:nvSpPr>
          <p:spPr>
            <a:xfrm>
              <a:off x="0" y="-57150"/>
              <a:ext cx="2109499" cy="1061118"/>
            </a:xfrm>
            <a:prstGeom prst="rect">
              <a:avLst/>
            </a:prstGeom>
          </p:spPr>
          <p:txBody>
            <a:bodyPr lIns="50800" tIns="50800" rIns="50800" bIns="50800" rtlCol="0" anchor="ctr"/>
            <a:lstStyle/>
            <a:p>
              <a:pPr algn="ctr">
                <a:lnSpc>
                  <a:spcPts val="3299"/>
                </a:lnSpc>
              </a:pPr>
              <a:endParaRPr/>
            </a:p>
          </p:txBody>
        </p:sp>
      </p:grpSp>
      <p:grpSp>
        <p:nvGrpSpPr>
          <p:cNvPr id="26" name="Group 26"/>
          <p:cNvGrpSpPr/>
          <p:nvPr/>
        </p:nvGrpSpPr>
        <p:grpSpPr>
          <a:xfrm rot="-10800000">
            <a:off x="8094728" y="5530230"/>
            <a:ext cx="4458918" cy="3811942"/>
            <a:chOff x="0" y="0"/>
            <a:chExt cx="5945224" cy="5082590"/>
          </a:xfrm>
        </p:grpSpPr>
        <p:grpSp>
          <p:nvGrpSpPr>
            <p:cNvPr id="27" name="Group 27"/>
            <p:cNvGrpSpPr/>
            <p:nvPr/>
          </p:nvGrpSpPr>
          <p:grpSpPr>
            <a:xfrm>
              <a:off x="0" y="0"/>
              <a:ext cx="5048671" cy="5082590"/>
              <a:chOff x="0" y="0"/>
              <a:chExt cx="997268" cy="1003968"/>
            </a:xfrm>
          </p:grpSpPr>
          <p:sp>
            <p:nvSpPr>
              <p:cNvPr id="28" name="Freeform 28"/>
              <p:cNvSpPr/>
              <p:nvPr/>
            </p:nvSpPr>
            <p:spPr>
              <a:xfrm>
                <a:off x="0" y="0"/>
                <a:ext cx="997268" cy="1003968"/>
              </a:xfrm>
              <a:custGeom>
                <a:avLst/>
                <a:gdLst/>
                <a:ahLst/>
                <a:cxnLst/>
                <a:rect l="l" t="t" r="r" b="b"/>
                <a:pathLst>
                  <a:path w="997268" h="1003968">
                    <a:moveTo>
                      <a:pt x="0" y="0"/>
                    </a:moveTo>
                    <a:lnTo>
                      <a:pt x="997268" y="0"/>
                    </a:lnTo>
                    <a:lnTo>
                      <a:pt x="997268" y="1003968"/>
                    </a:lnTo>
                    <a:lnTo>
                      <a:pt x="0" y="1003968"/>
                    </a:lnTo>
                    <a:close/>
                  </a:path>
                </a:pathLst>
              </a:custGeom>
              <a:solidFill>
                <a:srgbClr val="80CDCC"/>
              </a:solidFill>
            </p:spPr>
            <p:txBody>
              <a:bodyPr/>
              <a:lstStyle/>
              <a:p>
                <a:endParaRPr lang="en-US"/>
              </a:p>
            </p:txBody>
          </p:sp>
          <p:sp>
            <p:nvSpPr>
              <p:cNvPr id="29" name="TextBox 29"/>
              <p:cNvSpPr txBox="1"/>
              <p:nvPr/>
            </p:nvSpPr>
            <p:spPr>
              <a:xfrm>
                <a:off x="0" y="-57150"/>
                <a:ext cx="997268" cy="1061118"/>
              </a:xfrm>
              <a:prstGeom prst="rect">
                <a:avLst/>
              </a:prstGeom>
            </p:spPr>
            <p:txBody>
              <a:bodyPr lIns="50800" tIns="50800" rIns="50800" bIns="50800" rtlCol="0" anchor="ctr"/>
              <a:lstStyle/>
              <a:p>
                <a:pPr algn="ctr">
                  <a:lnSpc>
                    <a:spcPts val="3299"/>
                  </a:lnSpc>
                </a:pPr>
                <a:endParaRPr/>
              </a:p>
            </p:txBody>
          </p:sp>
        </p:grpSp>
        <p:grpSp>
          <p:nvGrpSpPr>
            <p:cNvPr id="30" name="Group 30"/>
            <p:cNvGrpSpPr/>
            <p:nvPr/>
          </p:nvGrpSpPr>
          <p:grpSpPr>
            <a:xfrm rot="5400000">
              <a:off x="4496162" y="2086668"/>
              <a:ext cx="1988871" cy="909253"/>
              <a:chOff x="0" y="0"/>
              <a:chExt cx="812800" cy="371588"/>
            </a:xfrm>
          </p:grpSpPr>
          <p:sp>
            <p:nvSpPr>
              <p:cNvPr id="31" name="Freeform 31"/>
              <p:cNvSpPr/>
              <p:nvPr/>
            </p:nvSpPr>
            <p:spPr>
              <a:xfrm>
                <a:off x="0" y="0"/>
                <a:ext cx="812800" cy="371588"/>
              </a:xfrm>
              <a:custGeom>
                <a:avLst/>
                <a:gdLst/>
                <a:ahLst/>
                <a:cxnLst/>
                <a:rect l="l" t="t" r="r" b="b"/>
                <a:pathLst>
                  <a:path w="812800" h="371588">
                    <a:moveTo>
                      <a:pt x="406400" y="0"/>
                    </a:moveTo>
                    <a:lnTo>
                      <a:pt x="812800" y="371588"/>
                    </a:lnTo>
                    <a:lnTo>
                      <a:pt x="0" y="371588"/>
                    </a:lnTo>
                    <a:lnTo>
                      <a:pt x="406400" y="0"/>
                    </a:lnTo>
                    <a:close/>
                  </a:path>
                </a:pathLst>
              </a:custGeom>
              <a:solidFill>
                <a:srgbClr val="80CDCC"/>
              </a:solidFill>
            </p:spPr>
            <p:txBody>
              <a:bodyPr/>
              <a:lstStyle/>
              <a:p>
                <a:endParaRPr lang="en-US"/>
              </a:p>
            </p:txBody>
          </p:sp>
          <p:sp>
            <p:nvSpPr>
              <p:cNvPr id="32" name="TextBox 32"/>
              <p:cNvSpPr txBox="1"/>
              <p:nvPr/>
            </p:nvSpPr>
            <p:spPr>
              <a:xfrm>
                <a:off x="127000" y="115373"/>
                <a:ext cx="558800" cy="229673"/>
              </a:xfrm>
              <a:prstGeom prst="rect">
                <a:avLst/>
              </a:prstGeom>
            </p:spPr>
            <p:txBody>
              <a:bodyPr lIns="50800" tIns="50800" rIns="50800" bIns="50800" rtlCol="0" anchor="ctr"/>
              <a:lstStyle/>
              <a:p>
                <a:pPr algn="ctr">
                  <a:lnSpc>
                    <a:spcPts val="3299"/>
                  </a:lnSpc>
                </a:pPr>
                <a:endParaRPr/>
              </a:p>
            </p:txBody>
          </p:sp>
        </p:grpSp>
      </p:grpSp>
      <p:grpSp>
        <p:nvGrpSpPr>
          <p:cNvPr id="33" name="Group 33"/>
          <p:cNvGrpSpPr/>
          <p:nvPr/>
        </p:nvGrpSpPr>
        <p:grpSpPr>
          <a:xfrm>
            <a:off x="1028700" y="1861185"/>
            <a:ext cx="5352327" cy="3282315"/>
            <a:chOff x="0" y="0"/>
            <a:chExt cx="7136437" cy="4376420"/>
          </a:xfrm>
        </p:grpSpPr>
        <p:sp>
          <p:nvSpPr>
            <p:cNvPr id="34" name="TextBox 34"/>
            <p:cNvSpPr txBox="1"/>
            <p:nvPr/>
          </p:nvSpPr>
          <p:spPr>
            <a:xfrm>
              <a:off x="0" y="-57150"/>
              <a:ext cx="7136437" cy="3658023"/>
            </a:xfrm>
            <a:prstGeom prst="rect">
              <a:avLst/>
            </a:prstGeom>
          </p:spPr>
          <p:txBody>
            <a:bodyPr lIns="0" tIns="0" rIns="0" bIns="0" rtlCol="0" anchor="t">
              <a:spAutoFit/>
            </a:bodyPr>
            <a:lstStyle/>
            <a:p>
              <a:pPr algn="ctr">
                <a:lnSpc>
                  <a:spcPts val="7280"/>
                </a:lnSpc>
              </a:pPr>
              <a:r>
                <a:rPr lang="en-US" sz="5600" b="1" spc="168">
                  <a:solidFill>
                    <a:srgbClr val="FFFFFF"/>
                  </a:solidFill>
                  <a:latin typeface="Aileron Heavy"/>
                  <a:ea typeface="Aileron Heavy"/>
                  <a:cs typeface="Aileron Heavy"/>
                  <a:sym typeface="Aileron Heavy"/>
                </a:rPr>
                <a:t>IMPACT ANALYSIS:</a:t>
              </a:r>
            </a:p>
            <a:p>
              <a:pPr algn="ctr">
                <a:lnSpc>
                  <a:spcPts val="7280"/>
                </a:lnSpc>
              </a:pPr>
              <a:endParaRPr lang="en-US" sz="5600" b="1" spc="168">
                <a:solidFill>
                  <a:srgbClr val="FFFFFF"/>
                </a:solidFill>
                <a:latin typeface="Aileron Heavy"/>
                <a:ea typeface="Aileron Heavy"/>
                <a:cs typeface="Aileron Heavy"/>
                <a:sym typeface="Aileron Heavy"/>
              </a:endParaRPr>
            </a:p>
          </p:txBody>
        </p:sp>
        <p:sp>
          <p:nvSpPr>
            <p:cNvPr id="35" name="TextBox 35"/>
            <p:cNvSpPr txBox="1"/>
            <p:nvPr/>
          </p:nvSpPr>
          <p:spPr>
            <a:xfrm>
              <a:off x="0" y="3797723"/>
              <a:ext cx="7136437" cy="578697"/>
            </a:xfrm>
            <a:prstGeom prst="rect">
              <a:avLst/>
            </a:prstGeom>
          </p:spPr>
          <p:txBody>
            <a:bodyPr lIns="0" tIns="0" rIns="0" bIns="0" rtlCol="0" anchor="t">
              <a:spAutoFit/>
            </a:bodyPr>
            <a:lstStyle/>
            <a:p>
              <a:pPr algn="ctr">
                <a:lnSpc>
                  <a:spcPts val="3640"/>
                </a:lnSpc>
              </a:pPr>
              <a:endParaRPr/>
            </a:p>
          </p:txBody>
        </p:sp>
      </p:grpSp>
      <p:sp>
        <p:nvSpPr>
          <p:cNvPr id="36" name="TextBox 36"/>
          <p:cNvSpPr txBox="1"/>
          <p:nvPr/>
        </p:nvSpPr>
        <p:spPr>
          <a:xfrm>
            <a:off x="8378798" y="2478324"/>
            <a:ext cx="4458918" cy="976630"/>
          </a:xfrm>
          <a:prstGeom prst="rect">
            <a:avLst/>
          </a:prstGeom>
        </p:spPr>
        <p:txBody>
          <a:bodyPr lIns="0" tIns="0" rIns="0" bIns="0" rtlCol="0" anchor="t">
            <a:spAutoFit/>
          </a:bodyPr>
          <a:lstStyle/>
          <a:p>
            <a:pPr algn="ctr">
              <a:lnSpc>
                <a:spcPts val="3919"/>
              </a:lnSpc>
              <a:spcBef>
                <a:spcPct val="0"/>
              </a:spcBef>
            </a:pPr>
            <a:r>
              <a:rPr lang="en-US" sz="2799">
                <a:solidFill>
                  <a:srgbClr val="FFFFFF"/>
                </a:solidFill>
                <a:latin typeface="TAN Headline"/>
                <a:ea typeface="TAN Headline"/>
                <a:cs typeface="TAN Headline"/>
                <a:sym typeface="TAN Headline"/>
              </a:rPr>
              <a:t>· Improved Early Detection</a:t>
            </a:r>
          </a:p>
        </p:txBody>
      </p:sp>
      <p:sp>
        <p:nvSpPr>
          <p:cNvPr id="37" name="TextBox 37"/>
          <p:cNvSpPr txBox="1"/>
          <p:nvPr/>
        </p:nvSpPr>
        <p:spPr>
          <a:xfrm>
            <a:off x="12837716" y="2525712"/>
            <a:ext cx="4458918" cy="1471930"/>
          </a:xfrm>
          <a:prstGeom prst="rect">
            <a:avLst/>
          </a:prstGeom>
        </p:spPr>
        <p:txBody>
          <a:bodyPr lIns="0" tIns="0" rIns="0" bIns="0" rtlCol="0" anchor="t">
            <a:spAutoFit/>
          </a:bodyPr>
          <a:lstStyle/>
          <a:p>
            <a:pPr algn="ctr">
              <a:lnSpc>
                <a:spcPts val="3919"/>
              </a:lnSpc>
            </a:pPr>
            <a:r>
              <a:rPr lang="en-US" sz="2799">
                <a:solidFill>
                  <a:srgbClr val="FFFFFF"/>
                </a:solidFill>
                <a:latin typeface="TAN Headline"/>
                <a:ea typeface="TAN Headline"/>
                <a:cs typeface="TAN Headline"/>
                <a:sym typeface="TAN Headline"/>
              </a:rPr>
              <a:t>·      Reduced Healthcare Costs</a:t>
            </a:r>
          </a:p>
          <a:p>
            <a:pPr algn="ctr">
              <a:lnSpc>
                <a:spcPts val="3919"/>
              </a:lnSpc>
              <a:spcBef>
                <a:spcPct val="0"/>
              </a:spcBef>
            </a:pPr>
            <a:endParaRPr lang="en-US" sz="2799">
              <a:solidFill>
                <a:srgbClr val="FFFFFF"/>
              </a:solidFill>
              <a:latin typeface="TAN Headline"/>
              <a:ea typeface="TAN Headline"/>
              <a:cs typeface="TAN Headline"/>
              <a:sym typeface="TAN Headline"/>
            </a:endParaRPr>
          </a:p>
        </p:txBody>
      </p:sp>
      <p:sp>
        <p:nvSpPr>
          <p:cNvPr id="38" name="TextBox 38"/>
          <p:cNvSpPr txBox="1"/>
          <p:nvPr/>
        </p:nvSpPr>
        <p:spPr>
          <a:xfrm>
            <a:off x="12800382" y="6919312"/>
            <a:ext cx="4458918" cy="1471930"/>
          </a:xfrm>
          <a:prstGeom prst="rect">
            <a:avLst/>
          </a:prstGeom>
        </p:spPr>
        <p:txBody>
          <a:bodyPr lIns="0" tIns="0" rIns="0" bIns="0" rtlCol="0" anchor="t">
            <a:spAutoFit/>
          </a:bodyPr>
          <a:lstStyle/>
          <a:p>
            <a:pPr algn="ctr">
              <a:lnSpc>
                <a:spcPts val="3919"/>
              </a:lnSpc>
            </a:pPr>
            <a:r>
              <a:rPr lang="en-US" sz="2799">
                <a:solidFill>
                  <a:srgbClr val="FFFFFF"/>
                </a:solidFill>
                <a:latin typeface="TAN Headline"/>
                <a:ea typeface="TAN Headline"/>
                <a:cs typeface="TAN Headline"/>
                <a:sym typeface="TAN Headline"/>
              </a:rPr>
              <a:t>·      Operational Efficiency</a:t>
            </a:r>
          </a:p>
          <a:p>
            <a:pPr algn="ctr">
              <a:lnSpc>
                <a:spcPts val="3919"/>
              </a:lnSpc>
              <a:spcBef>
                <a:spcPct val="0"/>
              </a:spcBef>
            </a:pPr>
            <a:endParaRPr lang="en-US" sz="2799">
              <a:solidFill>
                <a:srgbClr val="FFFFFF"/>
              </a:solidFill>
              <a:latin typeface="TAN Headline"/>
              <a:ea typeface="TAN Headline"/>
              <a:cs typeface="TAN Headline"/>
              <a:sym typeface="TAN Headline"/>
            </a:endParaRPr>
          </a:p>
        </p:txBody>
      </p:sp>
      <p:sp>
        <p:nvSpPr>
          <p:cNvPr id="39" name="TextBox 39"/>
          <p:cNvSpPr txBox="1"/>
          <p:nvPr/>
        </p:nvSpPr>
        <p:spPr>
          <a:xfrm>
            <a:off x="8094728" y="6919312"/>
            <a:ext cx="4458918" cy="1471930"/>
          </a:xfrm>
          <a:prstGeom prst="rect">
            <a:avLst/>
          </a:prstGeom>
        </p:spPr>
        <p:txBody>
          <a:bodyPr lIns="0" tIns="0" rIns="0" bIns="0" rtlCol="0" anchor="t">
            <a:spAutoFit/>
          </a:bodyPr>
          <a:lstStyle/>
          <a:p>
            <a:pPr algn="ctr">
              <a:lnSpc>
                <a:spcPts val="3919"/>
              </a:lnSpc>
            </a:pPr>
            <a:r>
              <a:rPr lang="en-US" sz="2799">
                <a:solidFill>
                  <a:srgbClr val="FFFFFF"/>
                </a:solidFill>
                <a:latin typeface="TAN Headline"/>
                <a:ea typeface="TAN Headline"/>
                <a:cs typeface="TAN Headline"/>
                <a:sym typeface="TAN Headline"/>
              </a:rPr>
              <a:t>·      Enhanced Patient Outcomes</a:t>
            </a:r>
          </a:p>
          <a:p>
            <a:pPr algn="ctr">
              <a:lnSpc>
                <a:spcPts val="3919"/>
              </a:lnSpc>
              <a:spcBef>
                <a:spcPct val="0"/>
              </a:spcBef>
            </a:pPr>
            <a:endParaRPr lang="en-US" sz="2799">
              <a:solidFill>
                <a:srgbClr val="FFFFFF"/>
              </a:solidFill>
              <a:latin typeface="TAN Headline"/>
              <a:ea typeface="TAN Headline"/>
              <a:cs typeface="TAN Headline"/>
              <a:sym typeface="TAN Headlin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591004">
            <a:off x="9581993" y="1000174"/>
            <a:ext cx="9743832" cy="10202966"/>
          </a:xfrm>
          <a:custGeom>
            <a:avLst/>
            <a:gdLst/>
            <a:ahLst/>
            <a:cxnLst/>
            <a:rect l="l" t="t" r="r" b="b"/>
            <a:pathLst>
              <a:path w="9743832" h="10202966">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5755965">
            <a:off x="-1305642" y="731692"/>
            <a:ext cx="9743832" cy="10202966"/>
          </a:xfrm>
          <a:custGeom>
            <a:avLst/>
            <a:gdLst/>
            <a:ahLst/>
            <a:cxnLst/>
            <a:rect l="l" t="t" r="r" b="b"/>
            <a:pathLst>
              <a:path w="9743832" h="10202966">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1844355" y="5705171"/>
            <a:ext cx="14599291" cy="9163657"/>
          </a:xfrm>
          <a:custGeom>
            <a:avLst/>
            <a:gdLst/>
            <a:ahLst/>
            <a:cxnLst/>
            <a:rect l="l" t="t" r="r" b="b"/>
            <a:pathLst>
              <a:path w="14599291" h="9163657">
                <a:moveTo>
                  <a:pt x="14599290" y="0"/>
                </a:moveTo>
                <a:lnTo>
                  <a:pt x="0" y="0"/>
                </a:lnTo>
                <a:lnTo>
                  <a:pt x="0" y="9163658"/>
                </a:lnTo>
                <a:lnTo>
                  <a:pt x="14599290" y="9163658"/>
                </a:lnTo>
                <a:lnTo>
                  <a:pt x="1459929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5216366" y="5042801"/>
            <a:ext cx="4127261" cy="5717869"/>
          </a:xfrm>
          <a:custGeom>
            <a:avLst/>
            <a:gdLst/>
            <a:ahLst/>
            <a:cxnLst/>
            <a:rect l="l" t="t" r="r" b="b"/>
            <a:pathLst>
              <a:path w="4127261" h="5717869">
                <a:moveTo>
                  <a:pt x="0" y="0"/>
                </a:moveTo>
                <a:lnTo>
                  <a:pt x="4127262" y="0"/>
                </a:lnTo>
                <a:lnTo>
                  <a:pt x="4127262" y="5717869"/>
                </a:lnTo>
                <a:lnTo>
                  <a:pt x="0" y="57178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9144000" y="4573289"/>
            <a:ext cx="4364916" cy="6187381"/>
          </a:xfrm>
          <a:custGeom>
            <a:avLst/>
            <a:gdLst/>
            <a:ahLst/>
            <a:cxnLst/>
            <a:rect l="l" t="t" r="r" b="b"/>
            <a:pathLst>
              <a:path w="4364916" h="6187381">
                <a:moveTo>
                  <a:pt x="0" y="0"/>
                </a:moveTo>
                <a:lnTo>
                  <a:pt x="4364916" y="0"/>
                </a:lnTo>
                <a:lnTo>
                  <a:pt x="4364916" y="6187381"/>
                </a:lnTo>
                <a:lnTo>
                  <a:pt x="0" y="618738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1487407" y="6174334"/>
            <a:ext cx="3531385" cy="3815463"/>
          </a:xfrm>
          <a:custGeom>
            <a:avLst/>
            <a:gdLst/>
            <a:ahLst/>
            <a:cxnLst/>
            <a:rect l="l" t="t" r="r" b="b"/>
            <a:pathLst>
              <a:path w="3531385" h="3815463">
                <a:moveTo>
                  <a:pt x="0" y="0"/>
                </a:moveTo>
                <a:lnTo>
                  <a:pt x="3531386" y="0"/>
                </a:lnTo>
                <a:lnTo>
                  <a:pt x="3531386" y="3815463"/>
                </a:lnTo>
                <a:lnTo>
                  <a:pt x="0" y="38154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Freeform 8"/>
          <p:cNvSpPr/>
          <p:nvPr/>
        </p:nvSpPr>
        <p:spPr>
          <a:xfrm flipH="1">
            <a:off x="12543402" y="6083768"/>
            <a:ext cx="3531385" cy="3815463"/>
          </a:xfrm>
          <a:custGeom>
            <a:avLst/>
            <a:gdLst/>
            <a:ahLst/>
            <a:cxnLst/>
            <a:rect l="l" t="t" r="r" b="b"/>
            <a:pathLst>
              <a:path w="3531385" h="3815463">
                <a:moveTo>
                  <a:pt x="3531386" y="0"/>
                </a:moveTo>
                <a:lnTo>
                  <a:pt x="0" y="0"/>
                </a:lnTo>
                <a:lnTo>
                  <a:pt x="0" y="3815463"/>
                </a:lnTo>
                <a:lnTo>
                  <a:pt x="3531386" y="3815463"/>
                </a:lnTo>
                <a:lnTo>
                  <a:pt x="3531386"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9" name="Freeform 9"/>
          <p:cNvSpPr/>
          <p:nvPr/>
        </p:nvSpPr>
        <p:spPr>
          <a:xfrm>
            <a:off x="-436655" y="1657320"/>
            <a:ext cx="3778768" cy="3807323"/>
          </a:xfrm>
          <a:custGeom>
            <a:avLst/>
            <a:gdLst/>
            <a:ahLst/>
            <a:cxnLst/>
            <a:rect l="l" t="t" r="r" b="b"/>
            <a:pathLst>
              <a:path w="3778768" h="3807323">
                <a:moveTo>
                  <a:pt x="0" y="0"/>
                </a:moveTo>
                <a:lnTo>
                  <a:pt x="3778768" y="0"/>
                </a:lnTo>
                <a:lnTo>
                  <a:pt x="3778768" y="3807323"/>
                </a:lnTo>
                <a:lnTo>
                  <a:pt x="0" y="380732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0" name="Freeform 10"/>
          <p:cNvSpPr/>
          <p:nvPr/>
        </p:nvSpPr>
        <p:spPr>
          <a:xfrm>
            <a:off x="538390" y="606533"/>
            <a:ext cx="1828678" cy="1399770"/>
          </a:xfrm>
          <a:custGeom>
            <a:avLst/>
            <a:gdLst/>
            <a:ahLst/>
            <a:cxnLst/>
            <a:rect l="l" t="t" r="r" b="b"/>
            <a:pathLst>
              <a:path w="1828678" h="1399770">
                <a:moveTo>
                  <a:pt x="0" y="0"/>
                </a:moveTo>
                <a:lnTo>
                  <a:pt x="1828678" y="0"/>
                </a:lnTo>
                <a:lnTo>
                  <a:pt x="1828678" y="1399770"/>
                </a:lnTo>
                <a:lnTo>
                  <a:pt x="0" y="139977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grpSp>
        <p:nvGrpSpPr>
          <p:cNvPr id="11" name="Group 11"/>
          <p:cNvGrpSpPr/>
          <p:nvPr/>
        </p:nvGrpSpPr>
        <p:grpSpPr>
          <a:xfrm>
            <a:off x="4460558" y="573066"/>
            <a:ext cx="627698" cy="634365"/>
            <a:chOff x="0" y="0"/>
            <a:chExt cx="836930" cy="845820"/>
          </a:xfrm>
        </p:grpSpPr>
        <p:sp>
          <p:nvSpPr>
            <p:cNvPr id="12" name="Freeform 12"/>
            <p:cNvSpPr/>
            <p:nvPr/>
          </p:nvSpPr>
          <p:spPr>
            <a:xfrm>
              <a:off x="45720" y="48260"/>
              <a:ext cx="746760" cy="748030"/>
            </a:xfrm>
            <a:custGeom>
              <a:avLst/>
              <a:gdLst/>
              <a:ahLst/>
              <a:cxnLst/>
              <a:rect l="l" t="t" r="r" b="b"/>
              <a:pathLst>
                <a:path w="746760" h="748030">
                  <a:moveTo>
                    <a:pt x="541020" y="712470"/>
                  </a:moveTo>
                  <a:cubicBezTo>
                    <a:pt x="17780" y="205740"/>
                    <a:pt x="15240" y="201930"/>
                    <a:pt x="10160" y="186690"/>
                  </a:cubicBezTo>
                  <a:cubicBezTo>
                    <a:pt x="3810" y="163830"/>
                    <a:pt x="0" y="124460"/>
                    <a:pt x="8890" y="99060"/>
                  </a:cubicBezTo>
                  <a:cubicBezTo>
                    <a:pt x="16510" y="72390"/>
                    <a:pt x="38100" y="44450"/>
                    <a:pt x="59690" y="27940"/>
                  </a:cubicBezTo>
                  <a:cubicBezTo>
                    <a:pt x="82550" y="11430"/>
                    <a:pt x="116840" y="1270"/>
                    <a:pt x="143510" y="2540"/>
                  </a:cubicBezTo>
                  <a:cubicBezTo>
                    <a:pt x="171450" y="3810"/>
                    <a:pt x="207010" y="20320"/>
                    <a:pt x="226060" y="33020"/>
                  </a:cubicBezTo>
                  <a:cubicBezTo>
                    <a:pt x="240030" y="43180"/>
                    <a:pt x="247650" y="52070"/>
                    <a:pt x="255270" y="66040"/>
                  </a:cubicBezTo>
                  <a:cubicBezTo>
                    <a:pt x="266700" y="87630"/>
                    <a:pt x="275590" y="128270"/>
                    <a:pt x="275590" y="151130"/>
                  </a:cubicBezTo>
                  <a:cubicBezTo>
                    <a:pt x="275590" y="168910"/>
                    <a:pt x="273050" y="180340"/>
                    <a:pt x="265430" y="194310"/>
                  </a:cubicBezTo>
                  <a:cubicBezTo>
                    <a:pt x="254000" y="215900"/>
                    <a:pt x="229870" y="246380"/>
                    <a:pt x="205740" y="259080"/>
                  </a:cubicBezTo>
                  <a:cubicBezTo>
                    <a:pt x="181610" y="273050"/>
                    <a:pt x="143510" y="276860"/>
                    <a:pt x="120650" y="275590"/>
                  </a:cubicBezTo>
                  <a:cubicBezTo>
                    <a:pt x="102870" y="274320"/>
                    <a:pt x="91440" y="270510"/>
                    <a:pt x="77470" y="261620"/>
                  </a:cubicBezTo>
                  <a:cubicBezTo>
                    <a:pt x="57150" y="250190"/>
                    <a:pt x="27940" y="224790"/>
                    <a:pt x="16510" y="199390"/>
                  </a:cubicBezTo>
                  <a:cubicBezTo>
                    <a:pt x="3810" y="175260"/>
                    <a:pt x="0" y="139700"/>
                    <a:pt x="5080" y="113030"/>
                  </a:cubicBezTo>
                  <a:cubicBezTo>
                    <a:pt x="10160" y="86360"/>
                    <a:pt x="27940" y="55880"/>
                    <a:pt x="48260" y="36830"/>
                  </a:cubicBezTo>
                  <a:cubicBezTo>
                    <a:pt x="69850" y="19050"/>
                    <a:pt x="105410" y="6350"/>
                    <a:pt x="129540" y="2540"/>
                  </a:cubicBezTo>
                  <a:cubicBezTo>
                    <a:pt x="146050" y="0"/>
                    <a:pt x="157480" y="1270"/>
                    <a:pt x="173990" y="6350"/>
                  </a:cubicBezTo>
                  <a:cubicBezTo>
                    <a:pt x="195580" y="13970"/>
                    <a:pt x="214630" y="27940"/>
                    <a:pt x="246380" y="54610"/>
                  </a:cubicBezTo>
                  <a:cubicBezTo>
                    <a:pt x="337820" y="129540"/>
                    <a:pt x="645160" y="457200"/>
                    <a:pt x="708660" y="537210"/>
                  </a:cubicBezTo>
                  <a:cubicBezTo>
                    <a:pt x="726440" y="560070"/>
                    <a:pt x="734060" y="566420"/>
                    <a:pt x="739140" y="585470"/>
                  </a:cubicBezTo>
                  <a:cubicBezTo>
                    <a:pt x="745490" y="609600"/>
                    <a:pt x="746760" y="646430"/>
                    <a:pt x="736600" y="671830"/>
                  </a:cubicBezTo>
                  <a:cubicBezTo>
                    <a:pt x="726440" y="695960"/>
                    <a:pt x="698500" y="722630"/>
                    <a:pt x="676910" y="734060"/>
                  </a:cubicBezTo>
                  <a:cubicBezTo>
                    <a:pt x="659130" y="744220"/>
                    <a:pt x="641350" y="748030"/>
                    <a:pt x="621030" y="746760"/>
                  </a:cubicBezTo>
                  <a:cubicBezTo>
                    <a:pt x="595630" y="744220"/>
                    <a:pt x="541020" y="712470"/>
                    <a:pt x="541020" y="712470"/>
                  </a:cubicBezTo>
                </a:path>
              </a:pathLst>
            </a:custGeom>
            <a:solidFill>
              <a:srgbClr val="88A3CE"/>
            </a:solidFill>
            <a:ln cap="sq">
              <a:noFill/>
              <a:prstDash val="solid"/>
              <a:miter/>
            </a:ln>
          </p:spPr>
          <p:txBody>
            <a:bodyPr/>
            <a:lstStyle/>
            <a:p>
              <a:endParaRPr lang="en-US"/>
            </a:p>
          </p:txBody>
        </p:sp>
      </p:grpSp>
      <p:grpSp>
        <p:nvGrpSpPr>
          <p:cNvPr id="13" name="Group 13"/>
          <p:cNvGrpSpPr/>
          <p:nvPr/>
        </p:nvGrpSpPr>
        <p:grpSpPr>
          <a:xfrm>
            <a:off x="5068253" y="483531"/>
            <a:ext cx="296228" cy="615315"/>
            <a:chOff x="0" y="0"/>
            <a:chExt cx="394970" cy="820420"/>
          </a:xfrm>
        </p:grpSpPr>
        <p:sp>
          <p:nvSpPr>
            <p:cNvPr id="14" name="Freeform 14"/>
            <p:cNvSpPr/>
            <p:nvPr/>
          </p:nvSpPr>
          <p:spPr>
            <a:xfrm>
              <a:off x="48260" y="49530"/>
              <a:ext cx="311150" cy="722630"/>
            </a:xfrm>
            <a:custGeom>
              <a:avLst/>
              <a:gdLst/>
              <a:ahLst/>
              <a:cxnLst/>
              <a:rect l="l" t="t" r="r" b="b"/>
              <a:pathLst>
                <a:path w="311150" h="722630">
                  <a:moveTo>
                    <a:pt x="66040" y="626110"/>
                  </a:moveTo>
                  <a:cubicBezTo>
                    <a:pt x="2540" y="208280"/>
                    <a:pt x="11430" y="87630"/>
                    <a:pt x="33020" y="48260"/>
                  </a:cubicBezTo>
                  <a:cubicBezTo>
                    <a:pt x="40640" y="31750"/>
                    <a:pt x="49530" y="27940"/>
                    <a:pt x="63500" y="20320"/>
                  </a:cubicBezTo>
                  <a:cubicBezTo>
                    <a:pt x="83820" y="10160"/>
                    <a:pt x="118110" y="0"/>
                    <a:pt x="143510" y="2540"/>
                  </a:cubicBezTo>
                  <a:cubicBezTo>
                    <a:pt x="168910" y="5080"/>
                    <a:pt x="199390" y="19050"/>
                    <a:pt x="218440" y="36830"/>
                  </a:cubicBezTo>
                  <a:cubicBezTo>
                    <a:pt x="237490" y="53340"/>
                    <a:pt x="252730" y="82550"/>
                    <a:pt x="257810" y="107950"/>
                  </a:cubicBezTo>
                  <a:cubicBezTo>
                    <a:pt x="261620" y="133350"/>
                    <a:pt x="256540" y="166370"/>
                    <a:pt x="245110" y="189230"/>
                  </a:cubicBezTo>
                  <a:cubicBezTo>
                    <a:pt x="232410" y="212090"/>
                    <a:pt x="204470" y="234950"/>
                    <a:pt x="185420" y="246380"/>
                  </a:cubicBezTo>
                  <a:cubicBezTo>
                    <a:pt x="172720" y="254000"/>
                    <a:pt x="161290" y="256540"/>
                    <a:pt x="146050" y="257810"/>
                  </a:cubicBezTo>
                  <a:cubicBezTo>
                    <a:pt x="124460" y="257810"/>
                    <a:pt x="85090" y="250190"/>
                    <a:pt x="66040" y="240030"/>
                  </a:cubicBezTo>
                  <a:cubicBezTo>
                    <a:pt x="52070" y="233680"/>
                    <a:pt x="43180" y="226060"/>
                    <a:pt x="34290" y="214630"/>
                  </a:cubicBezTo>
                  <a:cubicBezTo>
                    <a:pt x="20320" y="196850"/>
                    <a:pt x="6350" y="160020"/>
                    <a:pt x="2540" y="138430"/>
                  </a:cubicBezTo>
                  <a:cubicBezTo>
                    <a:pt x="0" y="123190"/>
                    <a:pt x="1270" y="111760"/>
                    <a:pt x="7620" y="96520"/>
                  </a:cubicBezTo>
                  <a:cubicBezTo>
                    <a:pt x="13970" y="76200"/>
                    <a:pt x="31750" y="44450"/>
                    <a:pt x="52070" y="29210"/>
                  </a:cubicBezTo>
                  <a:cubicBezTo>
                    <a:pt x="72390" y="12700"/>
                    <a:pt x="107950" y="3810"/>
                    <a:pt x="129540" y="1270"/>
                  </a:cubicBezTo>
                  <a:cubicBezTo>
                    <a:pt x="146050" y="0"/>
                    <a:pt x="156210" y="2540"/>
                    <a:pt x="171450" y="7620"/>
                  </a:cubicBezTo>
                  <a:cubicBezTo>
                    <a:pt x="191770" y="16510"/>
                    <a:pt x="222250" y="35560"/>
                    <a:pt x="236220" y="57150"/>
                  </a:cubicBezTo>
                  <a:cubicBezTo>
                    <a:pt x="251460" y="78740"/>
                    <a:pt x="260350" y="110490"/>
                    <a:pt x="259080" y="135890"/>
                  </a:cubicBezTo>
                  <a:cubicBezTo>
                    <a:pt x="257810" y="161290"/>
                    <a:pt x="227330" y="210820"/>
                    <a:pt x="229870" y="212090"/>
                  </a:cubicBezTo>
                  <a:cubicBezTo>
                    <a:pt x="231140" y="213360"/>
                    <a:pt x="243840" y="182880"/>
                    <a:pt x="250190" y="185420"/>
                  </a:cubicBezTo>
                  <a:cubicBezTo>
                    <a:pt x="273050" y="191770"/>
                    <a:pt x="311150" y="562610"/>
                    <a:pt x="294640" y="636270"/>
                  </a:cubicBezTo>
                  <a:cubicBezTo>
                    <a:pt x="289560" y="661670"/>
                    <a:pt x="280670" y="670560"/>
                    <a:pt x="266700" y="684530"/>
                  </a:cubicBezTo>
                  <a:cubicBezTo>
                    <a:pt x="248920" y="701040"/>
                    <a:pt x="217170" y="717550"/>
                    <a:pt x="190500" y="720090"/>
                  </a:cubicBezTo>
                  <a:cubicBezTo>
                    <a:pt x="165100" y="722630"/>
                    <a:pt x="132080" y="712470"/>
                    <a:pt x="110490" y="695960"/>
                  </a:cubicBezTo>
                  <a:cubicBezTo>
                    <a:pt x="90170" y="680720"/>
                    <a:pt x="66040" y="626110"/>
                    <a:pt x="66040" y="626110"/>
                  </a:cubicBezTo>
                </a:path>
              </a:pathLst>
            </a:custGeom>
            <a:solidFill>
              <a:srgbClr val="88A3CE"/>
            </a:solidFill>
            <a:ln cap="sq">
              <a:noFill/>
              <a:prstDash val="solid"/>
              <a:miter/>
            </a:ln>
          </p:spPr>
          <p:txBody>
            <a:bodyPr/>
            <a:lstStyle/>
            <a:p>
              <a:endParaRPr lang="en-US"/>
            </a:p>
          </p:txBody>
        </p:sp>
      </p:grpSp>
      <p:grpSp>
        <p:nvGrpSpPr>
          <p:cNvPr id="15" name="Group 15"/>
          <p:cNvGrpSpPr/>
          <p:nvPr/>
        </p:nvGrpSpPr>
        <p:grpSpPr>
          <a:xfrm>
            <a:off x="4470082" y="1228386"/>
            <a:ext cx="592455" cy="303847"/>
            <a:chOff x="0" y="0"/>
            <a:chExt cx="789940" cy="405130"/>
          </a:xfrm>
        </p:grpSpPr>
        <p:sp>
          <p:nvSpPr>
            <p:cNvPr id="16" name="Freeform 16"/>
            <p:cNvSpPr/>
            <p:nvPr/>
          </p:nvSpPr>
          <p:spPr>
            <a:xfrm>
              <a:off x="48260" y="48260"/>
              <a:ext cx="692150" cy="309880"/>
            </a:xfrm>
            <a:custGeom>
              <a:avLst/>
              <a:gdLst/>
              <a:ahLst/>
              <a:cxnLst/>
              <a:rect l="l" t="t" r="r" b="b"/>
              <a:pathLst>
                <a:path w="692150" h="309880">
                  <a:moveTo>
                    <a:pt x="553720" y="278130"/>
                  </a:moveTo>
                  <a:cubicBezTo>
                    <a:pt x="351790" y="256540"/>
                    <a:pt x="271780" y="250190"/>
                    <a:pt x="234950" y="262890"/>
                  </a:cubicBezTo>
                  <a:cubicBezTo>
                    <a:pt x="214630" y="270510"/>
                    <a:pt x="210820" y="288290"/>
                    <a:pt x="191770" y="294640"/>
                  </a:cubicBezTo>
                  <a:cubicBezTo>
                    <a:pt x="170180" y="303530"/>
                    <a:pt x="133350" y="309880"/>
                    <a:pt x="106680" y="303530"/>
                  </a:cubicBezTo>
                  <a:cubicBezTo>
                    <a:pt x="80010" y="297180"/>
                    <a:pt x="49530" y="275590"/>
                    <a:pt x="33020" y="259080"/>
                  </a:cubicBezTo>
                  <a:cubicBezTo>
                    <a:pt x="21590" y="246380"/>
                    <a:pt x="16510" y="234950"/>
                    <a:pt x="11430" y="220980"/>
                  </a:cubicBezTo>
                  <a:cubicBezTo>
                    <a:pt x="6350" y="207010"/>
                    <a:pt x="1270" y="194310"/>
                    <a:pt x="2540" y="177800"/>
                  </a:cubicBezTo>
                  <a:cubicBezTo>
                    <a:pt x="3810" y="154940"/>
                    <a:pt x="10160" y="118110"/>
                    <a:pt x="26670" y="95250"/>
                  </a:cubicBezTo>
                  <a:cubicBezTo>
                    <a:pt x="41910" y="73660"/>
                    <a:pt x="69850" y="52070"/>
                    <a:pt x="95250" y="44450"/>
                  </a:cubicBezTo>
                  <a:cubicBezTo>
                    <a:pt x="120650" y="35560"/>
                    <a:pt x="158750" y="39370"/>
                    <a:pt x="181610" y="45720"/>
                  </a:cubicBezTo>
                  <a:cubicBezTo>
                    <a:pt x="196850" y="49530"/>
                    <a:pt x="207010" y="54610"/>
                    <a:pt x="219710" y="66040"/>
                  </a:cubicBezTo>
                  <a:cubicBezTo>
                    <a:pt x="236220" y="81280"/>
                    <a:pt x="260350" y="111760"/>
                    <a:pt x="266700" y="137160"/>
                  </a:cubicBezTo>
                  <a:cubicBezTo>
                    <a:pt x="274320" y="163830"/>
                    <a:pt x="271780" y="198120"/>
                    <a:pt x="261620" y="223520"/>
                  </a:cubicBezTo>
                  <a:cubicBezTo>
                    <a:pt x="251460" y="248920"/>
                    <a:pt x="228600" y="274320"/>
                    <a:pt x="205740" y="288290"/>
                  </a:cubicBezTo>
                  <a:cubicBezTo>
                    <a:pt x="181610" y="302260"/>
                    <a:pt x="148590" y="309880"/>
                    <a:pt x="120650" y="306070"/>
                  </a:cubicBezTo>
                  <a:cubicBezTo>
                    <a:pt x="93980" y="303530"/>
                    <a:pt x="63500" y="288290"/>
                    <a:pt x="43180" y="269240"/>
                  </a:cubicBezTo>
                  <a:cubicBezTo>
                    <a:pt x="24130" y="250190"/>
                    <a:pt x="8890" y="215900"/>
                    <a:pt x="3810" y="193040"/>
                  </a:cubicBezTo>
                  <a:cubicBezTo>
                    <a:pt x="0" y="176530"/>
                    <a:pt x="0" y="165100"/>
                    <a:pt x="3810" y="148590"/>
                  </a:cubicBezTo>
                  <a:cubicBezTo>
                    <a:pt x="10160" y="127000"/>
                    <a:pt x="29210" y="93980"/>
                    <a:pt x="45720" y="73660"/>
                  </a:cubicBezTo>
                  <a:cubicBezTo>
                    <a:pt x="59690" y="55880"/>
                    <a:pt x="71120" y="43180"/>
                    <a:pt x="93980" y="31750"/>
                  </a:cubicBezTo>
                  <a:cubicBezTo>
                    <a:pt x="132080" y="13970"/>
                    <a:pt x="207010" y="6350"/>
                    <a:pt x="264160" y="2540"/>
                  </a:cubicBezTo>
                  <a:cubicBezTo>
                    <a:pt x="322580" y="0"/>
                    <a:pt x="383540" y="7620"/>
                    <a:pt x="441960" y="15240"/>
                  </a:cubicBezTo>
                  <a:cubicBezTo>
                    <a:pt x="501650" y="22860"/>
                    <a:pt x="575310" y="27940"/>
                    <a:pt x="617220" y="49530"/>
                  </a:cubicBezTo>
                  <a:cubicBezTo>
                    <a:pt x="645160" y="63500"/>
                    <a:pt x="666750" y="86360"/>
                    <a:pt x="678180" y="106680"/>
                  </a:cubicBezTo>
                  <a:cubicBezTo>
                    <a:pt x="688340" y="124460"/>
                    <a:pt x="692150" y="143510"/>
                    <a:pt x="690880" y="162560"/>
                  </a:cubicBezTo>
                  <a:cubicBezTo>
                    <a:pt x="688340" y="186690"/>
                    <a:pt x="674370" y="222250"/>
                    <a:pt x="657860" y="241300"/>
                  </a:cubicBezTo>
                  <a:cubicBezTo>
                    <a:pt x="645160" y="256540"/>
                    <a:pt x="627380" y="266700"/>
                    <a:pt x="610870" y="273050"/>
                  </a:cubicBezTo>
                  <a:cubicBezTo>
                    <a:pt x="593090" y="278130"/>
                    <a:pt x="553720" y="278130"/>
                    <a:pt x="553720" y="278130"/>
                  </a:cubicBezTo>
                </a:path>
              </a:pathLst>
            </a:custGeom>
            <a:solidFill>
              <a:srgbClr val="88A3CE"/>
            </a:solidFill>
            <a:ln cap="sq">
              <a:noFill/>
              <a:prstDash val="solid"/>
              <a:miter/>
            </a:ln>
          </p:spPr>
          <p:txBody>
            <a:bodyPr/>
            <a:lstStyle/>
            <a:p>
              <a:endParaRPr lang="en-US"/>
            </a:p>
          </p:txBody>
        </p:sp>
      </p:grpSp>
      <p:grpSp>
        <p:nvGrpSpPr>
          <p:cNvPr id="17" name="Group 17"/>
          <p:cNvGrpSpPr/>
          <p:nvPr/>
        </p:nvGrpSpPr>
        <p:grpSpPr>
          <a:xfrm rot="-5466542">
            <a:off x="13171488" y="957477"/>
            <a:ext cx="552469" cy="522858"/>
            <a:chOff x="0" y="0"/>
            <a:chExt cx="900430" cy="852170"/>
          </a:xfrm>
        </p:grpSpPr>
        <p:sp>
          <p:nvSpPr>
            <p:cNvPr id="18" name="Freeform 18"/>
            <p:cNvSpPr/>
            <p:nvPr/>
          </p:nvSpPr>
          <p:spPr>
            <a:xfrm>
              <a:off x="45720" y="48260"/>
              <a:ext cx="807720" cy="755650"/>
            </a:xfrm>
            <a:custGeom>
              <a:avLst/>
              <a:gdLst/>
              <a:ahLst/>
              <a:cxnLst/>
              <a:rect l="l" t="t" r="r" b="b"/>
              <a:pathLst>
                <a:path w="807720" h="755650">
                  <a:moveTo>
                    <a:pt x="208280" y="41910"/>
                  </a:moveTo>
                  <a:cubicBezTo>
                    <a:pt x="571500" y="396240"/>
                    <a:pt x="746760" y="495300"/>
                    <a:pt x="786130" y="544830"/>
                  </a:cubicBezTo>
                  <a:cubicBezTo>
                    <a:pt x="798830" y="561340"/>
                    <a:pt x="800100" y="568960"/>
                    <a:pt x="802640" y="585470"/>
                  </a:cubicBezTo>
                  <a:cubicBezTo>
                    <a:pt x="806450" y="608330"/>
                    <a:pt x="805180" y="646430"/>
                    <a:pt x="795020" y="671830"/>
                  </a:cubicBezTo>
                  <a:cubicBezTo>
                    <a:pt x="783590" y="697230"/>
                    <a:pt x="759460" y="722630"/>
                    <a:pt x="735330" y="735330"/>
                  </a:cubicBezTo>
                  <a:cubicBezTo>
                    <a:pt x="711200" y="749300"/>
                    <a:pt x="676910" y="755650"/>
                    <a:pt x="650240" y="750570"/>
                  </a:cubicBezTo>
                  <a:cubicBezTo>
                    <a:pt x="622300" y="746760"/>
                    <a:pt x="591820" y="731520"/>
                    <a:pt x="572770" y="711200"/>
                  </a:cubicBezTo>
                  <a:cubicBezTo>
                    <a:pt x="553720" y="692150"/>
                    <a:pt x="539750" y="655320"/>
                    <a:pt x="534670" y="632460"/>
                  </a:cubicBezTo>
                  <a:cubicBezTo>
                    <a:pt x="532130" y="615950"/>
                    <a:pt x="533400" y="603250"/>
                    <a:pt x="537210" y="589280"/>
                  </a:cubicBezTo>
                  <a:cubicBezTo>
                    <a:pt x="539750" y="574040"/>
                    <a:pt x="543560" y="561340"/>
                    <a:pt x="552450" y="547370"/>
                  </a:cubicBezTo>
                  <a:cubicBezTo>
                    <a:pt x="566420" y="528320"/>
                    <a:pt x="593090" y="501650"/>
                    <a:pt x="618490" y="490220"/>
                  </a:cubicBezTo>
                  <a:cubicBezTo>
                    <a:pt x="643890" y="480060"/>
                    <a:pt x="681990" y="480060"/>
                    <a:pt x="704850" y="485140"/>
                  </a:cubicBezTo>
                  <a:cubicBezTo>
                    <a:pt x="721360" y="487680"/>
                    <a:pt x="731520" y="492760"/>
                    <a:pt x="745490" y="502920"/>
                  </a:cubicBezTo>
                  <a:cubicBezTo>
                    <a:pt x="763270" y="516890"/>
                    <a:pt x="789940" y="544830"/>
                    <a:pt x="798830" y="571500"/>
                  </a:cubicBezTo>
                  <a:cubicBezTo>
                    <a:pt x="807720" y="596900"/>
                    <a:pt x="807720" y="632460"/>
                    <a:pt x="800100" y="657860"/>
                  </a:cubicBezTo>
                  <a:cubicBezTo>
                    <a:pt x="791210" y="684530"/>
                    <a:pt x="770890" y="712470"/>
                    <a:pt x="748030" y="727710"/>
                  </a:cubicBezTo>
                  <a:cubicBezTo>
                    <a:pt x="725170" y="744220"/>
                    <a:pt x="688340" y="751840"/>
                    <a:pt x="664210" y="751840"/>
                  </a:cubicBezTo>
                  <a:cubicBezTo>
                    <a:pt x="647700" y="753110"/>
                    <a:pt x="638810" y="749300"/>
                    <a:pt x="621030" y="742950"/>
                  </a:cubicBezTo>
                  <a:cubicBezTo>
                    <a:pt x="594360" y="732790"/>
                    <a:pt x="552450" y="708660"/>
                    <a:pt x="518160" y="684530"/>
                  </a:cubicBezTo>
                  <a:cubicBezTo>
                    <a:pt x="481330" y="659130"/>
                    <a:pt x="450850" y="635000"/>
                    <a:pt x="407670" y="594360"/>
                  </a:cubicBezTo>
                  <a:cubicBezTo>
                    <a:pt x="335280" y="530860"/>
                    <a:pt x="210820" y="405130"/>
                    <a:pt x="139700" y="326390"/>
                  </a:cubicBezTo>
                  <a:cubicBezTo>
                    <a:pt x="87630" y="270510"/>
                    <a:pt x="33020" y="220980"/>
                    <a:pt x="13970" y="175260"/>
                  </a:cubicBezTo>
                  <a:cubicBezTo>
                    <a:pt x="1270" y="144780"/>
                    <a:pt x="0" y="115570"/>
                    <a:pt x="5080" y="91440"/>
                  </a:cubicBezTo>
                  <a:cubicBezTo>
                    <a:pt x="7620" y="72390"/>
                    <a:pt x="19050" y="54610"/>
                    <a:pt x="30480" y="41910"/>
                  </a:cubicBezTo>
                  <a:cubicBezTo>
                    <a:pt x="43180" y="27940"/>
                    <a:pt x="60960" y="16510"/>
                    <a:pt x="77470" y="10160"/>
                  </a:cubicBezTo>
                  <a:cubicBezTo>
                    <a:pt x="95250" y="2540"/>
                    <a:pt x="114300" y="0"/>
                    <a:pt x="134620" y="2540"/>
                  </a:cubicBezTo>
                  <a:cubicBezTo>
                    <a:pt x="157480" y="7620"/>
                    <a:pt x="208280" y="41910"/>
                    <a:pt x="208280" y="41910"/>
                  </a:cubicBezTo>
                </a:path>
              </a:pathLst>
            </a:custGeom>
            <a:solidFill>
              <a:srgbClr val="88A3CE"/>
            </a:solidFill>
            <a:ln cap="sq">
              <a:noFill/>
              <a:prstDash val="solid"/>
              <a:miter/>
            </a:ln>
          </p:spPr>
          <p:txBody>
            <a:bodyPr/>
            <a:lstStyle/>
            <a:p>
              <a:endParaRPr lang="en-US"/>
            </a:p>
          </p:txBody>
        </p:sp>
      </p:grpSp>
      <p:grpSp>
        <p:nvGrpSpPr>
          <p:cNvPr id="19" name="Group 19"/>
          <p:cNvGrpSpPr/>
          <p:nvPr/>
        </p:nvGrpSpPr>
        <p:grpSpPr>
          <a:xfrm rot="-5466542">
            <a:off x="12755985" y="971838"/>
            <a:ext cx="621819" cy="241559"/>
            <a:chOff x="0" y="0"/>
            <a:chExt cx="1013460" cy="393700"/>
          </a:xfrm>
        </p:grpSpPr>
        <p:sp>
          <p:nvSpPr>
            <p:cNvPr id="20" name="Freeform 20"/>
            <p:cNvSpPr/>
            <p:nvPr/>
          </p:nvSpPr>
          <p:spPr>
            <a:xfrm>
              <a:off x="49530" y="46990"/>
              <a:ext cx="918210" cy="308610"/>
            </a:xfrm>
            <a:custGeom>
              <a:avLst/>
              <a:gdLst/>
              <a:ahLst/>
              <a:cxnLst/>
              <a:rect l="l" t="t" r="r" b="b"/>
              <a:pathLst>
                <a:path w="918210" h="308610">
                  <a:moveTo>
                    <a:pt x="124460" y="46990"/>
                  </a:moveTo>
                  <a:cubicBezTo>
                    <a:pt x="711200" y="30480"/>
                    <a:pt x="711200" y="19050"/>
                    <a:pt x="726440" y="13970"/>
                  </a:cubicBezTo>
                  <a:cubicBezTo>
                    <a:pt x="749300" y="6350"/>
                    <a:pt x="786130" y="0"/>
                    <a:pt x="812800" y="6350"/>
                  </a:cubicBezTo>
                  <a:cubicBezTo>
                    <a:pt x="839470" y="12700"/>
                    <a:pt x="869950" y="35560"/>
                    <a:pt x="885190" y="52070"/>
                  </a:cubicBezTo>
                  <a:cubicBezTo>
                    <a:pt x="896620" y="63500"/>
                    <a:pt x="902970" y="73660"/>
                    <a:pt x="906780" y="90170"/>
                  </a:cubicBezTo>
                  <a:cubicBezTo>
                    <a:pt x="913130" y="111760"/>
                    <a:pt x="918210" y="149860"/>
                    <a:pt x="909320" y="175260"/>
                  </a:cubicBezTo>
                  <a:cubicBezTo>
                    <a:pt x="901700" y="201930"/>
                    <a:pt x="881380" y="229870"/>
                    <a:pt x="859790" y="246380"/>
                  </a:cubicBezTo>
                  <a:cubicBezTo>
                    <a:pt x="838200" y="261620"/>
                    <a:pt x="801370" y="270510"/>
                    <a:pt x="777240" y="271780"/>
                  </a:cubicBezTo>
                  <a:cubicBezTo>
                    <a:pt x="760730" y="273050"/>
                    <a:pt x="749300" y="270510"/>
                    <a:pt x="735330" y="264160"/>
                  </a:cubicBezTo>
                  <a:cubicBezTo>
                    <a:pt x="713740" y="254000"/>
                    <a:pt x="681990" y="232410"/>
                    <a:pt x="668020" y="209550"/>
                  </a:cubicBezTo>
                  <a:cubicBezTo>
                    <a:pt x="652780" y="186690"/>
                    <a:pt x="643890" y="153670"/>
                    <a:pt x="646430" y="127000"/>
                  </a:cubicBezTo>
                  <a:cubicBezTo>
                    <a:pt x="648970" y="99060"/>
                    <a:pt x="661670" y="67310"/>
                    <a:pt x="679450" y="46990"/>
                  </a:cubicBezTo>
                  <a:cubicBezTo>
                    <a:pt x="698500" y="26670"/>
                    <a:pt x="732790" y="11430"/>
                    <a:pt x="754380" y="5080"/>
                  </a:cubicBezTo>
                  <a:cubicBezTo>
                    <a:pt x="770890" y="0"/>
                    <a:pt x="782320" y="0"/>
                    <a:pt x="798830" y="3810"/>
                  </a:cubicBezTo>
                  <a:cubicBezTo>
                    <a:pt x="820420" y="7620"/>
                    <a:pt x="857250" y="26670"/>
                    <a:pt x="875030" y="40640"/>
                  </a:cubicBezTo>
                  <a:cubicBezTo>
                    <a:pt x="887730" y="52070"/>
                    <a:pt x="895350" y="60960"/>
                    <a:pt x="901700" y="76200"/>
                  </a:cubicBezTo>
                  <a:cubicBezTo>
                    <a:pt x="909320" y="97790"/>
                    <a:pt x="918210" y="134620"/>
                    <a:pt x="913130" y="161290"/>
                  </a:cubicBezTo>
                  <a:cubicBezTo>
                    <a:pt x="908050" y="187960"/>
                    <a:pt x="896620" y="217170"/>
                    <a:pt x="871220" y="236220"/>
                  </a:cubicBezTo>
                  <a:cubicBezTo>
                    <a:pt x="829310" y="269240"/>
                    <a:pt x="735330" y="284480"/>
                    <a:pt x="651510" y="295910"/>
                  </a:cubicBezTo>
                  <a:cubicBezTo>
                    <a:pt x="544830" y="308610"/>
                    <a:pt x="383540" y="297180"/>
                    <a:pt x="279400" y="292100"/>
                  </a:cubicBezTo>
                  <a:cubicBezTo>
                    <a:pt x="204470" y="289560"/>
                    <a:pt x="132080" y="294640"/>
                    <a:pt x="85090" y="278130"/>
                  </a:cubicBezTo>
                  <a:cubicBezTo>
                    <a:pt x="55880" y="265430"/>
                    <a:pt x="33020" y="246380"/>
                    <a:pt x="19050" y="227330"/>
                  </a:cubicBezTo>
                  <a:cubicBezTo>
                    <a:pt x="7620" y="210820"/>
                    <a:pt x="2540" y="191770"/>
                    <a:pt x="1270" y="172720"/>
                  </a:cubicBezTo>
                  <a:cubicBezTo>
                    <a:pt x="0" y="154940"/>
                    <a:pt x="3810" y="134620"/>
                    <a:pt x="11430" y="118110"/>
                  </a:cubicBezTo>
                  <a:cubicBezTo>
                    <a:pt x="19050" y="100330"/>
                    <a:pt x="29210" y="83820"/>
                    <a:pt x="45720" y="72390"/>
                  </a:cubicBezTo>
                  <a:cubicBezTo>
                    <a:pt x="64770" y="58420"/>
                    <a:pt x="124460" y="46990"/>
                    <a:pt x="124460" y="46990"/>
                  </a:cubicBezTo>
                </a:path>
              </a:pathLst>
            </a:custGeom>
            <a:solidFill>
              <a:srgbClr val="88A3CE"/>
            </a:solidFill>
            <a:ln cap="sq">
              <a:noFill/>
              <a:prstDash val="solid"/>
              <a:miter/>
            </a:ln>
          </p:spPr>
          <p:txBody>
            <a:bodyPr/>
            <a:lstStyle/>
            <a:p>
              <a:endParaRPr lang="en-US"/>
            </a:p>
          </p:txBody>
        </p:sp>
      </p:grpSp>
      <p:grpSp>
        <p:nvGrpSpPr>
          <p:cNvPr id="21" name="Group 21"/>
          <p:cNvGrpSpPr/>
          <p:nvPr/>
        </p:nvGrpSpPr>
        <p:grpSpPr>
          <a:xfrm rot="-5466542">
            <a:off x="13425147" y="1315976"/>
            <a:ext cx="287533" cy="490131"/>
            <a:chOff x="0" y="0"/>
            <a:chExt cx="468630" cy="798830"/>
          </a:xfrm>
        </p:grpSpPr>
        <p:sp>
          <p:nvSpPr>
            <p:cNvPr id="22" name="Freeform 22"/>
            <p:cNvSpPr/>
            <p:nvPr/>
          </p:nvSpPr>
          <p:spPr>
            <a:xfrm>
              <a:off x="44450" y="43180"/>
              <a:ext cx="379730" cy="706120"/>
            </a:xfrm>
            <a:custGeom>
              <a:avLst/>
              <a:gdLst/>
              <a:ahLst/>
              <a:cxnLst/>
              <a:rect l="l" t="t" r="r" b="b"/>
              <a:pathLst>
                <a:path w="379730" h="706120">
                  <a:moveTo>
                    <a:pt x="236220" y="106680"/>
                  </a:moveTo>
                  <a:cubicBezTo>
                    <a:pt x="299720" y="463550"/>
                    <a:pt x="356870" y="494030"/>
                    <a:pt x="369570" y="533400"/>
                  </a:cubicBezTo>
                  <a:cubicBezTo>
                    <a:pt x="379730" y="562610"/>
                    <a:pt x="377190" y="591820"/>
                    <a:pt x="369570" y="617220"/>
                  </a:cubicBezTo>
                  <a:cubicBezTo>
                    <a:pt x="360680" y="641350"/>
                    <a:pt x="339090" y="668020"/>
                    <a:pt x="317500" y="683260"/>
                  </a:cubicBezTo>
                  <a:cubicBezTo>
                    <a:pt x="295910" y="697230"/>
                    <a:pt x="262890" y="706120"/>
                    <a:pt x="236220" y="703580"/>
                  </a:cubicBezTo>
                  <a:cubicBezTo>
                    <a:pt x="210820" y="702310"/>
                    <a:pt x="179070" y="689610"/>
                    <a:pt x="160020" y="671830"/>
                  </a:cubicBezTo>
                  <a:cubicBezTo>
                    <a:pt x="139700" y="655320"/>
                    <a:pt x="121920" y="626110"/>
                    <a:pt x="116840" y="599440"/>
                  </a:cubicBezTo>
                  <a:cubicBezTo>
                    <a:pt x="111760" y="574040"/>
                    <a:pt x="119380" y="538480"/>
                    <a:pt x="127000" y="516890"/>
                  </a:cubicBezTo>
                  <a:cubicBezTo>
                    <a:pt x="133350" y="501650"/>
                    <a:pt x="139700" y="492760"/>
                    <a:pt x="151130" y="482600"/>
                  </a:cubicBezTo>
                  <a:cubicBezTo>
                    <a:pt x="168910" y="467360"/>
                    <a:pt x="203200" y="449580"/>
                    <a:pt x="226060" y="444500"/>
                  </a:cubicBezTo>
                  <a:cubicBezTo>
                    <a:pt x="241300" y="440690"/>
                    <a:pt x="252730" y="440690"/>
                    <a:pt x="267970" y="444500"/>
                  </a:cubicBezTo>
                  <a:cubicBezTo>
                    <a:pt x="289560" y="449580"/>
                    <a:pt x="325120" y="469900"/>
                    <a:pt x="341630" y="485140"/>
                  </a:cubicBezTo>
                  <a:cubicBezTo>
                    <a:pt x="353060" y="495300"/>
                    <a:pt x="359410" y="504190"/>
                    <a:pt x="364490" y="519430"/>
                  </a:cubicBezTo>
                  <a:cubicBezTo>
                    <a:pt x="372110" y="541020"/>
                    <a:pt x="375920" y="580390"/>
                    <a:pt x="373380" y="603250"/>
                  </a:cubicBezTo>
                  <a:cubicBezTo>
                    <a:pt x="370840" y="618490"/>
                    <a:pt x="365760" y="629920"/>
                    <a:pt x="356870" y="642620"/>
                  </a:cubicBezTo>
                  <a:cubicBezTo>
                    <a:pt x="342900" y="660400"/>
                    <a:pt x="312420" y="685800"/>
                    <a:pt x="292100" y="695960"/>
                  </a:cubicBezTo>
                  <a:cubicBezTo>
                    <a:pt x="278130" y="702310"/>
                    <a:pt x="266700" y="704850"/>
                    <a:pt x="251460" y="704850"/>
                  </a:cubicBezTo>
                  <a:cubicBezTo>
                    <a:pt x="228600" y="703580"/>
                    <a:pt x="198120" y="695960"/>
                    <a:pt x="170180" y="680720"/>
                  </a:cubicBezTo>
                  <a:cubicBezTo>
                    <a:pt x="135890" y="662940"/>
                    <a:pt x="90170" y="631190"/>
                    <a:pt x="67310" y="594360"/>
                  </a:cubicBezTo>
                  <a:cubicBezTo>
                    <a:pt x="43180" y="554990"/>
                    <a:pt x="41910" y="508000"/>
                    <a:pt x="31750" y="449580"/>
                  </a:cubicBezTo>
                  <a:cubicBezTo>
                    <a:pt x="19050" y="364490"/>
                    <a:pt x="0" y="200660"/>
                    <a:pt x="6350" y="130810"/>
                  </a:cubicBezTo>
                  <a:cubicBezTo>
                    <a:pt x="10160" y="95250"/>
                    <a:pt x="15240" y="71120"/>
                    <a:pt x="27940" y="52070"/>
                  </a:cubicBezTo>
                  <a:cubicBezTo>
                    <a:pt x="38100" y="35560"/>
                    <a:pt x="52070" y="22860"/>
                    <a:pt x="69850" y="15240"/>
                  </a:cubicBezTo>
                  <a:cubicBezTo>
                    <a:pt x="91440" y="6350"/>
                    <a:pt x="125730" y="0"/>
                    <a:pt x="151130" y="7620"/>
                  </a:cubicBezTo>
                  <a:cubicBezTo>
                    <a:pt x="175260" y="13970"/>
                    <a:pt x="203200" y="35560"/>
                    <a:pt x="217170" y="54610"/>
                  </a:cubicBezTo>
                  <a:cubicBezTo>
                    <a:pt x="228600" y="69850"/>
                    <a:pt x="236220" y="106680"/>
                    <a:pt x="236220" y="106680"/>
                  </a:cubicBezTo>
                </a:path>
              </a:pathLst>
            </a:custGeom>
            <a:solidFill>
              <a:srgbClr val="88A3CE"/>
            </a:solidFill>
            <a:ln cap="sq">
              <a:noFill/>
              <a:prstDash val="solid"/>
              <a:miter/>
            </a:ln>
          </p:spPr>
          <p:txBody>
            <a:bodyPr/>
            <a:lstStyle/>
            <a:p>
              <a:endParaRPr lang="en-US"/>
            </a:p>
          </p:txBody>
        </p:sp>
      </p:grpSp>
      <p:sp>
        <p:nvSpPr>
          <p:cNvPr id="23" name="Freeform 23"/>
          <p:cNvSpPr/>
          <p:nvPr/>
        </p:nvSpPr>
        <p:spPr>
          <a:xfrm>
            <a:off x="15412853" y="-367037"/>
            <a:ext cx="3692894" cy="2316452"/>
          </a:xfrm>
          <a:custGeom>
            <a:avLst/>
            <a:gdLst/>
            <a:ahLst/>
            <a:cxnLst/>
            <a:rect l="l" t="t" r="r" b="b"/>
            <a:pathLst>
              <a:path w="3692894" h="2316452">
                <a:moveTo>
                  <a:pt x="0" y="0"/>
                </a:moveTo>
                <a:lnTo>
                  <a:pt x="3692894" y="0"/>
                </a:lnTo>
                <a:lnTo>
                  <a:pt x="3692894" y="2316451"/>
                </a:lnTo>
                <a:lnTo>
                  <a:pt x="0" y="2316451"/>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24" name="Freeform 24"/>
          <p:cNvSpPr/>
          <p:nvPr/>
        </p:nvSpPr>
        <p:spPr>
          <a:xfrm rot="-1008282" flipH="1">
            <a:off x="15390590" y="2224730"/>
            <a:ext cx="2659752" cy="3491322"/>
          </a:xfrm>
          <a:custGeom>
            <a:avLst/>
            <a:gdLst/>
            <a:ahLst/>
            <a:cxnLst/>
            <a:rect l="l" t="t" r="r" b="b"/>
            <a:pathLst>
              <a:path w="2659752" h="3491322">
                <a:moveTo>
                  <a:pt x="2659753" y="0"/>
                </a:moveTo>
                <a:lnTo>
                  <a:pt x="0" y="0"/>
                </a:lnTo>
                <a:lnTo>
                  <a:pt x="0" y="3491322"/>
                </a:lnTo>
                <a:lnTo>
                  <a:pt x="2659753" y="3491322"/>
                </a:lnTo>
                <a:lnTo>
                  <a:pt x="2659753"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
        <p:nvSpPr>
          <p:cNvPr id="25" name="TextBox 25"/>
          <p:cNvSpPr txBox="1"/>
          <p:nvPr/>
        </p:nvSpPr>
        <p:spPr>
          <a:xfrm>
            <a:off x="4335907" y="1216956"/>
            <a:ext cx="9616186" cy="2671180"/>
          </a:xfrm>
          <a:prstGeom prst="rect">
            <a:avLst/>
          </a:prstGeom>
        </p:spPr>
        <p:txBody>
          <a:bodyPr lIns="0" tIns="0" rIns="0" bIns="0" rtlCol="0" anchor="t">
            <a:spAutoFit/>
          </a:bodyPr>
          <a:lstStyle/>
          <a:p>
            <a:pPr algn="ctr">
              <a:lnSpc>
                <a:spcPts val="10780"/>
              </a:lnSpc>
            </a:pPr>
            <a:r>
              <a:rPr lang="en-US" sz="7700">
                <a:solidFill>
                  <a:srgbClr val="3B365F"/>
                </a:solidFill>
                <a:latin typeface="TAN Headline"/>
                <a:ea typeface="TAN Headline"/>
                <a:cs typeface="TAN Headline"/>
                <a:sym typeface="TAN Headline"/>
              </a:rPr>
              <a:t>Thank you for your attention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5755965">
            <a:off x="-2596635" y="-6569350"/>
            <a:ext cx="9743832" cy="10202966"/>
          </a:xfrm>
          <a:custGeom>
            <a:avLst/>
            <a:gdLst/>
            <a:ahLst/>
            <a:cxnLst/>
            <a:rect l="l" t="t" r="r" b="b"/>
            <a:pathLst>
              <a:path w="9743832" h="10202966">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2386301">
            <a:off x="10358985" y="-3230434"/>
            <a:ext cx="9743832" cy="10202966"/>
          </a:xfrm>
          <a:custGeom>
            <a:avLst/>
            <a:gdLst/>
            <a:ahLst/>
            <a:cxnLst/>
            <a:rect l="l" t="t" r="r" b="b"/>
            <a:pathLst>
              <a:path w="9743832" h="10202966">
                <a:moveTo>
                  <a:pt x="0" y="0"/>
                </a:moveTo>
                <a:lnTo>
                  <a:pt x="9743833" y="0"/>
                </a:lnTo>
                <a:lnTo>
                  <a:pt x="9743833"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rot="-441338" flipH="1">
            <a:off x="1403741" y="670239"/>
            <a:ext cx="16065837" cy="10084176"/>
          </a:xfrm>
          <a:custGeom>
            <a:avLst/>
            <a:gdLst/>
            <a:ahLst/>
            <a:cxnLst/>
            <a:rect l="l" t="t" r="r" b="b"/>
            <a:pathLst>
              <a:path w="16065837" h="10084176">
                <a:moveTo>
                  <a:pt x="16065837" y="0"/>
                </a:moveTo>
                <a:lnTo>
                  <a:pt x="0" y="0"/>
                </a:lnTo>
                <a:lnTo>
                  <a:pt x="0" y="10084176"/>
                </a:lnTo>
                <a:lnTo>
                  <a:pt x="16065837" y="10084176"/>
                </a:lnTo>
                <a:lnTo>
                  <a:pt x="16065837"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flipH="1">
            <a:off x="14547103" y="3415779"/>
            <a:ext cx="3740897" cy="10287468"/>
          </a:xfrm>
          <a:custGeom>
            <a:avLst/>
            <a:gdLst/>
            <a:ahLst/>
            <a:cxnLst/>
            <a:rect l="l" t="t" r="r" b="b"/>
            <a:pathLst>
              <a:path w="3740897" h="10287468">
                <a:moveTo>
                  <a:pt x="3740897" y="0"/>
                </a:moveTo>
                <a:lnTo>
                  <a:pt x="0" y="0"/>
                </a:lnTo>
                <a:lnTo>
                  <a:pt x="0" y="10287467"/>
                </a:lnTo>
                <a:lnTo>
                  <a:pt x="3740897" y="10287467"/>
                </a:lnTo>
                <a:lnTo>
                  <a:pt x="374089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582274" y="2956675"/>
            <a:ext cx="2273231" cy="7063711"/>
          </a:xfrm>
          <a:custGeom>
            <a:avLst/>
            <a:gdLst/>
            <a:ahLst/>
            <a:cxnLst/>
            <a:rect l="l" t="t" r="r" b="b"/>
            <a:pathLst>
              <a:path w="2273231" h="7063711">
                <a:moveTo>
                  <a:pt x="0" y="0"/>
                </a:moveTo>
                <a:lnTo>
                  <a:pt x="2273231" y="0"/>
                </a:lnTo>
                <a:lnTo>
                  <a:pt x="2273231" y="7063711"/>
                </a:lnTo>
                <a:lnTo>
                  <a:pt x="0" y="706371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TextBox 7"/>
          <p:cNvSpPr txBox="1"/>
          <p:nvPr/>
        </p:nvSpPr>
        <p:spPr>
          <a:xfrm>
            <a:off x="3200236" y="3139787"/>
            <a:ext cx="10432006" cy="5419725"/>
          </a:xfrm>
          <a:prstGeom prst="rect">
            <a:avLst/>
          </a:prstGeom>
        </p:spPr>
        <p:txBody>
          <a:bodyPr lIns="0" tIns="0" rIns="0" bIns="0" rtlCol="0" anchor="t">
            <a:spAutoFit/>
          </a:bodyPr>
          <a:lstStyle/>
          <a:p>
            <a:pPr algn="l">
              <a:lnSpc>
                <a:spcPts val="4900"/>
              </a:lnSpc>
            </a:pPr>
            <a:r>
              <a:rPr lang="en-US" sz="3500">
                <a:solidFill>
                  <a:srgbClr val="3B365F"/>
                </a:solidFill>
                <a:latin typeface="Coco Gothic"/>
                <a:ea typeface="Coco Gothic"/>
                <a:cs typeface="Coco Gothic"/>
                <a:sym typeface="Coco Gothic"/>
              </a:rPr>
              <a:t>A healthcare organization wants to improve preventive care by identifying individuals at high risk of developing diabetes. </a:t>
            </a:r>
          </a:p>
          <a:p>
            <a:pPr algn="l">
              <a:lnSpc>
                <a:spcPts val="4900"/>
              </a:lnSpc>
            </a:pPr>
            <a:r>
              <a:rPr lang="en-US" sz="3500">
                <a:solidFill>
                  <a:srgbClr val="3B365F"/>
                </a:solidFill>
                <a:latin typeface="Coco Gothic"/>
                <a:ea typeface="Coco Gothic"/>
                <a:cs typeface="Coco Gothic"/>
                <a:sym typeface="Coco Gothic"/>
              </a:rPr>
              <a:t>By predicting diabetes risk based on demographic, lifestyle, and medical data, the organization aims to prioritize at-risk individuals with tailored interventions, thereby reducing the prevalence of diabetes and improving overall patient outcomes.</a:t>
            </a:r>
          </a:p>
          <a:p>
            <a:pPr algn="l">
              <a:lnSpc>
                <a:spcPts val="3499"/>
              </a:lnSpc>
            </a:pPr>
            <a:endParaRPr lang="en-US" sz="3500">
              <a:solidFill>
                <a:srgbClr val="3B365F"/>
              </a:solidFill>
              <a:latin typeface="Coco Gothic"/>
              <a:ea typeface="Coco Gothic"/>
              <a:cs typeface="Coco Gothic"/>
              <a:sym typeface="Coco Gothic"/>
            </a:endParaRPr>
          </a:p>
        </p:txBody>
      </p:sp>
      <p:sp>
        <p:nvSpPr>
          <p:cNvPr id="8" name="TextBox 8"/>
          <p:cNvSpPr txBox="1"/>
          <p:nvPr/>
        </p:nvSpPr>
        <p:spPr>
          <a:xfrm>
            <a:off x="1564512" y="750274"/>
            <a:ext cx="12576991" cy="1120775"/>
          </a:xfrm>
          <a:prstGeom prst="rect">
            <a:avLst/>
          </a:prstGeom>
        </p:spPr>
        <p:txBody>
          <a:bodyPr lIns="0" tIns="0" rIns="0" bIns="0" rtlCol="0" anchor="t">
            <a:spAutoFit/>
          </a:bodyPr>
          <a:lstStyle/>
          <a:p>
            <a:pPr algn="ctr">
              <a:lnSpc>
                <a:spcPts val="9100"/>
              </a:lnSpc>
            </a:pPr>
            <a:r>
              <a:rPr lang="en-US" sz="6500">
                <a:solidFill>
                  <a:srgbClr val="3B365F"/>
                </a:solidFill>
                <a:latin typeface="TAN Headline"/>
                <a:ea typeface="TAN Headline"/>
                <a:cs typeface="TAN Headline"/>
                <a:sym typeface="TAN Headline"/>
              </a:rPr>
              <a:t>Put Simply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a:off x="873506" y="2715365"/>
            <a:ext cx="16540989" cy="5892727"/>
          </a:xfrm>
          <a:custGeom>
            <a:avLst/>
            <a:gdLst/>
            <a:ahLst/>
            <a:cxnLst/>
            <a:rect l="l" t="t" r="r" b="b"/>
            <a:pathLst>
              <a:path w="16540989" h="5892727">
                <a:moveTo>
                  <a:pt x="0" y="0"/>
                </a:moveTo>
                <a:lnTo>
                  <a:pt x="16540988" y="0"/>
                </a:lnTo>
                <a:lnTo>
                  <a:pt x="16540988" y="5892727"/>
                </a:lnTo>
                <a:lnTo>
                  <a:pt x="0" y="5892727"/>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430657" y="1823255"/>
            <a:ext cx="21597309" cy="530160"/>
          </a:xfrm>
          <a:prstGeom prst="rect">
            <a:avLst/>
          </a:prstGeom>
        </p:spPr>
        <p:txBody>
          <a:bodyPr lIns="0" tIns="0" rIns="0" bIns="0" rtlCol="0" anchor="t">
            <a:spAutoFit/>
          </a:bodyPr>
          <a:lstStyle/>
          <a:p>
            <a:pPr algn="ctr">
              <a:lnSpc>
                <a:spcPts val="4378"/>
              </a:lnSpc>
              <a:spcBef>
                <a:spcPct val="0"/>
              </a:spcBef>
            </a:pPr>
            <a:r>
              <a:rPr lang="en-US" sz="3127">
                <a:solidFill>
                  <a:srgbClr val="000000"/>
                </a:solidFill>
                <a:latin typeface="DM Sans"/>
                <a:ea typeface="DM Sans"/>
                <a:cs typeface="DM Sans"/>
                <a:sym typeface="DM Sans"/>
              </a:rPr>
              <a:t>https://www.kaggle.com/datasets/rcratos/diabetes-risk-prediction/data</a:t>
            </a:r>
          </a:p>
        </p:txBody>
      </p:sp>
      <p:sp>
        <p:nvSpPr>
          <p:cNvPr id="4" name="TextBox 4"/>
          <p:cNvSpPr txBox="1"/>
          <p:nvPr/>
        </p:nvSpPr>
        <p:spPr>
          <a:xfrm>
            <a:off x="6754444" y="401638"/>
            <a:ext cx="3643670" cy="1120775"/>
          </a:xfrm>
          <a:prstGeom prst="rect">
            <a:avLst/>
          </a:prstGeom>
        </p:spPr>
        <p:txBody>
          <a:bodyPr lIns="0" tIns="0" rIns="0" bIns="0" rtlCol="0" anchor="t">
            <a:spAutoFit/>
          </a:bodyPr>
          <a:lstStyle/>
          <a:p>
            <a:pPr algn="ctr">
              <a:lnSpc>
                <a:spcPts val="9100"/>
              </a:lnSpc>
              <a:spcBef>
                <a:spcPct val="0"/>
              </a:spcBef>
            </a:pPr>
            <a:r>
              <a:rPr lang="en-US" sz="6500">
                <a:solidFill>
                  <a:srgbClr val="000000"/>
                </a:solidFill>
                <a:latin typeface="TAN Headline"/>
                <a:ea typeface="TAN Headline"/>
                <a:cs typeface="TAN Headline"/>
                <a:sym typeface="TAN Headline"/>
              </a:rPr>
              <a:t>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441338" flipH="1">
            <a:off x="6914872" y="-98710"/>
            <a:ext cx="16065837" cy="10084176"/>
          </a:xfrm>
          <a:custGeom>
            <a:avLst/>
            <a:gdLst/>
            <a:ahLst/>
            <a:cxnLst/>
            <a:rect l="l" t="t" r="r" b="b"/>
            <a:pathLst>
              <a:path w="16065837" h="10084176">
                <a:moveTo>
                  <a:pt x="16065837" y="0"/>
                </a:moveTo>
                <a:lnTo>
                  <a:pt x="0" y="0"/>
                </a:lnTo>
                <a:lnTo>
                  <a:pt x="0" y="10084177"/>
                </a:lnTo>
                <a:lnTo>
                  <a:pt x="16065837" y="10084177"/>
                </a:lnTo>
                <a:lnTo>
                  <a:pt x="16065837"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0" y="4934351"/>
            <a:ext cx="6847282" cy="6038058"/>
          </a:xfrm>
          <a:custGeom>
            <a:avLst/>
            <a:gdLst/>
            <a:ahLst/>
            <a:cxnLst/>
            <a:rect l="l" t="t" r="r" b="b"/>
            <a:pathLst>
              <a:path w="6847282" h="6038058">
                <a:moveTo>
                  <a:pt x="0" y="0"/>
                </a:moveTo>
                <a:lnTo>
                  <a:pt x="6847282" y="0"/>
                </a:lnTo>
                <a:lnTo>
                  <a:pt x="6847282" y="6038059"/>
                </a:lnTo>
                <a:lnTo>
                  <a:pt x="0" y="60380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flipH="1">
            <a:off x="5999006" y="6193648"/>
            <a:ext cx="2838696" cy="4592008"/>
          </a:xfrm>
          <a:custGeom>
            <a:avLst/>
            <a:gdLst/>
            <a:ahLst/>
            <a:cxnLst/>
            <a:rect l="l" t="t" r="r" b="b"/>
            <a:pathLst>
              <a:path w="2838696" h="4592008">
                <a:moveTo>
                  <a:pt x="2838695" y="0"/>
                </a:moveTo>
                <a:lnTo>
                  <a:pt x="0" y="0"/>
                </a:lnTo>
                <a:lnTo>
                  <a:pt x="0" y="4592008"/>
                </a:lnTo>
                <a:lnTo>
                  <a:pt x="2838695" y="4592008"/>
                </a:lnTo>
                <a:lnTo>
                  <a:pt x="2838695"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TextBox 5"/>
          <p:cNvSpPr txBox="1"/>
          <p:nvPr/>
        </p:nvSpPr>
        <p:spPr>
          <a:xfrm>
            <a:off x="9144000" y="2428875"/>
            <a:ext cx="9144000" cy="5343525"/>
          </a:xfrm>
          <a:prstGeom prst="rect">
            <a:avLst/>
          </a:prstGeom>
        </p:spPr>
        <p:txBody>
          <a:bodyPr lIns="0" tIns="0" rIns="0" bIns="0" rtlCol="0" anchor="t">
            <a:spAutoFit/>
          </a:bodyPr>
          <a:lstStyle/>
          <a:p>
            <a:pPr algn="just">
              <a:lnSpc>
                <a:spcPts val="4200"/>
              </a:lnSpc>
            </a:pPr>
            <a:r>
              <a:rPr lang="en-US" sz="3000" b="1">
                <a:solidFill>
                  <a:srgbClr val="3B365F"/>
                </a:solidFill>
                <a:latin typeface="Coco Gothic Bold"/>
                <a:ea typeface="Coco Gothic Bold"/>
                <a:cs typeface="Coco Gothic Bold"/>
                <a:sym typeface="Coco Gothic Bold"/>
              </a:rPr>
              <a:t>Age:</a:t>
            </a:r>
            <a:r>
              <a:rPr lang="en-US" sz="3000">
                <a:solidFill>
                  <a:srgbClr val="3B365F"/>
                </a:solidFill>
                <a:latin typeface="Coco Gothic"/>
                <a:ea typeface="Coco Gothic"/>
                <a:cs typeface="Coco Gothic"/>
                <a:sym typeface="Coco Gothic"/>
              </a:rPr>
              <a:t> Age of the individual.</a:t>
            </a:r>
          </a:p>
          <a:p>
            <a:pPr algn="just">
              <a:lnSpc>
                <a:spcPts val="4200"/>
              </a:lnSpc>
            </a:pPr>
            <a:r>
              <a:rPr lang="en-US" sz="3000" b="1">
                <a:solidFill>
                  <a:srgbClr val="3B365F"/>
                </a:solidFill>
                <a:latin typeface="Coco Gothic Bold"/>
                <a:ea typeface="Coco Gothic Bold"/>
                <a:cs typeface="Coco Gothic Bold"/>
                <a:sym typeface="Coco Gothic Bold"/>
              </a:rPr>
              <a:t>Gender: </a:t>
            </a:r>
            <a:r>
              <a:rPr lang="en-US" sz="3000">
                <a:solidFill>
                  <a:srgbClr val="3B365F"/>
                </a:solidFill>
                <a:latin typeface="Coco Gothic"/>
                <a:ea typeface="Coco Gothic"/>
                <a:cs typeface="Coco Gothic"/>
                <a:sym typeface="Coco Gothic"/>
              </a:rPr>
              <a:t>Gender of the individual (e.g., Male, Female).</a:t>
            </a:r>
          </a:p>
          <a:p>
            <a:pPr algn="just">
              <a:lnSpc>
                <a:spcPts val="4200"/>
              </a:lnSpc>
            </a:pPr>
            <a:r>
              <a:rPr lang="en-US" sz="3000" b="1">
                <a:solidFill>
                  <a:srgbClr val="3B365F"/>
                </a:solidFill>
                <a:latin typeface="Coco Gothic Bold"/>
                <a:ea typeface="Coco Gothic Bold"/>
                <a:cs typeface="Coco Gothic Bold"/>
                <a:sym typeface="Coco Gothic Bold"/>
              </a:rPr>
              <a:t>Polyuria:</a:t>
            </a:r>
            <a:r>
              <a:rPr lang="en-US" sz="3000">
                <a:solidFill>
                  <a:srgbClr val="3B365F"/>
                </a:solidFill>
                <a:latin typeface="Coco Gothic"/>
                <a:ea typeface="Coco Gothic"/>
                <a:cs typeface="Coco Gothic"/>
                <a:sym typeface="Coco Gothic"/>
              </a:rPr>
              <a:t> Frequent urination (Yes/No).</a:t>
            </a:r>
          </a:p>
          <a:p>
            <a:pPr algn="just">
              <a:lnSpc>
                <a:spcPts val="4200"/>
              </a:lnSpc>
            </a:pPr>
            <a:r>
              <a:rPr lang="en-US" sz="3000" b="1">
                <a:solidFill>
                  <a:srgbClr val="3B365F"/>
                </a:solidFill>
                <a:latin typeface="Coco Gothic Bold"/>
                <a:ea typeface="Coco Gothic Bold"/>
                <a:cs typeface="Coco Gothic Bold"/>
                <a:sym typeface="Coco Gothic Bold"/>
              </a:rPr>
              <a:t>Polydipsia:</a:t>
            </a:r>
            <a:r>
              <a:rPr lang="en-US" sz="3000">
                <a:solidFill>
                  <a:srgbClr val="3B365F"/>
                </a:solidFill>
                <a:latin typeface="Coco Gothic"/>
                <a:ea typeface="Coco Gothic"/>
                <a:cs typeface="Coco Gothic"/>
                <a:sym typeface="Coco Gothic"/>
              </a:rPr>
              <a:t> Excessive thirst (Yes/No).</a:t>
            </a:r>
          </a:p>
          <a:p>
            <a:pPr algn="just">
              <a:lnSpc>
                <a:spcPts val="4200"/>
              </a:lnSpc>
            </a:pPr>
            <a:r>
              <a:rPr lang="en-US" sz="3000">
                <a:solidFill>
                  <a:srgbClr val="3B365F"/>
                </a:solidFill>
                <a:latin typeface="Coco Gothic"/>
                <a:ea typeface="Coco Gothic"/>
                <a:cs typeface="Coco Gothic"/>
                <a:sym typeface="Coco Gothic"/>
              </a:rPr>
              <a:t>Sudden weight loss: Indicates sudden and unexplained weight loss (Yes/No).</a:t>
            </a:r>
          </a:p>
          <a:p>
            <a:pPr algn="just">
              <a:lnSpc>
                <a:spcPts val="4200"/>
              </a:lnSpc>
            </a:pPr>
            <a:r>
              <a:rPr lang="en-US" sz="3000" b="1">
                <a:solidFill>
                  <a:srgbClr val="3B365F"/>
                </a:solidFill>
                <a:latin typeface="Coco Gothic Bold"/>
                <a:ea typeface="Coco Gothic Bold"/>
                <a:cs typeface="Coco Gothic Bold"/>
                <a:sym typeface="Coco Gothic Bold"/>
              </a:rPr>
              <a:t>Weakness: </a:t>
            </a:r>
            <a:r>
              <a:rPr lang="en-US" sz="3000">
                <a:solidFill>
                  <a:srgbClr val="3B365F"/>
                </a:solidFill>
                <a:latin typeface="Coco Gothic"/>
                <a:ea typeface="Coco Gothic"/>
                <a:cs typeface="Coco Gothic"/>
                <a:sym typeface="Coco Gothic"/>
              </a:rPr>
              <a:t>General weakness or fatigue (Yes/No).</a:t>
            </a:r>
          </a:p>
          <a:p>
            <a:pPr algn="just">
              <a:lnSpc>
                <a:spcPts val="4200"/>
              </a:lnSpc>
            </a:pPr>
            <a:r>
              <a:rPr lang="en-US" sz="3000" b="1">
                <a:solidFill>
                  <a:srgbClr val="3B365F"/>
                </a:solidFill>
                <a:latin typeface="Coco Gothic Bold"/>
                <a:ea typeface="Coco Gothic Bold"/>
                <a:cs typeface="Coco Gothic Bold"/>
                <a:sym typeface="Coco Gothic Bold"/>
              </a:rPr>
              <a:t>Polyphagia:</a:t>
            </a:r>
            <a:r>
              <a:rPr lang="en-US" sz="3000">
                <a:solidFill>
                  <a:srgbClr val="3B365F"/>
                </a:solidFill>
                <a:latin typeface="Coco Gothic"/>
                <a:ea typeface="Coco Gothic"/>
                <a:cs typeface="Coco Gothic"/>
                <a:sym typeface="Coco Gothic"/>
              </a:rPr>
              <a:t> Excessive hunger (Yes/No).</a:t>
            </a:r>
          </a:p>
          <a:p>
            <a:pPr algn="r">
              <a:lnSpc>
                <a:spcPts val="4200"/>
              </a:lnSpc>
            </a:pPr>
            <a:endParaRPr lang="en-US" sz="3000">
              <a:solidFill>
                <a:srgbClr val="3B365F"/>
              </a:solidFill>
              <a:latin typeface="Coco Gothic"/>
              <a:ea typeface="Coco Gothic"/>
              <a:cs typeface="Coco Gothic"/>
              <a:sym typeface="Coco Gothic"/>
            </a:endParaRPr>
          </a:p>
        </p:txBody>
      </p:sp>
      <p:sp>
        <p:nvSpPr>
          <p:cNvPr id="6" name="TextBox 6"/>
          <p:cNvSpPr txBox="1"/>
          <p:nvPr/>
        </p:nvSpPr>
        <p:spPr>
          <a:xfrm>
            <a:off x="1028700" y="895350"/>
            <a:ext cx="9940611" cy="1120775"/>
          </a:xfrm>
          <a:prstGeom prst="rect">
            <a:avLst/>
          </a:prstGeom>
        </p:spPr>
        <p:txBody>
          <a:bodyPr lIns="0" tIns="0" rIns="0" bIns="0" rtlCol="0" anchor="t">
            <a:spAutoFit/>
          </a:bodyPr>
          <a:lstStyle/>
          <a:p>
            <a:pPr algn="l">
              <a:lnSpc>
                <a:spcPts val="9100"/>
              </a:lnSpc>
            </a:pPr>
            <a:r>
              <a:rPr lang="en-US" sz="6500">
                <a:solidFill>
                  <a:srgbClr val="3B365F"/>
                </a:solidFill>
                <a:latin typeface="TAN Headline"/>
                <a:ea typeface="TAN Headline"/>
                <a:cs typeface="TAN Headline"/>
                <a:sym typeface="TAN Headline"/>
              </a:rPr>
              <a:t>Dataset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6262171">
            <a:off x="18886264" y="-3496520"/>
            <a:ext cx="9743832" cy="10202966"/>
          </a:xfrm>
          <a:custGeom>
            <a:avLst/>
            <a:gdLst/>
            <a:ahLst/>
            <a:cxnLst/>
            <a:rect l="l" t="t" r="r" b="b"/>
            <a:pathLst>
              <a:path w="9743832" h="10202966">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441338" flipH="1">
            <a:off x="4839302" y="2165"/>
            <a:ext cx="18612760" cy="11682825"/>
          </a:xfrm>
          <a:custGeom>
            <a:avLst/>
            <a:gdLst/>
            <a:ahLst/>
            <a:cxnLst/>
            <a:rect l="l" t="t" r="r" b="b"/>
            <a:pathLst>
              <a:path w="18612760" h="11682825">
                <a:moveTo>
                  <a:pt x="18612761" y="0"/>
                </a:moveTo>
                <a:lnTo>
                  <a:pt x="0" y="0"/>
                </a:lnTo>
                <a:lnTo>
                  <a:pt x="0" y="11682825"/>
                </a:lnTo>
                <a:lnTo>
                  <a:pt x="18612761" y="11682825"/>
                </a:lnTo>
                <a:lnTo>
                  <a:pt x="18612761"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744385" y="4943378"/>
            <a:ext cx="6847282" cy="6038058"/>
          </a:xfrm>
          <a:custGeom>
            <a:avLst/>
            <a:gdLst/>
            <a:ahLst/>
            <a:cxnLst/>
            <a:rect l="l" t="t" r="r" b="b"/>
            <a:pathLst>
              <a:path w="6847282" h="6038058">
                <a:moveTo>
                  <a:pt x="0" y="0"/>
                </a:moveTo>
                <a:lnTo>
                  <a:pt x="6847282" y="0"/>
                </a:lnTo>
                <a:lnTo>
                  <a:pt x="6847282" y="6038059"/>
                </a:lnTo>
                <a:lnTo>
                  <a:pt x="0" y="60380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TextBox 5"/>
          <p:cNvSpPr txBox="1"/>
          <p:nvPr/>
        </p:nvSpPr>
        <p:spPr>
          <a:xfrm>
            <a:off x="7460959" y="2589212"/>
            <a:ext cx="10146251" cy="8359775"/>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3B365F"/>
                </a:solidFill>
                <a:latin typeface="Coco Gothic"/>
                <a:ea typeface="Coco Gothic"/>
                <a:cs typeface="Coco Gothic"/>
                <a:sym typeface="Coco Gothic"/>
              </a:rPr>
              <a:t>Genital thrush: Presence of genital thrush (Yes/No).</a:t>
            </a:r>
          </a:p>
          <a:p>
            <a:pPr marL="647700" lvl="1" indent="-323850" algn="just">
              <a:lnSpc>
                <a:spcPts val="4200"/>
              </a:lnSpc>
              <a:buFont typeface="Arial"/>
              <a:buChar char="•"/>
            </a:pPr>
            <a:r>
              <a:rPr lang="en-US" sz="3000">
                <a:solidFill>
                  <a:srgbClr val="3B365F"/>
                </a:solidFill>
                <a:latin typeface="Coco Gothic"/>
                <a:ea typeface="Coco Gothic"/>
                <a:cs typeface="Coco Gothic"/>
                <a:sym typeface="Coco Gothic"/>
              </a:rPr>
              <a:t>Visual blurring: Blurred vision (Yes/No).</a:t>
            </a:r>
          </a:p>
          <a:p>
            <a:pPr marL="647700" lvl="1" indent="-323850" algn="just">
              <a:lnSpc>
                <a:spcPts val="4200"/>
              </a:lnSpc>
              <a:buFont typeface="Arial"/>
              <a:buChar char="•"/>
            </a:pPr>
            <a:r>
              <a:rPr lang="en-US" sz="3000">
                <a:solidFill>
                  <a:srgbClr val="3B365F"/>
                </a:solidFill>
                <a:latin typeface="Coco Gothic"/>
                <a:ea typeface="Coco Gothic"/>
                <a:cs typeface="Coco Gothic"/>
                <a:sym typeface="Coco Gothic"/>
              </a:rPr>
              <a:t>Itching: Skin itching (Yes/No).</a:t>
            </a:r>
          </a:p>
          <a:p>
            <a:pPr marL="647700" lvl="1" indent="-323850" algn="just">
              <a:lnSpc>
                <a:spcPts val="4200"/>
              </a:lnSpc>
              <a:buFont typeface="Arial"/>
              <a:buChar char="•"/>
            </a:pPr>
            <a:r>
              <a:rPr lang="en-US" sz="3000">
                <a:solidFill>
                  <a:srgbClr val="3B365F"/>
                </a:solidFill>
                <a:latin typeface="Coco Gothic"/>
                <a:ea typeface="Coco Gothic"/>
                <a:cs typeface="Coco Gothic"/>
                <a:sym typeface="Coco Gothic"/>
              </a:rPr>
              <a:t>Irritability: Mood irritability (Yes/No).</a:t>
            </a:r>
          </a:p>
          <a:p>
            <a:pPr marL="647700" lvl="1" indent="-323850" algn="just">
              <a:lnSpc>
                <a:spcPts val="4200"/>
              </a:lnSpc>
              <a:buFont typeface="Arial"/>
              <a:buChar char="•"/>
            </a:pPr>
            <a:r>
              <a:rPr lang="en-US" sz="3000">
                <a:solidFill>
                  <a:srgbClr val="3B365F"/>
                </a:solidFill>
                <a:latin typeface="Coco Gothic"/>
                <a:ea typeface="Coco Gothic"/>
                <a:cs typeface="Coco Gothic"/>
                <a:sym typeface="Coco Gothic"/>
              </a:rPr>
              <a:t>Delayed healing: Delayed wound or cut healing (Yes/No).</a:t>
            </a:r>
          </a:p>
          <a:p>
            <a:pPr marL="647700" lvl="1" indent="-323850" algn="just">
              <a:lnSpc>
                <a:spcPts val="4200"/>
              </a:lnSpc>
              <a:buFont typeface="Arial"/>
              <a:buChar char="•"/>
            </a:pPr>
            <a:r>
              <a:rPr lang="en-US" sz="3000">
                <a:solidFill>
                  <a:srgbClr val="3B365F"/>
                </a:solidFill>
                <a:latin typeface="Coco Gothic"/>
                <a:ea typeface="Coco Gothic"/>
                <a:cs typeface="Coco Gothic"/>
                <a:sym typeface="Coco Gothic"/>
              </a:rPr>
              <a:t>Partial paresis: Weakness or partial paralysis (Yes/No).</a:t>
            </a:r>
          </a:p>
          <a:p>
            <a:pPr marL="647700" lvl="1" indent="-323850" algn="just">
              <a:lnSpc>
                <a:spcPts val="4200"/>
              </a:lnSpc>
              <a:buFont typeface="Arial"/>
              <a:buChar char="•"/>
            </a:pPr>
            <a:r>
              <a:rPr lang="en-US" sz="3000">
                <a:solidFill>
                  <a:srgbClr val="3B365F"/>
                </a:solidFill>
                <a:latin typeface="Coco Gothic"/>
                <a:ea typeface="Coco Gothic"/>
                <a:cs typeface="Coco Gothic"/>
                <a:sym typeface="Coco Gothic"/>
              </a:rPr>
              <a:t>Muscle stiffness: Muscle stiffness or tightness (Yes/No).</a:t>
            </a:r>
          </a:p>
          <a:p>
            <a:pPr marL="647700" lvl="1" indent="-323850" algn="just">
              <a:lnSpc>
                <a:spcPts val="4200"/>
              </a:lnSpc>
              <a:buFont typeface="Arial"/>
              <a:buChar char="•"/>
            </a:pPr>
            <a:r>
              <a:rPr lang="en-US" sz="3000">
                <a:solidFill>
                  <a:srgbClr val="3B365F"/>
                </a:solidFill>
                <a:latin typeface="Coco Gothic"/>
                <a:ea typeface="Coco Gothic"/>
                <a:cs typeface="Coco Gothic"/>
                <a:sym typeface="Coco Gothic"/>
              </a:rPr>
              <a:t>Alopecia: Hair loss or baldness (Yes/No).</a:t>
            </a:r>
          </a:p>
          <a:p>
            <a:pPr marL="647700" lvl="1" indent="-323850" algn="just">
              <a:lnSpc>
                <a:spcPts val="4200"/>
              </a:lnSpc>
              <a:buFont typeface="Arial"/>
              <a:buChar char="•"/>
            </a:pPr>
            <a:r>
              <a:rPr lang="en-US" sz="3000">
                <a:solidFill>
                  <a:srgbClr val="3B365F"/>
                </a:solidFill>
                <a:latin typeface="Coco Gothic"/>
                <a:ea typeface="Coco Gothic"/>
                <a:cs typeface="Coco Gothic"/>
                <a:sym typeface="Coco Gothic"/>
              </a:rPr>
              <a:t>Obesity: Presence of obesity (Yes/No).</a:t>
            </a:r>
          </a:p>
          <a:p>
            <a:pPr marL="647700" lvl="1" indent="-323850" algn="just">
              <a:lnSpc>
                <a:spcPts val="4200"/>
              </a:lnSpc>
              <a:buFont typeface="Arial"/>
              <a:buChar char="•"/>
            </a:pPr>
            <a:r>
              <a:rPr lang="en-US" sz="3000">
                <a:solidFill>
                  <a:srgbClr val="3B365F"/>
                </a:solidFill>
                <a:latin typeface="Coco Gothic"/>
                <a:ea typeface="Coco Gothic"/>
                <a:cs typeface="Coco Gothic"/>
                <a:sym typeface="Coco Gothic"/>
              </a:rPr>
              <a:t>Class: Target variable indicating diabetes status (Positive/Negative).</a:t>
            </a:r>
          </a:p>
          <a:p>
            <a:pPr algn="just">
              <a:lnSpc>
                <a:spcPts val="3499"/>
              </a:lnSpc>
            </a:pPr>
            <a:endParaRPr lang="en-US" sz="3000">
              <a:solidFill>
                <a:srgbClr val="3B365F"/>
              </a:solidFill>
              <a:latin typeface="Coco Gothic"/>
              <a:ea typeface="Coco Gothic"/>
              <a:cs typeface="Coco Gothic"/>
              <a:sym typeface="Coco Gothic"/>
            </a:endParaRPr>
          </a:p>
          <a:p>
            <a:pPr algn="r">
              <a:lnSpc>
                <a:spcPts val="3499"/>
              </a:lnSpc>
            </a:pPr>
            <a:endParaRPr lang="en-US" sz="3000">
              <a:solidFill>
                <a:srgbClr val="3B365F"/>
              </a:solidFill>
              <a:latin typeface="Coco Gothic"/>
              <a:ea typeface="Coco Gothic"/>
              <a:cs typeface="Coco Gothic"/>
              <a:sym typeface="Coco Gothic"/>
            </a:endParaRPr>
          </a:p>
        </p:txBody>
      </p:sp>
      <p:sp>
        <p:nvSpPr>
          <p:cNvPr id="6" name="TextBox 6"/>
          <p:cNvSpPr txBox="1"/>
          <p:nvPr/>
        </p:nvSpPr>
        <p:spPr>
          <a:xfrm>
            <a:off x="744385" y="401638"/>
            <a:ext cx="9940611" cy="2273300"/>
          </a:xfrm>
          <a:prstGeom prst="rect">
            <a:avLst/>
          </a:prstGeom>
        </p:spPr>
        <p:txBody>
          <a:bodyPr lIns="0" tIns="0" rIns="0" bIns="0" rtlCol="0" anchor="t">
            <a:spAutoFit/>
          </a:bodyPr>
          <a:lstStyle/>
          <a:p>
            <a:pPr algn="l">
              <a:lnSpc>
                <a:spcPts val="9100"/>
              </a:lnSpc>
            </a:pPr>
            <a:r>
              <a:rPr lang="en-US" sz="6500">
                <a:solidFill>
                  <a:srgbClr val="3B365F"/>
                </a:solidFill>
                <a:latin typeface="TAN Headline"/>
                <a:ea typeface="TAN Headline"/>
                <a:cs typeface="TAN Headline"/>
                <a:sym typeface="TAN Headline"/>
              </a:rPr>
              <a:t>Dataset </a:t>
            </a:r>
          </a:p>
          <a:p>
            <a:pPr algn="l">
              <a:lnSpc>
                <a:spcPts val="9100"/>
              </a:lnSpc>
            </a:pPr>
            <a:r>
              <a:rPr lang="en-US" sz="6500">
                <a:solidFill>
                  <a:srgbClr val="3B365F"/>
                </a:solidFill>
                <a:latin typeface="TAN Headline"/>
                <a:ea typeface="TAN Headline"/>
                <a:cs typeface="TAN Headline"/>
                <a:sym typeface="TAN Headline"/>
              </a:rPr>
              <a:t>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10385461">
            <a:off x="-1257132" y="-4333581"/>
            <a:ext cx="9743832" cy="10202966"/>
          </a:xfrm>
          <a:custGeom>
            <a:avLst/>
            <a:gdLst/>
            <a:ahLst/>
            <a:cxnLst/>
            <a:rect l="l" t="t" r="r" b="b"/>
            <a:pathLst>
              <a:path w="9743832" h="10202966">
                <a:moveTo>
                  <a:pt x="0" y="0"/>
                </a:moveTo>
                <a:lnTo>
                  <a:pt x="9743832" y="0"/>
                </a:lnTo>
                <a:lnTo>
                  <a:pt x="9743832" y="10202966"/>
                </a:lnTo>
                <a:lnTo>
                  <a:pt x="0" y="102029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282094">
            <a:off x="10869086" y="2109994"/>
            <a:ext cx="9743832" cy="10202966"/>
          </a:xfrm>
          <a:custGeom>
            <a:avLst/>
            <a:gdLst/>
            <a:ahLst/>
            <a:cxnLst/>
            <a:rect l="l" t="t" r="r" b="b"/>
            <a:pathLst>
              <a:path w="9743832" h="10202966">
                <a:moveTo>
                  <a:pt x="0" y="0"/>
                </a:moveTo>
                <a:lnTo>
                  <a:pt x="9743832" y="0"/>
                </a:lnTo>
                <a:lnTo>
                  <a:pt x="9743832" y="10202965"/>
                </a:lnTo>
                <a:lnTo>
                  <a:pt x="0" y="10202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1457466" y="3726757"/>
            <a:ext cx="15397760" cy="9664839"/>
          </a:xfrm>
          <a:custGeom>
            <a:avLst/>
            <a:gdLst/>
            <a:ahLst/>
            <a:cxnLst/>
            <a:rect l="l" t="t" r="r" b="b"/>
            <a:pathLst>
              <a:path w="15397760" h="9664839">
                <a:moveTo>
                  <a:pt x="15397760" y="0"/>
                </a:moveTo>
                <a:lnTo>
                  <a:pt x="0" y="0"/>
                </a:lnTo>
                <a:lnTo>
                  <a:pt x="0" y="9664839"/>
                </a:lnTo>
                <a:lnTo>
                  <a:pt x="15397760" y="9664839"/>
                </a:lnTo>
                <a:lnTo>
                  <a:pt x="1539776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flipH="1">
            <a:off x="8195228" y="-2436684"/>
            <a:ext cx="14451223" cy="9070719"/>
          </a:xfrm>
          <a:custGeom>
            <a:avLst/>
            <a:gdLst/>
            <a:ahLst/>
            <a:cxnLst/>
            <a:rect l="l" t="t" r="r" b="b"/>
            <a:pathLst>
              <a:path w="14451223" h="9070719">
                <a:moveTo>
                  <a:pt x="14451223" y="0"/>
                </a:moveTo>
                <a:lnTo>
                  <a:pt x="0" y="0"/>
                </a:lnTo>
                <a:lnTo>
                  <a:pt x="0" y="9070718"/>
                </a:lnTo>
                <a:lnTo>
                  <a:pt x="14451223" y="9070718"/>
                </a:lnTo>
                <a:lnTo>
                  <a:pt x="14451223"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flipH="1">
            <a:off x="-596804" y="1028700"/>
            <a:ext cx="8423177" cy="4808868"/>
          </a:xfrm>
          <a:custGeom>
            <a:avLst/>
            <a:gdLst/>
            <a:ahLst/>
            <a:cxnLst/>
            <a:rect l="l" t="t" r="r" b="b"/>
            <a:pathLst>
              <a:path w="8423177" h="4808868">
                <a:moveTo>
                  <a:pt x="8423177" y="0"/>
                </a:moveTo>
                <a:lnTo>
                  <a:pt x="0" y="0"/>
                </a:lnTo>
                <a:lnTo>
                  <a:pt x="0" y="4808868"/>
                </a:lnTo>
                <a:lnTo>
                  <a:pt x="8423177" y="4808868"/>
                </a:lnTo>
                <a:lnTo>
                  <a:pt x="842317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rot="-1008282" flipH="1">
            <a:off x="14411126" y="6261987"/>
            <a:ext cx="2659752" cy="3491322"/>
          </a:xfrm>
          <a:custGeom>
            <a:avLst/>
            <a:gdLst/>
            <a:ahLst/>
            <a:cxnLst/>
            <a:rect l="l" t="t" r="r" b="b"/>
            <a:pathLst>
              <a:path w="2659752" h="3491322">
                <a:moveTo>
                  <a:pt x="2659752" y="0"/>
                </a:moveTo>
                <a:lnTo>
                  <a:pt x="0" y="0"/>
                </a:lnTo>
                <a:lnTo>
                  <a:pt x="0" y="3491321"/>
                </a:lnTo>
                <a:lnTo>
                  <a:pt x="2659752" y="3491321"/>
                </a:lnTo>
                <a:lnTo>
                  <a:pt x="2659752"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nvGrpSpPr>
          <p:cNvPr id="8" name="Group 8"/>
          <p:cNvGrpSpPr/>
          <p:nvPr/>
        </p:nvGrpSpPr>
        <p:grpSpPr>
          <a:xfrm>
            <a:off x="8814435" y="728662"/>
            <a:ext cx="783907" cy="3107055"/>
            <a:chOff x="0" y="0"/>
            <a:chExt cx="1045210" cy="4142740"/>
          </a:xfrm>
        </p:grpSpPr>
        <p:sp>
          <p:nvSpPr>
            <p:cNvPr id="9" name="Freeform 9"/>
            <p:cNvSpPr/>
            <p:nvPr/>
          </p:nvSpPr>
          <p:spPr>
            <a:xfrm>
              <a:off x="25400" y="49530"/>
              <a:ext cx="971550" cy="4043680"/>
            </a:xfrm>
            <a:custGeom>
              <a:avLst/>
              <a:gdLst/>
              <a:ahLst/>
              <a:cxnLst/>
              <a:rect l="l" t="t" r="r" b="b"/>
              <a:pathLst>
                <a:path w="971550" h="4043680">
                  <a:moveTo>
                    <a:pt x="194310" y="83820"/>
                  </a:moveTo>
                  <a:cubicBezTo>
                    <a:pt x="205740" y="1664970"/>
                    <a:pt x="218440" y="1770380"/>
                    <a:pt x="234950" y="1847850"/>
                  </a:cubicBezTo>
                  <a:cubicBezTo>
                    <a:pt x="243840" y="1891030"/>
                    <a:pt x="259080" y="1913890"/>
                    <a:pt x="265430" y="1945640"/>
                  </a:cubicBezTo>
                  <a:cubicBezTo>
                    <a:pt x="271780" y="1976120"/>
                    <a:pt x="264160" y="2006600"/>
                    <a:pt x="273050" y="2037080"/>
                  </a:cubicBezTo>
                  <a:cubicBezTo>
                    <a:pt x="281940" y="2073910"/>
                    <a:pt x="308610" y="2104390"/>
                    <a:pt x="326390" y="2148840"/>
                  </a:cubicBezTo>
                  <a:cubicBezTo>
                    <a:pt x="351790" y="2211070"/>
                    <a:pt x="382270" y="2302510"/>
                    <a:pt x="402590" y="2376170"/>
                  </a:cubicBezTo>
                  <a:cubicBezTo>
                    <a:pt x="420370" y="2444750"/>
                    <a:pt x="427990" y="2520950"/>
                    <a:pt x="443230" y="2576830"/>
                  </a:cubicBezTo>
                  <a:cubicBezTo>
                    <a:pt x="454660" y="2618740"/>
                    <a:pt x="463550" y="2649220"/>
                    <a:pt x="480060" y="2683510"/>
                  </a:cubicBezTo>
                  <a:cubicBezTo>
                    <a:pt x="496570" y="2720340"/>
                    <a:pt x="523240" y="2741930"/>
                    <a:pt x="544830" y="2788920"/>
                  </a:cubicBezTo>
                  <a:cubicBezTo>
                    <a:pt x="580390" y="2868930"/>
                    <a:pt x="614680" y="3035300"/>
                    <a:pt x="648970" y="3133090"/>
                  </a:cubicBezTo>
                  <a:cubicBezTo>
                    <a:pt x="675640" y="3205480"/>
                    <a:pt x="712470" y="3265170"/>
                    <a:pt x="725170" y="3322320"/>
                  </a:cubicBezTo>
                  <a:cubicBezTo>
                    <a:pt x="736600" y="3369310"/>
                    <a:pt x="727710" y="3411220"/>
                    <a:pt x="735330" y="3451860"/>
                  </a:cubicBezTo>
                  <a:cubicBezTo>
                    <a:pt x="741680" y="3487420"/>
                    <a:pt x="748030" y="3511550"/>
                    <a:pt x="765810" y="3550920"/>
                  </a:cubicBezTo>
                  <a:cubicBezTo>
                    <a:pt x="795020" y="3620770"/>
                    <a:pt x="880110" y="3742690"/>
                    <a:pt x="915670" y="3818890"/>
                  </a:cubicBezTo>
                  <a:cubicBezTo>
                    <a:pt x="939800" y="3870960"/>
                    <a:pt x="971550" y="3916680"/>
                    <a:pt x="967740" y="3954780"/>
                  </a:cubicBezTo>
                  <a:cubicBezTo>
                    <a:pt x="965200" y="3982720"/>
                    <a:pt x="944880" y="4014470"/>
                    <a:pt x="925830" y="4028440"/>
                  </a:cubicBezTo>
                  <a:cubicBezTo>
                    <a:pt x="910590" y="4039870"/>
                    <a:pt x="887730" y="4043680"/>
                    <a:pt x="869950" y="4041140"/>
                  </a:cubicBezTo>
                  <a:cubicBezTo>
                    <a:pt x="850900" y="4039870"/>
                    <a:pt x="829310" y="4032250"/>
                    <a:pt x="816610" y="4018280"/>
                  </a:cubicBezTo>
                  <a:cubicBezTo>
                    <a:pt x="800100" y="4001770"/>
                    <a:pt x="783590" y="3963670"/>
                    <a:pt x="787400" y="3938270"/>
                  </a:cubicBezTo>
                  <a:cubicBezTo>
                    <a:pt x="791210" y="3914140"/>
                    <a:pt x="817880" y="3882390"/>
                    <a:pt x="838200" y="3869690"/>
                  </a:cubicBezTo>
                  <a:cubicBezTo>
                    <a:pt x="854710" y="3859530"/>
                    <a:pt x="876300" y="3856990"/>
                    <a:pt x="895350" y="3862070"/>
                  </a:cubicBezTo>
                  <a:cubicBezTo>
                    <a:pt x="918210" y="3868420"/>
                    <a:pt x="949960" y="3895090"/>
                    <a:pt x="961390" y="3916680"/>
                  </a:cubicBezTo>
                  <a:cubicBezTo>
                    <a:pt x="970280" y="3933190"/>
                    <a:pt x="970280" y="3956050"/>
                    <a:pt x="965200" y="3973830"/>
                  </a:cubicBezTo>
                  <a:cubicBezTo>
                    <a:pt x="960120" y="3991610"/>
                    <a:pt x="948690" y="4010660"/>
                    <a:pt x="933450" y="4022090"/>
                  </a:cubicBezTo>
                  <a:cubicBezTo>
                    <a:pt x="919480" y="4033520"/>
                    <a:pt x="897890" y="4041140"/>
                    <a:pt x="878840" y="4042410"/>
                  </a:cubicBezTo>
                  <a:cubicBezTo>
                    <a:pt x="861060" y="4042410"/>
                    <a:pt x="844550" y="4041140"/>
                    <a:pt x="824230" y="4024630"/>
                  </a:cubicBezTo>
                  <a:cubicBezTo>
                    <a:pt x="770890" y="3980180"/>
                    <a:pt x="674370" y="3763010"/>
                    <a:pt x="628650" y="3658870"/>
                  </a:cubicBezTo>
                  <a:cubicBezTo>
                    <a:pt x="595630" y="3583940"/>
                    <a:pt x="568960" y="3519170"/>
                    <a:pt x="557530" y="3460750"/>
                  </a:cubicBezTo>
                  <a:cubicBezTo>
                    <a:pt x="548640" y="3418840"/>
                    <a:pt x="558800" y="3388360"/>
                    <a:pt x="549910" y="3346450"/>
                  </a:cubicBezTo>
                  <a:cubicBezTo>
                    <a:pt x="537210" y="3291840"/>
                    <a:pt x="500380" y="3230880"/>
                    <a:pt x="476250" y="3162300"/>
                  </a:cubicBezTo>
                  <a:cubicBezTo>
                    <a:pt x="447040" y="3077210"/>
                    <a:pt x="424180" y="2947670"/>
                    <a:pt x="391160" y="2874010"/>
                  </a:cubicBezTo>
                  <a:cubicBezTo>
                    <a:pt x="368300" y="2823210"/>
                    <a:pt x="339090" y="2799080"/>
                    <a:pt x="317500" y="2753360"/>
                  </a:cubicBezTo>
                  <a:cubicBezTo>
                    <a:pt x="292100" y="2700020"/>
                    <a:pt x="264160" y="2626360"/>
                    <a:pt x="252730" y="2570480"/>
                  </a:cubicBezTo>
                  <a:cubicBezTo>
                    <a:pt x="242570" y="2524760"/>
                    <a:pt x="252730" y="2496820"/>
                    <a:pt x="240030" y="2443480"/>
                  </a:cubicBezTo>
                  <a:cubicBezTo>
                    <a:pt x="219710" y="2348230"/>
                    <a:pt x="135890" y="2195830"/>
                    <a:pt x="101600" y="2053590"/>
                  </a:cubicBezTo>
                  <a:cubicBezTo>
                    <a:pt x="60960" y="1891030"/>
                    <a:pt x="40640" y="1738630"/>
                    <a:pt x="25400" y="1516380"/>
                  </a:cubicBezTo>
                  <a:cubicBezTo>
                    <a:pt x="0" y="1154430"/>
                    <a:pt x="0" y="240030"/>
                    <a:pt x="29210" y="83820"/>
                  </a:cubicBezTo>
                  <a:cubicBezTo>
                    <a:pt x="34290" y="52070"/>
                    <a:pt x="38100" y="43180"/>
                    <a:pt x="49530" y="29210"/>
                  </a:cubicBezTo>
                  <a:cubicBezTo>
                    <a:pt x="62230" y="15240"/>
                    <a:pt x="82550" y="2540"/>
                    <a:pt x="101600" y="1270"/>
                  </a:cubicBezTo>
                  <a:cubicBezTo>
                    <a:pt x="123190" y="0"/>
                    <a:pt x="157480" y="13970"/>
                    <a:pt x="173990" y="29210"/>
                  </a:cubicBezTo>
                  <a:cubicBezTo>
                    <a:pt x="186690" y="43180"/>
                    <a:pt x="194310" y="83820"/>
                    <a:pt x="194310" y="83820"/>
                  </a:cubicBezTo>
                </a:path>
              </a:pathLst>
            </a:custGeom>
            <a:solidFill>
              <a:srgbClr val="94AAB8"/>
            </a:solidFill>
            <a:ln cap="sq">
              <a:noFill/>
              <a:prstDash val="solid"/>
              <a:miter/>
            </a:ln>
          </p:spPr>
          <p:txBody>
            <a:bodyPr/>
            <a:lstStyle/>
            <a:p>
              <a:endParaRPr lang="en-US"/>
            </a:p>
          </p:txBody>
        </p:sp>
      </p:grpSp>
      <p:grpSp>
        <p:nvGrpSpPr>
          <p:cNvPr id="10" name="Group 10"/>
          <p:cNvGrpSpPr/>
          <p:nvPr/>
        </p:nvGrpSpPr>
        <p:grpSpPr>
          <a:xfrm>
            <a:off x="9621202" y="4003358"/>
            <a:ext cx="197167" cy="199072"/>
            <a:chOff x="0" y="0"/>
            <a:chExt cx="262890" cy="265430"/>
          </a:xfrm>
        </p:grpSpPr>
        <p:sp>
          <p:nvSpPr>
            <p:cNvPr id="11" name="Freeform 11"/>
            <p:cNvSpPr/>
            <p:nvPr/>
          </p:nvSpPr>
          <p:spPr>
            <a:xfrm>
              <a:off x="50800" y="49530"/>
              <a:ext cx="161290" cy="167640"/>
            </a:xfrm>
            <a:custGeom>
              <a:avLst/>
              <a:gdLst/>
              <a:ahLst/>
              <a:cxnLst/>
              <a:rect l="l" t="t" r="r" b="b"/>
              <a:pathLst>
                <a:path w="161290" h="167640">
                  <a:moveTo>
                    <a:pt x="161290" y="58420"/>
                  </a:moveTo>
                  <a:cubicBezTo>
                    <a:pt x="139700" y="146050"/>
                    <a:pt x="128270" y="152400"/>
                    <a:pt x="116840" y="158750"/>
                  </a:cubicBezTo>
                  <a:cubicBezTo>
                    <a:pt x="105410" y="163830"/>
                    <a:pt x="91440" y="167640"/>
                    <a:pt x="77470" y="165100"/>
                  </a:cubicBezTo>
                  <a:cubicBezTo>
                    <a:pt x="58420" y="161290"/>
                    <a:pt x="24130" y="140970"/>
                    <a:pt x="11430" y="125730"/>
                  </a:cubicBezTo>
                  <a:cubicBezTo>
                    <a:pt x="2540" y="114300"/>
                    <a:pt x="0" y="102870"/>
                    <a:pt x="0" y="87630"/>
                  </a:cubicBezTo>
                  <a:cubicBezTo>
                    <a:pt x="1270" y="68580"/>
                    <a:pt x="17780" y="31750"/>
                    <a:pt x="31750" y="17780"/>
                  </a:cubicBezTo>
                  <a:cubicBezTo>
                    <a:pt x="41910" y="7620"/>
                    <a:pt x="53340" y="2540"/>
                    <a:pt x="67310" y="1270"/>
                  </a:cubicBezTo>
                  <a:cubicBezTo>
                    <a:pt x="87630" y="0"/>
                    <a:pt x="140970" y="24130"/>
                    <a:pt x="140970" y="24130"/>
                  </a:cubicBezTo>
                </a:path>
              </a:pathLst>
            </a:custGeom>
            <a:solidFill>
              <a:srgbClr val="94AAB8"/>
            </a:solidFill>
            <a:ln cap="sq">
              <a:noFill/>
              <a:prstDash val="solid"/>
              <a:miter/>
            </a:ln>
          </p:spPr>
          <p:txBody>
            <a:bodyPr/>
            <a:lstStyle/>
            <a:p>
              <a:endParaRPr lang="en-US"/>
            </a:p>
          </p:txBody>
        </p:sp>
      </p:grpSp>
      <p:grpSp>
        <p:nvGrpSpPr>
          <p:cNvPr id="12" name="Group 12"/>
          <p:cNvGrpSpPr/>
          <p:nvPr/>
        </p:nvGrpSpPr>
        <p:grpSpPr>
          <a:xfrm>
            <a:off x="12681585" y="6743700"/>
            <a:ext cx="1140142" cy="2517458"/>
            <a:chOff x="0" y="0"/>
            <a:chExt cx="1520190" cy="3356610"/>
          </a:xfrm>
        </p:grpSpPr>
        <p:sp>
          <p:nvSpPr>
            <p:cNvPr id="13" name="Freeform 13"/>
            <p:cNvSpPr/>
            <p:nvPr/>
          </p:nvSpPr>
          <p:spPr>
            <a:xfrm>
              <a:off x="49530" y="48260"/>
              <a:ext cx="1438910" cy="3262630"/>
            </a:xfrm>
            <a:custGeom>
              <a:avLst/>
              <a:gdLst/>
              <a:ahLst/>
              <a:cxnLst/>
              <a:rect l="l" t="t" r="r" b="b"/>
              <a:pathLst>
                <a:path w="1438910" h="3262630">
                  <a:moveTo>
                    <a:pt x="148590" y="34290"/>
                  </a:moveTo>
                  <a:cubicBezTo>
                    <a:pt x="502920" y="439420"/>
                    <a:pt x="553720" y="467360"/>
                    <a:pt x="615950" y="529590"/>
                  </a:cubicBezTo>
                  <a:cubicBezTo>
                    <a:pt x="693420" y="608330"/>
                    <a:pt x="821690" y="746760"/>
                    <a:pt x="861060" y="817880"/>
                  </a:cubicBezTo>
                  <a:cubicBezTo>
                    <a:pt x="880110" y="852170"/>
                    <a:pt x="871220" y="868680"/>
                    <a:pt x="889000" y="901700"/>
                  </a:cubicBezTo>
                  <a:cubicBezTo>
                    <a:pt x="919480" y="958850"/>
                    <a:pt x="1017270" y="1054100"/>
                    <a:pt x="1057910" y="1113790"/>
                  </a:cubicBezTo>
                  <a:cubicBezTo>
                    <a:pt x="1084580" y="1155700"/>
                    <a:pt x="1101090" y="1184910"/>
                    <a:pt x="1116330" y="1223010"/>
                  </a:cubicBezTo>
                  <a:cubicBezTo>
                    <a:pt x="1132840" y="1259840"/>
                    <a:pt x="1135380" y="1303020"/>
                    <a:pt x="1151890" y="1337310"/>
                  </a:cubicBezTo>
                  <a:cubicBezTo>
                    <a:pt x="1169670" y="1372870"/>
                    <a:pt x="1196340" y="1394460"/>
                    <a:pt x="1217930" y="1432560"/>
                  </a:cubicBezTo>
                  <a:cubicBezTo>
                    <a:pt x="1247140" y="1485900"/>
                    <a:pt x="1280160" y="1543050"/>
                    <a:pt x="1306830" y="1628140"/>
                  </a:cubicBezTo>
                  <a:cubicBezTo>
                    <a:pt x="1350010" y="1766570"/>
                    <a:pt x="1391920" y="1985010"/>
                    <a:pt x="1412240" y="2202180"/>
                  </a:cubicBezTo>
                  <a:cubicBezTo>
                    <a:pt x="1438910" y="2481580"/>
                    <a:pt x="1438910" y="3046730"/>
                    <a:pt x="1418590" y="3169920"/>
                  </a:cubicBezTo>
                  <a:cubicBezTo>
                    <a:pt x="1413510" y="3200400"/>
                    <a:pt x="1410970" y="3210560"/>
                    <a:pt x="1400810" y="3224530"/>
                  </a:cubicBezTo>
                  <a:cubicBezTo>
                    <a:pt x="1389380" y="3238500"/>
                    <a:pt x="1371600" y="3252470"/>
                    <a:pt x="1352550" y="3256280"/>
                  </a:cubicBezTo>
                  <a:cubicBezTo>
                    <a:pt x="1329690" y="3261360"/>
                    <a:pt x="1289050" y="3255010"/>
                    <a:pt x="1270000" y="3238500"/>
                  </a:cubicBezTo>
                  <a:cubicBezTo>
                    <a:pt x="1252220" y="3221990"/>
                    <a:pt x="1238250" y="3183890"/>
                    <a:pt x="1239520" y="3159760"/>
                  </a:cubicBezTo>
                  <a:cubicBezTo>
                    <a:pt x="1239520" y="3140710"/>
                    <a:pt x="1250950" y="3121660"/>
                    <a:pt x="1263650" y="3107690"/>
                  </a:cubicBezTo>
                  <a:cubicBezTo>
                    <a:pt x="1276350" y="3094990"/>
                    <a:pt x="1295400" y="3082290"/>
                    <a:pt x="1314450" y="3081020"/>
                  </a:cubicBezTo>
                  <a:cubicBezTo>
                    <a:pt x="1337310" y="3079750"/>
                    <a:pt x="1376680" y="3089910"/>
                    <a:pt x="1394460" y="3107690"/>
                  </a:cubicBezTo>
                  <a:cubicBezTo>
                    <a:pt x="1410970" y="3125470"/>
                    <a:pt x="1422400" y="3164840"/>
                    <a:pt x="1417320" y="3188970"/>
                  </a:cubicBezTo>
                  <a:cubicBezTo>
                    <a:pt x="1410970" y="3213100"/>
                    <a:pt x="1383030" y="3243580"/>
                    <a:pt x="1362710" y="3253740"/>
                  </a:cubicBezTo>
                  <a:cubicBezTo>
                    <a:pt x="1344930" y="3262630"/>
                    <a:pt x="1322070" y="3261360"/>
                    <a:pt x="1304290" y="3256280"/>
                  </a:cubicBezTo>
                  <a:cubicBezTo>
                    <a:pt x="1287780" y="3251200"/>
                    <a:pt x="1268730" y="3238500"/>
                    <a:pt x="1257300" y="3224530"/>
                  </a:cubicBezTo>
                  <a:cubicBezTo>
                    <a:pt x="1245870" y="3210560"/>
                    <a:pt x="1243330" y="3200400"/>
                    <a:pt x="1238250" y="3169920"/>
                  </a:cubicBezTo>
                  <a:cubicBezTo>
                    <a:pt x="1219200" y="3048000"/>
                    <a:pt x="1262380" y="2482850"/>
                    <a:pt x="1239520" y="2214880"/>
                  </a:cubicBezTo>
                  <a:cubicBezTo>
                    <a:pt x="1221740" y="2016760"/>
                    <a:pt x="1191260" y="1837690"/>
                    <a:pt x="1148080" y="1703070"/>
                  </a:cubicBezTo>
                  <a:cubicBezTo>
                    <a:pt x="1117600" y="1610360"/>
                    <a:pt x="1070610" y="1530350"/>
                    <a:pt x="1038860" y="1477010"/>
                  </a:cubicBezTo>
                  <a:cubicBezTo>
                    <a:pt x="1019810" y="1443990"/>
                    <a:pt x="1000760" y="1430020"/>
                    <a:pt x="988060" y="1402080"/>
                  </a:cubicBezTo>
                  <a:cubicBezTo>
                    <a:pt x="974090" y="1372870"/>
                    <a:pt x="972820" y="1334770"/>
                    <a:pt x="958850" y="1304290"/>
                  </a:cubicBezTo>
                  <a:cubicBezTo>
                    <a:pt x="946150" y="1272540"/>
                    <a:pt x="933450" y="1249680"/>
                    <a:pt x="910590" y="1212850"/>
                  </a:cubicBezTo>
                  <a:cubicBezTo>
                    <a:pt x="871220" y="1148080"/>
                    <a:pt x="769620" y="1021080"/>
                    <a:pt x="732790" y="956310"/>
                  </a:cubicBezTo>
                  <a:cubicBezTo>
                    <a:pt x="711200" y="920750"/>
                    <a:pt x="712470" y="902970"/>
                    <a:pt x="690880" y="868680"/>
                  </a:cubicBezTo>
                  <a:cubicBezTo>
                    <a:pt x="652780" y="810260"/>
                    <a:pt x="572770" y="721360"/>
                    <a:pt x="502920" y="646430"/>
                  </a:cubicBezTo>
                  <a:cubicBezTo>
                    <a:pt x="425450" y="563880"/>
                    <a:pt x="323850" y="485140"/>
                    <a:pt x="242570" y="397510"/>
                  </a:cubicBezTo>
                  <a:cubicBezTo>
                    <a:pt x="162560" y="313690"/>
                    <a:pt x="48260" y="190500"/>
                    <a:pt x="17780" y="132080"/>
                  </a:cubicBezTo>
                  <a:cubicBezTo>
                    <a:pt x="5080" y="109220"/>
                    <a:pt x="0" y="93980"/>
                    <a:pt x="1270" y="76200"/>
                  </a:cubicBezTo>
                  <a:cubicBezTo>
                    <a:pt x="2540" y="58420"/>
                    <a:pt x="12700" y="36830"/>
                    <a:pt x="26670" y="24130"/>
                  </a:cubicBezTo>
                  <a:cubicBezTo>
                    <a:pt x="43180" y="10160"/>
                    <a:pt x="78740" y="0"/>
                    <a:pt x="100330" y="2540"/>
                  </a:cubicBezTo>
                  <a:cubicBezTo>
                    <a:pt x="118110" y="5080"/>
                    <a:pt x="148590" y="34290"/>
                    <a:pt x="148590" y="34290"/>
                  </a:cubicBezTo>
                </a:path>
              </a:pathLst>
            </a:custGeom>
            <a:solidFill>
              <a:srgbClr val="94AAB8"/>
            </a:solidFill>
            <a:ln cap="sq">
              <a:noFill/>
              <a:prstDash val="solid"/>
              <a:miter/>
            </a:ln>
          </p:spPr>
          <p:txBody>
            <a:bodyPr/>
            <a:lstStyle/>
            <a:p>
              <a:endParaRPr lang="en-US"/>
            </a:p>
          </p:txBody>
        </p:sp>
      </p:grpSp>
      <p:grpSp>
        <p:nvGrpSpPr>
          <p:cNvPr id="14" name="Group 14"/>
          <p:cNvGrpSpPr/>
          <p:nvPr/>
        </p:nvGrpSpPr>
        <p:grpSpPr>
          <a:xfrm>
            <a:off x="13620750" y="9384982"/>
            <a:ext cx="192405" cy="192405"/>
            <a:chOff x="0" y="0"/>
            <a:chExt cx="256540" cy="256540"/>
          </a:xfrm>
        </p:grpSpPr>
        <p:sp>
          <p:nvSpPr>
            <p:cNvPr id="15" name="Freeform 15"/>
            <p:cNvSpPr/>
            <p:nvPr/>
          </p:nvSpPr>
          <p:spPr>
            <a:xfrm>
              <a:off x="44450" y="46990"/>
              <a:ext cx="160020" cy="163830"/>
            </a:xfrm>
            <a:custGeom>
              <a:avLst/>
              <a:gdLst/>
              <a:ahLst/>
              <a:cxnLst/>
              <a:rect l="l" t="t" r="r" b="b"/>
              <a:pathLst>
                <a:path w="160020" h="163830">
                  <a:moveTo>
                    <a:pt x="160020" y="58420"/>
                  </a:moveTo>
                  <a:cubicBezTo>
                    <a:pt x="139700" y="146050"/>
                    <a:pt x="129540" y="153670"/>
                    <a:pt x="115570" y="157480"/>
                  </a:cubicBezTo>
                  <a:cubicBezTo>
                    <a:pt x="96520" y="163830"/>
                    <a:pt x="57150" y="161290"/>
                    <a:pt x="39370" y="153670"/>
                  </a:cubicBezTo>
                  <a:cubicBezTo>
                    <a:pt x="25400" y="147320"/>
                    <a:pt x="16510" y="138430"/>
                    <a:pt x="11430" y="125730"/>
                  </a:cubicBezTo>
                  <a:cubicBezTo>
                    <a:pt x="2540" y="106680"/>
                    <a:pt x="0" y="67310"/>
                    <a:pt x="6350" y="48260"/>
                  </a:cubicBezTo>
                  <a:cubicBezTo>
                    <a:pt x="10160" y="35560"/>
                    <a:pt x="19050" y="25400"/>
                    <a:pt x="30480" y="17780"/>
                  </a:cubicBezTo>
                  <a:cubicBezTo>
                    <a:pt x="48260" y="7620"/>
                    <a:pt x="86360" y="0"/>
                    <a:pt x="106680" y="3810"/>
                  </a:cubicBezTo>
                  <a:cubicBezTo>
                    <a:pt x="120650" y="6350"/>
                    <a:pt x="139700" y="24130"/>
                    <a:pt x="139700" y="24130"/>
                  </a:cubicBezTo>
                </a:path>
              </a:pathLst>
            </a:custGeom>
            <a:solidFill>
              <a:srgbClr val="94AAB8"/>
            </a:solidFill>
            <a:ln cap="sq">
              <a:noFill/>
              <a:prstDash val="solid"/>
              <a:miter/>
            </a:ln>
          </p:spPr>
          <p:txBody>
            <a:bodyPr/>
            <a:lstStyle/>
            <a:p>
              <a:endParaRPr lang="en-US"/>
            </a:p>
          </p:txBody>
        </p:sp>
      </p:grpSp>
      <p:sp>
        <p:nvSpPr>
          <p:cNvPr id="16" name="TextBox 16"/>
          <p:cNvSpPr txBox="1"/>
          <p:nvPr/>
        </p:nvSpPr>
        <p:spPr>
          <a:xfrm>
            <a:off x="1262272" y="7243108"/>
            <a:ext cx="9537357" cy="1471930"/>
          </a:xfrm>
          <a:prstGeom prst="rect">
            <a:avLst/>
          </a:prstGeom>
        </p:spPr>
        <p:txBody>
          <a:bodyPr lIns="0" tIns="0" rIns="0" bIns="0" rtlCol="0" anchor="t">
            <a:spAutoFit/>
          </a:bodyPr>
          <a:lstStyle/>
          <a:p>
            <a:pPr algn="ctr">
              <a:lnSpc>
                <a:spcPts val="3919"/>
              </a:lnSpc>
            </a:pPr>
            <a:r>
              <a:rPr lang="en-US" sz="2799">
                <a:solidFill>
                  <a:srgbClr val="3B365F"/>
                </a:solidFill>
                <a:latin typeface="TAN Headline"/>
                <a:ea typeface="TAN Headline"/>
                <a:cs typeface="TAN Headline"/>
                <a:sym typeface="TAN Headline"/>
              </a:rPr>
              <a:t>1- data cleaning</a:t>
            </a:r>
          </a:p>
          <a:p>
            <a:pPr algn="ctr">
              <a:lnSpc>
                <a:spcPts val="3919"/>
              </a:lnSpc>
            </a:pPr>
            <a:r>
              <a:rPr lang="en-US" sz="2799">
                <a:solidFill>
                  <a:srgbClr val="3B365F"/>
                </a:solidFill>
                <a:latin typeface="TAN Headline"/>
                <a:ea typeface="TAN Headline"/>
                <a:cs typeface="TAN Headline"/>
                <a:sym typeface="TAN Headline"/>
              </a:rPr>
              <a:t>2- data transformation</a:t>
            </a:r>
          </a:p>
          <a:p>
            <a:pPr algn="ctr">
              <a:lnSpc>
                <a:spcPts val="3919"/>
              </a:lnSpc>
            </a:pPr>
            <a:r>
              <a:rPr lang="en-US" sz="2799">
                <a:solidFill>
                  <a:srgbClr val="3B365F"/>
                </a:solidFill>
                <a:latin typeface="TAN Headline"/>
                <a:ea typeface="TAN Headline"/>
                <a:cs typeface="TAN Headline"/>
                <a:sym typeface="TAN Headline"/>
              </a:rPr>
              <a:t>3- exploratory data analysis </a:t>
            </a:r>
          </a:p>
        </p:txBody>
      </p:sp>
      <p:sp>
        <p:nvSpPr>
          <p:cNvPr id="17" name="TextBox 17"/>
          <p:cNvSpPr txBox="1"/>
          <p:nvPr/>
        </p:nvSpPr>
        <p:spPr>
          <a:xfrm>
            <a:off x="9206389" y="565150"/>
            <a:ext cx="9064072" cy="4578350"/>
          </a:xfrm>
          <a:prstGeom prst="rect">
            <a:avLst/>
          </a:prstGeom>
        </p:spPr>
        <p:txBody>
          <a:bodyPr lIns="0" tIns="0" rIns="0" bIns="0" rtlCol="0" anchor="t">
            <a:spAutoFit/>
          </a:bodyPr>
          <a:lstStyle/>
          <a:p>
            <a:pPr algn="ctr">
              <a:lnSpc>
                <a:spcPts val="9100"/>
              </a:lnSpc>
            </a:pPr>
            <a:r>
              <a:rPr lang="en-US" sz="6500">
                <a:solidFill>
                  <a:srgbClr val="3B365F"/>
                </a:solidFill>
                <a:latin typeface="TAN Headline"/>
                <a:ea typeface="TAN Headline"/>
                <a:cs typeface="TAN Headline"/>
                <a:sym typeface="TAN Headline"/>
              </a:rPr>
              <a:t>Data Preprocessing </a:t>
            </a:r>
          </a:p>
          <a:p>
            <a:pPr algn="ctr">
              <a:lnSpc>
                <a:spcPts val="9100"/>
              </a:lnSpc>
            </a:pPr>
            <a:r>
              <a:rPr lang="en-US" sz="6500">
                <a:solidFill>
                  <a:srgbClr val="3B365F"/>
                </a:solidFill>
                <a:latin typeface="TAN Headline"/>
                <a:ea typeface="TAN Headline"/>
                <a:cs typeface="TAN Headline"/>
                <a:sym typeface="TAN Headline"/>
              </a:rPr>
              <a:t>and Preliminary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flipH="1">
            <a:off x="-2703313" y="3449902"/>
            <a:ext cx="15397760" cy="9664839"/>
          </a:xfrm>
          <a:custGeom>
            <a:avLst/>
            <a:gdLst/>
            <a:ahLst/>
            <a:cxnLst/>
            <a:rect l="l" t="t" r="r" b="b"/>
            <a:pathLst>
              <a:path w="15397760" h="9664839">
                <a:moveTo>
                  <a:pt x="15397760" y="0"/>
                </a:moveTo>
                <a:lnTo>
                  <a:pt x="0" y="0"/>
                </a:lnTo>
                <a:lnTo>
                  <a:pt x="0" y="9664839"/>
                </a:lnTo>
                <a:lnTo>
                  <a:pt x="15397760" y="9664839"/>
                </a:lnTo>
                <a:lnTo>
                  <a:pt x="1539776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0889056" y="0"/>
            <a:ext cx="5353203" cy="10081032"/>
          </a:xfrm>
          <a:custGeom>
            <a:avLst/>
            <a:gdLst/>
            <a:ahLst/>
            <a:cxnLst/>
            <a:rect l="l" t="t" r="r" b="b"/>
            <a:pathLst>
              <a:path w="5353203" h="10081032">
                <a:moveTo>
                  <a:pt x="0" y="0"/>
                </a:moveTo>
                <a:lnTo>
                  <a:pt x="5353204" y="0"/>
                </a:lnTo>
                <a:lnTo>
                  <a:pt x="5353204" y="10081032"/>
                </a:lnTo>
                <a:lnTo>
                  <a:pt x="0" y="10081032"/>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347435" y="420688"/>
            <a:ext cx="9940611" cy="1012190"/>
          </a:xfrm>
          <a:prstGeom prst="rect">
            <a:avLst/>
          </a:prstGeom>
        </p:spPr>
        <p:txBody>
          <a:bodyPr lIns="0" tIns="0" rIns="0" bIns="0" rtlCol="0" anchor="t">
            <a:spAutoFit/>
          </a:bodyPr>
          <a:lstStyle/>
          <a:p>
            <a:pPr algn="l">
              <a:lnSpc>
                <a:spcPts val="8260"/>
              </a:lnSpc>
            </a:pPr>
            <a:r>
              <a:rPr lang="en-US" sz="5900">
                <a:solidFill>
                  <a:srgbClr val="3B365F"/>
                </a:solidFill>
                <a:latin typeface="TAN Headline"/>
                <a:ea typeface="TAN Headline"/>
                <a:cs typeface="TAN Headline"/>
                <a:sym typeface="TAN Headline"/>
              </a:rPr>
              <a:t>1- Data cleaning:</a:t>
            </a:r>
          </a:p>
        </p:txBody>
      </p:sp>
      <p:sp>
        <p:nvSpPr>
          <p:cNvPr id="5" name="Freeform 5"/>
          <p:cNvSpPr/>
          <p:nvPr/>
        </p:nvSpPr>
        <p:spPr>
          <a:xfrm flipH="1">
            <a:off x="15030739" y="5519285"/>
            <a:ext cx="2973321" cy="4767715"/>
          </a:xfrm>
          <a:custGeom>
            <a:avLst/>
            <a:gdLst/>
            <a:ahLst/>
            <a:cxnLst/>
            <a:rect l="l" t="t" r="r" b="b"/>
            <a:pathLst>
              <a:path w="2973321" h="4767715">
                <a:moveTo>
                  <a:pt x="2973321" y="0"/>
                </a:moveTo>
                <a:lnTo>
                  <a:pt x="0" y="0"/>
                </a:lnTo>
                <a:lnTo>
                  <a:pt x="0" y="4767715"/>
                </a:lnTo>
                <a:lnTo>
                  <a:pt x="2973321" y="4767715"/>
                </a:lnTo>
                <a:lnTo>
                  <a:pt x="2973321"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a:off x="817399" y="3449902"/>
            <a:ext cx="6686423" cy="6912656"/>
          </a:xfrm>
          <a:custGeom>
            <a:avLst/>
            <a:gdLst/>
            <a:ahLst/>
            <a:cxnLst/>
            <a:rect l="l" t="t" r="r" b="b"/>
            <a:pathLst>
              <a:path w="6686423" h="6912656">
                <a:moveTo>
                  <a:pt x="0" y="0"/>
                </a:moveTo>
                <a:lnTo>
                  <a:pt x="6686424" y="0"/>
                </a:lnTo>
                <a:lnTo>
                  <a:pt x="6686424" y="6912656"/>
                </a:lnTo>
                <a:lnTo>
                  <a:pt x="0" y="691265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6FF"/>
        </a:solidFill>
        <a:effectLst/>
      </p:bgPr>
    </p:bg>
    <p:spTree>
      <p:nvGrpSpPr>
        <p:cNvPr id="1" name=""/>
        <p:cNvGrpSpPr/>
        <p:nvPr/>
      </p:nvGrpSpPr>
      <p:grpSpPr>
        <a:xfrm>
          <a:off x="0" y="0"/>
          <a:ext cx="0" cy="0"/>
          <a:chOff x="0" y="0"/>
          <a:chExt cx="0" cy="0"/>
        </a:xfrm>
      </p:grpSpPr>
      <p:sp>
        <p:nvSpPr>
          <p:cNvPr id="2" name="Freeform 2"/>
          <p:cNvSpPr/>
          <p:nvPr/>
        </p:nvSpPr>
        <p:spPr>
          <a:xfrm rot="7967021" flipH="1">
            <a:off x="4084099" y="1485918"/>
            <a:ext cx="16340786" cy="10256756"/>
          </a:xfrm>
          <a:custGeom>
            <a:avLst/>
            <a:gdLst/>
            <a:ahLst/>
            <a:cxnLst/>
            <a:rect l="l" t="t" r="r" b="b"/>
            <a:pathLst>
              <a:path w="16340786" h="10256756">
                <a:moveTo>
                  <a:pt x="16340786" y="0"/>
                </a:moveTo>
                <a:lnTo>
                  <a:pt x="0" y="0"/>
                </a:lnTo>
                <a:lnTo>
                  <a:pt x="0" y="10256756"/>
                </a:lnTo>
                <a:lnTo>
                  <a:pt x="16340786" y="10256756"/>
                </a:lnTo>
                <a:lnTo>
                  <a:pt x="16340786"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02659" y="3208879"/>
            <a:ext cx="18085341" cy="3526641"/>
          </a:xfrm>
          <a:custGeom>
            <a:avLst/>
            <a:gdLst/>
            <a:ahLst/>
            <a:cxnLst/>
            <a:rect l="l" t="t" r="r" b="b"/>
            <a:pathLst>
              <a:path w="18085341" h="3526641">
                <a:moveTo>
                  <a:pt x="0" y="0"/>
                </a:moveTo>
                <a:lnTo>
                  <a:pt x="18085341" y="0"/>
                </a:lnTo>
                <a:lnTo>
                  <a:pt x="18085341" y="3526642"/>
                </a:lnTo>
                <a:lnTo>
                  <a:pt x="0" y="3526642"/>
                </a:lnTo>
                <a:lnTo>
                  <a:pt x="0" y="0"/>
                </a:lnTo>
                <a:close/>
              </a:path>
            </a:pathLst>
          </a:custGeom>
          <a:blipFill>
            <a:blip r:embed="rId4"/>
            <a:stretch>
              <a:fillRect/>
            </a:stretch>
          </a:blipFill>
        </p:spPr>
        <p:txBody>
          <a:bodyPr/>
          <a:lstStyle/>
          <a:p>
            <a:endParaRPr lang="en-US"/>
          </a:p>
        </p:txBody>
      </p:sp>
      <p:sp>
        <p:nvSpPr>
          <p:cNvPr id="4" name="Freeform 4"/>
          <p:cNvSpPr/>
          <p:nvPr/>
        </p:nvSpPr>
        <p:spPr>
          <a:xfrm>
            <a:off x="0" y="7395782"/>
            <a:ext cx="3494762" cy="3725037"/>
          </a:xfrm>
          <a:custGeom>
            <a:avLst/>
            <a:gdLst/>
            <a:ahLst/>
            <a:cxnLst/>
            <a:rect l="l" t="t" r="r" b="b"/>
            <a:pathLst>
              <a:path w="3494762" h="3725037">
                <a:moveTo>
                  <a:pt x="0" y="0"/>
                </a:moveTo>
                <a:lnTo>
                  <a:pt x="3494762" y="0"/>
                </a:lnTo>
                <a:lnTo>
                  <a:pt x="3494762" y="3725036"/>
                </a:lnTo>
                <a:lnTo>
                  <a:pt x="0" y="372503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347435" y="420688"/>
            <a:ext cx="11221065" cy="1012190"/>
          </a:xfrm>
          <a:prstGeom prst="rect">
            <a:avLst/>
          </a:prstGeom>
        </p:spPr>
        <p:txBody>
          <a:bodyPr lIns="0" tIns="0" rIns="0" bIns="0" rtlCol="0" anchor="t">
            <a:spAutoFit/>
          </a:bodyPr>
          <a:lstStyle/>
          <a:p>
            <a:pPr algn="l">
              <a:lnSpc>
                <a:spcPts val="8260"/>
              </a:lnSpc>
            </a:pPr>
            <a:r>
              <a:rPr lang="en-US" sz="5900">
                <a:solidFill>
                  <a:srgbClr val="3B365F"/>
                </a:solidFill>
                <a:latin typeface="TAN Headline"/>
                <a:ea typeface="TAN Headline"/>
                <a:cs typeface="TAN Headline"/>
                <a:sym typeface="TAN Headline"/>
              </a:rPr>
              <a:t>2- Data Transformation: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1651</Words>
  <Application>Microsoft Office PowerPoint</Application>
  <PresentationFormat>Custom</PresentationFormat>
  <Paragraphs>158</Paragraphs>
  <Slides>26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26</vt:i4>
      </vt:variant>
    </vt:vector>
  </HeadingPairs>
  <TitlesOfParts>
    <vt:vector size="41" baseType="lpstr">
      <vt:lpstr>Open Sauce</vt:lpstr>
      <vt:lpstr>Arial</vt:lpstr>
      <vt:lpstr>TAN Headline</vt:lpstr>
      <vt:lpstr>Coco Gothic</vt:lpstr>
      <vt:lpstr>Aileron Italics</vt:lpstr>
      <vt:lpstr>DM Sans</vt:lpstr>
      <vt:lpstr>Aileron Ultra-Bold</vt:lpstr>
      <vt:lpstr>Calibri</vt:lpstr>
      <vt:lpstr>Coco Gothic Bold</vt:lpstr>
      <vt:lpstr>Open Sauce Bold</vt:lpstr>
      <vt:lpstr>Aileron Heavy</vt:lpstr>
      <vt:lpstr>Aileron Bold</vt:lpstr>
      <vt:lpstr>Aileron Bold Italics</vt:lpstr>
      <vt:lpstr>Aileron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Illustrative Innovation in Medicine Presentation</dc:title>
  <cp:lastModifiedBy>Karim Itani</cp:lastModifiedBy>
  <cp:revision>3</cp:revision>
  <dcterms:created xsi:type="dcterms:W3CDTF">2006-08-16T00:00:00Z</dcterms:created>
  <dcterms:modified xsi:type="dcterms:W3CDTF">2025-05-27T15:22:16Z</dcterms:modified>
  <dc:identifier>DAGYXRcSRAs</dc:identifier>
</cp:coreProperties>
</file>