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9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92925" y="1179262"/>
            <a:ext cx="8911687" cy="1280890"/>
          </a:xfrm>
        </p:spPr>
        <p:txBody>
          <a:bodyPr/>
          <a:lstStyle/>
          <a:p>
            <a:r>
              <a:rPr lang="tr-TR" dirty="0" smtClean="0"/>
              <a:t>Veri Tabanı Yönetim Sistemi Final Ödevi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4425042"/>
            <a:ext cx="8915400" cy="1486179"/>
          </a:xfrm>
        </p:spPr>
        <p:txBody>
          <a:bodyPr/>
          <a:lstStyle/>
          <a:p>
            <a:r>
              <a:rPr lang="tr-TR" dirty="0" smtClean="0"/>
              <a:t>Hadi </a:t>
            </a:r>
            <a:r>
              <a:rPr lang="tr-TR" dirty="0" err="1" smtClean="0"/>
              <a:t>Hashemi</a:t>
            </a:r>
            <a:endParaRPr lang="tr-TR" dirty="0" smtClean="0"/>
          </a:p>
          <a:p>
            <a:r>
              <a:rPr lang="tr-TR" dirty="0" smtClean="0"/>
              <a:t>02120001054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602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747490"/>
          </a:xfrm>
        </p:spPr>
        <p:txBody>
          <a:bodyPr>
            <a:normAutofit fontScale="90000"/>
          </a:bodyPr>
          <a:lstStyle/>
          <a:p>
            <a:r>
              <a:rPr lang="tr-T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Bir </a:t>
            </a:r>
            <a:r>
              <a:rPr lang="tr-T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hotelin müdürü hotele gelip konaklayacağı müşterilerin bilgilerini düzenli bir şekilde tutmak istiyor.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649186"/>
            <a:ext cx="8915400" cy="4262036"/>
          </a:xfrm>
        </p:spPr>
        <p:txBody>
          <a:bodyPr>
            <a:normAutofit fontScale="85000" lnSpcReduction="10000"/>
          </a:bodyPr>
          <a:lstStyle/>
          <a:p>
            <a:pPr lvl="0" algn="just"/>
            <a:r>
              <a:rPr lang="tr-TR" dirty="0"/>
              <a:t>Müşteriler TC numaralarıyla tanımlanır ve istedikleri bir tarihte rezervasyon yapabilirler.</a:t>
            </a:r>
          </a:p>
          <a:p>
            <a:pPr lvl="0" algn="just"/>
            <a:r>
              <a:rPr lang="tr-TR" dirty="0"/>
              <a:t>Müşteri herhangi bir tarih aralığında hotelde rezervasyon yaptırmışsa tekrar o tarihlerde rezervasyon yapamaz.</a:t>
            </a:r>
          </a:p>
          <a:p>
            <a:pPr lvl="0" algn="just"/>
            <a:r>
              <a:rPr lang="tr-TR" dirty="0"/>
              <a:t>Müşterilere ait rezervasyon, Çek-in ve Çek-</a:t>
            </a:r>
            <a:r>
              <a:rPr lang="tr-TR" dirty="0" err="1"/>
              <a:t>out’ları</a:t>
            </a:r>
            <a:r>
              <a:rPr lang="tr-TR" dirty="0"/>
              <a:t> hangi personelin yaptığını veri tabanında tutulmak istenmektedir.</a:t>
            </a:r>
          </a:p>
          <a:p>
            <a:pPr lvl="0" algn="just"/>
            <a:r>
              <a:rPr lang="tr-TR" dirty="0"/>
              <a:t>Personel TC Kimlik numarasıyla tanımlanır, her personel sadece tek bir departmanda çalışabilir ve kendisine ait kullanıcı adı ve şifresi vardır. </a:t>
            </a:r>
          </a:p>
          <a:p>
            <a:pPr lvl="0" algn="just"/>
            <a:r>
              <a:rPr lang="tr-TR" dirty="0"/>
              <a:t>Müşteriler rezervasyon yaparken o tarih aralığında kullanıcı boş ve dolu odaları birbirinden ayırt edebilsin.</a:t>
            </a:r>
          </a:p>
          <a:p>
            <a:pPr lvl="0" algn="just"/>
            <a:r>
              <a:rPr lang="tr-TR" dirty="0"/>
              <a:t>İleri tarihteki rezervasyonlar için müşteri hotele giriş yaptığında Çek-in yapılması gerekmektedir.</a:t>
            </a:r>
          </a:p>
          <a:p>
            <a:pPr lvl="0" algn="just"/>
            <a:r>
              <a:rPr lang="tr-TR" dirty="0"/>
              <a:t>Giriş tarihi geçmiş ancak Çek-in yapılmamış rezervasyonlar için uyarı mesaj verilsin.</a:t>
            </a:r>
          </a:p>
          <a:p>
            <a:pPr lvl="0" algn="just"/>
            <a:r>
              <a:rPr lang="tr-TR" dirty="0"/>
              <a:t>Müşteri hotelden ayrılacağı zaman rezervasyonu Çek-</a:t>
            </a:r>
            <a:r>
              <a:rPr lang="tr-TR" dirty="0" err="1"/>
              <a:t>out</a:t>
            </a:r>
            <a:r>
              <a:rPr lang="tr-TR" dirty="0"/>
              <a:t> yapılsın.</a:t>
            </a:r>
          </a:p>
          <a:p>
            <a:pPr lvl="0" algn="just"/>
            <a:r>
              <a:rPr lang="tr-TR" dirty="0" err="1"/>
              <a:t>Hotel’e</a:t>
            </a:r>
            <a:r>
              <a:rPr lang="tr-TR" dirty="0"/>
              <a:t> ait restoranı ancak hotelde rezervasyonu devam eden müşteriler kullanabilir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8166" y="795048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İhtiyaç analizi</a:t>
            </a:r>
          </a:p>
        </p:txBody>
      </p:sp>
    </p:spTree>
    <p:extLst>
      <p:ext uri="{BB962C8B-B14F-4D97-AF65-F5344CB8AC3E}">
        <p14:creationId xmlns:p14="http://schemas.microsoft.com/office/powerpoint/2010/main" val="366163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864333" y="2622532"/>
            <a:ext cx="900000" cy="36000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5504333" y="1759423"/>
            <a:ext cx="720000" cy="396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6404333" y="1749800"/>
            <a:ext cx="720000" cy="396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5954333" y="1367397"/>
            <a:ext cx="720000" cy="396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" name="Düz Bağlayıcı 7"/>
          <p:cNvCxnSpPr>
            <a:stCxn id="7" idx="4"/>
            <a:endCxn id="4" idx="0"/>
          </p:cNvCxnSpPr>
          <p:nvPr/>
        </p:nvCxnSpPr>
        <p:spPr>
          <a:xfrm>
            <a:off x="6314333" y="1763397"/>
            <a:ext cx="0" cy="85913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>
            <a:off x="6764333" y="2155423"/>
            <a:ext cx="0" cy="46710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>
            <a:stCxn id="5" idx="4"/>
          </p:cNvCxnSpPr>
          <p:nvPr/>
        </p:nvCxnSpPr>
        <p:spPr>
          <a:xfrm>
            <a:off x="5864333" y="2155423"/>
            <a:ext cx="0" cy="46710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/>
          <p:cNvSpPr txBox="1"/>
          <p:nvPr/>
        </p:nvSpPr>
        <p:spPr>
          <a:xfrm>
            <a:off x="6459603" y="1823581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k_pass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5642958" y="1826618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k_id</a:t>
            </a:r>
            <a:endParaRPr lang="tr-TR" sz="11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6032846" y="1431555"/>
            <a:ext cx="562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k_dep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5964139" y="2671727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Kullanici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8290420" y="1520642"/>
            <a:ext cx="900000" cy="36000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7930420" y="657533"/>
            <a:ext cx="720000" cy="396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8830420" y="657533"/>
            <a:ext cx="720000" cy="396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8380420" y="265507"/>
            <a:ext cx="720000" cy="396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7390420" y="1004197"/>
            <a:ext cx="720000" cy="396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9370420" y="1004197"/>
            <a:ext cx="720000" cy="396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1" name="Düz Bağlayıcı 20"/>
          <p:cNvCxnSpPr>
            <a:stCxn id="18" idx="4"/>
            <a:endCxn id="15" idx="0"/>
          </p:cNvCxnSpPr>
          <p:nvPr/>
        </p:nvCxnSpPr>
        <p:spPr>
          <a:xfrm>
            <a:off x="8740420" y="661507"/>
            <a:ext cx="0" cy="85913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/>
          <p:cNvCxnSpPr>
            <a:stCxn id="17" idx="4"/>
          </p:cNvCxnSpPr>
          <p:nvPr/>
        </p:nvCxnSpPr>
        <p:spPr>
          <a:xfrm>
            <a:off x="9190420" y="1053533"/>
            <a:ext cx="0" cy="46710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/>
          <p:cNvCxnSpPr>
            <a:stCxn id="20" idx="4"/>
            <a:endCxn id="15" idx="3"/>
          </p:cNvCxnSpPr>
          <p:nvPr/>
        </p:nvCxnSpPr>
        <p:spPr>
          <a:xfrm flipH="1">
            <a:off x="9190420" y="1400197"/>
            <a:ext cx="540000" cy="30044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Bağlayıcı 23"/>
          <p:cNvCxnSpPr>
            <a:stCxn id="16" idx="4"/>
          </p:cNvCxnSpPr>
          <p:nvPr/>
        </p:nvCxnSpPr>
        <p:spPr>
          <a:xfrm>
            <a:off x="8290420" y="1053533"/>
            <a:ext cx="0" cy="46710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Bağlayıcı 24"/>
          <p:cNvCxnSpPr>
            <a:stCxn id="19" idx="4"/>
            <a:endCxn id="15" idx="1"/>
          </p:cNvCxnSpPr>
          <p:nvPr/>
        </p:nvCxnSpPr>
        <p:spPr>
          <a:xfrm>
            <a:off x="7750420" y="1400197"/>
            <a:ext cx="540000" cy="30044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etin kutusu 25"/>
          <p:cNvSpPr txBox="1"/>
          <p:nvPr/>
        </p:nvSpPr>
        <p:spPr>
          <a:xfrm>
            <a:off x="8912138" y="721691"/>
            <a:ext cx="5565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m_cin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Metin kutusu 26"/>
          <p:cNvSpPr txBox="1"/>
          <p:nvPr/>
        </p:nvSpPr>
        <p:spPr>
          <a:xfrm>
            <a:off x="7387981" y="1071392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m_tc_no</a:t>
            </a:r>
            <a:endParaRPr lang="tr-TR" sz="11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Metin kutusu 27"/>
          <p:cNvSpPr txBox="1"/>
          <p:nvPr/>
        </p:nvSpPr>
        <p:spPr>
          <a:xfrm>
            <a:off x="8024161" y="72472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m_ad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Metin kutusu 28"/>
          <p:cNvSpPr txBox="1"/>
          <p:nvPr/>
        </p:nvSpPr>
        <p:spPr>
          <a:xfrm>
            <a:off x="8369165" y="329665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m_soyad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Metin kutusu 29"/>
          <p:cNvSpPr txBox="1"/>
          <p:nvPr/>
        </p:nvSpPr>
        <p:spPr>
          <a:xfrm>
            <a:off x="8417476" y="1569837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Musteri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Metin kutusu 30"/>
          <p:cNvSpPr txBox="1"/>
          <p:nvPr/>
        </p:nvSpPr>
        <p:spPr>
          <a:xfrm>
            <a:off x="9464162" y="1071392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m_tel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Dikdörtgen 31"/>
          <p:cNvSpPr/>
          <p:nvPr/>
        </p:nvSpPr>
        <p:spPr>
          <a:xfrm>
            <a:off x="10778626" y="2584028"/>
            <a:ext cx="900000" cy="36000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10418626" y="1720919"/>
            <a:ext cx="720000" cy="396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11318626" y="1720919"/>
            <a:ext cx="720000" cy="396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10868626" y="1328893"/>
            <a:ext cx="720000" cy="396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6" name="Düz Bağlayıcı 35"/>
          <p:cNvCxnSpPr>
            <a:stCxn id="35" idx="4"/>
            <a:endCxn id="32" idx="0"/>
          </p:cNvCxnSpPr>
          <p:nvPr/>
        </p:nvCxnSpPr>
        <p:spPr>
          <a:xfrm>
            <a:off x="11228626" y="1724893"/>
            <a:ext cx="0" cy="85913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/>
          <p:cNvCxnSpPr>
            <a:stCxn id="34" idx="4"/>
          </p:cNvCxnSpPr>
          <p:nvPr/>
        </p:nvCxnSpPr>
        <p:spPr>
          <a:xfrm>
            <a:off x="11678626" y="2116919"/>
            <a:ext cx="0" cy="46710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/>
          <p:cNvCxnSpPr>
            <a:stCxn id="33" idx="4"/>
          </p:cNvCxnSpPr>
          <p:nvPr/>
        </p:nvCxnSpPr>
        <p:spPr>
          <a:xfrm>
            <a:off x="10778626" y="2116919"/>
            <a:ext cx="0" cy="46710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etin kutusu 38"/>
          <p:cNvSpPr txBox="1"/>
          <p:nvPr/>
        </p:nvSpPr>
        <p:spPr>
          <a:xfrm>
            <a:off x="11375500" y="1785077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o_fiyat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Metin kutusu 39"/>
          <p:cNvSpPr txBox="1"/>
          <p:nvPr/>
        </p:nvSpPr>
        <p:spPr>
          <a:xfrm>
            <a:off x="10455461" y="178811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oda_no</a:t>
            </a:r>
            <a:endParaRPr lang="tr-TR" sz="11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Metin kutusu 40"/>
          <p:cNvSpPr txBox="1"/>
          <p:nvPr/>
        </p:nvSpPr>
        <p:spPr>
          <a:xfrm>
            <a:off x="10844549" y="1393051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o_kişi_no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etin kutusu 41"/>
          <p:cNvSpPr txBox="1"/>
          <p:nvPr/>
        </p:nvSpPr>
        <p:spPr>
          <a:xfrm>
            <a:off x="11006672" y="263322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Oda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Dikdörtgen 42"/>
          <p:cNvSpPr/>
          <p:nvPr/>
        </p:nvSpPr>
        <p:spPr>
          <a:xfrm>
            <a:off x="3064976" y="5532899"/>
            <a:ext cx="900000" cy="36000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704976" y="4669790"/>
            <a:ext cx="720000" cy="396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3604976" y="4669790"/>
            <a:ext cx="720000" cy="396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3154976" y="4277764"/>
            <a:ext cx="720000" cy="396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7" name="Düz Bağlayıcı 46"/>
          <p:cNvCxnSpPr>
            <a:stCxn id="46" idx="4"/>
            <a:endCxn id="43" idx="0"/>
          </p:cNvCxnSpPr>
          <p:nvPr/>
        </p:nvCxnSpPr>
        <p:spPr>
          <a:xfrm>
            <a:off x="3514976" y="4673764"/>
            <a:ext cx="0" cy="85913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Bağlayıcı 47"/>
          <p:cNvCxnSpPr>
            <a:stCxn id="45" idx="4"/>
          </p:cNvCxnSpPr>
          <p:nvPr/>
        </p:nvCxnSpPr>
        <p:spPr>
          <a:xfrm>
            <a:off x="3964976" y="5065790"/>
            <a:ext cx="0" cy="46710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Düz Bağlayıcı 48"/>
          <p:cNvCxnSpPr>
            <a:stCxn id="44" idx="4"/>
          </p:cNvCxnSpPr>
          <p:nvPr/>
        </p:nvCxnSpPr>
        <p:spPr>
          <a:xfrm>
            <a:off x="3064976" y="5065790"/>
            <a:ext cx="0" cy="46710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Metin kutusu 49"/>
          <p:cNvSpPr txBox="1"/>
          <p:nvPr/>
        </p:nvSpPr>
        <p:spPr>
          <a:xfrm>
            <a:off x="3665057" y="4733948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y_fiyat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Metin kutusu 50"/>
          <p:cNvSpPr txBox="1"/>
          <p:nvPr/>
        </p:nvSpPr>
        <p:spPr>
          <a:xfrm>
            <a:off x="2822763" y="4736985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y_ad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Metin kutusu 51"/>
          <p:cNvSpPr txBox="1"/>
          <p:nvPr/>
        </p:nvSpPr>
        <p:spPr>
          <a:xfrm>
            <a:off x="3244712" y="4341922"/>
            <a:ext cx="5405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y_grp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Metin kutusu 52"/>
          <p:cNvSpPr txBox="1"/>
          <p:nvPr/>
        </p:nvSpPr>
        <p:spPr>
          <a:xfrm>
            <a:off x="3209666" y="5582094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Yemek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Elmas 53"/>
          <p:cNvSpPr/>
          <p:nvPr/>
        </p:nvSpPr>
        <p:spPr>
          <a:xfrm>
            <a:off x="7949520" y="3833971"/>
            <a:ext cx="1620000" cy="720000"/>
          </a:xfrm>
          <a:prstGeom prst="diamond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Metin kutusu 54"/>
          <p:cNvSpPr txBox="1"/>
          <p:nvPr/>
        </p:nvSpPr>
        <p:spPr>
          <a:xfrm>
            <a:off x="8276055" y="4063166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Rezervasyon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7939704" y="3323374"/>
            <a:ext cx="720000" cy="396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8839704" y="3323374"/>
            <a:ext cx="720000" cy="396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Metin kutusu 57"/>
          <p:cNvSpPr txBox="1"/>
          <p:nvPr/>
        </p:nvSpPr>
        <p:spPr>
          <a:xfrm>
            <a:off x="8923828" y="3387532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hesap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Metin kutusu 58"/>
          <p:cNvSpPr txBox="1"/>
          <p:nvPr/>
        </p:nvSpPr>
        <p:spPr>
          <a:xfrm>
            <a:off x="8041462" y="3390569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a_trh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0" name="Düz Bağlayıcı 59"/>
          <p:cNvCxnSpPr>
            <a:stCxn id="56" idx="4"/>
            <a:endCxn id="54" idx="0"/>
          </p:cNvCxnSpPr>
          <p:nvPr/>
        </p:nvCxnSpPr>
        <p:spPr>
          <a:xfrm>
            <a:off x="8299704" y="3719374"/>
            <a:ext cx="459816" cy="11459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Düz Bağlayıcı 60"/>
          <p:cNvCxnSpPr>
            <a:stCxn id="57" idx="4"/>
            <a:endCxn id="54" idx="0"/>
          </p:cNvCxnSpPr>
          <p:nvPr/>
        </p:nvCxnSpPr>
        <p:spPr>
          <a:xfrm flipH="1">
            <a:off x="8759520" y="3719374"/>
            <a:ext cx="440184" cy="11459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Düz Bağlayıcı 61"/>
          <p:cNvCxnSpPr>
            <a:stCxn id="15" idx="2"/>
            <a:endCxn id="54" idx="0"/>
          </p:cNvCxnSpPr>
          <p:nvPr/>
        </p:nvCxnSpPr>
        <p:spPr>
          <a:xfrm>
            <a:off x="8740420" y="1880642"/>
            <a:ext cx="19100" cy="195332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Dirsek Bağlayıcısı 62"/>
          <p:cNvCxnSpPr>
            <a:stCxn id="4" idx="2"/>
            <a:endCxn id="54" idx="1"/>
          </p:cNvCxnSpPr>
          <p:nvPr/>
        </p:nvCxnSpPr>
        <p:spPr>
          <a:xfrm rot="16200000" flipH="1">
            <a:off x="6526207" y="2770657"/>
            <a:ext cx="1211439" cy="1635187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Dirsek Bağlayıcısı 63"/>
          <p:cNvCxnSpPr>
            <a:stCxn id="54" idx="3"/>
            <a:endCxn id="32" idx="2"/>
          </p:cNvCxnSpPr>
          <p:nvPr/>
        </p:nvCxnSpPr>
        <p:spPr>
          <a:xfrm flipV="1">
            <a:off x="9569520" y="2944028"/>
            <a:ext cx="1659106" cy="1249943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7209629" y="3560672"/>
            <a:ext cx="720000" cy="396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Metin kutusu 65"/>
          <p:cNvSpPr txBox="1"/>
          <p:nvPr/>
        </p:nvSpPr>
        <p:spPr>
          <a:xfrm>
            <a:off x="7311387" y="3627867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g_trh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9473418" y="3627867"/>
            <a:ext cx="720000" cy="396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Metin kutusu 67"/>
          <p:cNvSpPr txBox="1"/>
          <p:nvPr/>
        </p:nvSpPr>
        <p:spPr>
          <a:xfrm>
            <a:off x="9538308" y="3695062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durum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9" name="Düz Bağlayıcı 68"/>
          <p:cNvCxnSpPr>
            <a:stCxn id="65" idx="5"/>
            <a:endCxn id="54" idx="0"/>
          </p:cNvCxnSpPr>
          <p:nvPr/>
        </p:nvCxnSpPr>
        <p:spPr>
          <a:xfrm flipV="1">
            <a:off x="7824187" y="3833971"/>
            <a:ext cx="935333" cy="6470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Düz Bağlayıcı 69"/>
          <p:cNvCxnSpPr>
            <a:stCxn id="67" idx="3"/>
            <a:endCxn id="54" idx="0"/>
          </p:cNvCxnSpPr>
          <p:nvPr/>
        </p:nvCxnSpPr>
        <p:spPr>
          <a:xfrm flipH="1" flipV="1">
            <a:off x="8759520" y="3833971"/>
            <a:ext cx="819340" cy="131903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mas 70"/>
          <p:cNvSpPr/>
          <p:nvPr/>
        </p:nvSpPr>
        <p:spPr>
          <a:xfrm>
            <a:off x="5273697" y="5351830"/>
            <a:ext cx="1620000" cy="720000"/>
          </a:xfrm>
          <a:prstGeom prst="diamond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Metin kutusu 71"/>
          <p:cNvSpPr txBox="1"/>
          <p:nvPr/>
        </p:nvSpPr>
        <p:spPr>
          <a:xfrm>
            <a:off x="5715649" y="5581025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Restoran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5263881" y="4841233"/>
            <a:ext cx="720000" cy="396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6163881" y="4841233"/>
            <a:ext cx="720000" cy="396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Metin kutusu 74"/>
          <p:cNvSpPr txBox="1"/>
          <p:nvPr/>
        </p:nvSpPr>
        <p:spPr>
          <a:xfrm>
            <a:off x="6303309" y="4905391"/>
            <a:ext cx="4411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saat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Metin kutusu 75"/>
          <p:cNvSpPr txBox="1"/>
          <p:nvPr/>
        </p:nvSpPr>
        <p:spPr>
          <a:xfrm>
            <a:off x="5443385" y="4908428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trh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7" name="Düz Bağlayıcı 76"/>
          <p:cNvCxnSpPr>
            <a:stCxn id="73" idx="4"/>
            <a:endCxn id="71" idx="0"/>
          </p:cNvCxnSpPr>
          <p:nvPr/>
        </p:nvCxnSpPr>
        <p:spPr>
          <a:xfrm>
            <a:off x="5623881" y="5237233"/>
            <a:ext cx="459816" cy="11459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Düz Bağlayıcı 77"/>
          <p:cNvCxnSpPr>
            <a:stCxn id="74" idx="4"/>
            <a:endCxn id="71" idx="0"/>
          </p:cNvCxnSpPr>
          <p:nvPr/>
        </p:nvCxnSpPr>
        <p:spPr>
          <a:xfrm flipH="1">
            <a:off x="6083697" y="5237233"/>
            <a:ext cx="440184" cy="11459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4793689" y="6069938"/>
            <a:ext cx="720000" cy="396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Metin kutusu 79"/>
          <p:cNvSpPr txBox="1"/>
          <p:nvPr/>
        </p:nvSpPr>
        <p:spPr>
          <a:xfrm>
            <a:off x="4941934" y="6137133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sayi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6614715" y="6069753"/>
            <a:ext cx="720000" cy="396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Metin kutusu 81"/>
          <p:cNvSpPr txBox="1"/>
          <p:nvPr/>
        </p:nvSpPr>
        <p:spPr>
          <a:xfrm>
            <a:off x="6679605" y="6136948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durum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3" name="Düz Bağlayıcı 82"/>
          <p:cNvCxnSpPr>
            <a:stCxn id="79" idx="5"/>
            <a:endCxn id="71" idx="2"/>
          </p:cNvCxnSpPr>
          <p:nvPr/>
        </p:nvCxnSpPr>
        <p:spPr>
          <a:xfrm flipV="1">
            <a:off x="5408247" y="6071830"/>
            <a:ext cx="675450" cy="33611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Düz Bağlayıcı 83"/>
          <p:cNvCxnSpPr>
            <a:stCxn id="81" idx="3"/>
            <a:endCxn id="71" idx="2"/>
          </p:cNvCxnSpPr>
          <p:nvPr/>
        </p:nvCxnSpPr>
        <p:spPr>
          <a:xfrm flipH="1" flipV="1">
            <a:off x="6083697" y="6071830"/>
            <a:ext cx="636460" cy="33593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Düz Bağlayıcı 84"/>
          <p:cNvCxnSpPr>
            <a:stCxn id="71" idx="1"/>
            <a:endCxn id="43" idx="3"/>
          </p:cNvCxnSpPr>
          <p:nvPr/>
        </p:nvCxnSpPr>
        <p:spPr>
          <a:xfrm flipH="1">
            <a:off x="3964976" y="5711830"/>
            <a:ext cx="1308721" cy="106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Dikdörtgen 85"/>
          <p:cNvSpPr/>
          <p:nvPr/>
        </p:nvSpPr>
        <p:spPr>
          <a:xfrm>
            <a:off x="5864333" y="3215695"/>
            <a:ext cx="5814293" cy="1454095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7" name="Dirsek Bağlayıcısı 86"/>
          <p:cNvCxnSpPr>
            <a:stCxn id="71" idx="3"/>
            <a:endCxn id="86" idx="2"/>
          </p:cNvCxnSpPr>
          <p:nvPr/>
        </p:nvCxnSpPr>
        <p:spPr>
          <a:xfrm flipV="1">
            <a:off x="6893697" y="4669790"/>
            <a:ext cx="1877783" cy="1042040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Dirsek Bağlayıcısı 87"/>
          <p:cNvCxnSpPr>
            <a:stCxn id="4" idx="1"/>
          </p:cNvCxnSpPr>
          <p:nvPr/>
        </p:nvCxnSpPr>
        <p:spPr>
          <a:xfrm rot="10800000" flipV="1">
            <a:off x="4733697" y="2802532"/>
            <a:ext cx="1130637" cy="1475232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Dirsek Bağlayıcısı 88"/>
          <p:cNvCxnSpPr/>
          <p:nvPr/>
        </p:nvCxnSpPr>
        <p:spPr>
          <a:xfrm rot="16200000" flipH="1">
            <a:off x="4551220" y="4460239"/>
            <a:ext cx="1255138" cy="890185"/>
          </a:xfrm>
          <a:prstGeom prst="bentConnector3">
            <a:avLst>
              <a:gd name="adj1" fmla="val 86043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5720353" y="6367632"/>
            <a:ext cx="720000" cy="396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Metin kutusu 90"/>
          <p:cNvSpPr txBox="1"/>
          <p:nvPr/>
        </p:nvSpPr>
        <p:spPr>
          <a:xfrm>
            <a:off x="5785243" y="6434827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durum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2" name="Düz Bağlayıcı 91"/>
          <p:cNvCxnSpPr>
            <a:stCxn id="90" idx="0"/>
            <a:endCxn id="71" idx="2"/>
          </p:cNvCxnSpPr>
          <p:nvPr/>
        </p:nvCxnSpPr>
        <p:spPr>
          <a:xfrm flipV="1">
            <a:off x="6080353" y="6071830"/>
            <a:ext cx="3344" cy="29580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kdörtgen 92"/>
          <p:cNvSpPr/>
          <p:nvPr/>
        </p:nvSpPr>
        <p:spPr>
          <a:xfrm>
            <a:off x="2310117" y="375944"/>
            <a:ext cx="900000" cy="36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Metin kutusu 93"/>
          <p:cNvSpPr txBox="1"/>
          <p:nvPr/>
        </p:nvSpPr>
        <p:spPr>
          <a:xfrm>
            <a:off x="2560605" y="425139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Yer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5" name="Elmas 94"/>
          <p:cNvSpPr/>
          <p:nvPr/>
        </p:nvSpPr>
        <p:spPr>
          <a:xfrm>
            <a:off x="3887278" y="193009"/>
            <a:ext cx="1620000" cy="720000"/>
          </a:xfrm>
          <a:prstGeom prst="diamond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Metin kutusu 95"/>
          <p:cNvSpPr txBox="1"/>
          <p:nvPr/>
        </p:nvSpPr>
        <p:spPr>
          <a:xfrm>
            <a:off x="4266292" y="416689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Mus_Adres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7" name="Düz Ok Bağlayıcısı 96"/>
          <p:cNvCxnSpPr>
            <a:stCxn id="93" idx="3"/>
            <a:endCxn id="95" idx="1"/>
          </p:cNvCxnSpPr>
          <p:nvPr/>
        </p:nvCxnSpPr>
        <p:spPr>
          <a:xfrm flipV="1">
            <a:off x="3210117" y="553009"/>
            <a:ext cx="677161" cy="293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Dirsek Bağlayıcısı 97"/>
          <p:cNvCxnSpPr>
            <a:stCxn id="95" idx="3"/>
            <a:endCxn id="15" idx="1"/>
          </p:cNvCxnSpPr>
          <p:nvPr/>
        </p:nvCxnSpPr>
        <p:spPr>
          <a:xfrm>
            <a:off x="5507278" y="553009"/>
            <a:ext cx="2783142" cy="1147633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1961390" y="940238"/>
            <a:ext cx="720000" cy="396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2861390" y="930615"/>
            <a:ext cx="720000" cy="396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Metin kutusu 100"/>
          <p:cNvSpPr txBox="1"/>
          <p:nvPr/>
        </p:nvSpPr>
        <p:spPr>
          <a:xfrm>
            <a:off x="2953530" y="1004396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Adres</a:t>
            </a:r>
            <a:endParaRPr lang="tr-TR" sz="11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Metin kutusu 101"/>
          <p:cNvSpPr txBox="1"/>
          <p:nvPr/>
        </p:nvSpPr>
        <p:spPr>
          <a:xfrm>
            <a:off x="2186577" y="1007433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İl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3" name="Düz Bağlayıcı 102"/>
          <p:cNvCxnSpPr>
            <a:stCxn id="99" idx="0"/>
            <a:endCxn id="93" idx="2"/>
          </p:cNvCxnSpPr>
          <p:nvPr/>
        </p:nvCxnSpPr>
        <p:spPr>
          <a:xfrm flipV="1">
            <a:off x="2321390" y="735944"/>
            <a:ext cx="438727" cy="2042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Düz Bağlayıcı 103"/>
          <p:cNvCxnSpPr>
            <a:stCxn id="100" idx="0"/>
            <a:endCxn id="93" idx="2"/>
          </p:cNvCxnSpPr>
          <p:nvPr/>
        </p:nvCxnSpPr>
        <p:spPr>
          <a:xfrm flipH="1" flipV="1">
            <a:off x="2760117" y="735944"/>
            <a:ext cx="461273" cy="19467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Dikdörtgen 104"/>
          <p:cNvSpPr/>
          <p:nvPr/>
        </p:nvSpPr>
        <p:spPr>
          <a:xfrm>
            <a:off x="2618762" y="2174330"/>
            <a:ext cx="900000" cy="36000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6" name="Metin kutusu 105"/>
          <p:cNvSpPr txBox="1"/>
          <p:nvPr/>
        </p:nvSpPr>
        <p:spPr>
          <a:xfrm>
            <a:off x="2708950" y="2223525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Personel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7" name="Elmas 106"/>
          <p:cNvSpPr/>
          <p:nvPr/>
        </p:nvSpPr>
        <p:spPr>
          <a:xfrm>
            <a:off x="3308016" y="1333002"/>
            <a:ext cx="1620000" cy="720000"/>
          </a:xfrm>
          <a:prstGeom prst="diamond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8" name="Metin kutusu 107"/>
          <p:cNvSpPr txBox="1"/>
          <p:nvPr/>
        </p:nvSpPr>
        <p:spPr>
          <a:xfrm>
            <a:off x="3631729" y="1556682"/>
            <a:ext cx="9733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Per_Kullanici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2270035" y="2738624"/>
            <a:ext cx="720000" cy="396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1" name="Oval 110"/>
          <p:cNvSpPr/>
          <p:nvPr/>
        </p:nvSpPr>
        <p:spPr>
          <a:xfrm>
            <a:off x="3170035" y="2729001"/>
            <a:ext cx="720000" cy="396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2" name="Metin kutusu 111"/>
          <p:cNvSpPr txBox="1"/>
          <p:nvPr/>
        </p:nvSpPr>
        <p:spPr>
          <a:xfrm>
            <a:off x="3283814" y="2802782"/>
            <a:ext cx="4924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p_ad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Metin kutusu 112"/>
          <p:cNvSpPr txBox="1"/>
          <p:nvPr/>
        </p:nvSpPr>
        <p:spPr>
          <a:xfrm>
            <a:off x="2403852" y="2805819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p_tc</a:t>
            </a:r>
            <a:endParaRPr lang="tr-TR" sz="11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4" name="Düz Bağlayıcı 113"/>
          <p:cNvCxnSpPr>
            <a:stCxn id="110" idx="0"/>
            <a:endCxn id="105" idx="2"/>
          </p:cNvCxnSpPr>
          <p:nvPr/>
        </p:nvCxnSpPr>
        <p:spPr>
          <a:xfrm flipV="1">
            <a:off x="2630035" y="2534330"/>
            <a:ext cx="438727" cy="2042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stCxn id="111" idx="0"/>
            <a:endCxn id="105" idx="2"/>
          </p:cNvCxnSpPr>
          <p:nvPr/>
        </p:nvCxnSpPr>
        <p:spPr>
          <a:xfrm flipH="1" flipV="1">
            <a:off x="3068762" y="2534330"/>
            <a:ext cx="461273" cy="19467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2716214" y="3167779"/>
            <a:ext cx="720000" cy="396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7" name="Metin kutusu 116"/>
          <p:cNvSpPr txBox="1"/>
          <p:nvPr/>
        </p:nvSpPr>
        <p:spPr>
          <a:xfrm>
            <a:off x="2724997" y="3241560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p_soyad</a:t>
            </a:r>
            <a:endParaRPr lang="tr-T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8" name="Düz Bağlayıcı 117"/>
          <p:cNvCxnSpPr>
            <a:stCxn id="105" idx="2"/>
            <a:endCxn id="116" idx="0"/>
          </p:cNvCxnSpPr>
          <p:nvPr/>
        </p:nvCxnSpPr>
        <p:spPr>
          <a:xfrm>
            <a:off x="3068762" y="2534330"/>
            <a:ext cx="7452" cy="63344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irsek Bağlayıcısı 125"/>
          <p:cNvCxnSpPr>
            <a:stCxn id="105" idx="0"/>
            <a:endCxn id="107" idx="1"/>
          </p:cNvCxnSpPr>
          <p:nvPr/>
        </p:nvCxnSpPr>
        <p:spPr>
          <a:xfrm rot="5400000" flipH="1" flipV="1">
            <a:off x="2947725" y="1814039"/>
            <a:ext cx="481328" cy="239254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irsek Bağlayıcısı 127"/>
          <p:cNvCxnSpPr>
            <a:stCxn id="107" idx="3"/>
          </p:cNvCxnSpPr>
          <p:nvPr/>
        </p:nvCxnSpPr>
        <p:spPr>
          <a:xfrm>
            <a:off x="4928016" y="1693002"/>
            <a:ext cx="93020" cy="695975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irsek Bağlayıcısı 129"/>
          <p:cNvCxnSpPr/>
          <p:nvPr/>
        </p:nvCxnSpPr>
        <p:spPr>
          <a:xfrm>
            <a:off x="5021036" y="2388977"/>
            <a:ext cx="832753" cy="282750"/>
          </a:xfrm>
          <a:prstGeom prst="bentConnector3">
            <a:avLst>
              <a:gd name="adj1" fmla="val 0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Metin kutusu 118"/>
          <p:cNvSpPr txBox="1"/>
          <p:nvPr/>
        </p:nvSpPr>
        <p:spPr>
          <a:xfrm>
            <a:off x="8166" y="795048"/>
            <a:ext cx="148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2"/>
                </a:solidFill>
              </a:rPr>
              <a:t>ER diyagramı</a:t>
            </a:r>
          </a:p>
        </p:txBody>
      </p:sp>
    </p:spTree>
    <p:extLst>
      <p:ext uri="{BB962C8B-B14F-4D97-AF65-F5344CB8AC3E}">
        <p14:creationId xmlns:p14="http://schemas.microsoft.com/office/powerpoint/2010/main" val="394518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55118" y="754228"/>
            <a:ext cx="12330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 smtClean="0">
                <a:solidFill>
                  <a:schemeClr val="bg2"/>
                </a:solidFill>
              </a:rPr>
              <a:t>Tablolarının</a:t>
            </a:r>
          </a:p>
          <a:p>
            <a:r>
              <a:rPr lang="tr-TR" sz="1100" dirty="0" smtClean="0">
                <a:solidFill>
                  <a:schemeClr val="bg2"/>
                </a:solidFill>
              </a:rPr>
              <a:t>SQL ifadeleri - 1</a:t>
            </a:r>
            <a:endParaRPr lang="tr-TR" sz="1100" dirty="0">
              <a:solidFill>
                <a:schemeClr val="bg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45" y="244475"/>
            <a:ext cx="6629400" cy="636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41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55118" y="754228"/>
            <a:ext cx="12330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 smtClean="0">
                <a:solidFill>
                  <a:schemeClr val="bg2"/>
                </a:solidFill>
              </a:rPr>
              <a:t>Tablolarının</a:t>
            </a:r>
          </a:p>
          <a:p>
            <a:r>
              <a:rPr lang="tr-TR" sz="1100" dirty="0" smtClean="0">
                <a:solidFill>
                  <a:schemeClr val="bg2"/>
                </a:solidFill>
              </a:rPr>
              <a:t>SQL ifadeleri - 2</a:t>
            </a:r>
            <a:endParaRPr lang="tr-TR" sz="1100" dirty="0">
              <a:solidFill>
                <a:schemeClr val="bg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569" y="103188"/>
            <a:ext cx="6629400" cy="665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04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55118" y="754228"/>
            <a:ext cx="1257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 smtClean="0">
                <a:solidFill>
                  <a:schemeClr val="bg2"/>
                </a:solidFill>
              </a:rPr>
              <a:t>Tablolarının</a:t>
            </a:r>
          </a:p>
          <a:p>
            <a:r>
              <a:rPr lang="tr-TR" sz="1100" dirty="0" smtClean="0">
                <a:solidFill>
                  <a:schemeClr val="bg2"/>
                </a:solidFill>
              </a:rPr>
              <a:t>SQL ifadeleri – 3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274" y="931863"/>
            <a:ext cx="6840538" cy="499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519461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202</TotalTime>
  <Words>200</Words>
  <Application>Microsoft Office PowerPoint</Application>
  <PresentationFormat>Özel</PresentationFormat>
  <Paragraphs>59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Duman</vt:lpstr>
      <vt:lpstr>Veri Tabanı Yönetim Sistemi Final Ödevi</vt:lpstr>
      <vt:lpstr>Bir hotelin müdürü hotele gelip konaklayacağı müşterilerin bilgilerini düzenli bir şekilde tutmak istiyor. 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Hadi Hashemi</dc:creator>
  <cp:lastModifiedBy>Hadi Hashemi</cp:lastModifiedBy>
  <cp:revision>26</cp:revision>
  <cp:lastPrinted>2014-01-20T01:18:15Z</cp:lastPrinted>
  <dcterms:created xsi:type="dcterms:W3CDTF">2014-01-06T03:43:28Z</dcterms:created>
  <dcterms:modified xsi:type="dcterms:W3CDTF">2014-01-20T01:18:17Z</dcterms:modified>
</cp:coreProperties>
</file>