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1"/>
  </p:notesMasterIdLst>
  <p:sldIdLst>
    <p:sldId id="256" r:id="rId2"/>
    <p:sldId id="324" r:id="rId3"/>
    <p:sldId id="326" r:id="rId4"/>
    <p:sldId id="325" r:id="rId5"/>
    <p:sldId id="265" r:id="rId6"/>
    <p:sldId id="306" r:id="rId7"/>
    <p:sldId id="309" r:id="rId8"/>
    <p:sldId id="260" r:id="rId9"/>
    <p:sldId id="261" r:id="rId10"/>
    <p:sldId id="268" r:id="rId11"/>
    <p:sldId id="298" r:id="rId12"/>
    <p:sldId id="278" r:id="rId13"/>
    <p:sldId id="320" r:id="rId14"/>
    <p:sldId id="319" r:id="rId15"/>
    <p:sldId id="318" r:id="rId16"/>
    <p:sldId id="323" r:id="rId17"/>
    <p:sldId id="317" r:id="rId18"/>
    <p:sldId id="316" r:id="rId19"/>
    <p:sldId id="321" r:id="rId20"/>
  </p:sldIdLst>
  <p:sldSz cx="9144000" cy="5143500" type="screen16x9"/>
  <p:notesSz cx="6858000" cy="9144000"/>
  <p:embeddedFontLst>
    <p:embeddedFont>
      <p:font typeface="Arial Black" panose="020B0A04020102020204" pitchFamily="34" charset="0"/>
      <p:bold r:id="rId22"/>
    </p:embeddedFont>
    <p:embeddedFont>
      <p:font typeface="Cooper Black" panose="0208090404030B020404" pitchFamily="18" charset="0"/>
      <p:regular r:id="rId23"/>
    </p:embeddedFont>
    <p:embeddedFont>
      <p:font typeface="Dubai" panose="020B0503030403030204" pitchFamily="34" charset="-78"/>
      <p:regular r:id="rId24"/>
      <p:bold r:id="rId25"/>
    </p:embeddedFont>
    <p:embeddedFont>
      <p:font typeface="Exo 2" panose="020B060402020202020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Roboto Condensed Light" panose="02000000000000000000" pitchFamily="2" charset="0"/>
      <p:regular r:id="rId34"/>
      <p:bold r:id="rId35"/>
      <p:italic r:id="rId36"/>
      <p:boldItalic r:id="rId37"/>
    </p:embeddedFont>
    <p:embeddedFont>
      <p:font typeface="Squada One"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782B9"/>
    <a:srgbClr val="0E5C78"/>
    <a:srgbClr val="245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734B11-21BE-4DED-8EFF-95A2F8921FC2}">
  <a:tblStyle styleId="{4B734B11-21BE-4DED-8EFF-95A2F8921F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01" autoAdjust="0"/>
  </p:normalViewPr>
  <p:slideViewPr>
    <p:cSldViewPr>
      <p:cViewPr varScale="1">
        <p:scale>
          <a:sx n="90" d="100"/>
          <a:sy n="90" d="100"/>
        </p:scale>
        <p:origin x="816" y="90"/>
      </p:cViewPr>
      <p:guideLst>
        <p:guide orient="horz" pos="1620"/>
        <p:guide pos="2880"/>
      </p:guideLst>
    </p:cSldViewPr>
  </p:slideViewPr>
  <p:outlineViewPr>
    <p:cViewPr>
      <p:scale>
        <a:sx n="33" d="100"/>
        <a:sy n="33" d="100"/>
      </p:scale>
      <p:origin x="0" y="-64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60183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28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5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90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2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98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5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7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26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4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p:cSld name="CUSTOM_26">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0" name="Google Shape;50;p9"/>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2" name="Google Shape;52;p9"/>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4" name="Google Shape;54;p9"/>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1" name="Google Shape;71;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2" name="Google Shape;72;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3" name="Google Shape;73;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4" name="Google Shape;74;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5" name="Google Shape;75;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6" name="Google Shape;76;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7" name="Google Shape;77;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8" name="Google Shape;78;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9" name="Google Shape;79;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0" name="Google Shape;80;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1" name="Google Shape;81;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مربع نص 1">
            <a:extLst>
              <a:ext uri="{FF2B5EF4-FFF2-40B4-BE49-F238E27FC236}">
                <a16:creationId xmlns:a16="http://schemas.microsoft.com/office/drawing/2014/main" id="{6FC0C184-F268-4EA5-A446-FA0C53B861B1}"/>
              </a:ext>
            </a:extLst>
          </p:cNvPr>
          <p:cNvSpPr txBox="1"/>
          <p:nvPr/>
        </p:nvSpPr>
        <p:spPr>
          <a:xfrm>
            <a:off x="5076056" y="4820333"/>
            <a:ext cx="4176464" cy="646331"/>
          </a:xfrm>
          <a:prstGeom prst="rect">
            <a:avLst/>
          </a:prstGeom>
          <a:noFill/>
        </p:spPr>
        <p:txBody>
          <a:bodyPr wrap="square" rtlCol="1">
            <a:spAutoFit/>
          </a:bodyPr>
          <a:lstStyle/>
          <a:p>
            <a:r>
              <a:rPr lang="en-US" altLang="ko-KR" sz="1800" dirty="0">
                <a:solidFill>
                  <a:srgbClr val="0070C0"/>
                </a:solidFill>
                <a:latin typeface="Cooper Black" panose="0208090404030B020404" pitchFamily="18" charset="0"/>
                <a:cs typeface="Arial" pitchFamily="34" charset="0"/>
              </a:rPr>
              <a:t>Your Way To Start Your Projects</a:t>
            </a:r>
            <a:endParaRPr lang="ar-SA" sz="1800" dirty="0">
              <a:latin typeface="Cooper Black" panose="0208090404030B020404" pitchFamily="18" charset="0"/>
            </a:endParaRPr>
          </a:p>
          <a:p>
            <a:endParaRPr lang="ar-SA" sz="1800" dirty="0"/>
          </a:p>
        </p:txBody>
      </p:sp>
      <p:sp>
        <p:nvSpPr>
          <p:cNvPr id="3" name="مربع نص 2">
            <a:extLst>
              <a:ext uri="{FF2B5EF4-FFF2-40B4-BE49-F238E27FC236}">
                <a16:creationId xmlns:a16="http://schemas.microsoft.com/office/drawing/2014/main" id="{1E2E7FE7-7DFF-43F5-8AB1-61BFF6AEC523}"/>
              </a:ext>
            </a:extLst>
          </p:cNvPr>
          <p:cNvSpPr txBox="1"/>
          <p:nvPr/>
        </p:nvSpPr>
        <p:spPr>
          <a:xfrm>
            <a:off x="6732240" y="722618"/>
            <a:ext cx="3528392" cy="830997"/>
          </a:xfrm>
          <a:prstGeom prst="rect">
            <a:avLst/>
          </a:prstGeom>
          <a:noFill/>
        </p:spPr>
        <p:txBody>
          <a:bodyPr wrap="square" rtlCol="1">
            <a:spAutoFit/>
          </a:bodyPr>
          <a:lstStyle/>
          <a:p>
            <a:r>
              <a:rPr lang="en-US" sz="4800" b="1" dirty="0">
                <a:solidFill>
                  <a:srgbClr val="0070C0"/>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8"/>
                <a:cs typeface="Arial" panose="020B0604020202020204" pitchFamily="34" charset="0"/>
              </a:rPr>
              <a:t>SWP</a:t>
            </a:r>
            <a:endParaRPr lang="ar-SA" sz="4800" b="1" dirty="0">
              <a:solidFill>
                <a:srgbClr val="0070C0"/>
              </a:solidFill>
              <a:effectLst>
                <a:outerShdw blurRad="38100" dist="38100" dir="2700000" algn="tl">
                  <a:srgbClr val="000000">
                    <a:alpha val="43137"/>
                  </a:srgbClr>
                </a:outerShdw>
              </a:effectLst>
              <a:latin typeface="Arial Black" panose="020B0A04020102020204" pitchFamily="34" charset="0"/>
              <a:ea typeface="Arial Unicode MS" panose="020B0604020202020204" pitchFamily="34" charset="-128"/>
              <a:cs typeface="Arial" panose="020B0604020202020204" pitchFamily="34" charset="0"/>
            </a:endParaRPr>
          </a:p>
        </p:txBody>
      </p:sp>
      <p:sp>
        <p:nvSpPr>
          <p:cNvPr id="6" name="Freeform: Shape 1">
            <a:extLst>
              <a:ext uri="{FF2B5EF4-FFF2-40B4-BE49-F238E27FC236}">
                <a16:creationId xmlns:a16="http://schemas.microsoft.com/office/drawing/2014/main" id="{B5BB56BA-E511-4DAB-89FF-B9D64FD9CAFD}"/>
              </a:ext>
            </a:extLst>
          </p:cNvPr>
          <p:cNvSpPr/>
          <p:nvPr/>
        </p:nvSpPr>
        <p:spPr>
          <a:xfrm>
            <a:off x="2339752" y="2211409"/>
            <a:ext cx="674878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solidFill>
            <a:schemeClr val="bg2">
              <a:lumMod val="40000"/>
              <a:lumOff val="60000"/>
            </a:schemeClr>
          </a:soli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p:txBody>
      </p:sp>
      <p:sp>
        <p:nvSpPr>
          <p:cNvPr id="7" name="Rectangle 7">
            <a:extLst>
              <a:ext uri="{FF2B5EF4-FFF2-40B4-BE49-F238E27FC236}">
                <a16:creationId xmlns:a16="http://schemas.microsoft.com/office/drawing/2014/main" id="{7940A490-52A0-44C8-9513-E43785AE0964}"/>
              </a:ext>
            </a:extLst>
          </p:cNvPr>
          <p:cNvSpPr/>
          <p:nvPr/>
        </p:nvSpPr>
        <p:spPr>
          <a:xfrm rot="2700000">
            <a:off x="8570751" y="2435471"/>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مربع نص 7">
            <a:extLst>
              <a:ext uri="{FF2B5EF4-FFF2-40B4-BE49-F238E27FC236}">
                <a16:creationId xmlns:a16="http://schemas.microsoft.com/office/drawing/2014/main" id="{6C9253B2-87CD-40B4-9FA0-BA5D85C649F0}"/>
              </a:ext>
            </a:extLst>
          </p:cNvPr>
          <p:cNvSpPr txBox="1"/>
          <p:nvPr/>
        </p:nvSpPr>
        <p:spPr>
          <a:xfrm>
            <a:off x="2411760" y="2427733"/>
            <a:ext cx="6212659" cy="523220"/>
          </a:xfrm>
          <a:prstGeom prst="rect">
            <a:avLst/>
          </a:prstGeom>
          <a:noFill/>
        </p:spPr>
        <p:txBody>
          <a:bodyPr wrap="square" rtlCol="1">
            <a:spAutoFit/>
          </a:bodyPr>
          <a:lstStyle/>
          <a:p>
            <a:r>
              <a:rPr lang="en-US" sz="2800" b="1" spc="600" dirty="0">
                <a:solidFill>
                  <a:srgbClr val="0070C0"/>
                </a:solidFill>
              </a:rPr>
              <a:t> </a:t>
            </a:r>
            <a:r>
              <a:rPr lang="en-US" sz="2800" b="1" spc="600" dirty="0">
                <a:solidFill>
                  <a:srgbClr val="0070C0"/>
                </a:solidFill>
                <a:latin typeface="Arial Black" panose="020B0A04020102020204" pitchFamily="34" charset="0"/>
              </a:rPr>
              <a:t>S</a:t>
            </a:r>
            <a:r>
              <a:rPr lang="en-US" sz="2800" b="1" spc="600" dirty="0">
                <a:solidFill>
                  <a:schemeClr val="bg1"/>
                </a:solidFill>
                <a:latin typeface="Arial Black" panose="020B0A04020102020204" pitchFamily="34" charset="0"/>
              </a:rPr>
              <a:t>imple</a:t>
            </a:r>
            <a:r>
              <a:rPr lang="en-US" sz="2800" b="1" spc="600" dirty="0"/>
              <a:t> </a:t>
            </a:r>
            <a:r>
              <a:rPr lang="en-US" sz="2800" b="1" spc="600" dirty="0">
                <a:solidFill>
                  <a:srgbClr val="0070C0"/>
                </a:solidFill>
                <a:latin typeface="Arial Black" panose="020B0A04020102020204" pitchFamily="34" charset="0"/>
              </a:rPr>
              <a:t>W</a:t>
            </a:r>
            <a:r>
              <a:rPr lang="en-US" sz="2800" b="1" spc="600" dirty="0">
                <a:solidFill>
                  <a:schemeClr val="bg1"/>
                </a:solidFill>
                <a:latin typeface="Arial Black" panose="020B0A04020102020204" pitchFamily="34" charset="0"/>
              </a:rPr>
              <a:t>ork </a:t>
            </a:r>
            <a:r>
              <a:rPr lang="en-US" sz="2800" b="1" spc="600" dirty="0">
                <a:solidFill>
                  <a:srgbClr val="0070C0"/>
                </a:solidFill>
                <a:latin typeface="Arial Black" panose="020B0A04020102020204" pitchFamily="34" charset="0"/>
              </a:rPr>
              <a:t>P</a:t>
            </a:r>
            <a:r>
              <a:rPr lang="en-US" sz="2800" b="1" spc="600" dirty="0">
                <a:solidFill>
                  <a:schemeClr val="bg1"/>
                </a:solidFill>
                <a:latin typeface="Arial Black" panose="020B0A04020102020204" pitchFamily="34" charset="0"/>
              </a:rPr>
              <a:t>latform</a:t>
            </a:r>
            <a:endParaRPr lang="ar-SA" sz="2800" b="1" spc="600" dirty="0">
              <a:solidFill>
                <a:schemeClr val="bg1"/>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63" name="صورة 6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5" y="0"/>
            <a:ext cx="9036495"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520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888" y="624493"/>
            <a:ext cx="7704856" cy="35011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صورة 12">
            <a:extLst>
              <a:ext uri="{FF2B5EF4-FFF2-40B4-BE49-F238E27FC236}">
                <a16:creationId xmlns:a16="http://schemas.microsoft.com/office/drawing/2014/main" id="{3DA87AFC-7298-4BB2-84A5-6C0D03DFE398}"/>
              </a:ext>
            </a:extLst>
          </p:cNvPr>
          <p:cNvPicPr>
            <a:picLocks noChangeAspect="1"/>
          </p:cNvPicPr>
          <p:nvPr/>
        </p:nvPicPr>
        <p:blipFill>
          <a:blip r:embed="rId3"/>
          <a:stretch>
            <a:fillRect/>
          </a:stretch>
        </p:blipFill>
        <p:spPr>
          <a:xfrm>
            <a:off x="971601" y="619463"/>
            <a:ext cx="7704856" cy="3496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2308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صورة 10">
            <a:extLst>
              <a:ext uri="{FF2B5EF4-FFF2-40B4-BE49-F238E27FC236}">
                <a16:creationId xmlns:a16="http://schemas.microsoft.com/office/drawing/2014/main" id="{493A59E1-4A04-45B0-8E34-4876805F5D8A}"/>
              </a:ext>
            </a:extLst>
          </p:cNvPr>
          <p:cNvPicPr>
            <a:picLocks noChangeAspect="1"/>
          </p:cNvPicPr>
          <p:nvPr/>
        </p:nvPicPr>
        <p:blipFill>
          <a:blip r:embed="rId3"/>
          <a:stretch>
            <a:fillRect/>
          </a:stretch>
        </p:blipFill>
        <p:spPr>
          <a:xfrm>
            <a:off x="971601" y="655583"/>
            <a:ext cx="7704856" cy="34605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531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174991" y="335039"/>
            <a:ext cx="6432443" cy="4700522"/>
            <a:chOff x="270812" y="1676700"/>
            <a:chExt cx="2016236"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70812" y="1777900"/>
              <a:ext cx="2014819" cy="1449415"/>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70812" y="1676700"/>
              <a:ext cx="2016236"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522215" y="1773800"/>
              <a:ext cx="1555674"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صورة 4">
            <a:extLst>
              <a:ext uri="{FF2B5EF4-FFF2-40B4-BE49-F238E27FC236}">
                <a16:creationId xmlns:a16="http://schemas.microsoft.com/office/drawing/2014/main" id="{1FF05C2E-0418-4CEE-B9C5-ED603B27CD03}"/>
              </a:ext>
            </a:extLst>
          </p:cNvPr>
          <p:cNvPicPr>
            <a:picLocks noChangeAspect="1"/>
          </p:cNvPicPr>
          <p:nvPr/>
        </p:nvPicPr>
        <p:blipFill>
          <a:blip r:embed="rId3"/>
          <a:stretch>
            <a:fillRect/>
          </a:stretch>
        </p:blipFill>
        <p:spPr>
          <a:xfrm>
            <a:off x="495403" y="559088"/>
            <a:ext cx="5751710" cy="3449136"/>
          </a:xfrm>
          <a:prstGeom prst="rect">
            <a:avLst/>
          </a:prstGeom>
        </p:spPr>
      </p:pic>
      <p:grpSp>
        <p:nvGrpSpPr>
          <p:cNvPr id="15" name="Group 26">
            <a:extLst>
              <a:ext uri="{FF2B5EF4-FFF2-40B4-BE49-F238E27FC236}">
                <a16:creationId xmlns:a16="http://schemas.microsoft.com/office/drawing/2014/main" id="{42CA834B-09DF-4CBE-99B5-595C9527FC26}"/>
              </a:ext>
            </a:extLst>
          </p:cNvPr>
          <p:cNvGrpSpPr/>
          <p:nvPr/>
        </p:nvGrpSpPr>
        <p:grpSpPr>
          <a:xfrm>
            <a:off x="6876256" y="652854"/>
            <a:ext cx="1920009" cy="3991490"/>
            <a:chOff x="3501573" y="3178068"/>
            <a:chExt cx="1340594" cy="2737840"/>
          </a:xfrm>
        </p:grpSpPr>
        <p:sp>
          <p:nvSpPr>
            <p:cNvPr id="16" name="Freeform: Shape 27">
              <a:extLst>
                <a:ext uri="{FF2B5EF4-FFF2-40B4-BE49-F238E27FC236}">
                  <a16:creationId xmlns:a16="http://schemas.microsoft.com/office/drawing/2014/main" id="{68B069B7-B59C-427C-8EA4-120AA5CFE59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7" name="Freeform: Shape 28">
              <a:extLst>
                <a:ext uri="{FF2B5EF4-FFF2-40B4-BE49-F238E27FC236}">
                  <a16:creationId xmlns:a16="http://schemas.microsoft.com/office/drawing/2014/main" id="{C311E841-2531-4232-AA57-51CBB719E465}"/>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8" name="Freeform: Shape 29">
              <a:extLst>
                <a:ext uri="{FF2B5EF4-FFF2-40B4-BE49-F238E27FC236}">
                  <a16:creationId xmlns:a16="http://schemas.microsoft.com/office/drawing/2014/main" id="{2F24C616-0B4D-495A-A071-81D35D5FF72C}"/>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9" name="Freeform: Shape 30">
              <a:extLst>
                <a:ext uri="{FF2B5EF4-FFF2-40B4-BE49-F238E27FC236}">
                  <a16:creationId xmlns:a16="http://schemas.microsoft.com/office/drawing/2014/main" id="{3FD07A35-0028-4739-AB7F-62E128CAD52F}"/>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dirty="0"/>
            </a:p>
          </p:txBody>
        </p:sp>
        <p:sp>
          <p:nvSpPr>
            <p:cNvPr id="20" name="Freeform: Shape 31">
              <a:extLst>
                <a:ext uri="{FF2B5EF4-FFF2-40B4-BE49-F238E27FC236}">
                  <a16:creationId xmlns:a16="http://schemas.microsoft.com/office/drawing/2014/main" id="{F40D1DB8-1C48-4DCD-8362-3A90750E9F9A}"/>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21" name="Freeform: Shape 32">
              <a:extLst>
                <a:ext uri="{FF2B5EF4-FFF2-40B4-BE49-F238E27FC236}">
                  <a16:creationId xmlns:a16="http://schemas.microsoft.com/office/drawing/2014/main" id="{D0BD2E2C-F0CD-40FC-845D-738D62C91843}"/>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22" name="Group 33">
              <a:extLst>
                <a:ext uri="{FF2B5EF4-FFF2-40B4-BE49-F238E27FC236}">
                  <a16:creationId xmlns:a16="http://schemas.microsoft.com/office/drawing/2014/main" id="{96DC3D37-B8D9-4CBC-BC64-8D7CF6218996}"/>
                </a:ext>
              </a:extLst>
            </p:cNvPr>
            <p:cNvGrpSpPr/>
            <p:nvPr/>
          </p:nvGrpSpPr>
          <p:grpSpPr>
            <a:xfrm>
              <a:off x="4092761" y="5635852"/>
              <a:ext cx="164520" cy="173080"/>
              <a:chOff x="6772303" y="6038214"/>
              <a:chExt cx="140650" cy="147968"/>
            </a:xfrm>
          </p:grpSpPr>
          <p:sp>
            <p:nvSpPr>
              <p:cNvPr id="26" name="Oval 37">
                <a:extLst>
                  <a:ext uri="{FF2B5EF4-FFF2-40B4-BE49-F238E27FC236}">
                    <a16:creationId xmlns:a16="http://schemas.microsoft.com/office/drawing/2014/main" id="{B6481270-7DCA-49B0-92EC-7BB61F6D99DD}"/>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8">
                <a:extLst>
                  <a:ext uri="{FF2B5EF4-FFF2-40B4-BE49-F238E27FC236}">
                    <a16:creationId xmlns:a16="http://schemas.microsoft.com/office/drawing/2014/main" id="{21414AB0-FF37-46D1-820E-8219B275B624}"/>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34">
              <a:extLst>
                <a:ext uri="{FF2B5EF4-FFF2-40B4-BE49-F238E27FC236}">
                  <a16:creationId xmlns:a16="http://schemas.microsoft.com/office/drawing/2014/main" id="{B92D401B-F15D-4387-B5A5-7E9B9A425A0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24" name="Rectangle: Rounded Corners 35">
              <a:extLst>
                <a:ext uri="{FF2B5EF4-FFF2-40B4-BE49-F238E27FC236}">
                  <a16:creationId xmlns:a16="http://schemas.microsoft.com/office/drawing/2014/main" id="{DF915947-9F41-4093-B0DE-8EDE5E9FADBA}"/>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36">
              <a:extLst>
                <a:ext uri="{FF2B5EF4-FFF2-40B4-BE49-F238E27FC236}">
                  <a16:creationId xmlns:a16="http://schemas.microsoft.com/office/drawing/2014/main" id="{5C079D37-7CA7-4E61-9E4D-BB0F532A12D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صورة 6">
            <a:extLst>
              <a:ext uri="{FF2B5EF4-FFF2-40B4-BE49-F238E27FC236}">
                <a16:creationId xmlns:a16="http://schemas.microsoft.com/office/drawing/2014/main" id="{F83F34C5-D67C-4F4D-86EC-CC72EDD86B2F}"/>
              </a:ext>
            </a:extLst>
          </p:cNvPr>
          <p:cNvPicPr>
            <a:picLocks noChangeAspect="1"/>
          </p:cNvPicPr>
          <p:nvPr/>
        </p:nvPicPr>
        <p:blipFill>
          <a:blip r:embed="rId4"/>
          <a:stretch>
            <a:fillRect/>
          </a:stretch>
        </p:blipFill>
        <p:spPr>
          <a:xfrm>
            <a:off x="7064178" y="1205143"/>
            <a:ext cx="1584419" cy="2991282"/>
          </a:xfrm>
          <a:prstGeom prst="rect">
            <a:avLst/>
          </a:prstGeom>
        </p:spPr>
      </p:pic>
    </p:spTree>
    <p:extLst>
      <p:ext uri="{BB962C8B-B14F-4D97-AF65-F5344CB8AC3E}">
        <p14:creationId xmlns:p14="http://schemas.microsoft.com/office/powerpoint/2010/main" val="641159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صورة 10">
            <a:extLst>
              <a:ext uri="{FF2B5EF4-FFF2-40B4-BE49-F238E27FC236}">
                <a16:creationId xmlns:a16="http://schemas.microsoft.com/office/drawing/2014/main" id="{148E14DB-0C00-40DF-BCD1-D762B5349166}"/>
              </a:ext>
            </a:extLst>
          </p:cNvPr>
          <p:cNvPicPr>
            <a:picLocks noChangeAspect="1"/>
          </p:cNvPicPr>
          <p:nvPr/>
        </p:nvPicPr>
        <p:blipFill>
          <a:blip r:embed="rId3"/>
          <a:stretch>
            <a:fillRect/>
          </a:stretch>
        </p:blipFill>
        <p:spPr>
          <a:xfrm>
            <a:off x="971600" y="630548"/>
            <a:ext cx="7704856" cy="34966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33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صورة 10">
            <a:extLst>
              <a:ext uri="{FF2B5EF4-FFF2-40B4-BE49-F238E27FC236}">
                <a16:creationId xmlns:a16="http://schemas.microsoft.com/office/drawing/2014/main" id="{5D6E1C50-6914-4A34-943B-6AD51C8DD99C}"/>
              </a:ext>
            </a:extLst>
          </p:cNvPr>
          <p:cNvPicPr>
            <a:picLocks noChangeAspect="1"/>
          </p:cNvPicPr>
          <p:nvPr/>
        </p:nvPicPr>
        <p:blipFill>
          <a:blip r:embed="rId3"/>
          <a:stretch>
            <a:fillRect/>
          </a:stretch>
        </p:blipFill>
        <p:spPr>
          <a:xfrm>
            <a:off x="970888" y="624314"/>
            <a:ext cx="7704856" cy="3502680"/>
          </a:xfrm>
          <a:prstGeom prst="rect">
            <a:avLst/>
          </a:prstGeom>
        </p:spPr>
      </p:pic>
    </p:spTree>
    <p:extLst>
      <p:ext uri="{BB962C8B-B14F-4D97-AF65-F5344CB8AC3E}">
        <p14:creationId xmlns:p14="http://schemas.microsoft.com/office/powerpoint/2010/main" val="380320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صورة 10">
            <a:extLst>
              <a:ext uri="{FF2B5EF4-FFF2-40B4-BE49-F238E27FC236}">
                <a16:creationId xmlns:a16="http://schemas.microsoft.com/office/drawing/2014/main" id="{A955C437-3841-4563-BA51-81783756ED7A}"/>
              </a:ext>
            </a:extLst>
          </p:cNvPr>
          <p:cNvPicPr>
            <a:picLocks noChangeAspect="1"/>
          </p:cNvPicPr>
          <p:nvPr/>
        </p:nvPicPr>
        <p:blipFill>
          <a:blip r:embed="rId3"/>
          <a:stretch>
            <a:fillRect/>
          </a:stretch>
        </p:blipFill>
        <p:spPr>
          <a:xfrm>
            <a:off x="963050" y="604062"/>
            <a:ext cx="7713405" cy="3522932"/>
          </a:xfrm>
          <a:prstGeom prst="rect">
            <a:avLst/>
          </a:prstGeom>
        </p:spPr>
      </p:pic>
    </p:spTree>
    <p:extLst>
      <p:ext uri="{BB962C8B-B14F-4D97-AF65-F5344CB8AC3E}">
        <p14:creationId xmlns:p14="http://schemas.microsoft.com/office/powerpoint/2010/main" val="272322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683568" y="442978"/>
            <a:ext cx="8296125" cy="4700522"/>
            <a:chOff x="238125" y="1676700"/>
            <a:chExt cx="2045650" cy="1779275"/>
          </a:xfrm>
          <a:effectLst/>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510887"/>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0"/>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صورة 10">
            <a:extLst>
              <a:ext uri="{FF2B5EF4-FFF2-40B4-BE49-F238E27FC236}">
                <a16:creationId xmlns:a16="http://schemas.microsoft.com/office/drawing/2014/main" id="{DE62D054-708C-4286-AFD3-75A12002AE26}"/>
              </a:ext>
            </a:extLst>
          </p:cNvPr>
          <p:cNvPicPr>
            <a:picLocks noChangeAspect="1"/>
          </p:cNvPicPr>
          <p:nvPr/>
        </p:nvPicPr>
        <p:blipFill>
          <a:blip r:embed="rId3"/>
          <a:stretch>
            <a:fillRect/>
          </a:stretch>
        </p:blipFill>
        <p:spPr>
          <a:xfrm>
            <a:off x="971600" y="618464"/>
            <a:ext cx="7704856" cy="3508529"/>
          </a:xfrm>
          <a:prstGeom prst="rect">
            <a:avLst/>
          </a:prstGeom>
        </p:spPr>
      </p:pic>
    </p:spTree>
    <p:extLst>
      <p:ext uri="{BB962C8B-B14F-4D97-AF65-F5344CB8AC3E}">
        <p14:creationId xmlns:p14="http://schemas.microsoft.com/office/powerpoint/2010/main" val="196773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964B954-77E5-4AAC-B484-D7457D186F09}"/>
              </a:ext>
            </a:extLst>
          </p:cNvPr>
          <p:cNvSpPr txBox="1"/>
          <p:nvPr/>
        </p:nvSpPr>
        <p:spPr>
          <a:xfrm>
            <a:off x="2843808" y="152538"/>
            <a:ext cx="2592288" cy="646331"/>
          </a:xfrm>
          <a:prstGeom prst="rect">
            <a:avLst/>
          </a:prstGeom>
          <a:noFill/>
        </p:spPr>
        <p:txBody>
          <a:bodyPr wrap="square" rtlCol="1">
            <a:spAutoFit/>
          </a:bodyPr>
          <a:lstStyle/>
          <a:p>
            <a:pPr algn="r"/>
            <a:r>
              <a:rPr lang="ar-SY" sz="3600" dirty="0">
                <a:solidFill>
                  <a:srgbClr val="002060"/>
                </a:solidFill>
              </a:rPr>
              <a:t>فكرة  المشروع</a:t>
            </a:r>
            <a:endParaRPr lang="ar-SA" sz="3600" dirty="0">
              <a:solidFill>
                <a:srgbClr val="002060"/>
              </a:solidFill>
            </a:endParaRPr>
          </a:p>
        </p:txBody>
      </p:sp>
      <p:sp>
        <p:nvSpPr>
          <p:cNvPr id="10" name="مربع نص 9">
            <a:extLst>
              <a:ext uri="{FF2B5EF4-FFF2-40B4-BE49-F238E27FC236}">
                <a16:creationId xmlns:a16="http://schemas.microsoft.com/office/drawing/2014/main" id="{84CD4B25-EFEF-42D9-A877-0FEA89ED071C}"/>
              </a:ext>
            </a:extLst>
          </p:cNvPr>
          <p:cNvSpPr txBox="1"/>
          <p:nvPr/>
        </p:nvSpPr>
        <p:spPr>
          <a:xfrm>
            <a:off x="5713210" y="2850581"/>
            <a:ext cx="2110067" cy="369332"/>
          </a:xfrm>
          <a:prstGeom prst="rect">
            <a:avLst/>
          </a:prstGeom>
          <a:noFill/>
        </p:spPr>
        <p:txBody>
          <a:bodyPr wrap="square" rtlCol="1">
            <a:spAutoFit/>
          </a:bodyPr>
          <a:lstStyle/>
          <a:p>
            <a:pPr algn="ctr"/>
            <a:r>
              <a:rPr lang="ar-SA" sz="1800" u="sng" dirty="0">
                <a:solidFill>
                  <a:srgbClr val="0070C0"/>
                </a:solidFill>
              </a:rPr>
              <a:t>صاحب مشـروع(العميل) </a:t>
            </a:r>
            <a:r>
              <a:rPr lang="ar-SA" sz="1800" dirty="0">
                <a:solidFill>
                  <a:srgbClr val="0070C0"/>
                </a:solidFill>
              </a:rPr>
              <a:t> </a:t>
            </a:r>
          </a:p>
        </p:txBody>
      </p:sp>
      <p:sp>
        <p:nvSpPr>
          <p:cNvPr id="12" name="مربع نص 11">
            <a:extLst>
              <a:ext uri="{FF2B5EF4-FFF2-40B4-BE49-F238E27FC236}">
                <a16:creationId xmlns:a16="http://schemas.microsoft.com/office/drawing/2014/main" id="{C32916F2-8FBC-4F90-84AB-03D7E39B66D3}"/>
              </a:ext>
            </a:extLst>
          </p:cNvPr>
          <p:cNvSpPr txBox="1"/>
          <p:nvPr/>
        </p:nvSpPr>
        <p:spPr>
          <a:xfrm>
            <a:off x="1587499" y="2737558"/>
            <a:ext cx="2368602" cy="369332"/>
          </a:xfrm>
          <a:prstGeom prst="rect">
            <a:avLst/>
          </a:prstGeom>
          <a:noFill/>
        </p:spPr>
        <p:txBody>
          <a:bodyPr wrap="square" rtlCol="1">
            <a:spAutoFit/>
          </a:bodyPr>
          <a:lstStyle/>
          <a:p>
            <a:pPr algn="ctr"/>
            <a:r>
              <a:rPr lang="ar-SA" sz="1800" u="sng" dirty="0">
                <a:solidFill>
                  <a:srgbClr val="0070C0"/>
                </a:solidFill>
              </a:rPr>
              <a:t>مقدم الخدمات(العامل) </a:t>
            </a:r>
            <a:r>
              <a:rPr lang="ar-SA" sz="1800" dirty="0">
                <a:solidFill>
                  <a:srgbClr val="0070C0"/>
                </a:solidFill>
              </a:rPr>
              <a:t> </a:t>
            </a:r>
          </a:p>
        </p:txBody>
      </p:sp>
      <p:sp>
        <p:nvSpPr>
          <p:cNvPr id="14" name="مربع نص 13">
            <a:extLst>
              <a:ext uri="{FF2B5EF4-FFF2-40B4-BE49-F238E27FC236}">
                <a16:creationId xmlns:a16="http://schemas.microsoft.com/office/drawing/2014/main" id="{88D4AEC2-8DDF-42F4-8614-1695532EFE0C}"/>
              </a:ext>
            </a:extLst>
          </p:cNvPr>
          <p:cNvSpPr txBox="1"/>
          <p:nvPr/>
        </p:nvSpPr>
        <p:spPr>
          <a:xfrm>
            <a:off x="5580111" y="3158357"/>
            <a:ext cx="2376264" cy="2062103"/>
          </a:xfrm>
          <a:prstGeom prst="rect">
            <a:avLst/>
          </a:prstGeom>
          <a:noFill/>
        </p:spPr>
        <p:txBody>
          <a:bodyPr wrap="square" rtlCol="1">
            <a:spAutoFit/>
          </a:bodyPr>
          <a:lstStyle/>
          <a:p>
            <a:pPr algn="ctr"/>
            <a:r>
              <a:rPr lang="ar-SA" sz="1600" dirty="0"/>
              <a:t>هو طالِب الخدمة والمموّل لمشروع معين.. يقوم بعرضه أمام عدد كبير من المتقدمين، ويحدد الميزانية التي يطرحها، وأي شروط تخص مواعيد التسليم أو الأمور الفنّية التي يرغب أن تكون لديه في المشروع.</a:t>
            </a:r>
            <a:endParaRPr lang="en-US" sz="1600" dirty="0"/>
          </a:p>
          <a:p>
            <a:endParaRPr lang="ar-SA" sz="1600" dirty="0"/>
          </a:p>
        </p:txBody>
      </p:sp>
      <p:sp>
        <p:nvSpPr>
          <p:cNvPr id="15" name="مربع نص 14">
            <a:extLst>
              <a:ext uri="{FF2B5EF4-FFF2-40B4-BE49-F238E27FC236}">
                <a16:creationId xmlns:a16="http://schemas.microsoft.com/office/drawing/2014/main" id="{50D88B30-E96F-4598-BD1B-ACDF6D21808A}"/>
              </a:ext>
            </a:extLst>
          </p:cNvPr>
          <p:cNvSpPr txBox="1"/>
          <p:nvPr/>
        </p:nvSpPr>
        <p:spPr>
          <a:xfrm>
            <a:off x="1655676" y="3035247"/>
            <a:ext cx="2232248" cy="2308324"/>
          </a:xfrm>
          <a:prstGeom prst="rect">
            <a:avLst/>
          </a:prstGeom>
          <a:noFill/>
        </p:spPr>
        <p:txBody>
          <a:bodyPr wrap="square" rtlCol="1">
            <a:spAutoFit/>
          </a:bodyPr>
          <a:lstStyle/>
          <a:p>
            <a:pPr algn="ctr"/>
            <a:r>
              <a:rPr lang="ar-SA" sz="1600" dirty="0"/>
              <a:t>هو الذي يقوم بقراءة العرض، ويقارنه بمهاراته وخبراته ومدى مناسبة الأجر بالنسبة له، ومن ثمّ يتقدّم إلى صاحب المشروع بعرض مهاراته، ومن ثم الموافقة للبدء في عمل المشروع وتسليمه وفقاً للشروط الموضوعة.</a:t>
            </a:r>
            <a:endParaRPr lang="en-US" sz="1600" dirty="0"/>
          </a:p>
          <a:p>
            <a:endParaRPr lang="ar-SA" sz="1600" dirty="0"/>
          </a:p>
        </p:txBody>
      </p:sp>
      <p:sp>
        <p:nvSpPr>
          <p:cNvPr id="16" name="وسيلة الشرح: خطية 15">
            <a:extLst>
              <a:ext uri="{FF2B5EF4-FFF2-40B4-BE49-F238E27FC236}">
                <a16:creationId xmlns:a16="http://schemas.microsoft.com/office/drawing/2014/main" id="{27984950-CA87-49B1-A629-BF9A77EF1C01}"/>
              </a:ext>
            </a:extLst>
          </p:cNvPr>
          <p:cNvSpPr/>
          <p:nvPr/>
        </p:nvSpPr>
        <p:spPr>
          <a:xfrm>
            <a:off x="576878" y="775397"/>
            <a:ext cx="7990243" cy="1052801"/>
          </a:xfrm>
          <a:prstGeom prst="borderCallout1">
            <a:avLst>
              <a:gd name="adj1" fmla="val 99544"/>
              <a:gd name="adj2" fmla="val 18009"/>
              <a:gd name="adj3" fmla="val 118560"/>
              <a:gd name="adj4" fmla="val 1882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Y" sz="2400" dirty="0">
                <a:solidFill>
                  <a:srgbClr val="00B0F0"/>
                </a:solidFill>
                <a:cs typeface="DecoType Naskh" panose="02010400000000000000" pitchFamily="2" charset="-78"/>
              </a:rPr>
              <a:t>منصة عمل حر تسمح للأشخاص مقدمي الخدمات من تسويق أنفسهم ويسمح للأشخاص أصحاب المشاريع بإضافة مشاريع واختيار الشخص الأنسب للتنفيذ.</a:t>
            </a:r>
            <a:r>
              <a:rPr lang="en-US" sz="2400" dirty="0">
                <a:solidFill>
                  <a:srgbClr val="00B0F0"/>
                </a:solidFill>
                <a:cs typeface="DecoType Naskh" panose="02010400000000000000" pitchFamily="2" charset="-78"/>
              </a:rPr>
              <a:t> </a:t>
            </a:r>
            <a:endParaRPr lang="ar-SA" sz="2400" dirty="0">
              <a:solidFill>
                <a:srgbClr val="00B0F0"/>
              </a:solidFill>
              <a:cs typeface="DecoType Naskh" panose="02010400000000000000" pitchFamily="2" charset="-78"/>
            </a:endParaRPr>
          </a:p>
        </p:txBody>
      </p:sp>
      <p:sp>
        <p:nvSpPr>
          <p:cNvPr id="18" name="سهم: لأعلى 17">
            <a:extLst>
              <a:ext uri="{FF2B5EF4-FFF2-40B4-BE49-F238E27FC236}">
                <a16:creationId xmlns:a16="http://schemas.microsoft.com/office/drawing/2014/main" id="{574FF5DF-CB2B-4A2B-9B23-E8788936A487}"/>
              </a:ext>
            </a:extLst>
          </p:cNvPr>
          <p:cNvSpPr/>
          <p:nvPr/>
        </p:nvSpPr>
        <p:spPr>
          <a:xfrm rot="8487531">
            <a:off x="1912873" y="1621776"/>
            <a:ext cx="648072" cy="1167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سهم: لأعلى 18">
            <a:extLst>
              <a:ext uri="{FF2B5EF4-FFF2-40B4-BE49-F238E27FC236}">
                <a16:creationId xmlns:a16="http://schemas.microsoft.com/office/drawing/2014/main" id="{25930BB8-ECFF-4B82-BF66-8192CBC90A42}"/>
              </a:ext>
            </a:extLst>
          </p:cNvPr>
          <p:cNvSpPr/>
          <p:nvPr/>
        </p:nvSpPr>
        <p:spPr>
          <a:xfrm rot="12631587">
            <a:off x="6756839" y="1664001"/>
            <a:ext cx="648072" cy="11243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42165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زوايا مستديرة 2">
            <a:extLst>
              <a:ext uri="{FF2B5EF4-FFF2-40B4-BE49-F238E27FC236}">
                <a16:creationId xmlns:a16="http://schemas.microsoft.com/office/drawing/2014/main" id="{5697C90B-0F92-4EAE-B26D-2B26109BAEAA}"/>
              </a:ext>
            </a:extLst>
          </p:cNvPr>
          <p:cNvSpPr/>
          <p:nvPr/>
        </p:nvSpPr>
        <p:spPr>
          <a:xfrm>
            <a:off x="4644007" y="717118"/>
            <a:ext cx="4370923"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Y" sz="1600" dirty="0">
                <a:solidFill>
                  <a:schemeClr val="tx1"/>
                </a:solidFill>
              </a:rPr>
              <a:t>سهولة وصول أصحاب المشاريع إلى أشخاص ذو خبرة </a:t>
            </a:r>
            <a:r>
              <a:rPr lang="en-US" sz="1600" dirty="0">
                <a:solidFill>
                  <a:schemeClr val="tx1"/>
                </a:solidFill>
              </a:rPr>
              <a:t> </a:t>
            </a:r>
            <a:r>
              <a:rPr lang="en-US" sz="1600" dirty="0">
                <a:solidFill>
                  <a:srgbClr val="00B0F0"/>
                </a:solidFill>
              </a:rPr>
              <a:t>-1</a:t>
            </a:r>
            <a:r>
              <a:rPr lang="ar-SY" sz="1600" dirty="0">
                <a:solidFill>
                  <a:schemeClr val="tx1"/>
                </a:solidFill>
              </a:rPr>
              <a:t> وكفاءة للقيام</a:t>
            </a:r>
            <a:r>
              <a:rPr lang="ar-SY" sz="1600" dirty="0">
                <a:solidFill>
                  <a:srgbClr val="00B0F0"/>
                </a:solidFill>
              </a:rPr>
              <a:t> </a:t>
            </a:r>
            <a:r>
              <a:rPr lang="ar-SY" sz="1600" dirty="0">
                <a:solidFill>
                  <a:schemeClr val="tx1"/>
                </a:solidFill>
              </a:rPr>
              <a:t>بمشاريعهم</a:t>
            </a:r>
            <a:endParaRPr lang="ar-SY" sz="1600" dirty="0">
              <a:solidFill>
                <a:srgbClr val="00B0F0"/>
              </a:solidFill>
            </a:endParaRPr>
          </a:p>
        </p:txBody>
      </p:sp>
      <p:sp>
        <p:nvSpPr>
          <p:cNvPr id="4" name="مستطيل: زوايا مستديرة 3">
            <a:extLst>
              <a:ext uri="{FF2B5EF4-FFF2-40B4-BE49-F238E27FC236}">
                <a16:creationId xmlns:a16="http://schemas.microsoft.com/office/drawing/2014/main" id="{B72B9944-B999-4CF3-8E18-03D89E3D3D89}"/>
              </a:ext>
            </a:extLst>
          </p:cNvPr>
          <p:cNvSpPr/>
          <p:nvPr/>
        </p:nvSpPr>
        <p:spPr>
          <a:xfrm>
            <a:off x="4644007" y="1566426"/>
            <a:ext cx="4370921"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تمكين المبرمجين والشركات من التسويق لخدماتهم بشكل</a:t>
            </a:r>
            <a:r>
              <a:rPr lang="en-US" sz="1600" dirty="0">
                <a:solidFill>
                  <a:schemeClr val="tx1"/>
                </a:solidFill>
              </a:rPr>
              <a:t> </a:t>
            </a:r>
            <a:r>
              <a:rPr lang="en-US" sz="1600" dirty="0">
                <a:solidFill>
                  <a:srgbClr val="00B0F0"/>
                </a:solidFill>
              </a:rPr>
              <a:t>-2</a:t>
            </a:r>
            <a:r>
              <a:rPr lang="ar-SA" sz="1600" dirty="0">
                <a:solidFill>
                  <a:schemeClr val="tx1"/>
                </a:solidFill>
              </a:rPr>
              <a:t> أفضل وأوسع</a:t>
            </a:r>
            <a:endParaRPr lang="ar-SY" sz="1600" dirty="0">
              <a:solidFill>
                <a:srgbClr val="00B0F0"/>
              </a:solidFill>
            </a:endParaRPr>
          </a:p>
        </p:txBody>
      </p:sp>
      <p:sp>
        <p:nvSpPr>
          <p:cNvPr id="5" name="مستطيل 4">
            <a:extLst>
              <a:ext uri="{FF2B5EF4-FFF2-40B4-BE49-F238E27FC236}">
                <a16:creationId xmlns:a16="http://schemas.microsoft.com/office/drawing/2014/main" id="{5E5CB64C-F243-4DCD-8F9E-9C39EB9591A9}"/>
              </a:ext>
            </a:extLst>
          </p:cNvPr>
          <p:cNvSpPr/>
          <p:nvPr/>
        </p:nvSpPr>
        <p:spPr>
          <a:xfrm>
            <a:off x="2699792" y="79153"/>
            <a:ext cx="3096344" cy="584775"/>
          </a:xfrm>
          <a:prstGeom prst="rect">
            <a:avLst/>
          </a:prstGeom>
        </p:spPr>
        <p:txBody>
          <a:bodyPr wrap="square">
            <a:spAutoFit/>
          </a:bodyPr>
          <a:lstStyle/>
          <a:p>
            <a:pPr algn="r"/>
            <a:r>
              <a:rPr lang="ar-SY" sz="3200" dirty="0">
                <a:solidFill>
                  <a:srgbClr val="002060"/>
                </a:solidFill>
              </a:rPr>
              <a:t>الهدف من المشروع:</a:t>
            </a:r>
            <a:endParaRPr lang="ar-SA" sz="3200" dirty="0">
              <a:solidFill>
                <a:srgbClr val="002060"/>
              </a:solidFill>
            </a:endParaRPr>
          </a:p>
        </p:txBody>
      </p:sp>
      <p:sp>
        <p:nvSpPr>
          <p:cNvPr id="6" name="مستطيل: زوايا مستديرة 5">
            <a:extLst>
              <a:ext uri="{FF2B5EF4-FFF2-40B4-BE49-F238E27FC236}">
                <a16:creationId xmlns:a16="http://schemas.microsoft.com/office/drawing/2014/main" id="{4A65F0E3-E81F-4A62-9883-AF89D6493005}"/>
              </a:ext>
            </a:extLst>
          </p:cNvPr>
          <p:cNvSpPr/>
          <p:nvPr/>
        </p:nvSpPr>
        <p:spPr>
          <a:xfrm>
            <a:off x="4644006" y="3248367"/>
            <a:ext cx="4370923"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 تأمين فرص عمل لكثير من المبرمجين والشركات</a:t>
            </a:r>
            <a:r>
              <a:rPr lang="en-US" sz="1600" dirty="0">
                <a:solidFill>
                  <a:srgbClr val="00B0F0"/>
                </a:solidFill>
              </a:rPr>
              <a:t> -4</a:t>
            </a:r>
            <a:endParaRPr lang="ar-SY" sz="1600" dirty="0">
              <a:solidFill>
                <a:srgbClr val="00B0F0"/>
              </a:solidFill>
            </a:endParaRPr>
          </a:p>
        </p:txBody>
      </p:sp>
      <p:sp>
        <p:nvSpPr>
          <p:cNvPr id="8" name="مستطيل: زوايا مستديرة 7">
            <a:extLst>
              <a:ext uri="{FF2B5EF4-FFF2-40B4-BE49-F238E27FC236}">
                <a16:creationId xmlns:a16="http://schemas.microsoft.com/office/drawing/2014/main" id="{94028E29-1C07-4F13-BF55-76FE60EE86D6}"/>
              </a:ext>
            </a:extLst>
          </p:cNvPr>
          <p:cNvSpPr/>
          <p:nvPr/>
        </p:nvSpPr>
        <p:spPr>
          <a:xfrm>
            <a:off x="4644006" y="2415796"/>
            <a:ext cx="4354647"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 منعت بعض المبرمجين والشركات من الهيمنة على سوق</a:t>
            </a:r>
            <a:r>
              <a:rPr lang="en-US" sz="1600" dirty="0">
                <a:solidFill>
                  <a:srgbClr val="00B0F0"/>
                </a:solidFill>
              </a:rPr>
              <a:t>-3</a:t>
            </a:r>
            <a:r>
              <a:rPr lang="ar-SA" sz="1600" dirty="0">
                <a:solidFill>
                  <a:schemeClr val="tx1"/>
                </a:solidFill>
              </a:rPr>
              <a:t> العمل</a:t>
            </a:r>
            <a:endParaRPr lang="ar-SY" sz="1600" dirty="0">
              <a:solidFill>
                <a:srgbClr val="00B0F0"/>
              </a:solidFill>
            </a:endParaRPr>
          </a:p>
        </p:txBody>
      </p:sp>
      <p:sp>
        <p:nvSpPr>
          <p:cNvPr id="9" name="مستطيل: زوايا مستديرة 8">
            <a:extLst>
              <a:ext uri="{FF2B5EF4-FFF2-40B4-BE49-F238E27FC236}">
                <a16:creationId xmlns:a16="http://schemas.microsoft.com/office/drawing/2014/main" id="{C80BD83B-758D-4D33-9640-34D95974DAC4}"/>
              </a:ext>
            </a:extLst>
          </p:cNvPr>
          <p:cNvSpPr/>
          <p:nvPr/>
        </p:nvSpPr>
        <p:spPr>
          <a:xfrm>
            <a:off x="4644006" y="4105100"/>
            <a:ext cx="4362784"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انتشار ثقافة العمل الحر</a:t>
            </a:r>
            <a:r>
              <a:rPr lang="en-US" sz="1600" dirty="0">
                <a:solidFill>
                  <a:schemeClr val="tx1"/>
                </a:solidFill>
              </a:rPr>
              <a:t> </a:t>
            </a:r>
            <a:r>
              <a:rPr lang="en-US" sz="1600" dirty="0">
                <a:solidFill>
                  <a:srgbClr val="00B0F0"/>
                </a:solidFill>
              </a:rPr>
              <a:t> -5</a:t>
            </a:r>
            <a:endParaRPr lang="ar-SA" sz="1600" dirty="0">
              <a:solidFill>
                <a:srgbClr val="00B0F0"/>
              </a:solidFill>
            </a:endParaRPr>
          </a:p>
        </p:txBody>
      </p:sp>
      <p:sp>
        <p:nvSpPr>
          <p:cNvPr id="10" name="مستطيل: زوايا مستديرة 9">
            <a:extLst>
              <a:ext uri="{FF2B5EF4-FFF2-40B4-BE49-F238E27FC236}">
                <a16:creationId xmlns:a16="http://schemas.microsoft.com/office/drawing/2014/main" id="{F2751531-42AD-4E17-B68B-FECFF4DACAB9}"/>
              </a:ext>
            </a:extLst>
          </p:cNvPr>
          <p:cNvSpPr/>
          <p:nvPr/>
        </p:nvSpPr>
        <p:spPr>
          <a:xfrm>
            <a:off x="163977" y="729598"/>
            <a:ext cx="4191998"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إمكانية العمل عن بعد</a:t>
            </a:r>
            <a:r>
              <a:rPr lang="en-US" sz="1600" dirty="0">
                <a:solidFill>
                  <a:srgbClr val="00B0F0"/>
                </a:solidFill>
              </a:rPr>
              <a:t> -5</a:t>
            </a:r>
            <a:endParaRPr lang="ar-SA" sz="1600" dirty="0">
              <a:solidFill>
                <a:srgbClr val="00B0F0"/>
              </a:solidFill>
            </a:endParaRPr>
          </a:p>
        </p:txBody>
      </p:sp>
      <p:sp>
        <p:nvSpPr>
          <p:cNvPr id="11" name="مستطيل: زوايا مستديرة 10">
            <a:extLst>
              <a:ext uri="{FF2B5EF4-FFF2-40B4-BE49-F238E27FC236}">
                <a16:creationId xmlns:a16="http://schemas.microsoft.com/office/drawing/2014/main" id="{9534B7F7-6D3D-46CE-8066-ABFBBB1F8073}"/>
              </a:ext>
            </a:extLst>
          </p:cNvPr>
          <p:cNvSpPr/>
          <p:nvPr/>
        </p:nvSpPr>
        <p:spPr>
          <a:xfrm>
            <a:off x="163977" y="1566426"/>
            <a:ext cx="4191998"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1" algn="r"/>
            <a:r>
              <a:rPr lang="ar-SA" sz="1600" dirty="0">
                <a:solidFill>
                  <a:schemeClr val="tx1"/>
                </a:solidFill>
              </a:rPr>
              <a:t>سهولة دخول المبرمجين لسوق العمل لاكتساب الخبرات</a:t>
            </a:r>
            <a:r>
              <a:rPr lang="en-US" sz="1600" dirty="0">
                <a:solidFill>
                  <a:schemeClr val="tx1"/>
                </a:solidFill>
              </a:rPr>
              <a:t> </a:t>
            </a:r>
            <a:r>
              <a:rPr lang="en-US" sz="1600" dirty="0">
                <a:solidFill>
                  <a:srgbClr val="00B0F0"/>
                </a:solidFill>
              </a:rPr>
              <a:t>-6</a:t>
            </a:r>
            <a:endParaRPr lang="ar-SA" sz="1600" dirty="0">
              <a:solidFill>
                <a:srgbClr val="00B0F0"/>
              </a:solidFill>
            </a:endParaRPr>
          </a:p>
        </p:txBody>
      </p:sp>
      <p:sp>
        <p:nvSpPr>
          <p:cNvPr id="12" name="مستطيل: زوايا مستديرة 11">
            <a:extLst>
              <a:ext uri="{FF2B5EF4-FFF2-40B4-BE49-F238E27FC236}">
                <a16:creationId xmlns:a16="http://schemas.microsoft.com/office/drawing/2014/main" id="{0A54CD7E-C2E5-4AC1-A179-8E574938E7E4}"/>
              </a:ext>
            </a:extLst>
          </p:cNvPr>
          <p:cNvSpPr/>
          <p:nvPr/>
        </p:nvSpPr>
        <p:spPr>
          <a:xfrm>
            <a:off x="167627" y="2431385"/>
            <a:ext cx="4191998"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توافر اختصاصات للمبرمجين مما يسمح لهم بتنفيذ</a:t>
            </a:r>
            <a:r>
              <a:rPr lang="en-US" sz="1600" dirty="0">
                <a:solidFill>
                  <a:schemeClr val="tx1"/>
                </a:solidFill>
              </a:rPr>
              <a:t> </a:t>
            </a:r>
            <a:r>
              <a:rPr lang="en-US" sz="1600" dirty="0">
                <a:solidFill>
                  <a:srgbClr val="00B0F0"/>
                </a:solidFill>
              </a:rPr>
              <a:t>-7</a:t>
            </a:r>
            <a:r>
              <a:rPr lang="ar-SA" sz="1600" dirty="0">
                <a:solidFill>
                  <a:schemeClr val="tx1"/>
                </a:solidFill>
              </a:rPr>
              <a:t> المشاريع بكفاءة عالية</a:t>
            </a:r>
          </a:p>
        </p:txBody>
      </p:sp>
      <p:sp>
        <p:nvSpPr>
          <p:cNvPr id="13" name="مستطيل: زوايا مستديرة 12">
            <a:extLst>
              <a:ext uri="{FF2B5EF4-FFF2-40B4-BE49-F238E27FC236}">
                <a16:creationId xmlns:a16="http://schemas.microsoft.com/office/drawing/2014/main" id="{E875298B-BD02-4A0A-9370-6D28E2B675F4}"/>
              </a:ext>
            </a:extLst>
          </p:cNvPr>
          <p:cNvSpPr/>
          <p:nvPr/>
        </p:nvSpPr>
        <p:spPr>
          <a:xfrm>
            <a:off x="167627" y="3248366"/>
            <a:ext cx="4188348" cy="68564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ar-SA" sz="1600" dirty="0">
                <a:solidFill>
                  <a:schemeClr val="tx1"/>
                </a:solidFill>
              </a:rPr>
              <a:t>تنفيذ المشروع بأقل</a:t>
            </a:r>
            <a:r>
              <a:rPr lang="en-US" sz="1600" dirty="0">
                <a:solidFill>
                  <a:srgbClr val="00B0F0"/>
                </a:solidFill>
              </a:rPr>
              <a:t> -8</a:t>
            </a:r>
            <a:endParaRPr lang="ar-SA" sz="1600" dirty="0">
              <a:solidFill>
                <a:srgbClr val="00B0F0"/>
              </a:solidFill>
            </a:endParaRPr>
          </a:p>
        </p:txBody>
      </p:sp>
    </p:spTree>
    <p:extLst>
      <p:ext uri="{BB962C8B-B14F-4D97-AF65-F5344CB8AC3E}">
        <p14:creationId xmlns:p14="http://schemas.microsoft.com/office/powerpoint/2010/main" val="361551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9736AB1-5BDA-48E3-8082-92FEFA7A35F5}"/>
              </a:ext>
            </a:extLst>
          </p:cNvPr>
          <p:cNvSpPr txBox="1"/>
          <p:nvPr/>
        </p:nvSpPr>
        <p:spPr>
          <a:xfrm>
            <a:off x="2123728" y="195486"/>
            <a:ext cx="4320480" cy="584775"/>
          </a:xfrm>
          <a:prstGeom prst="rect">
            <a:avLst/>
          </a:prstGeom>
          <a:noFill/>
        </p:spPr>
        <p:txBody>
          <a:bodyPr wrap="square" rtlCol="1">
            <a:spAutoFit/>
          </a:bodyPr>
          <a:lstStyle/>
          <a:p>
            <a:pPr algn="r"/>
            <a:r>
              <a:rPr lang="ar-SY" sz="3200" dirty="0">
                <a:solidFill>
                  <a:srgbClr val="002060"/>
                </a:solidFill>
              </a:rPr>
              <a:t>المشكلة التي يعالجها المشروع:</a:t>
            </a:r>
            <a:endParaRPr lang="ar-SA" sz="3200" dirty="0">
              <a:solidFill>
                <a:srgbClr val="002060"/>
              </a:solidFill>
            </a:endParaRPr>
          </a:p>
        </p:txBody>
      </p:sp>
      <p:sp>
        <p:nvSpPr>
          <p:cNvPr id="2" name="مستطيل 1">
            <a:extLst>
              <a:ext uri="{FF2B5EF4-FFF2-40B4-BE49-F238E27FC236}">
                <a16:creationId xmlns:a16="http://schemas.microsoft.com/office/drawing/2014/main" id="{41850D35-C5CB-4AA7-9B22-99DA30F44C83}"/>
              </a:ext>
            </a:extLst>
          </p:cNvPr>
          <p:cNvSpPr/>
          <p:nvPr/>
        </p:nvSpPr>
        <p:spPr>
          <a:xfrm>
            <a:off x="5502380" y="886681"/>
            <a:ext cx="3384376" cy="12242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rtl="1"/>
            <a:endParaRPr lang="en-US" dirty="0">
              <a:solidFill>
                <a:schemeClr val="tx1"/>
              </a:solidFill>
            </a:endParaRPr>
          </a:p>
        </p:txBody>
      </p:sp>
      <p:sp>
        <p:nvSpPr>
          <p:cNvPr id="8" name="مستطيل 7">
            <a:extLst>
              <a:ext uri="{FF2B5EF4-FFF2-40B4-BE49-F238E27FC236}">
                <a16:creationId xmlns:a16="http://schemas.microsoft.com/office/drawing/2014/main" id="{AD142157-4FAD-470F-AB8C-A31DE6FD6135}"/>
              </a:ext>
            </a:extLst>
          </p:cNvPr>
          <p:cNvSpPr/>
          <p:nvPr/>
        </p:nvSpPr>
        <p:spPr>
          <a:xfrm>
            <a:off x="5508104" y="3723877"/>
            <a:ext cx="3384376" cy="13030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8">
            <a:extLst>
              <a:ext uri="{FF2B5EF4-FFF2-40B4-BE49-F238E27FC236}">
                <a16:creationId xmlns:a16="http://schemas.microsoft.com/office/drawing/2014/main" id="{D27424E2-E637-4CCE-9A2D-3D1EB31779D5}"/>
              </a:ext>
            </a:extLst>
          </p:cNvPr>
          <p:cNvSpPr/>
          <p:nvPr/>
        </p:nvSpPr>
        <p:spPr>
          <a:xfrm>
            <a:off x="5502380" y="2340739"/>
            <a:ext cx="3384376" cy="11256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ستطيل 9">
            <a:extLst>
              <a:ext uri="{FF2B5EF4-FFF2-40B4-BE49-F238E27FC236}">
                <a16:creationId xmlns:a16="http://schemas.microsoft.com/office/drawing/2014/main" id="{9DA2B9AF-3C02-4891-A26A-97487B5B233B}"/>
              </a:ext>
            </a:extLst>
          </p:cNvPr>
          <p:cNvSpPr/>
          <p:nvPr/>
        </p:nvSpPr>
        <p:spPr>
          <a:xfrm>
            <a:off x="460059" y="1321541"/>
            <a:ext cx="3384376" cy="138499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ستطيل 10">
            <a:extLst>
              <a:ext uri="{FF2B5EF4-FFF2-40B4-BE49-F238E27FC236}">
                <a16:creationId xmlns:a16="http://schemas.microsoft.com/office/drawing/2014/main" id="{36936C8B-272E-43C7-A30D-C2BBFB1D1C19}"/>
              </a:ext>
            </a:extLst>
          </p:cNvPr>
          <p:cNvSpPr/>
          <p:nvPr/>
        </p:nvSpPr>
        <p:spPr>
          <a:xfrm>
            <a:off x="460059" y="3219719"/>
            <a:ext cx="3384376" cy="13849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مربع نص 11">
            <a:extLst>
              <a:ext uri="{FF2B5EF4-FFF2-40B4-BE49-F238E27FC236}">
                <a16:creationId xmlns:a16="http://schemas.microsoft.com/office/drawing/2014/main" id="{431E5E70-7B5E-4B2D-8CD1-5C0C3FD00A85}"/>
              </a:ext>
            </a:extLst>
          </p:cNvPr>
          <p:cNvSpPr txBox="1"/>
          <p:nvPr/>
        </p:nvSpPr>
        <p:spPr>
          <a:xfrm>
            <a:off x="5570865" y="967936"/>
            <a:ext cx="3312368" cy="1169551"/>
          </a:xfrm>
          <a:prstGeom prst="rect">
            <a:avLst/>
          </a:prstGeom>
          <a:noFill/>
        </p:spPr>
        <p:txBody>
          <a:bodyPr wrap="square" rtlCol="1">
            <a:spAutoFit/>
          </a:bodyPr>
          <a:lstStyle/>
          <a:p>
            <a:pPr lvl="0" algn="ctr" rtl="1"/>
            <a:r>
              <a:rPr lang="ar-SA" dirty="0"/>
              <a:t>ضعف إمكانية المبرمجين أو الشركات من التسويق لخدماتهم حيث انه لا يوجد أي مكان متخصص لعرض الخدمات التي يقدمونها وتسويقها وبالتالي تتيح منصات العمل الحر امكانية التسويق وعرض الخدمات على النحو الأمثل</a:t>
            </a:r>
            <a:endParaRPr lang="en-US" dirty="0"/>
          </a:p>
        </p:txBody>
      </p:sp>
      <p:sp>
        <p:nvSpPr>
          <p:cNvPr id="13" name="مربع نص 12">
            <a:extLst>
              <a:ext uri="{FF2B5EF4-FFF2-40B4-BE49-F238E27FC236}">
                <a16:creationId xmlns:a16="http://schemas.microsoft.com/office/drawing/2014/main" id="{69B67E56-E241-4DC1-B145-508544061162}"/>
              </a:ext>
            </a:extLst>
          </p:cNvPr>
          <p:cNvSpPr txBox="1"/>
          <p:nvPr/>
        </p:nvSpPr>
        <p:spPr>
          <a:xfrm>
            <a:off x="5760132" y="2340739"/>
            <a:ext cx="3096344" cy="1384995"/>
          </a:xfrm>
          <a:prstGeom prst="rect">
            <a:avLst/>
          </a:prstGeom>
          <a:noFill/>
        </p:spPr>
        <p:txBody>
          <a:bodyPr wrap="square" rtlCol="1">
            <a:spAutoFit/>
          </a:bodyPr>
          <a:lstStyle/>
          <a:p>
            <a:pPr algn="ctr"/>
            <a:r>
              <a:rPr lang="ar-SA" dirty="0"/>
              <a:t>احتكار مبرمجين والشركات لسوق العمل حيث نلاحظ في بلادنا احتكار بعض الشركات للأعمال نظرا لعدم وجود أي منافسين ووجود هذا النوع من المنصات يرفع وتيرة المنافسة مما قد ينهي احتكار هذه الشركات</a:t>
            </a:r>
            <a:endParaRPr lang="en-US" dirty="0"/>
          </a:p>
          <a:p>
            <a:pPr algn="ctr"/>
            <a:endParaRPr lang="ar-SA" dirty="0"/>
          </a:p>
        </p:txBody>
      </p:sp>
      <p:sp>
        <p:nvSpPr>
          <p:cNvPr id="14" name="مربع نص 13">
            <a:extLst>
              <a:ext uri="{FF2B5EF4-FFF2-40B4-BE49-F238E27FC236}">
                <a16:creationId xmlns:a16="http://schemas.microsoft.com/office/drawing/2014/main" id="{9BB2BF24-31A9-4C8F-B7B6-73CE6C579E29}"/>
              </a:ext>
            </a:extLst>
          </p:cNvPr>
          <p:cNvSpPr txBox="1"/>
          <p:nvPr/>
        </p:nvSpPr>
        <p:spPr>
          <a:xfrm>
            <a:off x="638543" y="1321397"/>
            <a:ext cx="3096344" cy="1600438"/>
          </a:xfrm>
          <a:prstGeom prst="rect">
            <a:avLst/>
          </a:prstGeom>
          <a:noFill/>
        </p:spPr>
        <p:txBody>
          <a:bodyPr wrap="square" rtlCol="1">
            <a:spAutoFit/>
          </a:bodyPr>
          <a:lstStyle/>
          <a:p>
            <a:pPr algn="ctr"/>
            <a:r>
              <a:rPr lang="ar-SA" dirty="0"/>
              <a:t>عدم تخصص كل فرد في مجال عمل محدد وإنما يعمل الفرد على العديد من الاختصاصات مما يؤدي في بعض الأحيان الى ظهور تصاميم ونماذج سيئة لا تلبي توقعات العميل مع وجود المنصة يتم وصول أصحاب المشاريع الى الأشخاص ذوي الخيرة مما يتيح لهم الوصول الى اعلى مستوى من الكفاءة</a:t>
            </a:r>
            <a:endParaRPr lang="en-US" dirty="0"/>
          </a:p>
          <a:p>
            <a:pPr algn="ctr"/>
            <a:endParaRPr lang="ar-SA" dirty="0"/>
          </a:p>
        </p:txBody>
      </p:sp>
      <p:sp>
        <p:nvSpPr>
          <p:cNvPr id="15" name="مربع نص 14">
            <a:extLst>
              <a:ext uri="{FF2B5EF4-FFF2-40B4-BE49-F238E27FC236}">
                <a16:creationId xmlns:a16="http://schemas.microsoft.com/office/drawing/2014/main" id="{00512AA5-D700-481E-AF40-E11420A6ABAB}"/>
              </a:ext>
            </a:extLst>
          </p:cNvPr>
          <p:cNvSpPr txBox="1"/>
          <p:nvPr/>
        </p:nvSpPr>
        <p:spPr>
          <a:xfrm>
            <a:off x="5574388" y="3778770"/>
            <a:ext cx="3312368" cy="1384995"/>
          </a:xfrm>
          <a:prstGeom prst="rect">
            <a:avLst/>
          </a:prstGeom>
          <a:noFill/>
        </p:spPr>
        <p:txBody>
          <a:bodyPr wrap="square" rtlCol="1">
            <a:spAutoFit/>
          </a:bodyPr>
          <a:lstStyle/>
          <a:p>
            <a:pPr algn="ctr"/>
            <a:r>
              <a:rPr lang="ar-SA" dirty="0"/>
              <a:t>ضعف الخبرة لدى الأشخاص حديثي العهد في هذا المجال حيث تمكنهم منصة العمل الحر من الدخول تدريجيا في سوق العمل ومعرفة ما يحتاجه السوق والعملاء من مهارات ليعمل العامل على زيادة خبرته في أكثر المجالات والمهارات طلبا واحتياجا.</a:t>
            </a:r>
            <a:endParaRPr lang="en-US" dirty="0"/>
          </a:p>
          <a:p>
            <a:endParaRPr lang="ar-SA" dirty="0"/>
          </a:p>
        </p:txBody>
      </p:sp>
      <p:sp>
        <p:nvSpPr>
          <p:cNvPr id="16" name="مربع نص 15">
            <a:extLst>
              <a:ext uri="{FF2B5EF4-FFF2-40B4-BE49-F238E27FC236}">
                <a16:creationId xmlns:a16="http://schemas.microsoft.com/office/drawing/2014/main" id="{FCA7ED46-D4F8-4763-AD74-F8744389CAD6}"/>
              </a:ext>
            </a:extLst>
          </p:cNvPr>
          <p:cNvSpPr txBox="1"/>
          <p:nvPr/>
        </p:nvSpPr>
        <p:spPr>
          <a:xfrm>
            <a:off x="604075" y="3218914"/>
            <a:ext cx="3096344" cy="1600438"/>
          </a:xfrm>
          <a:prstGeom prst="rect">
            <a:avLst/>
          </a:prstGeom>
          <a:noFill/>
        </p:spPr>
        <p:txBody>
          <a:bodyPr wrap="square" rtlCol="1">
            <a:spAutoFit/>
          </a:bodyPr>
          <a:lstStyle/>
          <a:p>
            <a:pPr algn="ctr"/>
            <a:r>
              <a:rPr lang="ar-SA" dirty="0"/>
              <a:t>تكلفة تنفيذ عالية بسبب محدودية العاملين حيث ان</a:t>
            </a:r>
            <a:r>
              <a:rPr lang="en-US" dirty="0"/>
              <a:t> </a:t>
            </a:r>
            <a:r>
              <a:rPr lang="ar-SA" dirty="0"/>
              <a:t> تقيد أصحاب المشاريع ب أشخاص أو شركات معينة يؤدي الى فرض تكلفة عمل عالية ولكن عن طريقة منصة العمل الحر فان العروض ك سوق مفتوح لتلقي العروض من كل مكان وبأقل الاسعار لكسب هذا العميل وثقته</a:t>
            </a:r>
            <a:endParaRPr lang="en-US" dirty="0"/>
          </a:p>
          <a:p>
            <a:endParaRPr lang="ar-SA" dirty="0"/>
          </a:p>
        </p:txBody>
      </p:sp>
      <p:sp>
        <p:nvSpPr>
          <p:cNvPr id="19" name="فقاعة الكلام: بيضاوية 18">
            <a:extLst>
              <a:ext uri="{FF2B5EF4-FFF2-40B4-BE49-F238E27FC236}">
                <a16:creationId xmlns:a16="http://schemas.microsoft.com/office/drawing/2014/main" id="{5A6A1530-BC9D-47A9-9248-FBA8625F2040}"/>
              </a:ext>
            </a:extLst>
          </p:cNvPr>
          <p:cNvSpPr/>
          <p:nvPr/>
        </p:nvSpPr>
        <p:spPr>
          <a:xfrm>
            <a:off x="8622086" y="703228"/>
            <a:ext cx="468780" cy="3669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1</a:t>
            </a:r>
            <a:endParaRPr lang="ar-SA" dirty="0">
              <a:solidFill>
                <a:srgbClr val="00B0F0"/>
              </a:solidFill>
            </a:endParaRPr>
          </a:p>
        </p:txBody>
      </p:sp>
      <p:sp>
        <p:nvSpPr>
          <p:cNvPr id="21" name="فقاعة الكلام: بيضاوية 20">
            <a:extLst>
              <a:ext uri="{FF2B5EF4-FFF2-40B4-BE49-F238E27FC236}">
                <a16:creationId xmlns:a16="http://schemas.microsoft.com/office/drawing/2014/main" id="{D4384EF4-B2B6-4C56-BB13-D2EDA8433335}"/>
              </a:ext>
            </a:extLst>
          </p:cNvPr>
          <p:cNvSpPr/>
          <p:nvPr/>
        </p:nvSpPr>
        <p:spPr>
          <a:xfrm>
            <a:off x="8637226" y="2130768"/>
            <a:ext cx="468780" cy="3669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2</a:t>
            </a:r>
            <a:endParaRPr lang="ar-SA" dirty="0">
              <a:solidFill>
                <a:srgbClr val="00B0F0"/>
              </a:solidFill>
            </a:endParaRPr>
          </a:p>
        </p:txBody>
      </p:sp>
      <p:sp>
        <p:nvSpPr>
          <p:cNvPr id="22" name="فقاعة الكلام: بيضاوية 21">
            <a:extLst>
              <a:ext uri="{FF2B5EF4-FFF2-40B4-BE49-F238E27FC236}">
                <a16:creationId xmlns:a16="http://schemas.microsoft.com/office/drawing/2014/main" id="{9DAE7957-8A24-43A6-988A-8402E5A9899D}"/>
              </a:ext>
            </a:extLst>
          </p:cNvPr>
          <p:cNvSpPr/>
          <p:nvPr/>
        </p:nvSpPr>
        <p:spPr>
          <a:xfrm>
            <a:off x="3575654" y="3012427"/>
            <a:ext cx="468780" cy="3669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5</a:t>
            </a:r>
            <a:endParaRPr lang="ar-SA" dirty="0">
              <a:solidFill>
                <a:srgbClr val="00B0F0"/>
              </a:solidFill>
            </a:endParaRPr>
          </a:p>
        </p:txBody>
      </p:sp>
      <p:sp>
        <p:nvSpPr>
          <p:cNvPr id="23" name="فقاعة الكلام: بيضاوية 22">
            <a:extLst>
              <a:ext uri="{FF2B5EF4-FFF2-40B4-BE49-F238E27FC236}">
                <a16:creationId xmlns:a16="http://schemas.microsoft.com/office/drawing/2014/main" id="{2EBCCEC4-5365-4B7A-914E-5A61AFFA6DC2}"/>
              </a:ext>
            </a:extLst>
          </p:cNvPr>
          <p:cNvSpPr/>
          <p:nvPr/>
        </p:nvSpPr>
        <p:spPr>
          <a:xfrm>
            <a:off x="3523553" y="1102581"/>
            <a:ext cx="468780" cy="3669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4</a:t>
            </a:r>
            <a:endParaRPr lang="ar-SA" dirty="0">
              <a:solidFill>
                <a:srgbClr val="00B0F0"/>
              </a:solidFill>
            </a:endParaRPr>
          </a:p>
        </p:txBody>
      </p:sp>
      <p:sp>
        <p:nvSpPr>
          <p:cNvPr id="24" name="فقاعة الكلام: بيضاوية 23">
            <a:extLst>
              <a:ext uri="{FF2B5EF4-FFF2-40B4-BE49-F238E27FC236}">
                <a16:creationId xmlns:a16="http://schemas.microsoft.com/office/drawing/2014/main" id="{D3AEC299-D7F0-4387-9B8C-7F2D73F9CD4A}"/>
              </a:ext>
            </a:extLst>
          </p:cNvPr>
          <p:cNvSpPr/>
          <p:nvPr/>
        </p:nvSpPr>
        <p:spPr>
          <a:xfrm>
            <a:off x="8618097" y="3540424"/>
            <a:ext cx="468780" cy="3669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3</a:t>
            </a:r>
            <a:endParaRPr lang="ar-SA" dirty="0">
              <a:solidFill>
                <a:srgbClr val="00B0F0"/>
              </a:solidFill>
            </a:endParaRPr>
          </a:p>
        </p:txBody>
      </p:sp>
    </p:spTree>
    <p:extLst>
      <p:ext uri="{BB962C8B-B14F-4D97-AF65-F5344CB8AC3E}">
        <p14:creationId xmlns:p14="http://schemas.microsoft.com/office/powerpoint/2010/main" val="205410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8" name="Google Shape;258;p37"/>
          <p:cNvSpPr/>
          <p:nvPr/>
        </p:nvSpPr>
        <p:spPr>
          <a:xfrm>
            <a:off x="6657731" y="1339793"/>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تصفح مشاريع</a:t>
            </a:r>
            <a:endParaRPr dirty="0">
              <a:solidFill>
                <a:srgbClr val="0070C0"/>
              </a:solidFill>
            </a:endParaRPr>
          </a:p>
        </p:txBody>
      </p:sp>
      <p:sp>
        <p:nvSpPr>
          <p:cNvPr id="260" name="Google Shape;260;p37"/>
          <p:cNvSpPr/>
          <p:nvPr/>
        </p:nvSpPr>
        <p:spPr>
          <a:xfrm>
            <a:off x="6135431" y="2146198"/>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اختيار تصنيف</a:t>
            </a:r>
            <a:endParaRPr dirty="0">
              <a:solidFill>
                <a:srgbClr val="0070C0"/>
              </a:solidFill>
            </a:endParaRPr>
          </a:p>
        </p:txBody>
      </p:sp>
      <p:sp>
        <p:nvSpPr>
          <p:cNvPr id="10" name="عنوان 9">
            <a:extLst>
              <a:ext uri="{FF2B5EF4-FFF2-40B4-BE49-F238E27FC236}">
                <a16:creationId xmlns:a16="http://schemas.microsoft.com/office/drawing/2014/main" id="{6E57012C-DADE-421C-8246-9311CDBCC144}"/>
              </a:ext>
            </a:extLst>
          </p:cNvPr>
          <p:cNvSpPr>
            <a:spLocks noGrp="1"/>
          </p:cNvSpPr>
          <p:nvPr>
            <p:ph type="ctrTitle"/>
          </p:nvPr>
        </p:nvSpPr>
        <p:spPr>
          <a:xfrm>
            <a:off x="1698768" y="411510"/>
            <a:ext cx="5214300" cy="946200"/>
          </a:xfrm>
        </p:spPr>
        <p:txBody>
          <a:bodyPr/>
          <a:lstStyle/>
          <a:p>
            <a:r>
              <a:rPr lang="ar-SY" sz="3200" dirty="0">
                <a:solidFill>
                  <a:schemeClr val="accent3">
                    <a:lumMod val="50000"/>
                  </a:schemeClr>
                </a:solidFill>
                <a:latin typeface="Dubai" panose="020B0503030403030204" pitchFamily="34" charset="-78"/>
                <a:cs typeface="Dubai" panose="020B0503030403030204" pitchFamily="34" charset="-78"/>
              </a:rPr>
              <a:t>المتطلبات الوظيفية</a:t>
            </a:r>
            <a:endParaRPr lang="ar-SA" sz="3200" dirty="0">
              <a:solidFill>
                <a:schemeClr val="accent3">
                  <a:lumMod val="50000"/>
                </a:schemeClr>
              </a:solidFill>
              <a:latin typeface="Dubai" panose="020B0503030403030204" pitchFamily="34" charset="-78"/>
              <a:cs typeface="Dubai" panose="020B0503030403030204" pitchFamily="34" charset="-78"/>
            </a:endParaRPr>
          </a:p>
        </p:txBody>
      </p:sp>
      <p:sp>
        <p:nvSpPr>
          <p:cNvPr id="24" name="Google Shape;258;p37">
            <a:extLst>
              <a:ext uri="{FF2B5EF4-FFF2-40B4-BE49-F238E27FC236}">
                <a16:creationId xmlns:a16="http://schemas.microsoft.com/office/drawing/2014/main" id="{1635A5DE-B259-4F1B-A6E4-0FB6A0E82A51}"/>
              </a:ext>
            </a:extLst>
          </p:cNvPr>
          <p:cNvSpPr/>
          <p:nvPr/>
        </p:nvSpPr>
        <p:spPr>
          <a:xfrm>
            <a:off x="6004457" y="3730261"/>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إضافة معلومات</a:t>
            </a:r>
            <a:endParaRPr dirty="0">
              <a:solidFill>
                <a:srgbClr val="0070C0"/>
              </a:solidFill>
            </a:endParaRPr>
          </a:p>
        </p:txBody>
      </p:sp>
      <p:sp>
        <p:nvSpPr>
          <p:cNvPr id="25" name="Google Shape;258;p37">
            <a:extLst>
              <a:ext uri="{FF2B5EF4-FFF2-40B4-BE49-F238E27FC236}">
                <a16:creationId xmlns:a16="http://schemas.microsoft.com/office/drawing/2014/main" id="{60BF3BF0-DD36-4A79-A600-D756CE645FE6}"/>
              </a:ext>
            </a:extLst>
          </p:cNvPr>
          <p:cNvSpPr/>
          <p:nvPr/>
        </p:nvSpPr>
        <p:spPr>
          <a:xfrm>
            <a:off x="6633082" y="4491052"/>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algn="ctr"/>
            <a:r>
              <a:rPr lang="ar-SY" dirty="0">
                <a:solidFill>
                  <a:srgbClr val="0070C0"/>
                </a:solidFill>
              </a:rPr>
              <a:t>إرسال كود للتحقق من للإيميل</a:t>
            </a:r>
          </a:p>
        </p:txBody>
      </p:sp>
      <p:cxnSp>
        <p:nvCxnSpPr>
          <p:cNvPr id="18" name="رابط مستقيم 17">
            <a:extLst>
              <a:ext uri="{FF2B5EF4-FFF2-40B4-BE49-F238E27FC236}">
                <a16:creationId xmlns:a16="http://schemas.microsoft.com/office/drawing/2014/main" id="{346E2A5E-B569-47A1-B32F-DC220319957F}"/>
              </a:ext>
            </a:extLst>
          </p:cNvPr>
          <p:cNvCxnSpPr>
            <a:cxnSpLocks/>
          </p:cNvCxnSpPr>
          <p:nvPr/>
        </p:nvCxnSpPr>
        <p:spPr>
          <a:xfrm>
            <a:off x="3203848" y="1203598"/>
            <a:ext cx="230425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رابط مستقيم 36">
            <a:extLst>
              <a:ext uri="{FF2B5EF4-FFF2-40B4-BE49-F238E27FC236}">
                <a16:creationId xmlns:a16="http://schemas.microsoft.com/office/drawing/2014/main" id="{FB9E2CC9-9096-4596-8907-87E941A0F425}"/>
              </a:ext>
            </a:extLst>
          </p:cNvPr>
          <p:cNvCxnSpPr>
            <a:cxnSpLocks/>
          </p:cNvCxnSpPr>
          <p:nvPr/>
        </p:nvCxnSpPr>
        <p:spPr>
          <a:xfrm>
            <a:off x="3362726" y="267494"/>
            <a:ext cx="1886384" cy="0"/>
          </a:xfrm>
          <a:prstGeom prst="line">
            <a:avLst/>
          </a:prstGeom>
        </p:spPr>
        <p:style>
          <a:lnRef idx="1">
            <a:schemeClr val="accent6"/>
          </a:lnRef>
          <a:fillRef idx="0">
            <a:schemeClr val="accent6"/>
          </a:fillRef>
          <a:effectRef idx="0">
            <a:schemeClr val="accent6"/>
          </a:effectRef>
          <a:fontRef idx="minor">
            <a:schemeClr val="tx1"/>
          </a:fontRef>
        </p:style>
      </p:cxnSp>
      <p:sp>
        <p:nvSpPr>
          <p:cNvPr id="59" name="Google Shape;258;p37">
            <a:extLst>
              <a:ext uri="{FF2B5EF4-FFF2-40B4-BE49-F238E27FC236}">
                <a16:creationId xmlns:a16="http://schemas.microsoft.com/office/drawing/2014/main" id="{A8EFA7E6-F2CE-4905-9BC8-C9E371B854C6}"/>
              </a:ext>
            </a:extLst>
          </p:cNvPr>
          <p:cNvSpPr/>
          <p:nvPr/>
        </p:nvSpPr>
        <p:spPr>
          <a:xfrm>
            <a:off x="2906989" y="2436263"/>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طلب تسجيل دخول جديد(ادخال خاطئ للكود ثلاث مرات)</a:t>
            </a:r>
            <a:endParaRPr dirty="0">
              <a:solidFill>
                <a:srgbClr val="0070C0"/>
              </a:solidFill>
            </a:endParaRPr>
          </a:p>
        </p:txBody>
      </p:sp>
      <p:sp>
        <p:nvSpPr>
          <p:cNvPr id="66" name="Google Shape;258;p37">
            <a:extLst>
              <a:ext uri="{FF2B5EF4-FFF2-40B4-BE49-F238E27FC236}">
                <a16:creationId xmlns:a16="http://schemas.microsoft.com/office/drawing/2014/main" id="{21B21096-91CE-43F2-9E73-7441695538F0}"/>
              </a:ext>
            </a:extLst>
          </p:cNvPr>
          <p:cNvSpPr/>
          <p:nvPr/>
        </p:nvSpPr>
        <p:spPr>
          <a:xfrm>
            <a:off x="6877685" y="2937223"/>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إنشاء حساب</a:t>
            </a:r>
          </a:p>
        </p:txBody>
      </p:sp>
      <p:sp>
        <p:nvSpPr>
          <p:cNvPr id="68" name="Google Shape;258;p37">
            <a:extLst>
              <a:ext uri="{FF2B5EF4-FFF2-40B4-BE49-F238E27FC236}">
                <a16:creationId xmlns:a16="http://schemas.microsoft.com/office/drawing/2014/main" id="{20110401-C8F1-41BC-A8A8-881574BC767C}"/>
              </a:ext>
            </a:extLst>
          </p:cNvPr>
          <p:cNvSpPr/>
          <p:nvPr/>
        </p:nvSpPr>
        <p:spPr>
          <a:xfrm>
            <a:off x="491103" y="3460160"/>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إضافة عرض</a:t>
            </a:r>
            <a:endParaRPr dirty="0">
              <a:solidFill>
                <a:srgbClr val="0070C0"/>
              </a:solidFill>
            </a:endParaRPr>
          </a:p>
        </p:txBody>
      </p:sp>
      <p:sp>
        <p:nvSpPr>
          <p:cNvPr id="69" name="Google Shape;258;p37">
            <a:extLst>
              <a:ext uri="{FF2B5EF4-FFF2-40B4-BE49-F238E27FC236}">
                <a16:creationId xmlns:a16="http://schemas.microsoft.com/office/drawing/2014/main" id="{53EB7DEA-24D4-497E-B600-D38651FDCB36}"/>
              </a:ext>
            </a:extLst>
          </p:cNvPr>
          <p:cNvSpPr/>
          <p:nvPr/>
        </p:nvSpPr>
        <p:spPr>
          <a:xfrm>
            <a:off x="163798" y="2465100"/>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مشاهدة تفاصيل المشروع</a:t>
            </a:r>
            <a:endParaRPr dirty="0">
              <a:solidFill>
                <a:srgbClr val="0070C0"/>
              </a:solidFill>
            </a:endParaRPr>
          </a:p>
        </p:txBody>
      </p:sp>
      <p:sp>
        <p:nvSpPr>
          <p:cNvPr id="71" name="Google Shape;258;p37">
            <a:extLst>
              <a:ext uri="{FF2B5EF4-FFF2-40B4-BE49-F238E27FC236}">
                <a16:creationId xmlns:a16="http://schemas.microsoft.com/office/drawing/2014/main" id="{9D8B90D5-2551-4710-909A-5A6BBBB0602E}"/>
              </a:ext>
            </a:extLst>
          </p:cNvPr>
          <p:cNvSpPr/>
          <p:nvPr/>
        </p:nvSpPr>
        <p:spPr>
          <a:xfrm>
            <a:off x="93943" y="4402808"/>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إضافة تفاصيل العرض</a:t>
            </a:r>
          </a:p>
        </p:txBody>
      </p:sp>
      <p:sp>
        <p:nvSpPr>
          <p:cNvPr id="2" name="شكل بيضاوي 1"/>
          <p:cNvSpPr/>
          <p:nvPr/>
        </p:nvSpPr>
        <p:spPr>
          <a:xfrm>
            <a:off x="8536669" y="1092017"/>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1</a:t>
            </a:r>
            <a:endParaRPr lang="ar-SA" dirty="0">
              <a:solidFill>
                <a:srgbClr val="00B0F0"/>
              </a:solidFill>
            </a:endParaRPr>
          </a:p>
        </p:txBody>
      </p:sp>
      <p:sp>
        <p:nvSpPr>
          <p:cNvPr id="36" name="Google Shape;258;p37"/>
          <p:cNvSpPr/>
          <p:nvPr/>
        </p:nvSpPr>
        <p:spPr>
          <a:xfrm>
            <a:off x="2787591" y="4377430"/>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إضافة مشروع</a:t>
            </a:r>
          </a:p>
        </p:txBody>
      </p:sp>
      <p:sp>
        <p:nvSpPr>
          <p:cNvPr id="38" name="Google Shape;260;p37"/>
          <p:cNvSpPr/>
          <p:nvPr/>
        </p:nvSpPr>
        <p:spPr>
          <a:xfrm>
            <a:off x="773631" y="1584694"/>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إضافة تفاصيل المشروع</a:t>
            </a:r>
          </a:p>
        </p:txBody>
      </p:sp>
      <p:sp>
        <p:nvSpPr>
          <p:cNvPr id="62" name="Google Shape;260;p37"/>
          <p:cNvSpPr/>
          <p:nvPr/>
        </p:nvSpPr>
        <p:spPr>
          <a:xfrm>
            <a:off x="3541504" y="1564262"/>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dirty="0">
                <a:solidFill>
                  <a:srgbClr val="0070C0"/>
                </a:solidFill>
              </a:rPr>
              <a:t>التحقق من الكود المدخل</a:t>
            </a:r>
            <a:endParaRPr dirty="0">
              <a:solidFill>
                <a:srgbClr val="0070C0"/>
              </a:solidFill>
            </a:endParaRPr>
          </a:p>
        </p:txBody>
      </p:sp>
      <p:sp>
        <p:nvSpPr>
          <p:cNvPr id="63" name="شكل بيضاوي 62"/>
          <p:cNvSpPr/>
          <p:nvPr/>
        </p:nvSpPr>
        <p:spPr>
          <a:xfrm>
            <a:off x="2638232" y="1360225"/>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64" name="شكل بيضاوي 63"/>
          <p:cNvSpPr/>
          <p:nvPr/>
        </p:nvSpPr>
        <p:spPr>
          <a:xfrm>
            <a:off x="4640767" y="4177282"/>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9</a:t>
            </a:r>
            <a:endParaRPr lang="ar-SA" dirty="0">
              <a:solidFill>
                <a:srgbClr val="00B0F0"/>
              </a:solidFill>
            </a:endParaRPr>
          </a:p>
        </p:txBody>
      </p:sp>
      <p:sp>
        <p:nvSpPr>
          <p:cNvPr id="73" name="شكل بيضاوي 72"/>
          <p:cNvSpPr/>
          <p:nvPr/>
        </p:nvSpPr>
        <p:spPr>
          <a:xfrm>
            <a:off x="8744032" y="2645846"/>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3</a:t>
            </a:r>
            <a:endParaRPr lang="ar-SA" dirty="0">
              <a:solidFill>
                <a:srgbClr val="00B0F0"/>
              </a:solidFill>
            </a:endParaRPr>
          </a:p>
        </p:txBody>
      </p:sp>
      <p:sp>
        <p:nvSpPr>
          <p:cNvPr id="74" name="شكل بيضاوي 73"/>
          <p:cNvSpPr/>
          <p:nvPr/>
        </p:nvSpPr>
        <p:spPr>
          <a:xfrm>
            <a:off x="4799091" y="2220239"/>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7</a:t>
            </a:r>
            <a:endParaRPr lang="ar-SA" dirty="0">
              <a:solidFill>
                <a:srgbClr val="00B0F0"/>
              </a:solidFill>
            </a:endParaRPr>
          </a:p>
        </p:txBody>
      </p:sp>
      <p:sp>
        <p:nvSpPr>
          <p:cNvPr id="75" name="شكل بيضاوي 74"/>
          <p:cNvSpPr/>
          <p:nvPr/>
        </p:nvSpPr>
        <p:spPr>
          <a:xfrm>
            <a:off x="5508104" y="1285699"/>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6</a:t>
            </a:r>
            <a:endParaRPr lang="ar-SA" dirty="0">
              <a:solidFill>
                <a:srgbClr val="00B0F0"/>
              </a:solidFill>
            </a:endParaRPr>
          </a:p>
        </p:txBody>
      </p:sp>
      <p:sp>
        <p:nvSpPr>
          <p:cNvPr id="76" name="شكل بيضاوي 75"/>
          <p:cNvSpPr/>
          <p:nvPr/>
        </p:nvSpPr>
        <p:spPr>
          <a:xfrm>
            <a:off x="8519466" y="4275028"/>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5</a:t>
            </a:r>
            <a:endParaRPr lang="ar-SA" dirty="0">
              <a:solidFill>
                <a:srgbClr val="00B0F0"/>
              </a:solidFill>
            </a:endParaRPr>
          </a:p>
        </p:txBody>
      </p:sp>
      <p:sp>
        <p:nvSpPr>
          <p:cNvPr id="77" name="شكل بيضاوي 76"/>
          <p:cNvSpPr/>
          <p:nvPr/>
        </p:nvSpPr>
        <p:spPr>
          <a:xfrm>
            <a:off x="7892885" y="3514237"/>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4</a:t>
            </a:r>
            <a:endParaRPr lang="ar-SA" dirty="0">
              <a:solidFill>
                <a:srgbClr val="00B0F0"/>
              </a:solidFill>
            </a:endParaRPr>
          </a:p>
        </p:txBody>
      </p:sp>
      <p:sp>
        <p:nvSpPr>
          <p:cNvPr id="78" name="شكل بيضاوي 77"/>
          <p:cNvSpPr/>
          <p:nvPr/>
        </p:nvSpPr>
        <p:spPr>
          <a:xfrm>
            <a:off x="8021296" y="1877241"/>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2</a:t>
            </a:r>
            <a:endParaRPr lang="ar-SA" dirty="0">
              <a:solidFill>
                <a:srgbClr val="00B0F0"/>
              </a:solidFill>
            </a:endParaRPr>
          </a:p>
        </p:txBody>
      </p:sp>
      <p:sp>
        <p:nvSpPr>
          <p:cNvPr id="80" name="شكل بيضاوي 79"/>
          <p:cNvSpPr/>
          <p:nvPr/>
        </p:nvSpPr>
        <p:spPr>
          <a:xfrm>
            <a:off x="1997178" y="4170435"/>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81" name="شكل بيضاوي 80"/>
          <p:cNvSpPr/>
          <p:nvPr/>
        </p:nvSpPr>
        <p:spPr>
          <a:xfrm>
            <a:off x="2399270" y="3244136"/>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82" name="شكل بيضاوي 81"/>
          <p:cNvSpPr/>
          <p:nvPr/>
        </p:nvSpPr>
        <p:spPr>
          <a:xfrm>
            <a:off x="2075843" y="2264952"/>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3" name="مربع نص 2"/>
          <p:cNvSpPr txBox="1"/>
          <p:nvPr/>
        </p:nvSpPr>
        <p:spPr>
          <a:xfrm>
            <a:off x="2075843" y="2327087"/>
            <a:ext cx="383438" cy="307777"/>
          </a:xfrm>
          <a:prstGeom prst="rect">
            <a:avLst/>
          </a:prstGeom>
          <a:noFill/>
        </p:spPr>
        <p:txBody>
          <a:bodyPr wrap="none" rtlCol="1">
            <a:spAutoFit/>
          </a:bodyPr>
          <a:lstStyle/>
          <a:p>
            <a:r>
              <a:rPr lang="en-US" dirty="0">
                <a:solidFill>
                  <a:srgbClr val="00B0F0"/>
                </a:solidFill>
                <a:latin typeface="+mn-lt"/>
                <a:ea typeface="+mn-ea"/>
                <a:cs typeface="+mn-cs"/>
              </a:rPr>
              <a:t>11</a:t>
            </a:r>
            <a:endParaRPr lang="ar-SA" dirty="0">
              <a:solidFill>
                <a:srgbClr val="00B0F0"/>
              </a:solidFill>
              <a:latin typeface="+mn-lt"/>
              <a:ea typeface="+mn-ea"/>
              <a:cs typeface="+mn-cs"/>
            </a:endParaRPr>
          </a:p>
        </p:txBody>
      </p:sp>
      <p:sp>
        <p:nvSpPr>
          <p:cNvPr id="83" name="مربع نص 82"/>
          <p:cNvSpPr txBox="1"/>
          <p:nvPr/>
        </p:nvSpPr>
        <p:spPr>
          <a:xfrm>
            <a:off x="2412165" y="3315217"/>
            <a:ext cx="383438" cy="307777"/>
          </a:xfrm>
          <a:prstGeom prst="rect">
            <a:avLst/>
          </a:prstGeom>
          <a:noFill/>
        </p:spPr>
        <p:txBody>
          <a:bodyPr wrap="none" rtlCol="1">
            <a:spAutoFit/>
          </a:bodyPr>
          <a:lstStyle/>
          <a:p>
            <a:r>
              <a:rPr lang="en-US" dirty="0">
                <a:solidFill>
                  <a:srgbClr val="00B0F0"/>
                </a:solidFill>
                <a:latin typeface="+mn-lt"/>
                <a:ea typeface="+mn-ea"/>
                <a:cs typeface="+mn-cs"/>
              </a:rPr>
              <a:t>12</a:t>
            </a:r>
            <a:endParaRPr lang="ar-SA" dirty="0">
              <a:solidFill>
                <a:srgbClr val="00B0F0"/>
              </a:solidFill>
              <a:latin typeface="+mn-lt"/>
              <a:ea typeface="+mn-ea"/>
              <a:cs typeface="+mn-cs"/>
            </a:endParaRPr>
          </a:p>
        </p:txBody>
      </p:sp>
      <p:sp>
        <p:nvSpPr>
          <p:cNvPr id="84" name="مربع نص 83"/>
          <p:cNvSpPr txBox="1"/>
          <p:nvPr/>
        </p:nvSpPr>
        <p:spPr>
          <a:xfrm>
            <a:off x="2015959" y="4232570"/>
            <a:ext cx="383438" cy="307777"/>
          </a:xfrm>
          <a:prstGeom prst="rect">
            <a:avLst/>
          </a:prstGeom>
          <a:noFill/>
        </p:spPr>
        <p:txBody>
          <a:bodyPr wrap="none" rtlCol="1">
            <a:spAutoFit/>
          </a:bodyPr>
          <a:lstStyle/>
          <a:p>
            <a:r>
              <a:rPr lang="en-US" dirty="0">
                <a:solidFill>
                  <a:srgbClr val="00B0F0"/>
                </a:solidFill>
                <a:latin typeface="+mn-lt"/>
                <a:ea typeface="+mn-ea"/>
                <a:cs typeface="+mn-cs"/>
              </a:rPr>
              <a:t>13</a:t>
            </a:r>
            <a:endParaRPr lang="ar-SA" dirty="0">
              <a:solidFill>
                <a:srgbClr val="00B0F0"/>
              </a:solidFill>
              <a:latin typeface="+mn-lt"/>
              <a:ea typeface="+mn-ea"/>
              <a:cs typeface="+mn-cs"/>
            </a:endParaRPr>
          </a:p>
        </p:txBody>
      </p:sp>
      <p:sp>
        <p:nvSpPr>
          <p:cNvPr id="4" name="Google Shape;260;p37">
            <a:extLst>
              <a:ext uri="{FF2B5EF4-FFF2-40B4-BE49-F238E27FC236}">
                <a16:creationId xmlns:a16="http://schemas.microsoft.com/office/drawing/2014/main" id="{EB65F244-9F85-4A30-906E-68CA2F9555DE}"/>
              </a:ext>
            </a:extLst>
          </p:cNvPr>
          <p:cNvSpPr/>
          <p:nvPr/>
        </p:nvSpPr>
        <p:spPr>
          <a:xfrm>
            <a:off x="3176794" y="3436798"/>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تسجيل الدخول</a:t>
            </a:r>
            <a:endParaRPr dirty="0">
              <a:solidFill>
                <a:srgbClr val="0070C0"/>
              </a:solidFill>
            </a:endParaRPr>
          </a:p>
        </p:txBody>
      </p:sp>
      <p:sp>
        <p:nvSpPr>
          <p:cNvPr id="5" name="شكل بيضاوي 4">
            <a:extLst>
              <a:ext uri="{FF2B5EF4-FFF2-40B4-BE49-F238E27FC236}">
                <a16:creationId xmlns:a16="http://schemas.microsoft.com/office/drawing/2014/main" id="{CCFC0F39-CF05-4B54-A136-CAD3DEEE558D}"/>
              </a:ext>
            </a:extLst>
          </p:cNvPr>
          <p:cNvSpPr/>
          <p:nvPr/>
        </p:nvSpPr>
        <p:spPr>
          <a:xfrm>
            <a:off x="5145133" y="3146645"/>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F0"/>
                </a:solidFill>
              </a:rPr>
              <a:t>8</a:t>
            </a:r>
            <a:endParaRPr lang="ar-SA" dirty="0">
              <a:solidFill>
                <a:srgbClr val="00B0F0"/>
              </a:solidFill>
            </a:endParaRPr>
          </a:p>
        </p:txBody>
      </p:sp>
      <p:sp>
        <p:nvSpPr>
          <p:cNvPr id="6" name="مربع نص 5">
            <a:extLst>
              <a:ext uri="{FF2B5EF4-FFF2-40B4-BE49-F238E27FC236}">
                <a16:creationId xmlns:a16="http://schemas.microsoft.com/office/drawing/2014/main" id="{A2DD7D73-C820-434C-B54D-8CC67C6C69E5}"/>
              </a:ext>
            </a:extLst>
          </p:cNvPr>
          <p:cNvSpPr txBox="1"/>
          <p:nvPr/>
        </p:nvSpPr>
        <p:spPr>
          <a:xfrm>
            <a:off x="2638232" y="1425870"/>
            <a:ext cx="383438" cy="307777"/>
          </a:xfrm>
          <a:prstGeom prst="rect">
            <a:avLst/>
          </a:prstGeom>
          <a:noFill/>
        </p:spPr>
        <p:txBody>
          <a:bodyPr wrap="none" rtlCol="1">
            <a:spAutoFit/>
          </a:bodyPr>
          <a:lstStyle/>
          <a:p>
            <a:r>
              <a:rPr lang="en-US" dirty="0">
                <a:solidFill>
                  <a:srgbClr val="00B0F0"/>
                </a:solidFill>
                <a:latin typeface="+mn-lt"/>
                <a:ea typeface="+mn-ea"/>
                <a:cs typeface="+mn-cs"/>
              </a:rPr>
              <a:t>10</a:t>
            </a:r>
            <a:endParaRPr lang="ar-SA" dirty="0">
              <a:solidFill>
                <a:srgbClr val="00B0F0"/>
              </a:solidFill>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61" name="Google Shape;261;p37"/>
          <p:cNvSpPr/>
          <p:nvPr/>
        </p:nvSpPr>
        <p:spPr>
          <a:xfrm>
            <a:off x="6743650" y="154990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تصفح العروض</a:t>
            </a:r>
          </a:p>
        </p:txBody>
      </p:sp>
      <p:sp>
        <p:nvSpPr>
          <p:cNvPr id="10" name="عنوان 9">
            <a:extLst>
              <a:ext uri="{FF2B5EF4-FFF2-40B4-BE49-F238E27FC236}">
                <a16:creationId xmlns:a16="http://schemas.microsoft.com/office/drawing/2014/main" id="{6E57012C-DADE-421C-8246-9311CDBCC144}"/>
              </a:ext>
            </a:extLst>
          </p:cNvPr>
          <p:cNvSpPr>
            <a:spLocks noGrp="1"/>
          </p:cNvSpPr>
          <p:nvPr>
            <p:ph type="ctrTitle"/>
          </p:nvPr>
        </p:nvSpPr>
        <p:spPr>
          <a:xfrm>
            <a:off x="1698768" y="411510"/>
            <a:ext cx="5214300" cy="946200"/>
          </a:xfrm>
        </p:spPr>
        <p:txBody>
          <a:bodyPr/>
          <a:lstStyle/>
          <a:p>
            <a:r>
              <a:rPr lang="ar-SY" sz="3200" dirty="0">
                <a:solidFill>
                  <a:schemeClr val="accent3">
                    <a:lumMod val="50000"/>
                  </a:schemeClr>
                </a:solidFill>
                <a:latin typeface="Dubai" panose="020B0503030403030204" pitchFamily="34" charset="-78"/>
                <a:cs typeface="Dubai" panose="020B0503030403030204" pitchFamily="34" charset="-78"/>
              </a:rPr>
              <a:t>المتطلبات الوظيفية</a:t>
            </a:r>
            <a:endParaRPr lang="ar-SA" sz="3200" dirty="0">
              <a:solidFill>
                <a:schemeClr val="accent3">
                  <a:lumMod val="50000"/>
                </a:schemeClr>
              </a:solidFill>
              <a:latin typeface="Dubai" panose="020B0503030403030204" pitchFamily="34" charset="-78"/>
              <a:cs typeface="Dubai" panose="020B0503030403030204" pitchFamily="34" charset="-78"/>
            </a:endParaRPr>
          </a:p>
        </p:txBody>
      </p:sp>
      <p:sp>
        <p:nvSpPr>
          <p:cNvPr id="24" name="Google Shape;258;p37">
            <a:extLst>
              <a:ext uri="{FF2B5EF4-FFF2-40B4-BE49-F238E27FC236}">
                <a16:creationId xmlns:a16="http://schemas.microsoft.com/office/drawing/2014/main" id="{1635A5DE-B259-4F1B-A6E4-0FB6A0E82A51}"/>
              </a:ext>
            </a:extLst>
          </p:cNvPr>
          <p:cNvSpPr/>
          <p:nvPr/>
        </p:nvSpPr>
        <p:spPr>
          <a:xfrm>
            <a:off x="6588225" y="4264775"/>
            <a:ext cx="1879636"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قبول عرض</a:t>
            </a:r>
          </a:p>
        </p:txBody>
      </p:sp>
      <p:sp>
        <p:nvSpPr>
          <p:cNvPr id="25" name="Google Shape;258;p37">
            <a:extLst>
              <a:ext uri="{FF2B5EF4-FFF2-40B4-BE49-F238E27FC236}">
                <a16:creationId xmlns:a16="http://schemas.microsoft.com/office/drawing/2014/main" id="{60BF3BF0-DD36-4A79-A600-D756CE645FE6}"/>
              </a:ext>
            </a:extLst>
          </p:cNvPr>
          <p:cNvSpPr/>
          <p:nvPr/>
        </p:nvSpPr>
        <p:spPr>
          <a:xfrm>
            <a:off x="3203848" y="2436012"/>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فتح غرفة دردشة</a:t>
            </a:r>
          </a:p>
        </p:txBody>
      </p:sp>
      <p:cxnSp>
        <p:nvCxnSpPr>
          <p:cNvPr id="18" name="رابط مستقيم 17">
            <a:extLst>
              <a:ext uri="{FF2B5EF4-FFF2-40B4-BE49-F238E27FC236}">
                <a16:creationId xmlns:a16="http://schemas.microsoft.com/office/drawing/2014/main" id="{346E2A5E-B569-47A1-B32F-DC220319957F}"/>
              </a:ext>
            </a:extLst>
          </p:cNvPr>
          <p:cNvCxnSpPr>
            <a:cxnSpLocks/>
          </p:cNvCxnSpPr>
          <p:nvPr/>
        </p:nvCxnSpPr>
        <p:spPr>
          <a:xfrm>
            <a:off x="3203848" y="1203598"/>
            <a:ext cx="230425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رابط مستقيم 36">
            <a:extLst>
              <a:ext uri="{FF2B5EF4-FFF2-40B4-BE49-F238E27FC236}">
                <a16:creationId xmlns:a16="http://schemas.microsoft.com/office/drawing/2014/main" id="{FB9E2CC9-9096-4596-8907-87E941A0F425}"/>
              </a:ext>
            </a:extLst>
          </p:cNvPr>
          <p:cNvCxnSpPr>
            <a:cxnSpLocks/>
          </p:cNvCxnSpPr>
          <p:nvPr/>
        </p:nvCxnSpPr>
        <p:spPr>
          <a:xfrm>
            <a:off x="3362726" y="267494"/>
            <a:ext cx="1886384" cy="0"/>
          </a:xfrm>
          <a:prstGeom prst="line">
            <a:avLst/>
          </a:prstGeom>
        </p:spPr>
        <p:style>
          <a:lnRef idx="1">
            <a:schemeClr val="accent6"/>
          </a:lnRef>
          <a:fillRef idx="0">
            <a:schemeClr val="accent6"/>
          </a:fillRef>
          <a:effectRef idx="0">
            <a:schemeClr val="accent6"/>
          </a:effectRef>
          <a:fontRef idx="minor">
            <a:schemeClr val="tx1"/>
          </a:fontRef>
        </p:style>
      </p:cxnSp>
      <p:sp>
        <p:nvSpPr>
          <p:cNvPr id="58" name="Google Shape;258;p37">
            <a:extLst>
              <a:ext uri="{FF2B5EF4-FFF2-40B4-BE49-F238E27FC236}">
                <a16:creationId xmlns:a16="http://schemas.microsoft.com/office/drawing/2014/main" id="{12FBD4D4-8B4D-4321-95CF-E17B23519B37}"/>
              </a:ext>
            </a:extLst>
          </p:cNvPr>
          <p:cNvSpPr/>
          <p:nvPr/>
        </p:nvSpPr>
        <p:spPr>
          <a:xfrm>
            <a:off x="3733549" y="1549984"/>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algn="ctr"/>
            <a:r>
              <a:rPr lang="ar-SY" dirty="0">
                <a:solidFill>
                  <a:srgbClr val="0070C0"/>
                </a:solidFill>
              </a:rPr>
              <a:t>حجز مشروع</a:t>
            </a:r>
          </a:p>
        </p:txBody>
      </p:sp>
      <p:sp>
        <p:nvSpPr>
          <p:cNvPr id="59" name="Google Shape;258;p37">
            <a:extLst>
              <a:ext uri="{FF2B5EF4-FFF2-40B4-BE49-F238E27FC236}">
                <a16:creationId xmlns:a16="http://schemas.microsoft.com/office/drawing/2014/main" id="{A8EFA7E6-F2CE-4905-9BC8-C9E371B854C6}"/>
              </a:ext>
            </a:extLst>
          </p:cNvPr>
          <p:cNvSpPr/>
          <p:nvPr/>
        </p:nvSpPr>
        <p:spPr>
          <a:xfrm>
            <a:off x="6437461" y="2467990"/>
            <a:ext cx="1681336"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الدخول إلى ملف العامل</a:t>
            </a:r>
          </a:p>
        </p:txBody>
      </p:sp>
      <p:sp>
        <p:nvSpPr>
          <p:cNvPr id="66" name="Google Shape;258;p37">
            <a:extLst>
              <a:ext uri="{FF2B5EF4-FFF2-40B4-BE49-F238E27FC236}">
                <a16:creationId xmlns:a16="http://schemas.microsoft.com/office/drawing/2014/main" id="{21B21096-91CE-43F2-9E73-7441695538F0}"/>
              </a:ext>
            </a:extLst>
          </p:cNvPr>
          <p:cNvSpPr/>
          <p:nvPr/>
        </p:nvSpPr>
        <p:spPr>
          <a:xfrm>
            <a:off x="6792086" y="329750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مشاهدة التقييمات</a:t>
            </a:r>
          </a:p>
        </p:txBody>
      </p:sp>
      <p:sp>
        <p:nvSpPr>
          <p:cNvPr id="67" name="Google Shape;258;p37">
            <a:extLst>
              <a:ext uri="{FF2B5EF4-FFF2-40B4-BE49-F238E27FC236}">
                <a16:creationId xmlns:a16="http://schemas.microsoft.com/office/drawing/2014/main" id="{9D392F9F-2F61-4C06-AF6F-30F37A0B0032}"/>
              </a:ext>
            </a:extLst>
          </p:cNvPr>
          <p:cNvSpPr/>
          <p:nvPr/>
        </p:nvSpPr>
        <p:spPr>
          <a:xfrm>
            <a:off x="3203848" y="4273943"/>
            <a:ext cx="2182965"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إرسال ملف</a:t>
            </a:r>
          </a:p>
        </p:txBody>
      </p:sp>
      <p:sp>
        <p:nvSpPr>
          <p:cNvPr id="69" name="Google Shape;258;p37">
            <a:extLst>
              <a:ext uri="{FF2B5EF4-FFF2-40B4-BE49-F238E27FC236}">
                <a16:creationId xmlns:a16="http://schemas.microsoft.com/office/drawing/2014/main" id="{53EB7DEA-24D4-497E-B600-D38651FDCB36}"/>
              </a:ext>
            </a:extLst>
          </p:cNvPr>
          <p:cNvSpPr/>
          <p:nvPr/>
        </p:nvSpPr>
        <p:spPr>
          <a:xfrm>
            <a:off x="345897" y="2467990"/>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algn="ctr"/>
            <a:r>
              <a:rPr lang="ar-SY" dirty="0">
                <a:solidFill>
                  <a:srgbClr val="0070C0"/>
                </a:solidFill>
              </a:rPr>
              <a:t>تحميل ملف</a:t>
            </a:r>
          </a:p>
        </p:txBody>
      </p:sp>
      <p:sp>
        <p:nvSpPr>
          <p:cNvPr id="70" name="Google Shape;258;p37">
            <a:extLst>
              <a:ext uri="{FF2B5EF4-FFF2-40B4-BE49-F238E27FC236}">
                <a16:creationId xmlns:a16="http://schemas.microsoft.com/office/drawing/2014/main" id="{43E70B03-FA85-4EB6-9792-690C44E94136}"/>
              </a:ext>
            </a:extLst>
          </p:cNvPr>
          <p:cNvSpPr/>
          <p:nvPr/>
        </p:nvSpPr>
        <p:spPr>
          <a:xfrm>
            <a:off x="537616" y="1580530"/>
            <a:ext cx="2030400" cy="463800"/>
          </a:xfrm>
          <a:prstGeom prst="snip2DiagRect">
            <a:avLst>
              <a:gd name="adj1" fmla="val 0"/>
              <a:gd name="adj2" fmla="val 16667"/>
            </a:avLst>
          </a:prstGeom>
          <a:solidFill>
            <a:schemeClr val="accent4">
              <a:lumMod val="40000"/>
              <a:lumOff val="60000"/>
            </a:schemeClr>
          </a:solidFill>
          <a:ln>
            <a:noFill/>
          </a:ln>
        </p:spPr>
        <p:txBody>
          <a:bodyPr spcFirstLastPara="1" wrap="square" lIns="91425" tIns="91425" rIns="91425" bIns="91425" anchor="ctr" anchorCtr="0">
            <a:noAutofit/>
          </a:bodyPr>
          <a:lstStyle/>
          <a:p>
            <a:pPr algn="ctr"/>
            <a:r>
              <a:rPr lang="ar-SY" dirty="0">
                <a:solidFill>
                  <a:srgbClr val="0070C0"/>
                </a:solidFill>
              </a:rPr>
              <a:t>إرسال رسالة</a:t>
            </a:r>
          </a:p>
        </p:txBody>
      </p:sp>
      <p:sp>
        <p:nvSpPr>
          <p:cNvPr id="38" name="Google Shape;258;p37">
            <a:extLst>
              <a:ext uri="{FF2B5EF4-FFF2-40B4-BE49-F238E27FC236}">
                <a16:creationId xmlns:a16="http://schemas.microsoft.com/office/drawing/2014/main" id="{21B21096-91CE-43F2-9E73-7441695538F0}"/>
              </a:ext>
            </a:extLst>
          </p:cNvPr>
          <p:cNvSpPr/>
          <p:nvPr/>
        </p:nvSpPr>
        <p:spPr>
          <a:xfrm>
            <a:off x="537616" y="3324028"/>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الإبلاغ</a:t>
            </a:r>
            <a:endParaRPr dirty="0">
              <a:solidFill>
                <a:srgbClr val="0070C0"/>
              </a:solidFill>
            </a:endParaRPr>
          </a:p>
        </p:txBody>
      </p:sp>
      <p:sp>
        <p:nvSpPr>
          <p:cNvPr id="39" name="Google Shape;258;p37">
            <a:extLst>
              <a:ext uri="{FF2B5EF4-FFF2-40B4-BE49-F238E27FC236}">
                <a16:creationId xmlns:a16="http://schemas.microsoft.com/office/drawing/2014/main" id="{21B21096-91CE-43F2-9E73-7441695538F0}"/>
              </a:ext>
            </a:extLst>
          </p:cNvPr>
          <p:cNvSpPr/>
          <p:nvPr/>
        </p:nvSpPr>
        <p:spPr>
          <a:xfrm>
            <a:off x="331539" y="4258067"/>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dirty="0">
                <a:solidFill>
                  <a:srgbClr val="0070C0"/>
                </a:solidFill>
              </a:rPr>
              <a:t>تحديد سبب الابلاغ</a:t>
            </a:r>
            <a:endParaRPr dirty="0">
              <a:solidFill>
                <a:srgbClr val="0070C0"/>
              </a:solidFill>
            </a:endParaRPr>
          </a:p>
        </p:txBody>
      </p:sp>
      <p:sp>
        <p:nvSpPr>
          <p:cNvPr id="46" name="شكل بيضاوي 45"/>
          <p:cNvSpPr/>
          <p:nvPr/>
        </p:nvSpPr>
        <p:spPr>
          <a:xfrm>
            <a:off x="2169214" y="406363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48" name="شكل بيضاوي 47"/>
          <p:cNvSpPr/>
          <p:nvPr/>
        </p:nvSpPr>
        <p:spPr>
          <a:xfrm>
            <a:off x="5231536" y="4018796"/>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49" name="شكل بيضاوي 48"/>
          <p:cNvSpPr/>
          <p:nvPr/>
        </p:nvSpPr>
        <p:spPr>
          <a:xfrm>
            <a:off x="2180262" y="2232675"/>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0" name="شكل بيضاوي 49"/>
          <p:cNvSpPr/>
          <p:nvPr/>
        </p:nvSpPr>
        <p:spPr>
          <a:xfrm>
            <a:off x="2363998" y="3144418"/>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1" name="شكل بيضاوي 50"/>
          <p:cNvSpPr/>
          <p:nvPr/>
        </p:nvSpPr>
        <p:spPr>
          <a:xfrm>
            <a:off x="2361939" y="1380382"/>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2" name="شكل بيضاوي 51"/>
          <p:cNvSpPr/>
          <p:nvPr/>
        </p:nvSpPr>
        <p:spPr>
          <a:xfrm>
            <a:off x="5028171" y="2235864"/>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3" name="شكل بيضاوي 52"/>
          <p:cNvSpPr/>
          <p:nvPr/>
        </p:nvSpPr>
        <p:spPr>
          <a:xfrm>
            <a:off x="5557872" y="1333960"/>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4" name="شكل بيضاوي 53"/>
          <p:cNvSpPr/>
          <p:nvPr/>
        </p:nvSpPr>
        <p:spPr>
          <a:xfrm>
            <a:off x="8251965" y="4057919"/>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5" name="شكل بيضاوي 54"/>
          <p:cNvSpPr/>
          <p:nvPr/>
        </p:nvSpPr>
        <p:spPr>
          <a:xfrm>
            <a:off x="8616409" y="3082750"/>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7" name="شكل بيضاوي 56"/>
          <p:cNvSpPr/>
          <p:nvPr/>
        </p:nvSpPr>
        <p:spPr>
          <a:xfrm>
            <a:off x="8615821" y="1259332"/>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60" name="Google Shape;258;p37">
            <a:extLst>
              <a:ext uri="{FF2B5EF4-FFF2-40B4-BE49-F238E27FC236}">
                <a16:creationId xmlns:a16="http://schemas.microsoft.com/office/drawing/2014/main" id="{A8EFA7E6-F2CE-4905-9BC8-C9E371B854C6}"/>
              </a:ext>
            </a:extLst>
          </p:cNvPr>
          <p:cNvSpPr/>
          <p:nvPr/>
        </p:nvSpPr>
        <p:spPr>
          <a:xfrm>
            <a:off x="6437460" y="2467990"/>
            <a:ext cx="1726067"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الدخول إلى ملف العامل</a:t>
            </a:r>
          </a:p>
        </p:txBody>
      </p:sp>
      <p:sp>
        <p:nvSpPr>
          <p:cNvPr id="62" name="Google Shape;258;p37">
            <a:extLst>
              <a:ext uri="{FF2B5EF4-FFF2-40B4-BE49-F238E27FC236}">
                <a16:creationId xmlns:a16="http://schemas.microsoft.com/office/drawing/2014/main" id="{A8EFA7E6-F2CE-4905-9BC8-C9E371B854C6}"/>
              </a:ext>
            </a:extLst>
          </p:cNvPr>
          <p:cNvSpPr/>
          <p:nvPr/>
        </p:nvSpPr>
        <p:spPr>
          <a:xfrm>
            <a:off x="6347532" y="2475851"/>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الدخول إلى ملف العامل</a:t>
            </a:r>
          </a:p>
        </p:txBody>
      </p:sp>
      <p:sp>
        <p:nvSpPr>
          <p:cNvPr id="63" name="شكل بيضاوي 62"/>
          <p:cNvSpPr/>
          <p:nvPr/>
        </p:nvSpPr>
        <p:spPr>
          <a:xfrm>
            <a:off x="8188026" y="2259827"/>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2" name="مستطيل 1"/>
          <p:cNvSpPr/>
          <p:nvPr/>
        </p:nvSpPr>
        <p:spPr>
          <a:xfrm>
            <a:off x="8644537" y="1339769"/>
            <a:ext cx="383438" cy="307777"/>
          </a:xfrm>
          <a:prstGeom prst="rect">
            <a:avLst/>
          </a:prstGeom>
        </p:spPr>
        <p:txBody>
          <a:bodyPr wrap="none">
            <a:spAutoFit/>
          </a:bodyPr>
          <a:lstStyle/>
          <a:p>
            <a:r>
              <a:rPr lang="en-US" dirty="0">
                <a:solidFill>
                  <a:srgbClr val="00B0F0"/>
                </a:solidFill>
              </a:rPr>
              <a:t>14</a:t>
            </a:r>
            <a:endParaRPr lang="ar-SA" dirty="0"/>
          </a:p>
        </p:txBody>
      </p:sp>
      <p:sp>
        <p:nvSpPr>
          <p:cNvPr id="3" name="مستطيل 2"/>
          <p:cNvSpPr/>
          <p:nvPr/>
        </p:nvSpPr>
        <p:spPr>
          <a:xfrm>
            <a:off x="8216742" y="2337075"/>
            <a:ext cx="383438" cy="307777"/>
          </a:xfrm>
          <a:prstGeom prst="rect">
            <a:avLst/>
          </a:prstGeom>
        </p:spPr>
        <p:txBody>
          <a:bodyPr wrap="none">
            <a:spAutoFit/>
          </a:bodyPr>
          <a:lstStyle/>
          <a:p>
            <a:r>
              <a:rPr lang="en-US" dirty="0">
                <a:solidFill>
                  <a:srgbClr val="00B0F0"/>
                </a:solidFill>
              </a:rPr>
              <a:t>15</a:t>
            </a:r>
            <a:endParaRPr lang="ar-SA" dirty="0"/>
          </a:p>
        </p:txBody>
      </p:sp>
      <p:sp>
        <p:nvSpPr>
          <p:cNvPr id="4" name="مستطيل 3"/>
          <p:cNvSpPr/>
          <p:nvPr/>
        </p:nvSpPr>
        <p:spPr>
          <a:xfrm>
            <a:off x="8634665" y="3144885"/>
            <a:ext cx="383438" cy="307777"/>
          </a:xfrm>
          <a:prstGeom prst="rect">
            <a:avLst/>
          </a:prstGeom>
        </p:spPr>
        <p:txBody>
          <a:bodyPr wrap="none">
            <a:spAutoFit/>
          </a:bodyPr>
          <a:lstStyle/>
          <a:p>
            <a:r>
              <a:rPr lang="en-US" dirty="0">
                <a:solidFill>
                  <a:srgbClr val="00B0F0"/>
                </a:solidFill>
              </a:rPr>
              <a:t>16</a:t>
            </a:r>
            <a:endParaRPr lang="ar-SA" dirty="0"/>
          </a:p>
        </p:txBody>
      </p:sp>
      <p:sp>
        <p:nvSpPr>
          <p:cNvPr id="5" name="مستطيل 4"/>
          <p:cNvSpPr/>
          <p:nvPr/>
        </p:nvSpPr>
        <p:spPr>
          <a:xfrm>
            <a:off x="5587295" y="1412900"/>
            <a:ext cx="383438" cy="307777"/>
          </a:xfrm>
          <a:prstGeom prst="rect">
            <a:avLst/>
          </a:prstGeom>
        </p:spPr>
        <p:txBody>
          <a:bodyPr wrap="none">
            <a:spAutoFit/>
          </a:bodyPr>
          <a:lstStyle/>
          <a:p>
            <a:r>
              <a:rPr lang="en-US" dirty="0">
                <a:solidFill>
                  <a:srgbClr val="00B0F0"/>
                </a:solidFill>
              </a:rPr>
              <a:t>18</a:t>
            </a:r>
            <a:endParaRPr lang="ar-SA" dirty="0"/>
          </a:p>
        </p:txBody>
      </p:sp>
      <p:sp>
        <p:nvSpPr>
          <p:cNvPr id="6" name="مستطيل 5"/>
          <p:cNvSpPr/>
          <p:nvPr/>
        </p:nvSpPr>
        <p:spPr>
          <a:xfrm>
            <a:off x="5244123" y="4080931"/>
            <a:ext cx="412250" cy="307777"/>
          </a:xfrm>
          <a:prstGeom prst="rect">
            <a:avLst/>
          </a:prstGeom>
        </p:spPr>
        <p:txBody>
          <a:bodyPr wrap="square">
            <a:spAutoFit/>
          </a:bodyPr>
          <a:lstStyle/>
          <a:p>
            <a:r>
              <a:rPr lang="en-US" dirty="0">
                <a:solidFill>
                  <a:srgbClr val="00B0F0"/>
                </a:solidFill>
              </a:rPr>
              <a:t>21</a:t>
            </a:r>
            <a:endParaRPr lang="ar-SA" dirty="0"/>
          </a:p>
        </p:txBody>
      </p:sp>
      <p:sp>
        <p:nvSpPr>
          <p:cNvPr id="7" name="مستطيل 6"/>
          <p:cNvSpPr/>
          <p:nvPr/>
        </p:nvSpPr>
        <p:spPr>
          <a:xfrm>
            <a:off x="8276142" y="4110886"/>
            <a:ext cx="383438" cy="307777"/>
          </a:xfrm>
          <a:prstGeom prst="rect">
            <a:avLst/>
          </a:prstGeom>
        </p:spPr>
        <p:txBody>
          <a:bodyPr wrap="none">
            <a:spAutoFit/>
          </a:bodyPr>
          <a:lstStyle/>
          <a:p>
            <a:r>
              <a:rPr lang="en-US" dirty="0">
                <a:solidFill>
                  <a:srgbClr val="00B0F0"/>
                </a:solidFill>
              </a:rPr>
              <a:t>17</a:t>
            </a:r>
            <a:endParaRPr lang="ar-SA" dirty="0"/>
          </a:p>
        </p:txBody>
      </p:sp>
      <p:sp>
        <p:nvSpPr>
          <p:cNvPr id="8" name="مستطيل 7"/>
          <p:cNvSpPr/>
          <p:nvPr/>
        </p:nvSpPr>
        <p:spPr>
          <a:xfrm>
            <a:off x="2361939" y="1429508"/>
            <a:ext cx="383438" cy="307777"/>
          </a:xfrm>
          <a:prstGeom prst="rect">
            <a:avLst/>
          </a:prstGeom>
        </p:spPr>
        <p:txBody>
          <a:bodyPr wrap="none">
            <a:spAutoFit/>
          </a:bodyPr>
          <a:lstStyle/>
          <a:p>
            <a:r>
              <a:rPr lang="en-US" dirty="0">
                <a:solidFill>
                  <a:srgbClr val="00B0F0"/>
                </a:solidFill>
              </a:rPr>
              <a:t>22</a:t>
            </a:r>
            <a:endParaRPr lang="ar-SA" dirty="0"/>
          </a:p>
        </p:txBody>
      </p:sp>
      <p:sp>
        <p:nvSpPr>
          <p:cNvPr id="9" name="مستطيل 8"/>
          <p:cNvSpPr/>
          <p:nvPr/>
        </p:nvSpPr>
        <p:spPr>
          <a:xfrm>
            <a:off x="2184578" y="2294810"/>
            <a:ext cx="383438" cy="307777"/>
          </a:xfrm>
          <a:prstGeom prst="rect">
            <a:avLst/>
          </a:prstGeom>
        </p:spPr>
        <p:txBody>
          <a:bodyPr wrap="none">
            <a:spAutoFit/>
          </a:bodyPr>
          <a:lstStyle/>
          <a:p>
            <a:r>
              <a:rPr lang="en-US" dirty="0">
                <a:solidFill>
                  <a:srgbClr val="00B0F0"/>
                </a:solidFill>
              </a:rPr>
              <a:t>23</a:t>
            </a:r>
            <a:endParaRPr lang="ar-SA" dirty="0"/>
          </a:p>
        </p:txBody>
      </p:sp>
      <p:sp>
        <p:nvSpPr>
          <p:cNvPr id="11" name="مستطيل 10"/>
          <p:cNvSpPr/>
          <p:nvPr/>
        </p:nvSpPr>
        <p:spPr>
          <a:xfrm>
            <a:off x="2392714" y="3217728"/>
            <a:ext cx="383438" cy="307777"/>
          </a:xfrm>
          <a:prstGeom prst="rect">
            <a:avLst/>
          </a:prstGeom>
        </p:spPr>
        <p:txBody>
          <a:bodyPr wrap="none">
            <a:spAutoFit/>
          </a:bodyPr>
          <a:lstStyle/>
          <a:p>
            <a:r>
              <a:rPr lang="en-US" dirty="0">
                <a:solidFill>
                  <a:srgbClr val="00B0F0"/>
                </a:solidFill>
              </a:rPr>
              <a:t>24</a:t>
            </a:r>
            <a:endParaRPr lang="ar-SA" dirty="0"/>
          </a:p>
        </p:txBody>
      </p:sp>
      <p:sp>
        <p:nvSpPr>
          <p:cNvPr id="12" name="مستطيل 11"/>
          <p:cNvSpPr/>
          <p:nvPr/>
        </p:nvSpPr>
        <p:spPr>
          <a:xfrm>
            <a:off x="2188658" y="4127768"/>
            <a:ext cx="383438" cy="307777"/>
          </a:xfrm>
          <a:prstGeom prst="rect">
            <a:avLst/>
          </a:prstGeom>
        </p:spPr>
        <p:txBody>
          <a:bodyPr wrap="none">
            <a:spAutoFit/>
          </a:bodyPr>
          <a:lstStyle/>
          <a:p>
            <a:r>
              <a:rPr lang="en-US" dirty="0">
                <a:solidFill>
                  <a:srgbClr val="00B0F0"/>
                </a:solidFill>
              </a:rPr>
              <a:t>25</a:t>
            </a:r>
            <a:endParaRPr lang="ar-SA" dirty="0"/>
          </a:p>
        </p:txBody>
      </p:sp>
      <p:sp>
        <p:nvSpPr>
          <p:cNvPr id="14" name="مستطيل 13"/>
          <p:cNvSpPr/>
          <p:nvPr/>
        </p:nvSpPr>
        <p:spPr>
          <a:xfrm>
            <a:off x="5028171" y="2297999"/>
            <a:ext cx="383438" cy="307777"/>
          </a:xfrm>
          <a:prstGeom prst="rect">
            <a:avLst/>
          </a:prstGeom>
        </p:spPr>
        <p:txBody>
          <a:bodyPr wrap="none">
            <a:spAutoFit/>
          </a:bodyPr>
          <a:lstStyle/>
          <a:p>
            <a:r>
              <a:rPr lang="en-US" dirty="0">
                <a:solidFill>
                  <a:srgbClr val="00B0F0"/>
                </a:solidFill>
              </a:rPr>
              <a:t>19</a:t>
            </a:r>
            <a:endParaRPr lang="ar-SA" dirty="0"/>
          </a:p>
        </p:txBody>
      </p:sp>
      <p:sp>
        <p:nvSpPr>
          <p:cNvPr id="75" name="Google Shape;258;p37">
            <a:extLst>
              <a:ext uri="{FF2B5EF4-FFF2-40B4-BE49-F238E27FC236}">
                <a16:creationId xmlns:a16="http://schemas.microsoft.com/office/drawing/2014/main" id="{5761119C-B968-4688-A1B0-D934F153A8FB}"/>
              </a:ext>
            </a:extLst>
          </p:cNvPr>
          <p:cNvSpPr/>
          <p:nvPr/>
        </p:nvSpPr>
        <p:spPr>
          <a:xfrm>
            <a:off x="3527472" y="329750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Y" dirty="0">
                <a:solidFill>
                  <a:srgbClr val="0070C0"/>
                </a:solidFill>
              </a:rPr>
              <a:t>دخول إلى المحادثة</a:t>
            </a:r>
          </a:p>
        </p:txBody>
      </p:sp>
      <p:sp>
        <p:nvSpPr>
          <p:cNvPr id="76" name="شكل بيضاوي 75"/>
          <p:cNvSpPr/>
          <p:nvPr/>
        </p:nvSpPr>
        <p:spPr>
          <a:xfrm>
            <a:off x="5278867" y="311978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13" name="مستطيل 12">
            <a:extLst>
              <a:ext uri="{FF2B5EF4-FFF2-40B4-BE49-F238E27FC236}">
                <a16:creationId xmlns:a16="http://schemas.microsoft.com/office/drawing/2014/main" id="{8CAA8DF1-2345-47D0-9921-48AAC014CA48}"/>
              </a:ext>
            </a:extLst>
          </p:cNvPr>
          <p:cNvSpPr/>
          <p:nvPr/>
        </p:nvSpPr>
        <p:spPr>
          <a:xfrm>
            <a:off x="5301685" y="3170139"/>
            <a:ext cx="383438" cy="307777"/>
          </a:xfrm>
          <a:prstGeom prst="rect">
            <a:avLst/>
          </a:prstGeom>
        </p:spPr>
        <p:txBody>
          <a:bodyPr wrap="none">
            <a:spAutoFit/>
          </a:bodyPr>
          <a:lstStyle/>
          <a:p>
            <a:r>
              <a:rPr lang="en-US" dirty="0">
                <a:solidFill>
                  <a:srgbClr val="00B0F0"/>
                </a:solidFill>
              </a:rPr>
              <a:t>20</a:t>
            </a:r>
            <a:endParaRPr lang="ar-SA" dirty="0"/>
          </a:p>
        </p:txBody>
      </p:sp>
    </p:spTree>
    <p:extLst>
      <p:ext uri="{BB962C8B-B14F-4D97-AF65-F5344CB8AC3E}">
        <p14:creationId xmlns:p14="http://schemas.microsoft.com/office/powerpoint/2010/main" val="28957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10" name="عنوان 9">
            <a:extLst>
              <a:ext uri="{FF2B5EF4-FFF2-40B4-BE49-F238E27FC236}">
                <a16:creationId xmlns:a16="http://schemas.microsoft.com/office/drawing/2014/main" id="{6E57012C-DADE-421C-8246-9311CDBCC144}"/>
              </a:ext>
            </a:extLst>
          </p:cNvPr>
          <p:cNvSpPr>
            <a:spLocks noGrp="1"/>
          </p:cNvSpPr>
          <p:nvPr>
            <p:ph type="ctrTitle"/>
          </p:nvPr>
        </p:nvSpPr>
        <p:spPr>
          <a:xfrm>
            <a:off x="1698768" y="319609"/>
            <a:ext cx="5214300" cy="946200"/>
          </a:xfrm>
        </p:spPr>
        <p:txBody>
          <a:bodyPr/>
          <a:lstStyle/>
          <a:p>
            <a:r>
              <a:rPr lang="ar-SY" sz="3200" dirty="0">
                <a:solidFill>
                  <a:schemeClr val="accent3">
                    <a:lumMod val="50000"/>
                  </a:schemeClr>
                </a:solidFill>
                <a:latin typeface="Dubai" panose="020B0503030403030204" pitchFamily="34" charset="-78"/>
                <a:cs typeface="Dubai" panose="020B0503030403030204" pitchFamily="34" charset="-78"/>
              </a:rPr>
              <a:t>المتطلبات الوظيفية</a:t>
            </a:r>
            <a:endParaRPr lang="ar-SA" sz="3200" dirty="0">
              <a:solidFill>
                <a:schemeClr val="accent3">
                  <a:lumMod val="50000"/>
                </a:schemeClr>
              </a:solidFill>
              <a:latin typeface="Dubai" panose="020B0503030403030204" pitchFamily="34" charset="-78"/>
              <a:cs typeface="Dubai" panose="020B0503030403030204" pitchFamily="34" charset="-78"/>
            </a:endParaRPr>
          </a:p>
        </p:txBody>
      </p:sp>
      <p:sp>
        <p:nvSpPr>
          <p:cNvPr id="24" name="Google Shape;258;p37">
            <a:extLst>
              <a:ext uri="{FF2B5EF4-FFF2-40B4-BE49-F238E27FC236}">
                <a16:creationId xmlns:a16="http://schemas.microsoft.com/office/drawing/2014/main" id="{1635A5DE-B259-4F1B-A6E4-0FB6A0E82A51}"/>
              </a:ext>
            </a:extLst>
          </p:cNvPr>
          <p:cNvSpPr/>
          <p:nvPr/>
        </p:nvSpPr>
        <p:spPr>
          <a:xfrm>
            <a:off x="158609" y="2320606"/>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تسجيل دخول مدير</a:t>
            </a:r>
            <a:endParaRPr dirty="0">
              <a:solidFill>
                <a:srgbClr val="0070C0"/>
              </a:solidFill>
            </a:endParaRPr>
          </a:p>
        </p:txBody>
      </p:sp>
      <p:sp>
        <p:nvSpPr>
          <p:cNvPr id="25" name="Google Shape;258;p37">
            <a:extLst>
              <a:ext uri="{FF2B5EF4-FFF2-40B4-BE49-F238E27FC236}">
                <a16:creationId xmlns:a16="http://schemas.microsoft.com/office/drawing/2014/main" id="{60BF3BF0-DD36-4A79-A600-D756CE645FE6}"/>
              </a:ext>
            </a:extLst>
          </p:cNvPr>
          <p:cNvSpPr/>
          <p:nvPr/>
        </p:nvSpPr>
        <p:spPr>
          <a:xfrm>
            <a:off x="733340" y="3377567"/>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تصفح طلبات</a:t>
            </a:r>
            <a:endParaRPr dirty="0">
              <a:solidFill>
                <a:srgbClr val="0070C0"/>
              </a:solidFill>
            </a:endParaRPr>
          </a:p>
        </p:txBody>
      </p:sp>
      <p:cxnSp>
        <p:nvCxnSpPr>
          <p:cNvPr id="18" name="رابط مستقيم 17">
            <a:extLst>
              <a:ext uri="{FF2B5EF4-FFF2-40B4-BE49-F238E27FC236}">
                <a16:creationId xmlns:a16="http://schemas.microsoft.com/office/drawing/2014/main" id="{346E2A5E-B569-47A1-B32F-DC220319957F}"/>
              </a:ext>
            </a:extLst>
          </p:cNvPr>
          <p:cNvCxnSpPr>
            <a:cxnSpLocks/>
          </p:cNvCxnSpPr>
          <p:nvPr/>
        </p:nvCxnSpPr>
        <p:spPr>
          <a:xfrm>
            <a:off x="3153790" y="1140466"/>
            <a:ext cx="230425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رابط مستقيم 36">
            <a:extLst>
              <a:ext uri="{FF2B5EF4-FFF2-40B4-BE49-F238E27FC236}">
                <a16:creationId xmlns:a16="http://schemas.microsoft.com/office/drawing/2014/main" id="{FB9E2CC9-9096-4596-8907-87E941A0F425}"/>
              </a:ext>
            </a:extLst>
          </p:cNvPr>
          <p:cNvCxnSpPr>
            <a:cxnSpLocks/>
          </p:cNvCxnSpPr>
          <p:nvPr/>
        </p:nvCxnSpPr>
        <p:spPr>
          <a:xfrm>
            <a:off x="3362726" y="267494"/>
            <a:ext cx="1886384" cy="0"/>
          </a:xfrm>
          <a:prstGeom prst="line">
            <a:avLst/>
          </a:prstGeom>
        </p:spPr>
        <p:style>
          <a:lnRef idx="1">
            <a:schemeClr val="accent6"/>
          </a:lnRef>
          <a:fillRef idx="0">
            <a:schemeClr val="accent6"/>
          </a:fillRef>
          <a:effectRef idx="0">
            <a:schemeClr val="accent6"/>
          </a:effectRef>
          <a:fontRef idx="minor">
            <a:schemeClr val="tx1"/>
          </a:fontRef>
        </p:style>
      </p:cxnSp>
      <p:sp>
        <p:nvSpPr>
          <p:cNvPr id="59" name="Google Shape;258;p37">
            <a:extLst>
              <a:ext uri="{FF2B5EF4-FFF2-40B4-BE49-F238E27FC236}">
                <a16:creationId xmlns:a16="http://schemas.microsoft.com/office/drawing/2014/main" id="{A8EFA7E6-F2CE-4905-9BC8-C9E371B854C6}"/>
              </a:ext>
            </a:extLst>
          </p:cNvPr>
          <p:cNvSpPr/>
          <p:nvPr/>
        </p:nvSpPr>
        <p:spPr>
          <a:xfrm>
            <a:off x="3833787" y="1468101"/>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ارسال ايميل للتذكير في بوم تسليم المشروع</a:t>
            </a:r>
            <a:endParaRPr dirty="0">
              <a:solidFill>
                <a:srgbClr val="0070C0"/>
              </a:solidFill>
            </a:endParaRPr>
          </a:p>
        </p:txBody>
      </p:sp>
      <p:sp>
        <p:nvSpPr>
          <p:cNvPr id="68" name="Google Shape;258;p37">
            <a:extLst>
              <a:ext uri="{FF2B5EF4-FFF2-40B4-BE49-F238E27FC236}">
                <a16:creationId xmlns:a16="http://schemas.microsoft.com/office/drawing/2014/main" id="{20110401-C8F1-41BC-A8A8-881574BC767C}"/>
              </a:ext>
            </a:extLst>
          </p:cNvPr>
          <p:cNvSpPr/>
          <p:nvPr/>
        </p:nvSpPr>
        <p:spPr>
          <a:xfrm>
            <a:off x="3827117" y="335172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إرسال رسالة للإيميل </a:t>
            </a:r>
            <a:r>
              <a:rPr lang="ar-SA" dirty="0">
                <a:solidFill>
                  <a:srgbClr val="0070C0"/>
                </a:solidFill>
              </a:rPr>
              <a:t>تحتوي ر</a:t>
            </a:r>
            <a:r>
              <a:rPr lang="ar-SY" dirty="0">
                <a:solidFill>
                  <a:srgbClr val="0070C0"/>
                </a:solidFill>
              </a:rPr>
              <a:t>ابط تحميل المشروع</a:t>
            </a:r>
            <a:endParaRPr dirty="0">
              <a:solidFill>
                <a:srgbClr val="0070C0"/>
              </a:solidFill>
            </a:endParaRPr>
          </a:p>
        </p:txBody>
      </p:sp>
      <p:sp>
        <p:nvSpPr>
          <p:cNvPr id="71" name="Google Shape;258;p37">
            <a:extLst>
              <a:ext uri="{FF2B5EF4-FFF2-40B4-BE49-F238E27FC236}">
                <a16:creationId xmlns:a16="http://schemas.microsoft.com/office/drawing/2014/main" id="{9D8B90D5-2551-4710-909A-5A6BBBB0602E}"/>
              </a:ext>
            </a:extLst>
          </p:cNvPr>
          <p:cNvSpPr/>
          <p:nvPr/>
        </p:nvSpPr>
        <p:spPr>
          <a:xfrm>
            <a:off x="2975745" y="2332456"/>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dirty="0">
                <a:solidFill>
                  <a:srgbClr val="0070C0"/>
                </a:solidFill>
              </a:rPr>
              <a:t>رفع </a:t>
            </a:r>
            <a:r>
              <a:rPr lang="ar-SY" dirty="0">
                <a:solidFill>
                  <a:srgbClr val="0070C0"/>
                </a:solidFill>
              </a:rPr>
              <a:t>المشروع</a:t>
            </a:r>
            <a:endParaRPr dirty="0">
              <a:solidFill>
                <a:srgbClr val="0070C0"/>
              </a:solidFill>
            </a:endParaRPr>
          </a:p>
        </p:txBody>
      </p:sp>
      <p:sp>
        <p:nvSpPr>
          <p:cNvPr id="32" name="Google Shape;258;p37">
            <a:extLst>
              <a:ext uri="{FF2B5EF4-FFF2-40B4-BE49-F238E27FC236}">
                <a16:creationId xmlns:a16="http://schemas.microsoft.com/office/drawing/2014/main" id="{A41D793F-07CB-4AC8-BDCF-AFB88B459CC0}"/>
              </a:ext>
            </a:extLst>
          </p:cNvPr>
          <p:cNvSpPr/>
          <p:nvPr/>
        </p:nvSpPr>
        <p:spPr>
          <a:xfrm>
            <a:off x="576333" y="1466122"/>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إضافة تقييم</a:t>
            </a:r>
            <a:endParaRPr dirty="0">
              <a:solidFill>
                <a:srgbClr val="0070C0"/>
              </a:solidFill>
            </a:endParaRPr>
          </a:p>
        </p:txBody>
      </p:sp>
      <p:sp>
        <p:nvSpPr>
          <p:cNvPr id="33" name="Google Shape;258;p37">
            <a:extLst>
              <a:ext uri="{FF2B5EF4-FFF2-40B4-BE49-F238E27FC236}">
                <a16:creationId xmlns:a16="http://schemas.microsoft.com/office/drawing/2014/main" id="{9D8B90D5-2551-4710-909A-5A6BBBB0602E}"/>
              </a:ext>
            </a:extLst>
          </p:cNvPr>
          <p:cNvSpPr/>
          <p:nvPr/>
        </p:nvSpPr>
        <p:spPr>
          <a:xfrm>
            <a:off x="3133470" y="4250284"/>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تحميل المشروع</a:t>
            </a:r>
            <a:endParaRPr dirty="0">
              <a:solidFill>
                <a:srgbClr val="0070C0"/>
              </a:solidFill>
            </a:endParaRPr>
          </a:p>
        </p:txBody>
      </p:sp>
      <p:sp>
        <p:nvSpPr>
          <p:cNvPr id="35" name="Google Shape;258;p37">
            <a:extLst>
              <a:ext uri="{FF2B5EF4-FFF2-40B4-BE49-F238E27FC236}">
                <a16:creationId xmlns:a16="http://schemas.microsoft.com/office/drawing/2014/main" id="{12FBD4D4-8B4D-4321-95CF-E17B23519B37}"/>
              </a:ext>
            </a:extLst>
          </p:cNvPr>
          <p:cNvSpPr/>
          <p:nvPr/>
        </p:nvSpPr>
        <p:spPr>
          <a:xfrm>
            <a:off x="213157" y="4297446"/>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ar-SA" dirty="0">
                <a:solidFill>
                  <a:srgbClr val="0070C0"/>
                </a:solidFill>
              </a:rPr>
              <a:t>رفع الحظر عن المستخدم بعد مرور شهر</a:t>
            </a:r>
            <a:endParaRPr dirty="0">
              <a:solidFill>
                <a:srgbClr val="0070C0"/>
              </a:solidFill>
            </a:endParaRPr>
          </a:p>
        </p:txBody>
      </p:sp>
      <p:sp>
        <p:nvSpPr>
          <p:cNvPr id="38" name="Google Shape;258;p37">
            <a:extLst>
              <a:ext uri="{FF2B5EF4-FFF2-40B4-BE49-F238E27FC236}">
                <a16:creationId xmlns:a16="http://schemas.microsoft.com/office/drawing/2014/main" id="{9D392F9F-2F61-4C06-AF6F-30F37A0B0032}"/>
              </a:ext>
            </a:extLst>
          </p:cNvPr>
          <p:cNvSpPr/>
          <p:nvPr/>
        </p:nvSpPr>
        <p:spPr>
          <a:xfrm>
            <a:off x="6692926" y="1520516"/>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حظر المستخدم</a:t>
            </a:r>
            <a:r>
              <a:rPr lang="ar-SA" dirty="0">
                <a:solidFill>
                  <a:srgbClr val="0070C0"/>
                </a:solidFill>
              </a:rPr>
              <a:t> و</a:t>
            </a:r>
            <a:endParaRPr lang="en-US" dirty="0">
              <a:solidFill>
                <a:srgbClr val="0070C0"/>
              </a:solidFill>
            </a:endParaRPr>
          </a:p>
          <a:p>
            <a:pPr marL="0" lvl="0" indent="0" algn="ctr" rtl="0">
              <a:spcBef>
                <a:spcPts val="0"/>
              </a:spcBef>
              <a:spcAft>
                <a:spcPts val="0"/>
              </a:spcAft>
              <a:buNone/>
            </a:pPr>
            <a:r>
              <a:rPr lang="en-US" dirty="0">
                <a:solidFill>
                  <a:srgbClr val="0070C0"/>
                </a:solidFill>
              </a:rPr>
              <a:t> </a:t>
            </a:r>
            <a:r>
              <a:rPr lang="ar-SA" dirty="0">
                <a:solidFill>
                  <a:srgbClr val="0070C0"/>
                </a:solidFill>
              </a:rPr>
              <a:t>اغلاق المحادثة</a:t>
            </a:r>
            <a:endParaRPr dirty="0">
              <a:solidFill>
                <a:srgbClr val="0070C0"/>
              </a:solidFill>
            </a:endParaRPr>
          </a:p>
        </p:txBody>
      </p:sp>
      <p:sp>
        <p:nvSpPr>
          <p:cNvPr id="39" name="Google Shape;258;p37">
            <a:extLst>
              <a:ext uri="{FF2B5EF4-FFF2-40B4-BE49-F238E27FC236}">
                <a16:creationId xmlns:a16="http://schemas.microsoft.com/office/drawing/2014/main" id="{12FBD4D4-8B4D-4321-95CF-E17B23519B37}"/>
              </a:ext>
            </a:extLst>
          </p:cNvPr>
          <p:cNvSpPr/>
          <p:nvPr/>
        </p:nvSpPr>
        <p:spPr>
          <a:xfrm>
            <a:off x="6178998" y="423194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dirty="0">
                <a:solidFill>
                  <a:srgbClr val="0070C0"/>
                </a:solidFill>
              </a:rPr>
              <a:t>الغاء</a:t>
            </a:r>
            <a:r>
              <a:rPr lang="ar-SY" dirty="0">
                <a:solidFill>
                  <a:srgbClr val="0070C0"/>
                </a:solidFill>
              </a:rPr>
              <a:t>الإبلاغ</a:t>
            </a:r>
            <a:endParaRPr dirty="0">
              <a:solidFill>
                <a:srgbClr val="0070C0"/>
              </a:solidFill>
            </a:endParaRPr>
          </a:p>
        </p:txBody>
      </p:sp>
      <p:sp>
        <p:nvSpPr>
          <p:cNvPr id="40" name="Google Shape;258;p37">
            <a:extLst>
              <a:ext uri="{FF2B5EF4-FFF2-40B4-BE49-F238E27FC236}">
                <a16:creationId xmlns:a16="http://schemas.microsoft.com/office/drawing/2014/main" id="{53EB7DEA-24D4-497E-B600-D38651FDCB36}"/>
              </a:ext>
            </a:extLst>
          </p:cNvPr>
          <p:cNvSpPr/>
          <p:nvPr/>
        </p:nvSpPr>
        <p:spPr>
          <a:xfrm>
            <a:off x="6746598" y="3351729"/>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Y" dirty="0">
                <a:solidFill>
                  <a:srgbClr val="0070C0"/>
                </a:solidFill>
              </a:rPr>
              <a:t>إرسال طلب إلى المدير</a:t>
            </a:r>
            <a:endParaRPr dirty="0">
              <a:solidFill>
                <a:srgbClr val="0070C0"/>
              </a:solidFill>
            </a:endParaRPr>
          </a:p>
        </p:txBody>
      </p:sp>
      <p:sp>
        <p:nvSpPr>
          <p:cNvPr id="43" name="Google Shape;258;p37">
            <a:extLst>
              <a:ext uri="{FF2B5EF4-FFF2-40B4-BE49-F238E27FC236}">
                <a16:creationId xmlns:a16="http://schemas.microsoft.com/office/drawing/2014/main" id="{5761119C-B968-4688-A1B0-D934F153A8FB}"/>
              </a:ext>
            </a:extLst>
          </p:cNvPr>
          <p:cNvSpPr/>
          <p:nvPr/>
        </p:nvSpPr>
        <p:spPr>
          <a:xfrm>
            <a:off x="6111856" y="2399883"/>
            <a:ext cx="2030400" cy="463800"/>
          </a:xfrm>
          <a:prstGeom prst="snip2DiagRect">
            <a:avLst>
              <a:gd name="adj1" fmla="val 0"/>
              <a:gd name="adj2"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dirty="0">
                <a:solidFill>
                  <a:srgbClr val="0070C0"/>
                </a:solidFill>
              </a:rPr>
              <a:t>منع المستخدم من خدمات معينه بعد ثلاثة ابلاغات</a:t>
            </a:r>
            <a:endParaRPr dirty="0">
              <a:solidFill>
                <a:srgbClr val="0070C0"/>
              </a:solidFill>
            </a:endParaRPr>
          </a:p>
        </p:txBody>
      </p:sp>
      <p:sp>
        <p:nvSpPr>
          <p:cNvPr id="44" name="شكل بيضاوي 43"/>
          <p:cNvSpPr/>
          <p:nvPr/>
        </p:nvSpPr>
        <p:spPr>
          <a:xfrm>
            <a:off x="7969969" y="2168931"/>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45" name="مستطيل 44"/>
          <p:cNvSpPr/>
          <p:nvPr/>
        </p:nvSpPr>
        <p:spPr>
          <a:xfrm>
            <a:off x="7984327" y="2244729"/>
            <a:ext cx="383438" cy="307777"/>
          </a:xfrm>
          <a:prstGeom prst="rect">
            <a:avLst/>
          </a:prstGeom>
        </p:spPr>
        <p:txBody>
          <a:bodyPr wrap="none">
            <a:spAutoFit/>
          </a:bodyPr>
          <a:lstStyle/>
          <a:p>
            <a:r>
              <a:rPr lang="en-US" dirty="0">
                <a:solidFill>
                  <a:srgbClr val="00B0F0"/>
                </a:solidFill>
              </a:rPr>
              <a:t>27</a:t>
            </a:r>
            <a:endParaRPr lang="ar-SA" dirty="0"/>
          </a:p>
        </p:txBody>
      </p:sp>
      <p:sp>
        <p:nvSpPr>
          <p:cNvPr id="46" name="شكل بيضاوي 45"/>
          <p:cNvSpPr/>
          <p:nvPr/>
        </p:nvSpPr>
        <p:spPr>
          <a:xfrm>
            <a:off x="8517249" y="1252077"/>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47" name="مستطيل 46"/>
          <p:cNvSpPr/>
          <p:nvPr/>
        </p:nvSpPr>
        <p:spPr>
          <a:xfrm>
            <a:off x="8545965" y="1314212"/>
            <a:ext cx="383438" cy="307777"/>
          </a:xfrm>
          <a:prstGeom prst="rect">
            <a:avLst/>
          </a:prstGeom>
        </p:spPr>
        <p:txBody>
          <a:bodyPr wrap="none">
            <a:spAutoFit/>
          </a:bodyPr>
          <a:lstStyle/>
          <a:p>
            <a:r>
              <a:rPr lang="en-US" dirty="0">
                <a:solidFill>
                  <a:srgbClr val="00B0F0"/>
                </a:solidFill>
              </a:rPr>
              <a:t>26</a:t>
            </a:r>
            <a:endParaRPr lang="ar-SA" dirty="0"/>
          </a:p>
        </p:txBody>
      </p:sp>
      <p:sp>
        <p:nvSpPr>
          <p:cNvPr id="48" name="شكل بيضاوي 47"/>
          <p:cNvSpPr/>
          <p:nvPr/>
        </p:nvSpPr>
        <p:spPr>
          <a:xfrm>
            <a:off x="4845795" y="219444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49" name="مستطيل 48"/>
          <p:cNvSpPr/>
          <p:nvPr/>
        </p:nvSpPr>
        <p:spPr>
          <a:xfrm>
            <a:off x="4874511" y="2256578"/>
            <a:ext cx="383438" cy="307777"/>
          </a:xfrm>
          <a:prstGeom prst="rect">
            <a:avLst/>
          </a:prstGeom>
        </p:spPr>
        <p:txBody>
          <a:bodyPr wrap="none">
            <a:spAutoFit/>
          </a:bodyPr>
          <a:lstStyle/>
          <a:p>
            <a:r>
              <a:rPr lang="en-US" dirty="0">
                <a:solidFill>
                  <a:srgbClr val="00B0F0"/>
                </a:solidFill>
              </a:rPr>
              <a:t>31</a:t>
            </a:r>
            <a:endParaRPr lang="ar-SA" dirty="0"/>
          </a:p>
        </p:txBody>
      </p:sp>
      <p:sp>
        <p:nvSpPr>
          <p:cNvPr id="50" name="شكل بيضاوي 49"/>
          <p:cNvSpPr/>
          <p:nvPr/>
        </p:nvSpPr>
        <p:spPr>
          <a:xfrm>
            <a:off x="5658110" y="129082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1" name="مستطيل 50"/>
          <p:cNvSpPr/>
          <p:nvPr/>
        </p:nvSpPr>
        <p:spPr>
          <a:xfrm>
            <a:off x="5686826" y="1352958"/>
            <a:ext cx="383438" cy="307777"/>
          </a:xfrm>
          <a:prstGeom prst="rect">
            <a:avLst/>
          </a:prstGeom>
        </p:spPr>
        <p:txBody>
          <a:bodyPr wrap="none">
            <a:spAutoFit/>
          </a:bodyPr>
          <a:lstStyle/>
          <a:p>
            <a:r>
              <a:rPr lang="en-US" dirty="0">
                <a:solidFill>
                  <a:srgbClr val="00B0F0"/>
                </a:solidFill>
              </a:rPr>
              <a:t>30</a:t>
            </a:r>
            <a:endParaRPr lang="ar-SA" dirty="0"/>
          </a:p>
        </p:txBody>
      </p:sp>
      <p:sp>
        <p:nvSpPr>
          <p:cNvPr id="52" name="شكل بيضاوي 51"/>
          <p:cNvSpPr/>
          <p:nvPr/>
        </p:nvSpPr>
        <p:spPr>
          <a:xfrm>
            <a:off x="8003321" y="4015925"/>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3" name="مستطيل 52"/>
          <p:cNvSpPr/>
          <p:nvPr/>
        </p:nvSpPr>
        <p:spPr>
          <a:xfrm>
            <a:off x="8032037" y="4078060"/>
            <a:ext cx="383438" cy="307777"/>
          </a:xfrm>
          <a:prstGeom prst="rect">
            <a:avLst/>
          </a:prstGeom>
        </p:spPr>
        <p:txBody>
          <a:bodyPr wrap="none">
            <a:spAutoFit/>
          </a:bodyPr>
          <a:lstStyle/>
          <a:p>
            <a:r>
              <a:rPr lang="en-US" dirty="0">
                <a:solidFill>
                  <a:srgbClr val="00B0F0"/>
                </a:solidFill>
              </a:rPr>
              <a:t>29</a:t>
            </a:r>
            <a:endParaRPr lang="ar-SA" dirty="0"/>
          </a:p>
        </p:txBody>
      </p:sp>
      <p:sp>
        <p:nvSpPr>
          <p:cNvPr id="54" name="شكل بيضاوي 53"/>
          <p:cNvSpPr/>
          <p:nvPr/>
        </p:nvSpPr>
        <p:spPr>
          <a:xfrm>
            <a:off x="8517249" y="3177419"/>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5" name="مستطيل 54"/>
          <p:cNvSpPr/>
          <p:nvPr/>
        </p:nvSpPr>
        <p:spPr>
          <a:xfrm>
            <a:off x="8545965" y="3239554"/>
            <a:ext cx="383438" cy="307777"/>
          </a:xfrm>
          <a:prstGeom prst="rect">
            <a:avLst/>
          </a:prstGeom>
        </p:spPr>
        <p:txBody>
          <a:bodyPr wrap="none">
            <a:spAutoFit/>
          </a:bodyPr>
          <a:lstStyle/>
          <a:p>
            <a:r>
              <a:rPr lang="en-US" dirty="0">
                <a:solidFill>
                  <a:srgbClr val="00B0F0"/>
                </a:solidFill>
              </a:rPr>
              <a:t>28</a:t>
            </a:r>
            <a:endParaRPr lang="ar-SA" dirty="0"/>
          </a:p>
        </p:txBody>
      </p:sp>
      <p:sp>
        <p:nvSpPr>
          <p:cNvPr id="56" name="شكل بيضاوي 55"/>
          <p:cNvSpPr/>
          <p:nvPr/>
        </p:nvSpPr>
        <p:spPr>
          <a:xfrm>
            <a:off x="5677398" y="3151581"/>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57" name="مستطيل 56"/>
          <p:cNvSpPr/>
          <p:nvPr/>
        </p:nvSpPr>
        <p:spPr>
          <a:xfrm>
            <a:off x="5689222" y="3213716"/>
            <a:ext cx="383438" cy="307777"/>
          </a:xfrm>
          <a:prstGeom prst="rect">
            <a:avLst/>
          </a:prstGeom>
        </p:spPr>
        <p:txBody>
          <a:bodyPr wrap="none">
            <a:spAutoFit/>
          </a:bodyPr>
          <a:lstStyle/>
          <a:p>
            <a:r>
              <a:rPr lang="en-US" dirty="0">
                <a:solidFill>
                  <a:srgbClr val="00B0F0"/>
                </a:solidFill>
              </a:rPr>
              <a:t>32</a:t>
            </a:r>
            <a:endParaRPr lang="ar-SA" dirty="0"/>
          </a:p>
        </p:txBody>
      </p:sp>
      <p:sp>
        <p:nvSpPr>
          <p:cNvPr id="60" name="شكل بيضاوي 59"/>
          <p:cNvSpPr/>
          <p:nvPr/>
        </p:nvSpPr>
        <p:spPr>
          <a:xfrm>
            <a:off x="4977081" y="4045839"/>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61" name="مستطيل 60"/>
          <p:cNvSpPr/>
          <p:nvPr/>
        </p:nvSpPr>
        <p:spPr>
          <a:xfrm>
            <a:off x="4991439" y="4093895"/>
            <a:ext cx="383438" cy="307777"/>
          </a:xfrm>
          <a:prstGeom prst="rect">
            <a:avLst/>
          </a:prstGeom>
        </p:spPr>
        <p:txBody>
          <a:bodyPr wrap="none">
            <a:spAutoFit/>
          </a:bodyPr>
          <a:lstStyle/>
          <a:p>
            <a:r>
              <a:rPr lang="en-US" dirty="0">
                <a:solidFill>
                  <a:srgbClr val="00B0F0"/>
                </a:solidFill>
              </a:rPr>
              <a:t>33</a:t>
            </a:r>
            <a:endParaRPr lang="ar-SA" dirty="0"/>
          </a:p>
        </p:txBody>
      </p:sp>
      <p:sp>
        <p:nvSpPr>
          <p:cNvPr id="62" name="شكل بيضاوي 61"/>
          <p:cNvSpPr/>
          <p:nvPr/>
        </p:nvSpPr>
        <p:spPr>
          <a:xfrm>
            <a:off x="1994406" y="407896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63" name="مستطيل 62"/>
          <p:cNvSpPr/>
          <p:nvPr/>
        </p:nvSpPr>
        <p:spPr>
          <a:xfrm>
            <a:off x="2023122" y="4141098"/>
            <a:ext cx="383438" cy="307777"/>
          </a:xfrm>
          <a:prstGeom prst="rect">
            <a:avLst/>
          </a:prstGeom>
        </p:spPr>
        <p:txBody>
          <a:bodyPr wrap="none">
            <a:spAutoFit/>
          </a:bodyPr>
          <a:lstStyle/>
          <a:p>
            <a:r>
              <a:rPr lang="en-US" dirty="0">
                <a:solidFill>
                  <a:srgbClr val="00B0F0"/>
                </a:solidFill>
              </a:rPr>
              <a:t>37</a:t>
            </a:r>
            <a:endParaRPr lang="ar-SA" dirty="0"/>
          </a:p>
        </p:txBody>
      </p:sp>
      <p:sp>
        <p:nvSpPr>
          <p:cNvPr id="64" name="شكل بيضاوي 63"/>
          <p:cNvSpPr/>
          <p:nvPr/>
        </p:nvSpPr>
        <p:spPr>
          <a:xfrm>
            <a:off x="2543305" y="316222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73" name="مستطيل 72"/>
          <p:cNvSpPr/>
          <p:nvPr/>
        </p:nvSpPr>
        <p:spPr>
          <a:xfrm>
            <a:off x="2572021" y="3224358"/>
            <a:ext cx="383438" cy="307777"/>
          </a:xfrm>
          <a:prstGeom prst="rect">
            <a:avLst/>
          </a:prstGeom>
        </p:spPr>
        <p:txBody>
          <a:bodyPr wrap="none">
            <a:spAutoFit/>
          </a:bodyPr>
          <a:lstStyle/>
          <a:p>
            <a:r>
              <a:rPr lang="en-US" dirty="0">
                <a:solidFill>
                  <a:srgbClr val="00B0F0"/>
                </a:solidFill>
              </a:rPr>
              <a:t>36</a:t>
            </a:r>
            <a:endParaRPr lang="ar-SA" dirty="0"/>
          </a:p>
        </p:txBody>
      </p:sp>
      <p:sp>
        <p:nvSpPr>
          <p:cNvPr id="74" name="شكل بيضاوي 73"/>
          <p:cNvSpPr/>
          <p:nvPr/>
        </p:nvSpPr>
        <p:spPr>
          <a:xfrm>
            <a:off x="1968574" y="2119163"/>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75" name="مستطيل 74"/>
          <p:cNvSpPr/>
          <p:nvPr/>
        </p:nvSpPr>
        <p:spPr>
          <a:xfrm>
            <a:off x="1997290" y="2181298"/>
            <a:ext cx="383438" cy="307777"/>
          </a:xfrm>
          <a:prstGeom prst="rect">
            <a:avLst/>
          </a:prstGeom>
        </p:spPr>
        <p:txBody>
          <a:bodyPr wrap="none">
            <a:spAutoFit/>
          </a:bodyPr>
          <a:lstStyle/>
          <a:p>
            <a:r>
              <a:rPr lang="en-US" dirty="0">
                <a:solidFill>
                  <a:srgbClr val="00B0F0"/>
                </a:solidFill>
              </a:rPr>
              <a:t>35</a:t>
            </a:r>
            <a:endParaRPr lang="ar-SA" dirty="0"/>
          </a:p>
        </p:txBody>
      </p:sp>
      <p:sp>
        <p:nvSpPr>
          <p:cNvPr id="76" name="شكل بيضاوي 75"/>
          <p:cNvSpPr/>
          <p:nvPr/>
        </p:nvSpPr>
        <p:spPr>
          <a:xfrm>
            <a:off x="2386298" y="1304720"/>
            <a:ext cx="41215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B0F0"/>
              </a:solidFill>
            </a:endParaRPr>
          </a:p>
        </p:txBody>
      </p:sp>
      <p:sp>
        <p:nvSpPr>
          <p:cNvPr id="77" name="مستطيل 76"/>
          <p:cNvSpPr/>
          <p:nvPr/>
        </p:nvSpPr>
        <p:spPr>
          <a:xfrm>
            <a:off x="2415014" y="1366855"/>
            <a:ext cx="383438" cy="307777"/>
          </a:xfrm>
          <a:prstGeom prst="rect">
            <a:avLst/>
          </a:prstGeom>
        </p:spPr>
        <p:txBody>
          <a:bodyPr wrap="none">
            <a:spAutoFit/>
          </a:bodyPr>
          <a:lstStyle/>
          <a:p>
            <a:r>
              <a:rPr lang="en-US" dirty="0">
                <a:solidFill>
                  <a:srgbClr val="00B0F0"/>
                </a:solidFill>
              </a:rPr>
              <a:t>34</a:t>
            </a:r>
            <a:endParaRPr lang="ar-SA" dirty="0"/>
          </a:p>
        </p:txBody>
      </p:sp>
    </p:spTree>
    <p:extLst>
      <p:ext uri="{BB962C8B-B14F-4D97-AF65-F5344CB8AC3E}">
        <p14:creationId xmlns:p14="http://schemas.microsoft.com/office/powerpoint/2010/main" val="210728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4" name="صورة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999" y="627534"/>
            <a:ext cx="9072001" cy="3960440"/>
          </a:xfrm>
          <a:prstGeom prst="rect">
            <a:avLst/>
          </a:prstGeom>
        </p:spPr>
      </p:pic>
      <p:sp>
        <p:nvSpPr>
          <p:cNvPr id="2" name="مربع نص 1"/>
          <p:cNvSpPr txBox="1"/>
          <p:nvPr/>
        </p:nvSpPr>
        <p:spPr>
          <a:xfrm>
            <a:off x="36752" y="18854"/>
            <a:ext cx="2592288" cy="461665"/>
          </a:xfrm>
          <a:prstGeom prst="rect">
            <a:avLst/>
          </a:prstGeom>
          <a:noFill/>
        </p:spPr>
        <p:txBody>
          <a:bodyPr wrap="square" rtlCol="1">
            <a:spAutoFit/>
          </a:bodyPr>
          <a:lstStyle/>
          <a:p>
            <a:r>
              <a:rPr lang="en-US" sz="2400" dirty="0">
                <a:solidFill>
                  <a:srgbClr val="0070C0"/>
                </a:solidFill>
                <a:latin typeface="Arial Black" panose="020B0A04020102020204" pitchFamily="34" charset="0"/>
              </a:rPr>
              <a:t>Use Case</a:t>
            </a:r>
            <a:endParaRPr lang="ar-SA" sz="2400" dirty="0">
              <a:solidFill>
                <a:srgbClr val="0070C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3" name="صورة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1520" y="2751"/>
            <a:ext cx="8352928" cy="5143500"/>
          </a:xfrm>
          <a:prstGeom prst="rect">
            <a:avLst/>
          </a:prstGeom>
        </p:spPr>
      </p:pic>
    </p:spTree>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587</Words>
  <Application>Microsoft Office PowerPoint</Application>
  <PresentationFormat>عرض على الشاشة (16:9)</PresentationFormat>
  <Paragraphs>112</Paragraphs>
  <Slides>19</Slides>
  <Notes>15</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19</vt:i4>
      </vt:variant>
    </vt:vector>
  </HeadingPairs>
  <TitlesOfParts>
    <vt:vector size="28" baseType="lpstr">
      <vt:lpstr>Arial Black</vt:lpstr>
      <vt:lpstr>Squada One</vt:lpstr>
      <vt:lpstr>Exo 2</vt:lpstr>
      <vt:lpstr>Fira Sans Extra Condensed Medium</vt:lpstr>
      <vt:lpstr>Roboto Condensed Light</vt:lpstr>
      <vt:lpstr>Dubai</vt:lpstr>
      <vt:lpstr>Cooper Black</vt:lpstr>
      <vt:lpstr>Arial</vt:lpstr>
      <vt:lpstr>Tech Newsletter by Slidesgo</vt:lpstr>
      <vt:lpstr>عرض تقديمي في PowerPoint</vt:lpstr>
      <vt:lpstr>عرض تقديمي في PowerPoint</vt:lpstr>
      <vt:lpstr>عرض تقديمي في PowerPoint</vt:lpstr>
      <vt:lpstr>عرض تقديمي في PowerPoint</vt:lpstr>
      <vt:lpstr>المتطلبات الوظيفية</vt:lpstr>
      <vt:lpstr>المتطلبات الوظيفية</vt:lpstr>
      <vt:lpstr>المتطلبات الوظيفية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cp:lastModifiedBy>Al-Masri</cp:lastModifiedBy>
  <cp:revision>131</cp:revision>
  <dcterms:modified xsi:type="dcterms:W3CDTF">2020-08-27T07:05:30Z</dcterms:modified>
</cp:coreProperties>
</file>