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0" r:id="rId11"/>
    <p:sldId id="31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5" r:id="rId22"/>
    <p:sldId id="287" r:id="rId23"/>
    <p:sldId id="288" r:id="rId24"/>
    <p:sldId id="290" r:id="rId25"/>
    <p:sldId id="291" r:id="rId26"/>
    <p:sldId id="289" r:id="rId27"/>
    <p:sldId id="292" r:id="rId28"/>
    <p:sldId id="284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1" r:id="rId40"/>
    <p:sldId id="304" r:id="rId41"/>
    <p:sldId id="305" r:id="rId42"/>
    <p:sldId id="306" r:id="rId43"/>
    <p:sldId id="307" r:id="rId44"/>
    <p:sldId id="308" r:id="rId45"/>
    <p:sldId id="309" r:id="rId46"/>
    <p:sldId id="312" r:id="rId47"/>
    <p:sldId id="2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C153-93BB-4607-8746-49D447E56E82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529ED-9DD0-4E97-ADEC-629C1D3D9F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57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437E96C-EDB6-4467-B514-77BDBE41C7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034D3F2E-A0DE-49B3-B5D1-4407E9F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AD5235A-9647-4826-BBFB-9CA4DBEE6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CB874F-7054-441E-A14D-4B4B5E75866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5B13-F607-4566-9818-67215838C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C42A-1F47-449F-9C3C-497AC2C7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5AD1-976B-464B-873D-ABA264A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8C1E-9CAE-4156-B88A-7FABEB40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596A-5184-41F3-9759-FB5F6046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1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511-7B87-4709-B27A-DF8A9D8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626A-D898-4C54-BBD3-60E620E85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35D5-F09E-4C48-BF11-2A2F77AF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C8D4-8BEE-4F5C-A577-5C5D430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9BC2-B1FD-4A2A-9CCA-23B29BB3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8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C90B9-07A6-4878-92CC-4D351396D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E960-7120-45A2-BDD1-A4A61DF1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FE3B-04FF-4A77-B58D-BC1A19DD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198F-5656-4A4E-A693-2E8B908F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F260-CADD-42FA-84BA-7B5C3FB8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08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23348E-B64D-4C90-B988-80A884FA2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373FF0-DA7F-47C7-B5EB-E000CA2FE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1 2009-2010.       Teknik Informatika UNPAS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0954C9-79F1-4EBF-A6BA-623570FFC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A982B-55FF-454B-98CC-19D6E7459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9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E9CF3C-226B-4291-9C60-628EC415A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EEAA6-4A7C-4526-9533-C3C0CA12B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Tim Dosen Pemrograman Web 1 2009-2010.       Teknik Informatika UNPAS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9448CB-729D-473A-B6E0-AE287FBC8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5C9B2-8FC2-46EA-AB54-086F63043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02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BCE2-1B43-41F7-B3C9-B09301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93C-5D3C-4974-8DE4-415C136F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FBEC-BB9E-469B-89A5-D974EEB1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1E00-B39A-425C-9AF5-F68DD04A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F27F-A454-4015-8779-A13CA9F8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4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36D6-71A0-4500-B970-ED04E249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7416-A622-4AD7-A360-19C83D6A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2171-3387-4FDA-AD92-70B2D2D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77F0-034E-4820-B598-7FC72A37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1025-9B0B-4752-BFE9-4408F093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50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7AAB-82FF-4784-8926-4E1E6D3C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100-316F-4E67-A17A-B2FBA0A69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AF45-D625-41A9-A021-EF9B2DFC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BC34-566C-41CD-8550-361524C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CDE7-09C4-48D3-AAA2-E3CDDC5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F2EC-F235-4368-91EF-8F0DA378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66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81C0-B665-4B6D-AF65-773C7447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A6AF-EB7E-4984-907A-5757CBFE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3482-E4EE-4B72-8D60-CF2C3476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07CEC-49C6-4B73-A057-5A3DDADE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75AA-E640-42A8-A018-DEAAFC91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E4687-2ECF-4A21-93A6-49E5CA83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3B46F-07A2-4E5F-9B51-CB813F1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62228-3075-4BFE-BA48-26DAA26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99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9E6-08F1-4365-B085-993B9BFE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4B1B1-956C-4DA5-A9D2-F1E2A992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DDADB-626C-47ED-AFFF-1F782E4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0542-9869-4FAC-A757-CC5F5FF9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9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BCC8D-F16E-42C6-9F06-B1C6864F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457B-4312-41D3-B400-6C74EAC2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BDCF-6B9A-404A-85FF-B7CC2B87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6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317D-B81A-48B7-AC97-FFC2B497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2A6B-8AEB-49F9-B3F1-0BB1C464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4FA53-5606-4AA5-A3A6-B71DD59B2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6F7-9B95-4DE3-BE03-08A1F38D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D845-2904-489A-8E91-CA8C2ABC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ECB02-46C9-4CC9-A05F-0EA1E34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89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C9F-A9BF-475F-A5DB-C0470D23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AC099-5A3A-47C5-AF37-884B5305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12C6-FA4A-4E67-96FD-4BA74C8A1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A702-0187-477D-8AF5-9756F458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D10E-ED36-44BE-A705-45CB1607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BDEC-2DFF-40F1-B4E8-FCF2CF78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5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828F-7DBF-43B8-94B9-DBF7B49F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20331-4B37-49F8-A9C8-8398F0EB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A3CC-397A-454B-B431-F4A5CC8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3256-EE33-43C5-A625-6E633528EC79}" type="datetimeFigureOut">
              <a:rPr lang="en-ID" smtClean="0"/>
              <a:t>09/03/2022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5B84-B9B3-418C-9B0E-3E385F008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BF1D-B08B-483D-9019-91F30D3D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6C97-D9AD-4CE6-BB1B-E31BE2F676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4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user-interfac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721-CD00-4D95-92BE-078D7B0F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440" y="2004884"/>
            <a:ext cx="8438747" cy="543025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/>
              <a:t>Pengenalan</a:t>
            </a:r>
            <a:r>
              <a:rPr lang="en-US" sz="3200" dirty="0"/>
              <a:t> Dasar React native  &amp; Java Script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99D84-06EF-4AF9-96A5-5554586F50E6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473C6-CE48-467E-BF39-E8E55C8302A2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A53B-7E15-4187-8C7C-5DE8EE7124AB}"/>
              </a:ext>
            </a:extLst>
          </p:cNvPr>
          <p:cNvSpPr txBox="1">
            <a:spLocks/>
          </p:cNvSpPr>
          <p:nvPr/>
        </p:nvSpPr>
        <p:spPr>
          <a:xfrm>
            <a:off x="841441" y="1489578"/>
            <a:ext cx="3288108" cy="358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/>
              <a:t>Pertemuan</a:t>
            </a:r>
            <a:r>
              <a:rPr lang="en-US" sz="1600" dirty="0"/>
              <a:t> 2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6ACD-D61A-402F-95DD-BA88565AA098}"/>
              </a:ext>
            </a:extLst>
          </p:cNvPr>
          <p:cNvSpPr txBox="1"/>
          <p:nvPr/>
        </p:nvSpPr>
        <p:spPr>
          <a:xfrm>
            <a:off x="804152" y="381580"/>
            <a:ext cx="529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</a:t>
            </a:r>
            <a:r>
              <a:rPr lang="en-US" b="1" dirty="0"/>
              <a:t>Muhammadiyah</a:t>
            </a:r>
            <a:r>
              <a:rPr lang="en-US" dirty="0"/>
              <a:t> </a:t>
            </a:r>
            <a:r>
              <a:rPr lang="en-US" dirty="0" err="1"/>
              <a:t>Sukabumi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D8D4B-41E2-48FF-8109-5F6CF19D01A2}"/>
              </a:ext>
            </a:extLst>
          </p:cNvPr>
          <p:cNvSpPr txBox="1"/>
          <p:nvPr/>
        </p:nvSpPr>
        <p:spPr>
          <a:xfrm>
            <a:off x="841440" y="689357"/>
            <a:ext cx="529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Fakultas</a:t>
            </a:r>
            <a:r>
              <a:rPr lang="en-US" sz="1400" dirty="0"/>
              <a:t> </a:t>
            </a:r>
            <a:r>
              <a:rPr lang="en-US" sz="1400" dirty="0" err="1"/>
              <a:t>Sain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FFA0C-70C8-4D03-8D07-5B88BA65C27A}"/>
              </a:ext>
            </a:extLst>
          </p:cNvPr>
          <p:cNvSpPr txBox="1"/>
          <p:nvPr/>
        </p:nvSpPr>
        <p:spPr>
          <a:xfrm>
            <a:off x="841440" y="874024"/>
            <a:ext cx="529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Prodi Teknik </a:t>
            </a:r>
            <a:r>
              <a:rPr lang="en-US" sz="1400" dirty="0" err="1"/>
              <a:t>Informatika</a:t>
            </a:r>
            <a:endParaRPr lang="en-ID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573707-AF6A-4900-A41D-F0A7A73C98D9}"/>
              </a:ext>
            </a:extLst>
          </p:cNvPr>
          <p:cNvSpPr txBox="1">
            <a:spLocks/>
          </p:cNvSpPr>
          <p:nvPr/>
        </p:nvSpPr>
        <p:spPr>
          <a:xfrm>
            <a:off x="9456438" y="218861"/>
            <a:ext cx="2810140" cy="543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Mobile Programming</a:t>
            </a:r>
            <a:endParaRPr lang="en-ID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F6A4B-D021-465C-804D-CF55F8C2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17" y="2606390"/>
            <a:ext cx="2906601" cy="25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E1F7AA-1BEE-4816-8C0C-38B1B9A11D95}"/>
              </a:ext>
            </a:extLst>
          </p:cNvPr>
          <p:cNvSpPr txBox="1">
            <a:spLocks/>
          </p:cNvSpPr>
          <p:nvPr/>
        </p:nvSpPr>
        <p:spPr>
          <a:xfrm>
            <a:off x="9559677" y="5442463"/>
            <a:ext cx="1668762" cy="378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Prajoko,M.Kom</a:t>
            </a:r>
            <a:endParaRPr lang="en-ID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3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020A859-3331-4A97-A14F-70423160D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945"/>
            <a:ext cx="10515600" cy="79574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Link </a:t>
            </a:r>
            <a:r>
              <a:rPr lang="en-US" altLang="en-US" dirty="0" err="1">
                <a:solidFill>
                  <a:srgbClr val="FF0000"/>
                </a:solidFill>
              </a:rPr>
              <a:t>Sumber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Belajar</a:t>
            </a:r>
            <a:r>
              <a:rPr lang="en-US" altLang="en-US" dirty="0">
                <a:solidFill>
                  <a:srgbClr val="FF0000"/>
                </a:solidFill>
              </a:rPr>
              <a:t>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D029D-5452-4E1F-AA3F-8B0A025C5FE3}"/>
              </a:ext>
            </a:extLst>
          </p:cNvPr>
          <p:cNvSpPr txBox="1"/>
          <p:nvPr/>
        </p:nvSpPr>
        <p:spPr>
          <a:xfrm>
            <a:off x="838200" y="183382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https://reactnative.dev/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C14DC-7DA7-4585-B86D-BE9B84B5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234"/>
            <a:ext cx="8501974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4E05B-6CA1-4AA2-B0F1-6737431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1" y="1175791"/>
            <a:ext cx="10885251" cy="5850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0FB4-5539-4306-B744-4DF89181A991}"/>
              </a:ext>
            </a:extLst>
          </p:cNvPr>
          <p:cNvSpPr txBox="1"/>
          <p:nvPr/>
        </p:nvSpPr>
        <p:spPr>
          <a:xfrm>
            <a:off x="204281" y="58868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Youtube</a:t>
            </a:r>
            <a:r>
              <a:rPr lang="en-ID" dirty="0"/>
              <a:t>  </a:t>
            </a:r>
            <a:r>
              <a:rPr lang="en-ID" dirty="0" err="1"/>
              <a:t>chanel</a:t>
            </a:r>
            <a:r>
              <a:rPr lang="en-ID" dirty="0"/>
              <a:t> Prawito.com   </a:t>
            </a:r>
          </a:p>
        </p:txBody>
      </p:sp>
    </p:spTree>
    <p:extLst>
      <p:ext uri="{BB962C8B-B14F-4D97-AF65-F5344CB8AC3E}">
        <p14:creationId xmlns:p14="http://schemas.microsoft.com/office/powerpoint/2010/main" val="33181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04CF11-5941-4D6F-9157-AFB05A25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945"/>
            <a:ext cx="10515600" cy="795743"/>
          </a:xfrm>
        </p:spPr>
        <p:txBody>
          <a:bodyPr/>
          <a:lstStyle/>
          <a:p>
            <a:pPr eaLnBrk="1" hangingPunct="1"/>
            <a:r>
              <a:rPr lang="id-ID" altLang="en-US" dirty="0">
                <a:solidFill>
                  <a:srgbClr val="FF0000"/>
                </a:solidFill>
              </a:rPr>
              <a:t>Pengenalan JavaScript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7D07C4-D713-4820-B791-CA4928198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id-ID" altLang="en-US" sz="1800"/>
              <a:t>Apa itu JavaScript?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1800"/>
              <a:t>JavaScript adalah bahasa “Scripting”, bukan bahasa pemrograman.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1800"/>
              <a:t>JavaScript didisain untuk membuat halaman HTML menjadi lebih interaktif.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1800"/>
              <a:t>JavaScript biasanya disisipkan langsung pada halaman HTML.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1800"/>
              <a:t>Client Side scripting.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id-ID" altLang="en-US" sz="800"/>
          </a:p>
          <a:p>
            <a:pPr eaLnBrk="1" hangingPunct="1">
              <a:lnSpc>
                <a:spcPct val="140000"/>
              </a:lnSpc>
            </a:pPr>
            <a:r>
              <a:rPr lang="id-ID" altLang="en-US" sz="1600"/>
              <a:t>Apakah JavaScript sama dengan Java? </a:t>
            </a:r>
            <a:r>
              <a:rPr lang="id-ID" altLang="en-US" sz="1600" b="1"/>
              <a:t>TIDAK</a:t>
            </a:r>
            <a:r>
              <a:rPr lang="id-ID" altLang="en-US" sz="1600"/>
              <a:t>. JavaScript dan Java sangat berbeda baik itu dari bahasa maupun dari konsep dan disainnya.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1600" b="1"/>
              <a:t>JavaScript bersifat Case Sensitive.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7ABA576-E9CA-442A-8794-002F08F51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Pengenalan JavaScript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E4098F-EEE8-458A-8E99-80AD0ABCC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id-ID" altLang="en-US" sz="2000"/>
              <a:t>Nama resmi JavaScript : </a:t>
            </a:r>
            <a:r>
              <a:rPr lang="id-ID" altLang="en-US" sz="2000" b="1"/>
              <a:t>ECMAScript.</a:t>
            </a:r>
            <a:endParaRPr lang="id-ID" altLang="en-US" sz="2000"/>
          </a:p>
          <a:p>
            <a:pPr eaLnBrk="1" hangingPunct="1">
              <a:lnSpc>
                <a:spcPct val="190000"/>
              </a:lnSpc>
            </a:pPr>
            <a:r>
              <a:rPr lang="id-ID" altLang="en-US" sz="2000"/>
              <a:t>ECMAScript dikembangkan oleh ECMA Organization.</a:t>
            </a:r>
          </a:p>
          <a:p>
            <a:pPr eaLnBrk="1" hangingPunct="1">
              <a:lnSpc>
                <a:spcPct val="190000"/>
              </a:lnSpc>
            </a:pPr>
            <a:r>
              <a:rPr lang="id-ID" altLang="en-US" sz="2000" b="1"/>
              <a:t>ECMA-262</a:t>
            </a:r>
            <a:r>
              <a:rPr lang="id-ID" altLang="en-US" sz="2000"/>
              <a:t> adalah standar resmi JavaScript.</a:t>
            </a:r>
          </a:p>
          <a:p>
            <a:pPr eaLnBrk="1" hangingPunct="1">
              <a:lnSpc>
                <a:spcPct val="190000"/>
              </a:lnSpc>
            </a:pPr>
            <a:r>
              <a:rPr lang="id-ID" altLang="en-US" sz="2000"/>
              <a:t>Diciptakan oleh </a:t>
            </a:r>
            <a:r>
              <a:rPr lang="id-ID" altLang="en-US" sz="2000" b="1"/>
              <a:t>Brendan Eich</a:t>
            </a:r>
            <a:r>
              <a:rPr lang="id-ID" altLang="en-US" sz="2000"/>
              <a:t>. Muncul pertama kali di semua browser Netscape dan Microsoft pada tahun 1996.</a:t>
            </a:r>
          </a:p>
          <a:p>
            <a:pPr eaLnBrk="1" hangingPunct="1">
              <a:lnSpc>
                <a:spcPct val="190000"/>
              </a:lnSpc>
            </a:pPr>
            <a:r>
              <a:rPr lang="id-ID" altLang="en-US" sz="2000"/>
              <a:t>Disetujui sebagai standar internasional pada tahun 1998.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23AD94A1-4E0A-4E98-96A5-B37121E8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Keunggulan JavaScript</a:t>
            </a:r>
            <a:endParaRPr lang="en-U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DC5E8C3-08FF-4669-8298-F9FF419AE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menempatkan text secara dinamis pada halaman HTML.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dieksekusi berdasarkan </a:t>
            </a:r>
            <a:r>
              <a:rPr lang="id-ID" altLang="en-US" sz="2000" i="1"/>
              <a:t>event </a:t>
            </a:r>
            <a:r>
              <a:rPr lang="id-ID" altLang="en-US" sz="2000"/>
              <a:t>tertentu.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membaca dan menuliskan elemen-elemen HTML.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digunakan untuk memvalidasi data dari form, sebelum dikirimkan ke server.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digunakan untuk mendeteksi browser pengunjung website.</a:t>
            </a:r>
          </a:p>
          <a:p>
            <a:pPr eaLnBrk="1" hangingPunct="1">
              <a:lnSpc>
                <a:spcPct val="140000"/>
              </a:lnSpc>
            </a:pPr>
            <a:r>
              <a:rPr lang="id-ID" altLang="en-US" sz="2000"/>
              <a:t>JavaScript dapat digunakan untuk menyimpan dan mengambil informasi dari komputer pengunjung website.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91428DA-A566-4AAD-8042-BC1FFC849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Penggunaan JavaScript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6DB5CA-2A31-4532-A206-B08EBB817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id-ID" altLang="en-US" sz="2400"/>
              <a:t>Menggunakan tag HTML </a:t>
            </a:r>
            <a:r>
              <a:rPr lang="id-ID" altLang="en-US" sz="2400" b="1"/>
              <a:t>&lt;script&gt;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20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2000"/>
              <a:t>	Contoh</a:t>
            </a:r>
          </a:p>
          <a:p>
            <a:pPr marL="2060575" lvl="1" indent="-260350">
              <a:buNone/>
            </a:pPr>
            <a: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  <a:t>&lt;script type=“text/javascript”&gt;</a:t>
            </a:r>
            <a:b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</a:br>
            <a: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  <a:t>...</a:t>
            </a:r>
            <a:b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</a:br>
            <a: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  <a:t>...</a:t>
            </a:r>
          </a:p>
          <a:p>
            <a:pPr marL="2060575" lvl="1" indent="-260350">
              <a:buNone/>
            </a:pPr>
            <a:r>
              <a:rPr lang="id-ID" altLang="en-US" sz="2000">
                <a:latin typeface="Courier New" panose="02070309020205020404" pitchFamily="49" charset="0"/>
                <a:ea typeface="Arial" panose="020B0604020202020204" pitchFamily="34" charset="0"/>
              </a:rPr>
              <a:t>&lt;/script&gt;</a:t>
            </a:r>
            <a:endParaRPr lang="en-US" altLang="en-US" sz="2000">
              <a:latin typeface="Courier New" panose="02070309020205020404" pitchFamily="49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3A13E9D-1CFC-48E0-A947-B64E44C8B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Penempatan JavaScript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342F62-F480-4A94-A2BB-259AC7D09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id-ID" altLang="en-US" sz="2000"/>
              <a:t>Ditempatkan pada tag &lt;head&gt;</a:t>
            </a:r>
          </a:p>
          <a:p>
            <a:pPr eaLnBrk="1" hangingPunct="1">
              <a:lnSpc>
                <a:spcPct val="160000"/>
              </a:lnSpc>
            </a:pPr>
            <a:r>
              <a:rPr lang="id-ID" altLang="en-US" sz="2000"/>
              <a:t>Ditempatkan pada tag &lt;body&gt;</a:t>
            </a:r>
          </a:p>
          <a:p>
            <a:pPr eaLnBrk="1" hangingPunct="1">
              <a:lnSpc>
                <a:spcPct val="160000"/>
              </a:lnSpc>
            </a:pPr>
            <a:r>
              <a:rPr lang="id-ID" altLang="en-US" sz="2000"/>
              <a:t>Ditempatkan pada tag &lt;head&gt; dan &lt;body&gt;</a:t>
            </a:r>
          </a:p>
          <a:p>
            <a:pPr eaLnBrk="1" hangingPunct="1">
              <a:lnSpc>
                <a:spcPct val="160000"/>
              </a:lnSpc>
            </a:pPr>
            <a:r>
              <a:rPr lang="id-ID" altLang="en-US" sz="2000"/>
              <a:t>Sebagai file external.</a:t>
            </a:r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2B0C81-9149-41B3-AB2C-926BDB8E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JavaScript pada Tag &lt;head&gt;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FAE19A-CB7E-44AE-979D-CEF3DC2E8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dirty="0"/>
              <a:t>Dengan menempatkan sintax JavaScript pada tag head, tidak akan mengganggu isi dari halaman web karena semua script disatukan pada satu tempat.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2000" dirty="0"/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5C5FFCF-921E-493C-92F7-D13D33FC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00439"/>
            <a:ext cx="8064500" cy="20161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9540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&lt;head&gt;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</a:t>
            </a: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&lt;script type=“text/javascript”&gt;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	alert(“JavaScript pada tag Head.”);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&lt;/script&gt;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&lt;/head&gt;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7A148E7-26C4-42B9-BBA9-B97FE801E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JavaScript pada Tag &lt;body&gt;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0E2273-7073-4DB5-B0B6-777B9F84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2000"/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A03492D-3FF9-464A-A007-CFE983A4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276476"/>
            <a:ext cx="8064500" cy="37449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79375" indent="1793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&lt;h1&gt;Belajar JavaScript&lt;/h1&gt;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&lt;p&gt;</a:t>
            </a:r>
          </a:p>
          <a:p>
            <a:pPr eaLnBrk="1" hangingPunct="1">
              <a:lnSpc>
                <a:spcPct val="130000"/>
              </a:lnSpc>
            </a:pPr>
            <a:endParaRPr lang="id-ID" altLang="en-US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</a:t>
            </a: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&lt;script type=“text/javascript”&gt;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	document.write(“JavaScript pada tag Body.”);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&lt;/script&gt;</a:t>
            </a:r>
          </a:p>
          <a:p>
            <a:pPr eaLnBrk="1" hangingPunct="1">
              <a:lnSpc>
                <a:spcPct val="130000"/>
              </a:lnSpc>
            </a:pPr>
            <a:endParaRPr lang="id-ID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&lt;/p&gt;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&lt;/body&gt;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85BB2E2-38DA-484C-A6DE-12EA7584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JavaScript Sebagai File External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CE2CC99-C78F-470B-8002-009EC05CA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/>
              <a:t>Jika ingin menjalankan script JavaScript yang sama di banyak halaman, gunakan JavaScript sebagai file independen.</a:t>
            </a:r>
          </a:p>
          <a:p>
            <a:pPr eaLnBrk="1" hangingPunct="1"/>
            <a:r>
              <a:rPr lang="id-ID" altLang="en-US" sz="2000"/>
              <a:t>Simpan file tersebut dengan ekstensi </a:t>
            </a:r>
            <a:r>
              <a:rPr lang="id-ID" altLang="en-US" sz="2000" b="1"/>
              <a:t>.js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2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2000" b="1"/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6FFC7AB-C947-4F56-B148-50072DF9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00439"/>
            <a:ext cx="8064500" cy="20161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&lt;head&gt;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	</a:t>
            </a: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&lt;script type=“text/javascript” src=“external.js”&gt;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&lt;/script&gt;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b="1" dirty="0">
                <a:latin typeface="Courier New" panose="02070309020205020404" pitchFamily="49" charset="0"/>
              </a:rPr>
              <a:t>&lt;/head&gt;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FA21C-F494-4C49-9126-8004C308C320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9155D-2E09-4719-B471-BC40ADAF25C2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C38C4C-8153-4F2B-B2B4-59F26FCBD332}"/>
              </a:ext>
            </a:extLst>
          </p:cNvPr>
          <p:cNvSpPr txBox="1">
            <a:spLocks/>
          </p:cNvSpPr>
          <p:nvPr/>
        </p:nvSpPr>
        <p:spPr>
          <a:xfrm>
            <a:off x="9456438" y="218861"/>
            <a:ext cx="2810140" cy="543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Mobile Programming</a:t>
            </a:r>
            <a:endParaRPr lang="en-ID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F97A8-8F1F-4005-82B9-7111B9D8987A}"/>
              </a:ext>
            </a:extLst>
          </p:cNvPr>
          <p:cNvSpPr txBox="1"/>
          <p:nvPr/>
        </p:nvSpPr>
        <p:spPr>
          <a:xfrm>
            <a:off x="2052747" y="2187563"/>
            <a:ext cx="7403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 </a:t>
            </a:r>
            <a:r>
              <a:rPr lang="en-US" dirty="0" err="1"/>
              <a:t>ciptakan</a:t>
            </a:r>
            <a:r>
              <a:rPr lang="en-US" dirty="0"/>
              <a:t> oleh Face book pada </a:t>
            </a:r>
            <a:r>
              <a:rPr lang="en-US" dirty="0" err="1"/>
              <a:t>tahun</a:t>
            </a:r>
            <a:r>
              <a:rPr lang="en-US" dirty="0"/>
              <a:t> 2015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Bersifat</a:t>
            </a:r>
            <a:r>
              <a:rPr lang="en-US" dirty="0"/>
              <a:t> Open Source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Cross Platform  (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Android dan IOS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UI yang </a:t>
            </a:r>
            <a:r>
              <a:rPr lang="en-US" dirty="0" err="1"/>
              <a:t>menyerupai</a:t>
            </a:r>
            <a:r>
              <a:rPr lang="en-US" dirty="0"/>
              <a:t> Native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Retatif</a:t>
            </a:r>
            <a:r>
              <a:rPr lang="en-US" dirty="0"/>
              <a:t> Smooth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60  frame per second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 </a:t>
            </a:r>
            <a:r>
              <a:rPr lang="en-US" dirty="0" err="1"/>
              <a:t>Skype,Instagram,Discord</a:t>
            </a:r>
            <a:r>
              <a:rPr lang="en-US" dirty="0"/>
              <a:t> ) </a:t>
            </a:r>
            <a:r>
              <a:rPr lang="en-US" dirty="0" err="1"/>
              <a:t>dll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882C40-AEEE-4CAE-9A0F-C0DF6486DE3E}"/>
              </a:ext>
            </a:extLst>
          </p:cNvPr>
          <p:cNvSpPr txBox="1">
            <a:spLocks/>
          </p:cNvSpPr>
          <p:nvPr/>
        </p:nvSpPr>
        <p:spPr>
          <a:xfrm>
            <a:off x="1974191" y="1125059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Fakta </a:t>
            </a:r>
            <a:r>
              <a:rPr lang="en-US" sz="3200" dirty="0" err="1">
                <a:solidFill>
                  <a:srgbClr val="FF0000"/>
                </a:solidFill>
              </a:rPr>
              <a:t>seputar</a:t>
            </a:r>
            <a:r>
              <a:rPr lang="en-US" sz="3200" dirty="0">
                <a:solidFill>
                  <a:srgbClr val="FF0000"/>
                </a:solidFill>
              </a:rPr>
              <a:t> React-Native</a:t>
            </a:r>
            <a:endParaRPr lang="en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7BD857-DF45-4730-A516-FA8A74F39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Penggunaan JavaScript External</a:t>
            </a:r>
            <a:endParaRPr lang="en-US" altLang="en-US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7DCB2AE4-0E1C-43BF-A104-8F4B02B9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700213"/>
            <a:ext cx="8064500" cy="20891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sz="1400" b="1" dirty="0"/>
              <a:t>File contoh1.js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document.write(“&lt;h2&gt;Text ini ditulis dengan JavaScript&lt;/h2&gt;”);</a:t>
            </a:r>
          </a:p>
          <a:p>
            <a:pPr eaLnBrk="1" hangingPunct="1">
              <a:lnSpc>
                <a:spcPct val="130000"/>
              </a:lnSpc>
            </a:pPr>
            <a:endParaRPr lang="id-ID" altLang="en-US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id-ID" altLang="en-US" sz="1400" b="1" dirty="0"/>
              <a:t>File contoh1.html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400" b="1" dirty="0">
                <a:latin typeface="Courier New" panose="02070309020205020404" pitchFamily="49" charset="0"/>
              </a:rPr>
              <a:t>&lt;head&gt;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400" b="1" dirty="0">
                <a:latin typeface="Courier New" panose="02070309020205020404" pitchFamily="49" charset="0"/>
              </a:rPr>
              <a:t>	</a:t>
            </a:r>
            <a:r>
              <a:rPr lang="id-ID" alt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&lt;script type=“text/javascript” src=“contoh1.js”&gt;&lt;/script&gt;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400" b="1" dirty="0">
                <a:latin typeface="Courier New" panose="02070309020205020404" pitchFamily="49" charset="0"/>
              </a:rPr>
              <a:t>&lt;/head&gt;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C6035E7E-DD97-4C1D-B1CF-3ECB7DAD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4149726"/>
            <a:ext cx="3524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6">
            <a:extLst>
              <a:ext uri="{FF2B5EF4-FFF2-40B4-BE49-F238E27FC236}">
                <a16:creationId xmlns:a16="http://schemas.microsoft.com/office/drawing/2014/main" id="{C07B5339-0603-408E-92B9-E444EA12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76701"/>
            <a:ext cx="64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b="1" u="sng"/>
              <a:t>Hasil</a:t>
            </a:r>
            <a:endParaRPr lang="en-US" altLang="en-US" b="1"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3E5FD3-C4E6-4ACA-BC78-A786E57F3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Variabel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13B0F3F-23AA-4A14-9564-FB0A34349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/>
              <a:t>Aturan penulisan Variabel :</a:t>
            </a:r>
          </a:p>
          <a:p>
            <a:pPr lvl="1" eaLnBrk="1" hangingPunct="1"/>
            <a:r>
              <a:rPr lang="id-ID" altLang="en-US" sz="1800">
                <a:ea typeface="Arial" panose="020B0604020202020204" pitchFamily="34" charset="0"/>
              </a:rPr>
              <a:t>Nama variabel bersifat </a:t>
            </a:r>
            <a:r>
              <a:rPr lang="id-ID" altLang="en-US" sz="1800" b="1" i="1">
                <a:ea typeface="Arial" panose="020B0604020202020204" pitchFamily="34" charset="0"/>
              </a:rPr>
              <a:t>Case Sensitive</a:t>
            </a:r>
            <a:endParaRPr lang="id-ID" altLang="en-US" sz="1800" b="1">
              <a:ea typeface="Arial" panose="020B0604020202020204" pitchFamily="34" charset="0"/>
            </a:endParaRPr>
          </a:p>
          <a:p>
            <a:pPr lvl="1" eaLnBrk="1" hangingPunct="1"/>
            <a:r>
              <a:rPr lang="id-ID" altLang="en-US" sz="1800">
                <a:ea typeface="Arial" panose="020B0604020202020204" pitchFamily="34" charset="0"/>
              </a:rPr>
              <a:t>Harus dimulai dengan huruf atau karakter </a:t>
            </a:r>
            <a:r>
              <a:rPr lang="id-ID" altLang="en-US" sz="1800" i="1">
                <a:ea typeface="Arial" panose="020B0604020202020204" pitchFamily="34" charset="0"/>
              </a:rPr>
              <a:t>underscore</a:t>
            </a:r>
            <a:r>
              <a:rPr lang="id-ID" altLang="en-US" sz="1800">
                <a:ea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id-ID" altLang="en-US" sz="1800">
              <a:ea typeface="Arial" panose="020B0604020202020204" pitchFamily="34" charset="0"/>
            </a:endParaRPr>
          </a:p>
          <a:p>
            <a:pPr eaLnBrk="1" hangingPunct="1"/>
            <a:r>
              <a:rPr lang="id-ID" altLang="en-US" sz="2000"/>
              <a:t>Deklarasi Variabel dengan statement </a:t>
            </a:r>
            <a:r>
              <a:rPr lang="id-ID" altLang="en-US" b="1"/>
              <a:t>var</a:t>
            </a:r>
          </a:p>
          <a:p>
            <a:pPr lvl="1" eaLnBrk="1" hangingPunct="1"/>
            <a:r>
              <a:rPr lang="id-ID" altLang="en-US" sz="1800">
                <a:latin typeface="Courier New" panose="02070309020205020404" pitchFamily="49" charset="0"/>
                <a:ea typeface="Arial" panose="020B0604020202020204" pitchFamily="34" charset="0"/>
              </a:rPr>
              <a:t>var nama;</a:t>
            </a:r>
          </a:p>
          <a:p>
            <a:pPr lvl="1" eaLnBrk="1" hangingPunct="1"/>
            <a:r>
              <a:rPr lang="id-ID" altLang="en-US" sz="1800">
                <a:latin typeface="Courier New" panose="02070309020205020404" pitchFamily="49" charset="0"/>
                <a:ea typeface="Arial" panose="020B0604020202020204" pitchFamily="34" charset="0"/>
              </a:rPr>
              <a:t>var nama=“Sandhika”;</a:t>
            </a:r>
          </a:p>
          <a:p>
            <a:pPr eaLnBrk="1" hangingPunct="1"/>
            <a:endParaRPr lang="id-ID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id-ID" altLang="en-US" sz="2000"/>
              <a:t>Variabel yang tidak dideklarasikan</a:t>
            </a:r>
          </a:p>
          <a:p>
            <a:pPr lvl="1" eaLnBrk="1" hangingPunct="1"/>
            <a:r>
              <a:rPr lang="id-ID" altLang="en-US" sz="1800">
                <a:latin typeface="Courier New" panose="02070309020205020404" pitchFamily="49" charset="0"/>
                <a:ea typeface="Arial" panose="020B0604020202020204" pitchFamily="34" charset="0"/>
              </a:rPr>
              <a:t>nama=“Sandhika”;</a:t>
            </a:r>
          </a:p>
          <a:p>
            <a:pPr lvl="1" eaLnBrk="1" hangingPunct="1"/>
            <a:r>
              <a:rPr lang="id-ID" altLang="en-US" sz="1800">
                <a:latin typeface="Courier New" panose="02070309020205020404" pitchFamily="49" charset="0"/>
                <a:ea typeface="Arial" panose="020B0604020202020204" pitchFamily="34" charset="0"/>
              </a:rPr>
              <a:t>x=y+5;</a:t>
            </a:r>
          </a:p>
          <a:p>
            <a:pPr lvl="1" eaLnBrk="1" hangingPunct="1"/>
            <a:endParaRPr lang="en-US" altLang="en-US" sz="1800">
              <a:latin typeface="Courier New" panose="02070309020205020404" pitchFamily="49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6447BE3-9EBA-4E50-B093-8A9E6CC9E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Variabel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6FE79A7-2559-4A7B-80E0-7BD9DDD56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Contoh :</a:t>
            </a:r>
            <a:endParaRPr lang="en-US" altLang="en-US" sz="1800" b="1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F95D6F23-E712-4123-8A9B-3C15F181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133601"/>
            <a:ext cx="368617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6">
            <a:extLst>
              <a:ext uri="{FF2B5EF4-FFF2-40B4-BE49-F238E27FC236}">
                <a16:creationId xmlns:a16="http://schemas.microsoft.com/office/drawing/2014/main" id="{EDEC929C-2A8D-468C-9BBF-0621A722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1700213"/>
            <a:ext cx="102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id-ID" altLang="en-US" b="1"/>
              <a:t>Hasil :</a:t>
            </a:r>
            <a:endParaRPr lang="en-US" altLang="en-US" b="1"/>
          </a:p>
        </p:txBody>
      </p:sp>
      <p:pic>
        <p:nvPicPr>
          <p:cNvPr id="14342" name="Picture 8">
            <a:extLst>
              <a:ext uri="{FF2B5EF4-FFF2-40B4-BE49-F238E27FC236}">
                <a16:creationId xmlns:a16="http://schemas.microsoft.com/office/drawing/2014/main" id="{9FF721EF-D6F6-496F-B54E-7FB25E90C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133600"/>
            <a:ext cx="2543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85DBE2F-8CBF-495F-835C-F0C99C8A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Operator Aritmatika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E0DCC1-FB95-4E20-B131-582609667A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3"/>
            <a:ext cx="8229600" cy="341312"/>
          </a:xfrm>
        </p:spPr>
        <p:txBody>
          <a:bodyPr/>
          <a:lstStyle/>
          <a:p>
            <a:pPr eaLnBrk="1" hangingPunct="1"/>
            <a:r>
              <a:rPr lang="id-ID" altLang="en-US" sz="1600"/>
              <a:t>Macam-macam Operator Aritmatika pada JavaScript</a:t>
            </a:r>
          </a:p>
          <a:p>
            <a:pPr eaLnBrk="1" hangingPunct="1"/>
            <a:endParaRPr lang="en-US" altLang="en-US" sz="1600"/>
          </a:p>
        </p:txBody>
      </p:sp>
      <p:graphicFrame>
        <p:nvGraphicFramePr>
          <p:cNvPr id="172210" name="Group 178">
            <a:extLst>
              <a:ext uri="{FF2B5EF4-FFF2-40B4-BE49-F238E27FC236}">
                <a16:creationId xmlns:a16="http://schemas.microsoft.com/office/drawing/2014/main" id="{2E1C29CE-B566-43DD-A15F-30AFEA1CCC8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24113" y="2133601"/>
          <a:ext cx="7416800" cy="2949575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Operator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Deskripsi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Contoh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Hasil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+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Penjumlahan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5 + 2;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-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Pengurangan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10 –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*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Perkalian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5 * 4;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/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Pembagian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10 /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%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Modulus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5 %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++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Increment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x++;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x+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--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Decrement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x--;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194AF4-4A34-42AF-98B8-FD992D05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Contoh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E502FF-8139-4328-8933-695A025E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/>
              <a:t>Penggunaan operator </a:t>
            </a:r>
            <a:r>
              <a:rPr lang="id-ID" altLang="en-US" sz="1800" b="1"/>
              <a:t>+</a:t>
            </a:r>
            <a:r>
              <a:rPr lang="id-ID" altLang="en-US" sz="1800"/>
              <a:t> pada string.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800" b="1"/>
              <a:t>Contoh :					Hasil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F144E9AA-0B4C-4830-B0EB-BADCC199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740025"/>
            <a:ext cx="42481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7C94D09C-958C-4B91-AF6D-69E98035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2852738"/>
            <a:ext cx="24860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4789A75-ED3A-4D83-A638-E256B23B0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Contoh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28791B2-D132-449F-916E-D0004CB59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3898900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000"/>
              <a:t>x=5+5;</a:t>
            </a:r>
            <a:br>
              <a:rPr lang="en-US" altLang="en-US" sz="2000"/>
            </a:br>
            <a:r>
              <a:rPr lang="en-US" altLang="en-US" sz="2000"/>
              <a:t>document.write(x);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x="5"+"5";</a:t>
            </a:r>
            <a:br>
              <a:rPr lang="en-US" altLang="en-US" sz="2000"/>
            </a:br>
            <a:r>
              <a:rPr lang="en-US" altLang="en-US" sz="2000"/>
              <a:t>document.write(x);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x=5+"5";</a:t>
            </a:r>
            <a:br>
              <a:rPr lang="en-US" altLang="en-US" sz="2000"/>
            </a:br>
            <a:r>
              <a:rPr lang="en-US" altLang="en-US" sz="2000"/>
              <a:t>document.write(x);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x="5"+5;</a:t>
            </a:r>
            <a:br>
              <a:rPr lang="en-US" altLang="en-US" sz="2000"/>
            </a:br>
            <a:r>
              <a:rPr lang="en-US" altLang="en-US" sz="2000"/>
              <a:t>document.write(x); </a:t>
            </a:r>
          </a:p>
        </p:txBody>
      </p:sp>
      <p:sp>
        <p:nvSpPr>
          <p:cNvPr id="179205" name="Line 5">
            <a:extLst>
              <a:ext uri="{FF2B5EF4-FFF2-40B4-BE49-F238E27FC236}">
                <a16:creationId xmlns:a16="http://schemas.microsoft.com/office/drawing/2014/main" id="{02A7273F-F8BF-4F20-BFA1-C87B88BE0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50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9206" name="Text Box 6">
            <a:extLst>
              <a:ext uri="{FF2B5EF4-FFF2-40B4-BE49-F238E27FC236}">
                <a16:creationId xmlns:a16="http://schemas.microsoft.com/office/drawing/2014/main" id="{613CB5ED-D755-4546-B834-4E63C23B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1989138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b="1"/>
              <a:t>10</a:t>
            </a:r>
            <a:endParaRPr lang="en-US" altLang="en-US" b="1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349CC9B9-1BA1-4AF4-9117-39AD785CD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320675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9208" name="Text Box 8">
            <a:extLst>
              <a:ext uri="{FF2B5EF4-FFF2-40B4-BE49-F238E27FC236}">
                <a16:creationId xmlns:a16="http://schemas.microsoft.com/office/drawing/2014/main" id="{5355BFA9-3715-4FFF-BBC9-22CEDEF7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9" y="2990851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b="1"/>
              <a:t>55</a:t>
            </a:r>
            <a:endParaRPr lang="en-US" altLang="en-US" b="1"/>
          </a:p>
        </p:txBody>
      </p:sp>
      <p:sp>
        <p:nvSpPr>
          <p:cNvPr id="179209" name="Line 9">
            <a:extLst>
              <a:ext uri="{FF2B5EF4-FFF2-40B4-BE49-F238E27FC236}">
                <a16:creationId xmlns:a16="http://schemas.microsoft.com/office/drawing/2014/main" id="{A061F9F7-0517-479D-BC77-41D86377E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35768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id="{446ABC8C-DBC2-4FAE-ACB3-ED4967DED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4141788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b="1"/>
              <a:t>55</a:t>
            </a:r>
            <a:endParaRPr lang="en-US" altLang="en-US" b="1"/>
          </a:p>
        </p:txBody>
      </p:sp>
      <p:sp>
        <p:nvSpPr>
          <p:cNvPr id="179211" name="Line 11">
            <a:extLst>
              <a:ext uri="{FF2B5EF4-FFF2-40B4-BE49-F238E27FC236}">
                <a16:creationId xmlns:a16="http://schemas.microsoft.com/office/drawing/2014/main" id="{1D618F43-DDA9-4700-B367-CD9C1089A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6575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9212" name="Text Box 12">
            <a:extLst>
              <a:ext uri="{FF2B5EF4-FFF2-40B4-BE49-F238E27FC236}">
                <a16:creationId xmlns:a16="http://schemas.microsoft.com/office/drawing/2014/main" id="{F84A3287-0A98-4B9C-A0D1-1711BD09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5149851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b="1"/>
              <a:t>55</a:t>
            </a:r>
            <a:endParaRPr lang="en-US" altLang="en-US" b="1"/>
          </a:p>
        </p:txBody>
      </p:sp>
      <p:sp>
        <p:nvSpPr>
          <p:cNvPr id="179213" name="Text Box 13">
            <a:extLst>
              <a:ext uri="{FF2B5EF4-FFF2-40B4-BE49-F238E27FC236}">
                <a16:creationId xmlns:a16="http://schemas.microsoft.com/office/drawing/2014/main" id="{C81FEB42-57A4-4A04-A3F1-B7B10B8C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2636839"/>
            <a:ext cx="21605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altLang="en-US">
                <a:solidFill>
                  <a:srgbClr val="0000FF"/>
                </a:solidFill>
              </a:rPr>
              <a:t>Jika menggabungkan angka dengan string, maka hasilnya akan string.</a:t>
            </a: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/>
      <p:bldP spid="179208" grpId="0"/>
      <p:bldP spid="179210" grpId="0"/>
      <p:bldP spid="179212" grpId="0"/>
      <p:bldP spid="1792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79E938-B892-48F7-A7DE-48CEA9D89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Operator Assigment</a:t>
            </a:r>
            <a:endParaRPr lang="en-US" altLang="en-US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D6F9F9DE-735F-4DFC-A11A-EF437A9BC5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4"/>
            <a:ext cx="8229600" cy="414337"/>
          </a:xfrm>
        </p:spPr>
        <p:txBody>
          <a:bodyPr/>
          <a:lstStyle/>
          <a:p>
            <a:pPr eaLnBrk="1" hangingPunct="1"/>
            <a:r>
              <a:rPr lang="id-ID" altLang="en-US" sz="1600"/>
              <a:t>Macam-macam operator </a:t>
            </a:r>
            <a:r>
              <a:rPr lang="id-ID" altLang="en-US" sz="1600" i="1"/>
              <a:t>Assigment</a:t>
            </a:r>
            <a:r>
              <a:rPr lang="id-ID" altLang="en-US" sz="1600"/>
              <a:t> pada JavaScript.</a:t>
            </a:r>
            <a:endParaRPr lang="en-US" altLang="en-US" sz="1600"/>
          </a:p>
        </p:txBody>
      </p:sp>
      <p:graphicFrame>
        <p:nvGraphicFramePr>
          <p:cNvPr id="176181" name="Group 53">
            <a:extLst>
              <a:ext uri="{FF2B5EF4-FFF2-40B4-BE49-F238E27FC236}">
                <a16:creationId xmlns:a16="http://schemas.microsoft.com/office/drawing/2014/main" id="{8466558C-A354-4C8F-8EB9-D9E9EECE1ED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24114" y="2160588"/>
          <a:ext cx="7272337" cy="2781300"/>
        </p:xfrm>
        <a:graphic>
          <a:graphicData uri="http://schemas.openxmlformats.org/drawingml/2006/table">
            <a:tbl>
              <a:tblPr/>
              <a:tblGrid>
                <a:gridCol w="14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Operator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Contoh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Sama Dengan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Hasil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</a:t>
                      </a:r>
                      <a:r>
                        <a:rPr kumimoji="0" lang="id-ID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“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Belajar JS</a:t>
                      </a:r>
                      <a:r>
                        <a:rPr kumimoji="0" lang="id-ID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”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Belajar JS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+=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+= 6;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x + 6;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-=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-=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x - 2;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*=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*= y;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x * y;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/=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/=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x / 2;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%=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%= y;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x % y;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 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49B3983-C1C4-4B8F-AFB5-31B043434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Contoh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9C53ECB-3FDF-43CD-BFD7-174C85A88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/>
              <a:t>Penggunaan operator Assigment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800" b="1"/>
              <a:t>Contoh :					Hasil :</a:t>
            </a:r>
            <a:endParaRPr lang="en-US" altLang="en-US" sz="1800" b="1"/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52BC917A-5EBB-418C-B6BE-9FA914C7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781300"/>
            <a:ext cx="4176713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>
            <a:extLst>
              <a:ext uri="{FF2B5EF4-FFF2-40B4-BE49-F238E27FC236}">
                <a16:creationId xmlns:a16="http://schemas.microsoft.com/office/drawing/2014/main" id="{DFE9F679-4E05-4C38-8517-CB45F6A9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2852739"/>
            <a:ext cx="2428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60F1C6-4FDE-4F5D-89BB-BAA166B78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Komentar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6C15D8-D3D1-4303-AAB9-F652920DD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d-ID" altLang="en-US" sz="2000"/>
              <a:t>Digunakan untuk menerangkan script JavaScript yang dibuat.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/>
              <a:t>Mencegah script tersebut dieksekusi oleh browser.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/>
              <a:t>Macam-macam komentar.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 i="1"/>
              <a:t>Single Line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 sz="1800">
                <a:ea typeface="Arial" panose="020B0604020202020204" pitchFamily="34" charset="0"/>
              </a:rPr>
              <a:t>Dimulai dengan karakter : </a:t>
            </a:r>
            <a:r>
              <a:rPr lang="id-ID" altLang="en-US" sz="1800" b="1">
                <a:ea typeface="Arial" panose="020B0604020202020204" pitchFamily="34" charset="0"/>
              </a:rPr>
              <a:t>//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 i="1"/>
              <a:t>Multi Line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 sz="1800" i="1">
                <a:ea typeface="Arial" panose="020B0604020202020204" pitchFamily="34" charset="0"/>
              </a:rPr>
              <a:t>Dimulai dengan karakter : </a:t>
            </a:r>
            <a:r>
              <a:rPr lang="id-ID" altLang="en-US" sz="1800" b="1" i="1">
                <a:ea typeface="Arial" panose="020B0604020202020204" pitchFamily="34" charset="0"/>
              </a:rPr>
              <a:t>/*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 sz="1800" i="1">
                <a:ea typeface="Arial" panose="020B0604020202020204" pitchFamily="34" charset="0"/>
              </a:rPr>
              <a:t>Diakhiri dengan karakter : </a:t>
            </a:r>
            <a:r>
              <a:rPr lang="id-ID" altLang="en-US" sz="1800" b="1" i="1">
                <a:ea typeface="Arial" panose="020B0604020202020204" pitchFamily="34" charset="0"/>
              </a:rPr>
              <a:t>*/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 sz="1800" b="1">
                <a:ea typeface="Arial" panose="020B0604020202020204" pitchFamily="34" charset="0"/>
              </a:rPr>
              <a:t>Contoh :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1700" b="1">
                <a:ea typeface="Arial" panose="020B0604020202020204" pitchFamily="34" charset="0"/>
              </a:rPr>
              <a:t>/*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1700" b="1">
                <a:ea typeface="Arial" panose="020B0604020202020204" pitchFamily="34" charset="0"/>
              </a:rPr>
              <a:t>	document.write(“Script ini tidak akan dieksekusi”);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1700" b="1">
                <a:ea typeface="Arial" panose="020B0604020202020204" pitchFamily="34" charset="0"/>
              </a:rPr>
              <a:t>*/</a:t>
            </a:r>
            <a:endParaRPr lang="en-US" altLang="en-US" sz="1700" b="1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9F9A7B-9565-4588-8853-8EA7D32BB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Operator Pembanding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22F73-4DE9-4C15-A6A9-A8B15CF337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19264"/>
            <a:ext cx="8291513" cy="630237"/>
          </a:xfrm>
        </p:spPr>
        <p:txBody>
          <a:bodyPr/>
          <a:lstStyle/>
          <a:p>
            <a:pPr eaLnBrk="1" hangingPunct="1"/>
            <a:r>
              <a:rPr lang="id-ID" altLang="en-US" sz="1600"/>
              <a:t>Macam - macam operator pembanding</a:t>
            </a:r>
          </a:p>
          <a:p>
            <a:pPr lvl="1" eaLnBrk="1" hangingPunct="1"/>
            <a:r>
              <a:rPr lang="id-ID" altLang="en-US" sz="1400">
                <a:ea typeface="Arial" panose="020B0604020202020204" pitchFamily="34" charset="0"/>
              </a:rPr>
              <a:t>Misal nilai x = 5.</a:t>
            </a:r>
            <a:endParaRPr lang="en-US" altLang="en-US" sz="1400">
              <a:ea typeface="Arial" panose="020B0604020202020204" pitchFamily="34" charset="0"/>
            </a:endParaRPr>
          </a:p>
        </p:txBody>
      </p:sp>
      <p:graphicFrame>
        <p:nvGraphicFramePr>
          <p:cNvPr id="181252" name="Group 4">
            <a:extLst>
              <a:ext uri="{FF2B5EF4-FFF2-40B4-BE49-F238E27FC236}">
                <a16:creationId xmlns:a16="http://schemas.microsoft.com/office/drawing/2014/main" id="{07514B64-60DB-4EB9-BBD4-42D37056B83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95551" y="2582863"/>
          <a:ext cx="7561263" cy="2863921"/>
        </p:xfrm>
        <a:graphic>
          <a:graphicData uri="http://schemas.openxmlformats.org/drawingml/2006/table">
            <a:tbl>
              <a:tblPr/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Operator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Deskripsi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Contoh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==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Sama dengan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==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salah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===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Sama persis dengan ( tipe data dan nilai 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=== 5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benar</a:t>
                      </a: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=== </a:t>
                      </a:r>
                      <a:r>
                        <a:rPr kumimoji="0" lang="id-ID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“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5</a:t>
                      </a:r>
                      <a:r>
                        <a:rPr kumimoji="0" lang="id-ID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”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salah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!=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Tidak sama dengan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!=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&gt;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Lebih besar dari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&gt;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salah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&lt;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Lebih kecil dari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&lt;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&gt;=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Lebih besar sama dengan dari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&gt;=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salah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&lt;=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Lebih kecil sama dengan dari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</a:rPr>
                        <a:t>x &lt;= 8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Wingdings" pitchFamily="2" charset="2"/>
                        </a:rPr>
                        <a:t>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AA715-BC5E-4627-913F-FFBA2714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7" y="1439978"/>
            <a:ext cx="6832962" cy="42794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7D7591-494E-42C6-A010-8BA6FCD6422D}"/>
              </a:ext>
            </a:extLst>
          </p:cNvPr>
          <p:cNvSpPr txBox="1">
            <a:spLocks/>
          </p:cNvSpPr>
          <p:nvPr/>
        </p:nvSpPr>
        <p:spPr>
          <a:xfrm>
            <a:off x="2043017" y="563984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Cross platform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D12F4-2EBB-43AD-8E25-9F61D445F44D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37CB57-767A-4E47-B202-0D5BF32BC879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59447C-CB25-49DE-B68A-8276220CDF9D}"/>
              </a:ext>
            </a:extLst>
          </p:cNvPr>
          <p:cNvSpPr txBox="1">
            <a:spLocks/>
          </p:cNvSpPr>
          <p:nvPr/>
        </p:nvSpPr>
        <p:spPr>
          <a:xfrm>
            <a:off x="9456438" y="218861"/>
            <a:ext cx="2312775" cy="543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Mobile Programming</a:t>
            </a:r>
            <a:endParaRPr lang="en-ID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B43F77-C6A7-4629-B976-DC7E9367A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Operator Logika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8A7A72E-90C0-4872-9588-604782C7D7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3"/>
            <a:ext cx="8218488" cy="557212"/>
          </a:xfrm>
        </p:spPr>
        <p:txBody>
          <a:bodyPr/>
          <a:lstStyle/>
          <a:p>
            <a:pPr eaLnBrk="1" hangingPunct="1"/>
            <a:r>
              <a:rPr lang="id-ID" altLang="en-US" sz="1400"/>
              <a:t>Macam – macam operator logika</a:t>
            </a:r>
          </a:p>
          <a:p>
            <a:pPr lvl="1" eaLnBrk="1" hangingPunct="1"/>
            <a:r>
              <a:rPr lang="id-ID" altLang="en-US" sz="1200">
                <a:ea typeface="Arial" panose="020B0604020202020204" pitchFamily="34" charset="0"/>
              </a:rPr>
              <a:t>Misal nilai x = 6, dan y = 3.</a:t>
            </a:r>
            <a:endParaRPr lang="en-US" altLang="en-US" sz="1200">
              <a:ea typeface="Arial" panose="020B0604020202020204" pitchFamily="34" charset="0"/>
            </a:endParaRPr>
          </a:p>
        </p:txBody>
      </p:sp>
      <p:graphicFrame>
        <p:nvGraphicFramePr>
          <p:cNvPr id="182276" name="Group 4">
            <a:extLst>
              <a:ext uri="{FF2B5EF4-FFF2-40B4-BE49-F238E27FC236}">
                <a16:creationId xmlns:a16="http://schemas.microsoft.com/office/drawing/2014/main" id="{ACA4E955-689C-4DB1-9AEE-CF03925A395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24114" y="2403476"/>
          <a:ext cx="7704137" cy="1235075"/>
        </p:xfrm>
        <a:graphic>
          <a:graphicData uri="http://schemas.openxmlformats.org/drawingml/2006/table">
            <a:tbl>
              <a:tblPr/>
              <a:tblGrid>
                <a:gridCol w="209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Operator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Deskripsi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Contoh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&amp;&amp;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Dan (and)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(x &lt; 10 &amp;&amp; y &gt; 1) 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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||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Atau (or)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(x == 5 || y == 3) 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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!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Tidak (not)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!(x==y)  </a:t>
                      </a:r>
                      <a:r>
                        <a:rPr kumimoji="0" 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  benar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DEAA1C-1C69-4CDD-AAD0-00134EFB6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6A0137-65EA-48FE-A92E-E120927C8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/>
              <a:t>Pada JavaScript terdapat beberapa macam pengkondisian</a:t>
            </a:r>
          </a:p>
          <a:p>
            <a:pPr lvl="1" eaLnBrk="1" hangingPunct="1"/>
            <a:r>
              <a:rPr lang="id-ID" altLang="en-US" sz="1600" b="1">
                <a:ea typeface="Arial" panose="020B0604020202020204" pitchFamily="34" charset="0"/>
              </a:rPr>
              <a:t>if (kondisi)</a:t>
            </a:r>
          </a:p>
          <a:p>
            <a:pPr lvl="2" eaLnBrk="1" hangingPunct="1"/>
            <a:r>
              <a:rPr lang="id-ID" altLang="en-US" sz="1500">
                <a:ea typeface="Arial" panose="020B0604020202020204" pitchFamily="34" charset="0"/>
              </a:rPr>
              <a:t>Gunakan statement ini untuk mengeksekusi </a:t>
            </a:r>
            <a:r>
              <a:rPr lang="id-ID" altLang="en-US" sz="1500" i="1">
                <a:ea typeface="Arial" panose="020B0604020202020204" pitchFamily="34" charset="0"/>
              </a:rPr>
              <a:t>source code </a:t>
            </a:r>
            <a:r>
              <a:rPr lang="id-ID" altLang="en-US" sz="1500">
                <a:ea typeface="Arial" panose="020B0604020202020204" pitchFamily="34" charset="0"/>
              </a:rPr>
              <a:t>hanya jika satu kondisi bernilai true.</a:t>
            </a:r>
            <a:endParaRPr lang="id-ID" altLang="en-US" sz="1500" b="1" i="1">
              <a:ea typeface="Arial" panose="020B0604020202020204" pitchFamily="34" charset="0"/>
            </a:endParaRPr>
          </a:p>
          <a:p>
            <a:pPr lvl="1" eaLnBrk="1" hangingPunct="1"/>
            <a:r>
              <a:rPr lang="id-ID" altLang="en-US" sz="1600" b="1">
                <a:ea typeface="Arial" panose="020B0604020202020204" pitchFamily="34" charset="0"/>
              </a:rPr>
              <a:t>if (kondisi1) else (kondisi2) </a:t>
            </a:r>
          </a:p>
          <a:p>
            <a:pPr lvl="2" eaLnBrk="1" hangingPunct="1"/>
            <a:r>
              <a:rPr lang="id-ID" altLang="en-US" sz="1500">
                <a:ea typeface="Arial" panose="020B0604020202020204" pitchFamily="34" charset="0"/>
              </a:rPr>
              <a:t>Gunakan statement ini untuk mengeksekusi </a:t>
            </a:r>
            <a:r>
              <a:rPr lang="id-ID" altLang="en-US" sz="1500" i="1">
                <a:ea typeface="Arial" panose="020B0604020202020204" pitchFamily="34" charset="0"/>
              </a:rPr>
              <a:t>soure code</a:t>
            </a:r>
            <a:r>
              <a:rPr lang="id-ID" altLang="en-US" sz="1500">
                <a:ea typeface="Arial" panose="020B0604020202020204" pitchFamily="34" charset="0"/>
              </a:rPr>
              <a:t> jika satu kondisi bernilai true, dan kondisi lain bernilai false.</a:t>
            </a:r>
            <a:endParaRPr lang="id-ID" altLang="en-US" sz="1500" b="1">
              <a:ea typeface="Arial" panose="020B0604020202020204" pitchFamily="34" charset="0"/>
            </a:endParaRPr>
          </a:p>
          <a:p>
            <a:pPr lvl="1" eaLnBrk="1" hangingPunct="1"/>
            <a:r>
              <a:rPr lang="id-ID" altLang="en-US" sz="1600" b="1">
                <a:ea typeface="Arial" panose="020B0604020202020204" pitchFamily="34" charset="0"/>
              </a:rPr>
              <a:t>if (kondisi1) else if (kondisi2) else (kondisi3)</a:t>
            </a:r>
          </a:p>
          <a:p>
            <a:pPr lvl="2" eaLnBrk="1" hangingPunct="1"/>
            <a:r>
              <a:rPr lang="id-ID" altLang="en-US" sz="1500">
                <a:ea typeface="Arial" panose="020B0604020202020204" pitchFamily="34" charset="0"/>
              </a:rPr>
              <a:t>Gunakan statement ini untuk memilih satu dari banyak kondisi.</a:t>
            </a:r>
            <a:endParaRPr lang="id-ID" altLang="en-US" sz="1500" b="1">
              <a:ea typeface="Arial" panose="020B0604020202020204" pitchFamily="34" charset="0"/>
            </a:endParaRPr>
          </a:p>
          <a:p>
            <a:pPr lvl="1" eaLnBrk="1" hangingPunct="1"/>
            <a:r>
              <a:rPr lang="id-ID" altLang="en-US" sz="1600" b="1">
                <a:ea typeface="Arial" panose="020B0604020202020204" pitchFamily="34" charset="0"/>
              </a:rPr>
              <a:t>switch</a:t>
            </a:r>
          </a:p>
          <a:p>
            <a:pPr lvl="2" eaLnBrk="1" hangingPunct="1"/>
            <a:r>
              <a:rPr lang="id-ID" altLang="en-US" sz="1500">
                <a:ea typeface="Arial" panose="020B0604020202020204" pitchFamily="34" charset="0"/>
              </a:rPr>
              <a:t>Gunakan statement ini untuk memilih satu dari banyak kondisi.</a:t>
            </a:r>
            <a:endParaRPr lang="id-ID" altLang="en-US" sz="1500" b="1">
              <a:ea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C15F5ACF-D4E7-4E85-9814-25DA2B25F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71EB539-DAED-41DC-810E-6765139A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054" y="1253331"/>
            <a:ext cx="10515600" cy="4351338"/>
          </a:xfrm>
        </p:spPr>
        <p:txBody>
          <a:bodyPr/>
          <a:lstStyle/>
          <a:p>
            <a:pPr eaLnBrk="1" hangingPunct="1"/>
            <a:r>
              <a:rPr lang="id-ID" altLang="en-US" sz="1800" b="1" dirty="0"/>
              <a:t>if statement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 dirty="0"/>
              <a:t>Sintaks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 dirty="0"/>
              <a:t>	</a:t>
            </a:r>
            <a:r>
              <a:rPr lang="id-ID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(kondisi)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	aksi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 dirty="0"/>
              <a:t>Contoh</a:t>
            </a:r>
            <a:r>
              <a:rPr lang="id-ID" altLang="en-US" sz="1800" b="1" dirty="0"/>
              <a:t>						</a:t>
            </a:r>
            <a:r>
              <a:rPr lang="en-US" altLang="en-US" sz="1800" b="1" dirty="0"/>
              <a:t>                           </a:t>
            </a:r>
            <a:r>
              <a:rPr lang="id-ID" altLang="en-US" sz="1800" b="1" dirty="0"/>
              <a:t>Hasil</a:t>
            </a:r>
            <a:endParaRPr lang="en-US" altLang="en-US" sz="1800" b="1" dirty="0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FB23D3D3-2789-4319-834D-05F34570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25900"/>
            <a:ext cx="48958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233F9FE5-20FB-41CA-BBA1-CA8FE233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4057651"/>
            <a:ext cx="240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700CD1-3807-448F-8F09-A8687FFA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Pengkondisian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B19EDD-A6B6-4D63-8BF2-7DB2CE3CB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if (kondisi1) else (kondisi2)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Sintaks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874B989-D3DF-44F4-A1A7-14E44E3E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745" y="2669381"/>
            <a:ext cx="8135938" cy="2663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if (kondisi)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aksi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	aksi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}</a:t>
            </a:r>
            <a:endParaRPr lang="en-US" alt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1ED4454-4AA9-4382-940C-E59000496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CC9A479-4C5F-4CF7-88A6-D73C9098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if (kondisi)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Contoh						Hasil				</a:t>
            </a:r>
            <a:endParaRPr lang="en-US" altLang="en-US" sz="1600" b="1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A838772C-0B70-4DF6-82A9-6FA3F3AB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708276"/>
            <a:ext cx="44640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FAFBD4DC-017B-4FDA-B94F-E5A317C3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781300"/>
            <a:ext cx="2400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CB8E36-B022-40E7-8D56-41B783C9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Pengkondisian</a:t>
            </a:r>
            <a:endParaRPr lang="en-US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D76DC5-D686-45CC-9AF8-B71CF8510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if (kondisi1) else if (kondisi2) else (kondisi3)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Sintaks</a:t>
            </a:r>
            <a:endParaRPr lang="en-US" altLang="en-US" sz="1600" b="1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0B290BE9-2E28-4CD5-ACE4-261B469D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420938"/>
            <a:ext cx="8135938" cy="38163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if (kondisi1)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	dieksekusi jika kondisi1 bernilai true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else if (kondisi2)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	dieksekusi jika kondisi1 false dan kondisi2 true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	dieksekusi jika kondisi1 dan kondisi2 false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}</a:t>
            </a:r>
            <a:endParaRPr lang="en-US" alt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148BE87-3E4F-41B7-A13F-438A76B1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367DF61-D380-4DB7-8D05-206266DC6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if (kondisi1) else if (kondisi2) else (kondisi3)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Contoh						Hasil</a:t>
            </a:r>
            <a:endParaRPr lang="en-US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7BE13A9F-37EB-4254-997A-BE0471B7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708276"/>
            <a:ext cx="4681537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57B9E373-7DC4-41C5-A9DD-A28F0D0C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781301"/>
            <a:ext cx="2428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BDE794-339B-42E0-8720-F033FD99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A9BD9F-0A9B-441C-921F-6B0805285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229600" cy="2646362"/>
          </a:xfrm>
        </p:spPr>
        <p:txBody>
          <a:bodyPr/>
          <a:lstStyle/>
          <a:p>
            <a:pPr eaLnBrk="1" hangingPunct="1"/>
            <a:r>
              <a:rPr lang="id-ID" altLang="en-US" sz="1800" b="1"/>
              <a:t>Switch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Sintaks</a:t>
            </a:r>
            <a:endParaRPr lang="en-US" altLang="en-US" sz="1600" b="1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726CD8A-2A7F-491C-8647-0E93BA80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420938"/>
            <a:ext cx="8135938" cy="18716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switch (n)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case 1 : { aksi 1 } break;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case 2 : { aksi 2 } break;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	default : { aksi default }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F07F96D-979D-4C73-AE6F-0BAFF58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4508500"/>
            <a:ext cx="8353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2762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id-ID" altLang="en-US"/>
              <a:t>n adalah variabel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id-ID" altLang="en-US"/>
              <a:t>Gunakan </a:t>
            </a:r>
            <a:r>
              <a:rPr lang="id-ID" altLang="en-US" b="1"/>
              <a:t>break</a:t>
            </a:r>
            <a:r>
              <a:rPr lang="id-ID" altLang="en-US"/>
              <a:t> untuk mencegah case berikutnya tereksekusi otomatis.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6993CC-ADE9-46BF-8096-DB93DCA3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Pengkondisian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6D6E0F-52A4-4C7B-84F7-C56BA98D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800" b="1"/>
              <a:t>Switch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Contoh						Hasil</a:t>
            </a:r>
            <a:endParaRPr lang="en-US" altLang="en-US" sz="1600" b="1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EF5630C-11D9-4935-9632-0585E8F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636839"/>
            <a:ext cx="2390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1029502A-31BD-4AFB-A27E-D6E0C839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636839"/>
            <a:ext cx="43926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7185C95-CD64-46E0-9D84-9A0C24938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Ternary</a:t>
            </a: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0009BF6-A407-45ED-A263-72EBDEF91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/>
              <a:t>Menggunakan tanda “?”</a:t>
            </a:r>
          </a:p>
          <a:p>
            <a:pPr eaLnBrk="1" hangingPunct="1"/>
            <a:r>
              <a:rPr lang="id-ID" altLang="en-US" sz="1600"/>
              <a:t>Merupakan model penyederhanaan dari </a:t>
            </a:r>
            <a:r>
              <a:rPr lang="id-ID" altLang="en-US" sz="1600" b="1"/>
              <a:t>if...else</a:t>
            </a:r>
          </a:p>
          <a:p>
            <a:pPr eaLnBrk="1" hangingPunct="1"/>
            <a:r>
              <a:rPr lang="id-ID" altLang="en-US" sz="1600"/>
              <a:t>Cocok untuk melakukan proses pengisian variabel suatu hasil pengujian.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Sintaks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/>
              <a:t>	</a:t>
            </a:r>
            <a:r>
              <a:rPr lang="id-ID" altLang="en-US" sz="1600" b="1">
                <a:latin typeface="Courier New" panose="02070309020205020404" pitchFamily="49" charset="0"/>
              </a:rPr>
              <a:t>namaVariabel = (kondisi)? Nilai1 : Nilai2;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 b="1"/>
              <a:t>Contoh						Hasil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altLang="en-US" sz="1600"/>
              <a:t>	</a:t>
            </a:r>
            <a:endParaRPr lang="en-US" altLang="en-US" sz="160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1367E5BE-421F-4AB6-84EF-5AB4DB58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4149726"/>
            <a:ext cx="2400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D6A34BFC-0710-4E38-9AA5-F7A65277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4149725"/>
            <a:ext cx="52562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C7107A-2AD0-4E02-9A16-606609648741}"/>
              </a:ext>
            </a:extLst>
          </p:cNvPr>
          <p:cNvSpPr txBox="1">
            <a:spLocks/>
          </p:cNvSpPr>
          <p:nvPr/>
        </p:nvSpPr>
        <p:spPr>
          <a:xfrm>
            <a:off x="735327" y="938247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F0000"/>
                </a:solidFill>
              </a:rPr>
              <a:t>Syarat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belajar</a:t>
            </a:r>
            <a:r>
              <a:rPr lang="en-US" sz="3200" dirty="0">
                <a:solidFill>
                  <a:srgbClr val="FF0000"/>
                </a:solidFill>
              </a:rPr>
              <a:t> React-Native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B2552-AFA8-4A5A-A9FD-D8B9580468E6}"/>
              </a:ext>
            </a:extLst>
          </p:cNvPr>
          <p:cNvSpPr txBox="1"/>
          <p:nvPr/>
        </p:nvSpPr>
        <p:spPr>
          <a:xfrm>
            <a:off x="599769" y="2056748"/>
            <a:ext cx="114447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HTML</a:t>
            </a:r>
            <a:r>
              <a:rPr lang="en-ID" dirty="0"/>
              <a:t>. Bahasa markup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website;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CSS</a:t>
            </a:r>
            <a:r>
              <a:rPr lang="en-ID" dirty="0"/>
              <a:t>. Bahasa style sheet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website;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Dasar JavaScript</a:t>
            </a:r>
            <a:r>
              <a:rPr lang="en-ID" dirty="0"/>
              <a:t>. Bahasa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website </a:t>
            </a:r>
            <a:r>
              <a:rPr lang="en-ID" dirty="0" err="1"/>
              <a:t>interaktif</a:t>
            </a:r>
            <a:r>
              <a:rPr lang="en-ID" dirty="0"/>
              <a:t> dan </a:t>
            </a:r>
            <a:r>
              <a:rPr lang="en-ID" dirty="0" err="1"/>
              <a:t>fitur-fiturnya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ECMAScript 6 (ES6)</a:t>
            </a:r>
            <a:r>
              <a:rPr lang="en-ID" dirty="0"/>
              <a:t>. </a:t>
            </a:r>
            <a:r>
              <a:rPr lang="en-ID" dirty="0" err="1"/>
              <a:t>Versi</a:t>
            </a:r>
            <a:r>
              <a:rPr lang="en-ID" dirty="0"/>
              <a:t> modern </a:t>
            </a:r>
            <a:r>
              <a:rPr lang="en-ID" dirty="0" err="1"/>
              <a:t>dari</a:t>
            </a:r>
            <a:r>
              <a:rPr lang="en-ID" dirty="0"/>
              <a:t> JavaScript yang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(</a:t>
            </a:r>
            <a:r>
              <a:rPr lang="en-ID" i="1" dirty="0"/>
              <a:t>modules, arrow function, classes,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JavaScript XML (JSX)</a:t>
            </a:r>
            <a:r>
              <a:rPr lang="en-ID" dirty="0"/>
              <a:t>. JavaScript </a:t>
            </a:r>
            <a:r>
              <a:rPr lang="en-ID" dirty="0" err="1"/>
              <a:t>tambahan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developer </a:t>
            </a:r>
            <a:r>
              <a:rPr lang="en-ID" dirty="0" err="1"/>
              <a:t>mengadaptasikan</a:t>
            </a:r>
            <a:r>
              <a:rPr lang="en-ID" dirty="0"/>
              <a:t> HTML di React;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React</a:t>
            </a:r>
            <a:r>
              <a:rPr lang="en-ID" dirty="0"/>
              <a:t>. Library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>
                <a:hlinkClick r:id="rId2"/>
              </a:rPr>
              <a:t>User Interface</a:t>
            </a:r>
            <a:r>
              <a:rPr lang="en-ID" dirty="0"/>
              <a:t> (UI) website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web. React Native </a:t>
            </a:r>
            <a:r>
              <a:rPr lang="en-ID" dirty="0" err="1"/>
              <a:t>menggunakan</a:t>
            </a:r>
            <a:r>
              <a:rPr lang="en-ID" dirty="0"/>
              <a:t> environment React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50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E32368-ADE7-4A9F-9F84-B72C76863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Pengulangan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C6A503E-BC8D-43D8-9F70-80EF5A165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id-ID" altLang="en-US" sz="2000"/>
              <a:t>Pada JavaScript, ada dua macam pengulangan :</a:t>
            </a:r>
          </a:p>
          <a:p>
            <a:pPr lvl="1" eaLnBrk="1" hangingPunct="1">
              <a:lnSpc>
                <a:spcPct val="140000"/>
              </a:lnSpc>
            </a:pPr>
            <a:r>
              <a:rPr lang="id-ID" altLang="en-US" sz="1800" b="1">
                <a:ea typeface="Arial" panose="020B0604020202020204" pitchFamily="34" charset="0"/>
              </a:rPr>
              <a:t>FOR</a:t>
            </a:r>
            <a:r>
              <a:rPr lang="id-ID" altLang="en-US" sz="1800">
                <a:ea typeface="Arial" panose="020B0604020202020204" pitchFamily="34" charset="0"/>
              </a:rPr>
              <a:t>, pengulangan sebanyak jumlahyang ditentukan,</a:t>
            </a:r>
          </a:p>
          <a:p>
            <a:pPr lvl="1" eaLnBrk="1" hangingPunct="1">
              <a:lnSpc>
                <a:spcPct val="140000"/>
              </a:lnSpc>
            </a:pPr>
            <a:r>
              <a:rPr lang="id-ID" altLang="en-US" sz="1800" b="1">
                <a:ea typeface="Arial" panose="020B0604020202020204" pitchFamily="34" charset="0"/>
              </a:rPr>
              <a:t>WHILE</a:t>
            </a:r>
            <a:r>
              <a:rPr lang="id-ID" altLang="en-US" sz="1800">
                <a:ea typeface="Arial" panose="020B0604020202020204" pitchFamily="34" charset="0"/>
              </a:rPr>
              <a:t>, pengulangan sampai bertemu kondisi “true”.</a:t>
            </a:r>
            <a:endParaRPr lang="en-US" altLang="en-US" sz="1800" b="1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10D311D-9991-4F84-8791-5259CFD58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Pengulangan - for</a:t>
            </a:r>
            <a:endParaRPr lang="en-US" altLang="en-US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13D907D-EC9A-489B-8BB7-C114F5316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 b="1"/>
              <a:t>Sintaks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 sz="1600" b="1"/>
          </a:p>
          <a:p>
            <a:pPr eaLnBrk="1" hangingPunct="1"/>
            <a:r>
              <a:rPr lang="id-ID" altLang="en-US" sz="1600" b="1"/>
              <a:t>Contoh					Hasil</a:t>
            </a:r>
            <a:endParaRPr lang="en-US" altLang="en-US" sz="1600" b="1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40985A8-17A5-4209-AE57-7AD73C86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060575"/>
            <a:ext cx="7848600" cy="1081088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id-ID" altLang="en-US" sz="1600" b="1">
                <a:latin typeface="Courier New" panose="02070309020205020404" pitchFamily="49" charset="0"/>
              </a:rPr>
              <a:t> (var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id-ID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startValue</a:t>
            </a:r>
            <a:r>
              <a:rPr lang="id-ID" altLang="en-US" sz="1600" b="1">
                <a:latin typeface="Courier New" panose="02070309020205020404" pitchFamily="49" charset="0"/>
              </a:rPr>
              <a:t>; 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id-ID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endValue</a:t>
            </a:r>
            <a:r>
              <a:rPr lang="id-ID" altLang="en-US" sz="1600" b="1">
                <a:latin typeface="Courier New" panose="02070309020205020404" pitchFamily="49" charset="0"/>
              </a:rPr>
              <a:t>; 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id-ID" altLang="en-US" sz="1600" b="1">
                <a:latin typeface="Courier New" panose="02070309020205020404" pitchFamily="49" charset="0"/>
              </a:rPr>
              <a:t>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id-ID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increment</a:t>
            </a:r>
            <a:r>
              <a:rPr lang="id-ID" altLang="en-US" sz="1600" b="1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	source code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193541" name="Picture 5">
            <a:extLst>
              <a:ext uri="{FF2B5EF4-FFF2-40B4-BE49-F238E27FC236}">
                <a16:creationId xmlns:a16="http://schemas.microsoft.com/office/drawing/2014/main" id="{6E057F5C-8465-4243-AE9C-46D582D5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789364"/>
            <a:ext cx="50403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2" name="Picture 6">
            <a:extLst>
              <a:ext uri="{FF2B5EF4-FFF2-40B4-BE49-F238E27FC236}">
                <a16:creationId xmlns:a16="http://schemas.microsoft.com/office/drawing/2014/main" id="{A46B2457-FF72-4878-B55F-A87FEE5B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9" y="3789363"/>
            <a:ext cx="2447925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82B6833-518F-4F7A-B798-4387A6D0C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Pengulangan - while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59DD5E9-C2F6-4BF5-928F-0CAFDAB8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 b="1"/>
              <a:t>Sintaks</a:t>
            </a:r>
          </a:p>
          <a:p>
            <a:pPr eaLnBrk="1" hangingPunct="1"/>
            <a:endParaRPr lang="id-ID" altLang="en-US" sz="1600" b="1"/>
          </a:p>
          <a:p>
            <a:pPr eaLnBrk="1" hangingPunct="1"/>
            <a:endParaRPr lang="id-ID" altLang="en-US" sz="1600" b="1"/>
          </a:p>
          <a:p>
            <a:pPr eaLnBrk="1" hangingPunct="1"/>
            <a:endParaRPr lang="id-ID" altLang="en-US" sz="1600" b="1"/>
          </a:p>
          <a:p>
            <a:pPr eaLnBrk="1" hangingPunct="1"/>
            <a:endParaRPr lang="id-ID" altLang="en-US" sz="1600" b="1"/>
          </a:p>
          <a:p>
            <a:pPr eaLnBrk="1" hangingPunct="1"/>
            <a:endParaRPr lang="id-ID" altLang="en-US" sz="1600" b="1"/>
          </a:p>
          <a:p>
            <a:pPr eaLnBrk="1" hangingPunct="1"/>
            <a:r>
              <a:rPr lang="id-ID" altLang="en-US" sz="1600" b="1"/>
              <a:t>Contoh					Hasil</a:t>
            </a:r>
            <a:endParaRPr lang="en-US" altLang="en-US" sz="1600" b="1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EDD4544-30A3-478B-9206-EC847925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060576"/>
            <a:ext cx="7848600" cy="1368425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d-ID" altLang="en-US" sz="1600" b="1">
                <a:latin typeface="Courier New" panose="02070309020205020404" pitchFamily="49" charset="0"/>
              </a:rPr>
              <a:t>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id-ID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startValue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id-ID" altLang="en-US" sz="1600" b="1">
                <a:latin typeface="Courier New" panose="02070309020205020404" pitchFamily="49" charset="0"/>
              </a:rPr>
              <a:t> (var</a:t>
            </a:r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id-ID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endValue</a:t>
            </a:r>
            <a:r>
              <a:rPr lang="id-ID" altLang="en-US" sz="1600" b="1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	source code</a:t>
            </a:r>
          </a:p>
          <a:p>
            <a:pPr eaLnBrk="1" hangingPunct="1"/>
            <a:r>
              <a:rPr lang="id-ID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E8933CC8-4B1C-4193-A681-6647EBBF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789364"/>
            <a:ext cx="46799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71ECE756-0EF0-4FA0-AE48-C50A9A0A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789364"/>
            <a:ext cx="1943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65762F0-7FCD-4554-958F-5A18951DC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Pengulangan For...In</a:t>
            </a:r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3AAC12-0191-4F5A-9F74-7B078730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/>
              <a:t>Sintaks </a:t>
            </a:r>
            <a:r>
              <a:rPr lang="id-ID" altLang="en-US" sz="1600" b="1"/>
              <a:t>For...In </a:t>
            </a:r>
            <a:r>
              <a:rPr lang="id-ID" altLang="en-US" sz="1600"/>
              <a:t>melakukan pengulangan sebanyak elemen array atau sebanyak properti dari suatu objek.</a:t>
            </a:r>
          </a:p>
          <a:p>
            <a:pPr eaLnBrk="1" hangingPunct="1"/>
            <a:r>
              <a:rPr lang="id-ID" altLang="en-US" sz="1600" b="1"/>
              <a:t>Contoh</a:t>
            </a:r>
            <a:r>
              <a:rPr lang="id-ID" altLang="en-US" sz="1600"/>
              <a:t>						</a:t>
            </a:r>
            <a:r>
              <a:rPr lang="id-ID" altLang="en-US" sz="1600" b="1"/>
              <a:t>Hasil</a:t>
            </a:r>
            <a:endParaRPr lang="en-US" altLang="en-US" sz="1600" b="1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6DD82A41-3969-4EDA-8BAE-F430FB57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568801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F48B657A-D798-4B1B-9212-CF03CCAC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2565401"/>
            <a:ext cx="11890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25559C3-0FEC-4B13-85E3-AE8F2A353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Break Statement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F91D5EC-055C-48D7-9EBB-262134BD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/>
              <a:t>Perintah </a:t>
            </a:r>
            <a:r>
              <a:rPr lang="id-ID" altLang="en-US" sz="1600" b="1" i="1"/>
              <a:t>break</a:t>
            </a:r>
            <a:r>
              <a:rPr lang="id-ID" altLang="en-US" sz="1600" b="1"/>
              <a:t> </a:t>
            </a:r>
            <a:r>
              <a:rPr lang="id-ID" altLang="en-US" sz="1600"/>
              <a:t>akan menghentikan pengulangan dan akan mengeksekusi sintaks berikutnya setelah pengulangan.</a:t>
            </a:r>
          </a:p>
          <a:p>
            <a:pPr eaLnBrk="1" hangingPunct="1"/>
            <a:r>
              <a:rPr lang="id-ID" altLang="en-US" sz="1600" b="1"/>
              <a:t>Contoh</a:t>
            </a:r>
            <a:r>
              <a:rPr lang="id-ID" altLang="en-US" sz="1600"/>
              <a:t>					</a:t>
            </a:r>
            <a:r>
              <a:rPr lang="id-ID" altLang="en-US" sz="1600" b="1"/>
              <a:t>Hasil</a:t>
            </a:r>
          </a:p>
          <a:p>
            <a:pPr eaLnBrk="1" hangingPunct="1"/>
            <a:endParaRPr lang="en-US" altLang="en-US" sz="1600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39500EAB-A6D0-4CF3-B420-82CFD5B1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4824412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5930BA94-4D83-4261-86AC-FA8B36C9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565401"/>
            <a:ext cx="2519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EEACAA-58FD-434E-BAD1-076DB2881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Continue Statement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6810C5-E9AC-4B8E-9655-6D0D66517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/>
              <a:t>Perintah </a:t>
            </a:r>
            <a:r>
              <a:rPr lang="id-ID" altLang="en-US" sz="1600" b="1" i="1"/>
              <a:t>continue</a:t>
            </a:r>
            <a:r>
              <a:rPr lang="id-ID" altLang="en-US" sz="1600" b="1"/>
              <a:t> </a:t>
            </a:r>
            <a:r>
              <a:rPr lang="id-ID" altLang="en-US" sz="1600"/>
              <a:t>akan melewati </a:t>
            </a:r>
            <a:r>
              <a:rPr lang="id-ID" altLang="en-US" sz="1600" i="1"/>
              <a:t>value</a:t>
            </a:r>
            <a:r>
              <a:rPr lang="id-ID" altLang="en-US" sz="1600"/>
              <a:t> pengulangan yang ditentukan, kemudian melanjutkan ke</a:t>
            </a:r>
            <a:r>
              <a:rPr lang="id-ID" altLang="en-US" sz="1600" i="1"/>
              <a:t> value </a:t>
            </a:r>
            <a:r>
              <a:rPr lang="id-ID" altLang="en-US" sz="1600"/>
              <a:t>berikutnya.</a:t>
            </a:r>
          </a:p>
          <a:p>
            <a:pPr eaLnBrk="1" hangingPunct="1"/>
            <a:r>
              <a:rPr lang="id-ID" altLang="en-US" sz="1600" b="1"/>
              <a:t>Contoh						Hasil</a:t>
            </a:r>
            <a:endParaRPr lang="en-US" altLang="en-US" sz="1600" b="1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7CF8CE15-282D-441F-A276-68A31E65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0"/>
            <a:ext cx="55435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E4529FBB-7AC2-4275-AD34-7757191B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2565401"/>
            <a:ext cx="18002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723A-08D8-40C2-9039-6F91F5D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729894"/>
            <a:ext cx="10515600" cy="734101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727D9-10AE-4813-82BC-B66BAD575736}"/>
              </a:ext>
            </a:extLst>
          </p:cNvPr>
          <p:cNvSpPr txBox="1"/>
          <p:nvPr/>
        </p:nvSpPr>
        <p:spPr>
          <a:xfrm>
            <a:off x="1070042" y="1690688"/>
            <a:ext cx="829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Masing-masing </a:t>
            </a:r>
            <a:r>
              <a:rPr lang="en-US" dirty="0" err="1"/>
              <a:t>mhs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 </a:t>
            </a:r>
            <a:r>
              <a:rPr lang="en-US" dirty="0" err="1">
                <a:solidFill>
                  <a:srgbClr val="FF0000"/>
                </a:solidFill>
              </a:rPr>
              <a:t>Expo.Dev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praktikum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6757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319133DD-7642-4BB9-A822-F2C706CEF1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529191"/>
            <a:ext cx="9144000" cy="980772"/>
          </a:xfrm>
        </p:spPr>
        <p:txBody>
          <a:bodyPr/>
          <a:lstStyle/>
          <a:p>
            <a:pPr eaLnBrk="1" hangingPunct="1"/>
            <a:r>
              <a:rPr lang="id-ID" altLang="en-US" dirty="0"/>
              <a:t>TERIMA KASIH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0EF533-DFB2-4D2F-858C-B633EF713DFF}"/>
              </a:ext>
            </a:extLst>
          </p:cNvPr>
          <p:cNvSpPr txBox="1">
            <a:spLocks/>
          </p:cNvSpPr>
          <p:nvPr/>
        </p:nvSpPr>
        <p:spPr>
          <a:xfrm>
            <a:off x="735327" y="588051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F0000"/>
                </a:solidFill>
              </a:rPr>
              <a:t>Kelebihan</a:t>
            </a:r>
            <a:r>
              <a:rPr lang="en-US" sz="3200" dirty="0">
                <a:solidFill>
                  <a:srgbClr val="FF0000"/>
                </a:solidFill>
              </a:rPr>
              <a:t> React-Native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BB2191-E4D5-4326-B1AA-463FCC6D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27" y="1397675"/>
            <a:ext cx="86804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Instalasi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lebih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mudah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package installer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Design UI yang modular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Menyediakan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komponen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pakai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Menghemat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waktu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pengembangan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Mendukung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penggunaan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library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pihak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ketiga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Bisa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melakukan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fast refresh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meningkatkan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aplikasi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C1520C-AC77-4AA6-AEC2-7E41B9EBB1E7}"/>
              </a:ext>
            </a:extLst>
          </p:cNvPr>
          <p:cNvSpPr txBox="1">
            <a:spLocks/>
          </p:cNvSpPr>
          <p:nvPr/>
        </p:nvSpPr>
        <p:spPr>
          <a:xfrm>
            <a:off x="735327" y="3859111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F0000"/>
                </a:solidFill>
              </a:rPr>
              <a:t>Kekurangan</a:t>
            </a:r>
            <a:r>
              <a:rPr lang="en-US" sz="3200" dirty="0">
                <a:solidFill>
                  <a:srgbClr val="FF0000"/>
                </a:solidFill>
              </a:rPr>
              <a:t> React-Native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A0B4007-658F-4630-8066-1196D4D5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26" y="4655084"/>
            <a:ext cx="71538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Membutuhkan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basic knowledge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cukup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matang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Terlalu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Tetap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membutuhkan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kemampuan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nativ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2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B2DD80-71C1-4576-9D75-D649B31E33B0}"/>
              </a:ext>
            </a:extLst>
          </p:cNvPr>
          <p:cNvSpPr txBox="1">
            <a:spLocks/>
          </p:cNvSpPr>
          <p:nvPr/>
        </p:nvSpPr>
        <p:spPr>
          <a:xfrm>
            <a:off x="735327" y="938247"/>
            <a:ext cx="6235746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Cara Install React-Native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51B4D-DFC0-4148-840D-CFD87D431380}"/>
              </a:ext>
            </a:extLst>
          </p:cNvPr>
          <p:cNvSpPr txBox="1"/>
          <p:nvPr/>
        </p:nvSpPr>
        <p:spPr>
          <a:xfrm>
            <a:off x="846307" y="1867711"/>
            <a:ext cx="8511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Chocolaty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JDK, Node JS  dan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Android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Android SDK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Setup Path </a:t>
            </a:r>
            <a:r>
              <a:rPr lang="en-US" dirty="0" err="1">
                <a:latin typeface="+mj-lt"/>
              </a:rPr>
              <a:t>Environtment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3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519D1-CFB4-4F7A-94F7-820952B4F7B1}"/>
              </a:ext>
            </a:extLst>
          </p:cNvPr>
          <p:cNvSpPr txBox="1">
            <a:spLocks/>
          </p:cNvSpPr>
          <p:nvPr/>
        </p:nvSpPr>
        <p:spPr>
          <a:xfrm>
            <a:off x="783966" y="519957"/>
            <a:ext cx="9459260" cy="54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F0000"/>
                </a:solidFill>
              </a:rPr>
              <a:t>Progamming</a:t>
            </a:r>
            <a:r>
              <a:rPr lang="en-US" sz="3200" dirty="0">
                <a:solidFill>
                  <a:srgbClr val="FF0000"/>
                </a:solidFill>
              </a:rPr>
              <a:t> React Native </a:t>
            </a:r>
            <a:r>
              <a:rPr lang="en-US" sz="3200" dirty="0" err="1">
                <a:solidFill>
                  <a:srgbClr val="FF0000"/>
                </a:solidFill>
              </a:rPr>
              <a:t>menggunakan</a:t>
            </a:r>
            <a:r>
              <a:rPr lang="en-US" sz="3200" dirty="0">
                <a:solidFill>
                  <a:srgbClr val="FF0000"/>
                </a:solidFill>
              </a:rPr>
              <a:t> Expo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75CB7-9CE5-4DEA-817A-212DCB6600D3}"/>
              </a:ext>
            </a:extLst>
          </p:cNvPr>
          <p:cNvSpPr txBox="1"/>
          <p:nvPr/>
        </p:nvSpPr>
        <p:spPr>
          <a:xfrm>
            <a:off x="3319564" y="2816476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dirty="0"/>
              <a:t>https://expo.dev/</a:t>
            </a:r>
          </a:p>
        </p:txBody>
      </p:sp>
    </p:spTree>
    <p:extLst>
      <p:ext uri="{BB962C8B-B14F-4D97-AF65-F5344CB8AC3E}">
        <p14:creationId xmlns:p14="http://schemas.microsoft.com/office/powerpoint/2010/main" val="181796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CDD2A-8861-455B-8DD6-38F1866A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5" y="629420"/>
            <a:ext cx="11014953" cy="59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51545-DD41-4E25-B18F-C62D1FF1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0" y="316756"/>
            <a:ext cx="11404060" cy="6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2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1773</Words>
  <Application>Microsoft Office PowerPoint</Application>
  <PresentationFormat>Widescreen</PresentationFormat>
  <Paragraphs>390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Wingdings</vt:lpstr>
      <vt:lpstr>Office Theme</vt:lpstr>
      <vt:lpstr>Pengenalan Dasar React native  &amp; 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Sumber Belajar React</vt:lpstr>
      <vt:lpstr>PowerPoint Presentation</vt:lpstr>
      <vt:lpstr>Pengenalan JavaScript</vt:lpstr>
      <vt:lpstr>Pengenalan JavaScript</vt:lpstr>
      <vt:lpstr>Keunggulan JavaScript</vt:lpstr>
      <vt:lpstr>Penggunaan JavaScript</vt:lpstr>
      <vt:lpstr>Penempatan JavaScript</vt:lpstr>
      <vt:lpstr>JavaScript pada Tag &lt;head&gt;</vt:lpstr>
      <vt:lpstr>JavaScript pada Tag &lt;body&gt;</vt:lpstr>
      <vt:lpstr>JavaScript Sebagai File External</vt:lpstr>
      <vt:lpstr>Penggunaan JavaScript External</vt:lpstr>
      <vt:lpstr>Variabel</vt:lpstr>
      <vt:lpstr>Variabel</vt:lpstr>
      <vt:lpstr>Operator Aritmatika</vt:lpstr>
      <vt:lpstr>Contoh</vt:lpstr>
      <vt:lpstr>Contoh</vt:lpstr>
      <vt:lpstr>Operator Assigment</vt:lpstr>
      <vt:lpstr>Contoh</vt:lpstr>
      <vt:lpstr>Komentar</vt:lpstr>
      <vt:lpstr>Operator Pembanding</vt:lpstr>
      <vt:lpstr>Operator Logika</vt:lpstr>
      <vt:lpstr>Pengkondisian</vt:lpstr>
      <vt:lpstr>Pengkondisian</vt:lpstr>
      <vt:lpstr>Pengkondisian</vt:lpstr>
      <vt:lpstr>Pengkondisian</vt:lpstr>
      <vt:lpstr>Pengkondisian</vt:lpstr>
      <vt:lpstr>Pengkondisian</vt:lpstr>
      <vt:lpstr>Pengkondisian</vt:lpstr>
      <vt:lpstr>Pengkondisian</vt:lpstr>
      <vt:lpstr>Ternary</vt:lpstr>
      <vt:lpstr>Pengulangan</vt:lpstr>
      <vt:lpstr>Pengulangan - for</vt:lpstr>
      <vt:lpstr>Pengulangan - while</vt:lpstr>
      <vt:lpstr>Pengulangan For...In</vt:lpstr>
      <vt:lpstr>Break Statement</vt:lpstr>
      <vt:lpstr>Continue Statement</vt:lpstr>
      <vt:lpstr>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Dasar React native </dc:title>
  <dc:creator>Asus</dc:creator>
  <cp:lastModifiedBy>Asus</cp:lastModifiedBy>
  <cp:revision>5</cp:revision>
  <dcterms:created xsi:type="dcterms:W3CDTF">2022-03-09T02:57:11Z</dcterms:created>
  <dcterms:modified xsi:type="dcterms:W3CDTF">2022-03-09T05:39:01Z</dcterms:modified>
</cp:coreProperties>
</file>