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71" r:id="rId2"/>
    <p:sldId id="273" r:id="rId3"/>
    <p:sldId id="257" r:id="rId4"/>
    <p:sldId id="274" r:id="rId5"/>
    <p:sldId id="272" r:id="rId6"/>
    <p:sldId id="260" r:id="rId7"/>
    <p:sldId id="258" r:id="rId8"/>
    <p:sldId id="259" r:id="rId9"/>
    <p:sldId id="261" r:id="rId10"/>
    <p:sldId id="262" r:id="rId11"/>
    <p:sldId id="264" r:id="rId12"/>
    <p:sldId id="265" r:id="rId13"/>
    <p:sldId id="266" r:id="rId14"/>
    <p:sldId id="267" r:id="rId15"/>
    <p:sldId id="268" r:id="rId16"/>
    <p:sldId id="269" r:id="rId17"/>
    <p:sldId id="270" r:id="rId18"/>
    <p:sldId id="275" r:id="rId19"/>
    <p:sldId id="278"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5944F01-3AD7-4F88-86F3-278C56649FCE}" type="datetimeFigureOut">
              <a:rPr lang="en-IN" smtClean="0"/>
              <a:t>06-07-2021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25015EA-40F4-456B-913A-A397BCA3D07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48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44F01-3AD7-4F88-86F3-278C56649FCE}"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015EA-40F4-456B-913A-A397BCA3D07E}" type="slidenum">
              <a:rPr lang="en-IN" smtClean="0"/>
              <a:t>‹#›</a:t>
            </a:fld>
            <a:endParaRPr lang="en-IN"/>
          </a:p>
        </p:txBody>
      </p:sp>
    </p:spTree>
    <p:extLst>
      <p:ext uri="{BB962C8B-B14F-4D97-AF65-F5344CB8AC3E}">
        <p14:creationId xmlns:p14="http://schemas.microsoft.com/office/powerpoint/2010/main" val="152408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44F01-3AD7-4F88-86F3-278C56649FC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015EA-40F4-456B-913A-A397BCA3D07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10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44F01-3AD7-4F88-86F3-278C56649FC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015EA-40F4-456B-913A-A397BCA3D07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655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44F01-3AD7-4F88-86F3-278C56649FC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015EA-40F4-456B-913A-A397BCA3D07E}" type="slidenum">
              <a:rPr lang="en-IN" smtClean="0"/>
              <a:t>‹#›</a:t>
            </a:fld>
            <a:endParaRPr lang="en-IN"/>
          </a:p>
        </p:txBody>
      </p:sp>
    </p:spTree>
    <p:extLst>
      <p:ext uri="{BB962C8B-B14F-4D97-AF65-F5344CB8AC3E}">
        <p14:creationId xmlns:p14="http://schemas.microsoft.com/office/powerpoint/2010/main" val="303914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44F01-3AD7-4F88-86F3-278C56649FC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015EA-40F4-456B-913A-A397BCA3D07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7566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44F01-3AD7-4F88-86F3-278C56649FC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015EA-40F4-456B-913A-A397BCA3D07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740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44F01-3AD7-4F88-86F3-278C56649FC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015EA-40F4-456B-913A-A397BCA3D07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0079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44F01-3AD7-4F88-86F3-278C56649FC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015EA-40F4-456B-913A-A397BCA3D07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899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44F01-3AD7-4F88-86F3-278C56649FC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015EA-40F4-456B-913A-A397BCA3D07E}" type="slidenum">
              <a:rPr lang="en-IN" smtClean="0"/>
              <a:t>‹#›</a:t>
            </a:fld>
            <a:endParaRPr lang="en-IN"/>
          </a:p>
        </p:txBody>
      </p:sp>
    </p:spTree>
    <p:extLst>
      <p:ext uri="{BB962C8B-B14F-4D97-AF65-F5344CB8AC3E}">
        <p14:creationId xmlns:p14="http://schemas.microsoft.com/office/powerpoint/2010/main" val="141042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44F01-3AD7-4F88-86F3-278C56649FC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015EA-40F4-456B-913A-A397BCA3D07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90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944F01-3AD7-4F88-86F3-278C56649FCE}"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015EA-40F4-456B-913A-A397BCA3D07E}" type="slidenum">
              <a:rPr lang="en-IN" smtClean="0"/>
              <a:t>‹#›</a:t>
            </a:fld>
            <a:endParaRPr lang="en-IN"/>
          </a:p>
        </p:txBody>
      </p:sp>
    </p:spTree>
    <p:extLst>
      <p:ext uri="{BB962C8B-B14F-4D97-AF65-F5344CB8AC3E}">
        <p14:creationId xmlns:p14="http://schemas.microsoft.com/office/powerpoint/2010/main" val="138413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944F01-3AD7-4F88-86F3-278C56649FCE}" type="datetimeFigureOut">
              <a:rPr lang="en-IN" smtClean="0"/>
              <a:t>06-07-2021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5015EA-40F4-456B-913A-A397BCA3D07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814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944F01-3AD7-4F88-86F3-278C56649FCE}" type="datetimeFigureOut">
              <a:rPr lang="en-IN" smtClean="0"/>
              <a:t>06-07-2021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5015EA-40F4-456B-913A-A397BCA3D07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617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44F01-3AD7-4F88-86F3-278C56649FCE}" type="datetimeFigureOut">
              <a:rPr lang="en-IN" smtClean="0"/>
              <a:t>06-07-2021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5015EA-40F4-456B-913A-A397BCA3D07E}" type="slidenum">
              <a:rPr lang="en-IN" smtClean="0"/>
              <a:t>‹#›</a:t>
            </a:fld>
            <a:endParaRPr lang="en-IN"/>
          </a:p>
        </p:txBody>
      </p:sp>
    </p:spTree>
    <p:extLst>
      <p:ext uri="{BB962C8B-B14F-4D97-AF65-F5344CB8AC3E}">
        <p14:creationId xmlns:p14="http://schemas.microsoft.com/office/powerpoint/2010/main" val="121549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44F01-3AD7-4F88-86F3-278C56649FCE}"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015EA-40F4-456B-913A-A397BCA3D07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30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44F01-3AD7-4F88-86F3-278C56649FCE}"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015EA-40F4-456B-913A-A397BCA3D07E}" type="slidenum">
              <a:rPr lang="en-IN" smtClean="0"/>
              <a:t>‹#›</a:t>
            </a:fld>
            <a:endParaRPr lang="en-IN"/>
          </a:p>
        </p:txBody>
      </p:sp>
    </p:spTree>
    <p:extLst>
      <p:ext uri="{BB962C8B-B14F-4D97-AF65-F5344CB8AC3E}">
        <p14:creationId xmlns:p14="http://schemas.microsoft.com/office/powerpoint/2010/main" val="77466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944F01-3AD7-4F88-86F3-278C56649FCE}" type="datetimeFigureOut">
              <a:rPr lang="en-IN" smtClean="0"/>
              <a:t>06-07-2021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5015EA-40F4-456B-913A-A397BCA3D07E}" type="slidenum">
              <a:rPr lang="en-IN" smtClean="0"/>
              <a:t>‹#›</a:t>
            </a:fld>
            <a:endParaRPr lang="en-IN"/>
          </a:p>
        </p:txBody>
      </p:sp>
    </p:spTree>
    <p:extLst>
      <p:ext uri="{BB962C8B-B14F-4D97-AF65-F5344CB8AC3E}">
        <p14:creationId xmlns:p14="http://schemas.microsoft.com/office/powerpoint/2010/main" val="78660016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Iterative_method" TargetMode="External"/><Relationship Id="rId2" Type="http://schemas.openxmlformats.org/officeDocument/2006/relationships/hyperlink" Target="https://en.wikipedia.org/wiki/Iterative_design" TargetMode="External"/><Relationship Id="rId1" Type="http://schemas.openxmlformats.org/officeDocument/2006/relationships/slideLayout" Target="../slideLayouts/slideLayout7.xml"/><Relationship Id="rId5" Type="http://schemas.openxmlformats.org/officeDocument/2006/relationships/hyperlink" Target="https://en.wikipedia.org/wiki/New_product_development" TargetMode="External"/><Relationship Id="rId4" Type="http://schemas.openxmlformats.org/officeDocument/2006/relationships/hyperlink" Target="https://en.wikipedia.org/wiki/Incremental_build_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Incremental_build_model" TargetMode="External"/><Relationship Id="rId2" Type="http://schemas.openxmlformats.org/officeDocument/2006/relationships/hyperlink" Target="https://en.wikipedia.org/wiki/Iterative_and_incremental_developmen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8B63D-4E91-43E7-A510-2438E36208A5}"/>
              </a:ext>
            </a:extLst>
          </p:cNvPr>
          <p:cNvSpPr txBox="1"/>
          <p:nvPr/>
        </p:nvSpPr>
        <p:spPr>
          <a:xfrm>
            <a:off x="727972" y="843379"/>
            <a:ext cx="10673918" cy="2954655"/>
          </a:xfrm>
          <a:prstGeom prst="rect">
            <a:avLst/>
          </a:prstGeom>
          <a:noFill/>
        </p:spPr>
        <p:txBody>
          <a:bodyPr wrap="square" rtlCol="0">
            <a:spAutoFit/>
          </a:bodyPr>
          <a:lstStyle/>
          <a:p>
            <a:pPr algn="ctr"/>
            <a:r>
              <a:rPr lang="en-US" sz="5400" dirty="0">
                <a:solidFill>
                  <a:srgbClr val="FF0000"/>
                </a:solidFill>
                <a:latin typeface="Broadway" panose="04040905080B02020502" pitchFamily="82" charset="0"/>
              </a:rPr>
              <a:t>A Seminar Report on</a:t>
            </a:r>
            <a:r>
              <a:rPr lang="en-US" sz="5400" b="1" i="1" dirty="0">
                <a:solidFill>
                  <a:srgbClr val="FF0000"/>
                </a:solidFill>
                <a:latin typeface="Broadway" panose="04040905080B02020502" pitchFamily="82" charset="0"/>
              </a:rPr>
              <a:t> </a:t>
            </a:r>
            <a:r>
              <a:rPr lang="en-US" sz="6000" b="1" dirty="0">
                <a:solidFill>
                  <a:srgbClr val="FF0000"/>
                </a:solidFill>
                <a:latin typeface="Broadway" panose="04040905080B02020502" pitchFamily="82" charset="0"/>
              </a:rPr>
              <a:t>Software Engineering</a:t>
            </a:r>
            <a:endParaRPr lang="en-US" sz="6000" b="1" dirty="0">
              <a:solidFill>
                <a:srgbClr val="FF0000"/>
              </a:solidFill>
            </a:endParaRPr>
          </a:p>
          <a:p>
            <a:endParaRPr lang="en-IN" b="0" i="0" dirty="0">
              <a:solidFill>
                <a:srgbClr val="202124"/>
              </a:solidFill>
              <a:effectLst/>
              <a:latin typeface="Roboto" panose="02000000000000000000" pitchFamily="2" charset="0"/>
            </a:endParaRPr>
          </a:p>
          <a:p>
            <a:endParaRPr lang="en-IN" dirty="0">
              <a:solidFill>
                <a:srgbClr val="202124"/>
              </a:solidFill>
              <a:latin typeface="Roboto" panose="02000000000000000000" pitchFamily="2" charset="0"/>
            </a:endParaRPr>
          </a:p>
          <a:p>
            <a:pPr algn="ctr"/>
            <a:endParaRPr lang="en-IN" b="0" i="0" dirty="0">
              <a:solidFill>
                <a:srgbClr val="202124"/>
              </a:solidFill>
              <a:effectLst/>
              <a:latin typeface="Roboto" panose="02000000000000000000" pitchFamily="2" charset="0"/>
            </a:endParaRPr>
          </a:p>
          <a:p>
            <a:pPr algn="ctr"/>
            <a:r>
              <a:rPr lang="en-US" dirty="0">
                <a:latin typeface="Arial Black" panose="020B0A04020102020204" pitchFamily="34" charset="0"/>
              </a:rPr>
              <a:t>						</a:t>
            </a:r>
            <a:endParaRPr lang="en-US" dirty="0"/>
          </a:p>
        </p:txBody>
      </p:sp>
      <p:sp>
        <p:nvSpPr>
          <p:cNvPr id="2" name="TextBox 1">
            <a:extLst>
              <a:ext uri="{FF2B5EF4-FFF2-40B4-BE49-F238E27FC236}">
                <a16:creationId xmlns:a16="http://schemas.microsoft.com/office/drawing/2014/main" id="{9D8492C3-317F-478D-9B42-0108A3B16ABC}"/>
              </a:ext>
            </a:extLst>
          </p:cNvPr>
          <p:cNvSpPr txBox="1"/>
          <p:nvPr/>
        </p:nvSpPr>
        <p:spPr>
          <a:xfrm>
            <a:off x="7494230" y="4198576"/>
            <a:ext cx="4697770" cy="1908215"/>
          </a:xfrm>
          <a:prstGeom prst="rect">
            <a:avLst/>
          </a:prstGeom>
          <a:noFill/>
        </p:spPr>
        <p:txBody>
          <a:bodyPr wrap="square" rtlCol="0">
            <a:spAutoFit/>
          </a:bodyPr>
          <a:lstStyle/>
          <a:p>
            <a:pPr algn="ctr"/>
            <a:r>
              <a:rPr lang="en-US" sz="2800" dirty="0">
                <a:latin typeface="Arial Black" panose="020B0A04020102020204" pitchFamily="34" charset="0"/>
              </a:rPr>
              <a:t>Presenting By, </a:t>
            </a:r>
          </a:p>
          <a:p>
            <a:pPr algn="ctr"/>
            <a:r>
              <a:rPr lang="en-US" sz="2400" dirty="0">
                <a:latin typeface="Algerian" panose="04020705040A02060702" pitchFamily="82" charset="0"/>
              </a:rPr>
              <a:t>Abdul </a:t>
            </a:r>
            <a:r>
              <a:rPr lang="en-US" sz="2400" dirty="0" err="1">
                <a:latin typeface="Algerian" panose="04020705040A02060702" pitchFamily="82" charset="0"/>
              </a:rPr>
              <a:t>Hadi</a:t>
            </a:r>
            <a:r>
              <a:rPr lang="en-US" sz="2400" dirty="0">
                <a:latin typeface="Algerian" panose="04020705040A02060702" pitchFamily="82" charset="0"/>
              </a:rPr>
              <a:t> BP</a:t>
            </a:r>
          </a:p>
          <a:p>
            <a:pPr algn="ctr"/>
            <a:r>
              <a:rPr lang="en-US" sz="2400" dirty="0" err="1">
                <a:latin typeface="Algerian" panose="04020705040A02060702" pitchFamily="82" charset="0"/>
              </a:rPr>
              <a:t>Bsc</a:t>
            </a:r>
            <a:r>
              <a:rPr lang="en-US" sz="2400" dirty="0">
                <a:latin typeface="Algerian" panose="04020705040A02060702" pitchFamily="82" charset="0"/>
              </a:rPr>
              <a:t> CS</a:t>
            </a:r>
          </a:p>
          <a:p>
            <a:pPr algn="ctr"/>
            <a:r>
              <a:rPr lang="en-US" sz="2400" dirty="0">
                <a:latin typeface="Algerian" panose="04020705040A02060702" pitchFamily="82" charset="0"/>
              </a:rPr>
              <a:t>Roll No: 03</a:t>
            </a:r>
            <a:endParaRPr lang="en-IN" sz="2400" dirty="0">
              <a:latin typeface="Algerian" panose="04020705040A02060702" pitchFamily="82" charset="0"/>
            </a:endParaRPr>
          </a:p>
          <a:p>
            <a:endParaRPr lang="en-IN" dirty="0"/>
          </a:p>
        </p:txBody>
      </p:sp>
      <p:sp>
        <p:nvSpPr>
          <p:cNvPr id="4" name="TextBox 3">
            <a:extLst>
              <a:ext uri="{FF2B5EF4-FFF2-40B4-BE49-F238E27FC236}">
                <a16:creationId xmlns:a16="http://schemas.microsoft.com/office/drawing/2014/main" id="{C2A5601F-867C-4640-A11F-316E32FAC97B}"/>
              </a:ext>
            </a:extLst>
          </p:cNvPr>
          <p:cNvSpPr txBox="1"/>
          <p:nvPr/>
        </p:nvSpPr>
        <p:spPr>
          <a:xfrm>
            <a:off x="755345" y="3675355"/>
            <a:ext cx="4898998" cy="2462213"/>
          </a:xfrm>
          <a:prstGeom prst="rect">
            <a:avLst/>
          </a:prstGeom>
          <a:noFill/>
        </p:spPr>
        <p:txBody>
          <a:bodyPr wrap="square" rtlCol="0">
            <a:spAutoFit/>
          </a:bodyPr>
          <a:lstStyle/>
          <a:p>
            <a:pPr algn="ctr"/>
            <a:endParaRPr lang="en-IN" sz="3200" b="0" i="0" dirty="0">
              <a:solidFill>
                <a:srgbClr val="202124"/>
              </a:solidFill>
              <a:effectLst/>
              <a:latin typeface="Roboto" panose="02000000000000000000" pitchFamily="2" charset="0"/>
            </a:endParaRPr>
          </a:p>
          <a:p>
            <a:pPr algn="ctr"/>
            <a:r>
              <a:rPr lang="en-IN" sz="2800" b="1" i="0" dirty="0">
                <a:solidFill>
                  <a:srgbClr val="202124"/>
                </a:solidFill>
                <a:effectLst/>
                <a:latin typeface="Arial Black" panose="020B0A04020102020204" pitchFamily="34" charset="0"/>
              </a:rPr>
              <a:t>Seminar </a:t>
            </a:r>
            <a:r>
              <a:rPr lang="en-IN" sz="2800" b="1" i="0" dirty="0" err="1">
                <a:solidFill>
                  <a:srgbClr val="202124"/>
                </a:solidFill>
                <a:effectLst/>
                <a:latin typeface="Arial Black" panose="020B0A04020102020204" pitchFamily="34" charset="0"/>
              </a:rPr>
              <a:t>Incharge</a:t>
            </a:r>
            <a:r>
              <a:rPr lang="en-IN" sz="2800" b="1" i="0" dirty="0">
                <a:solidFill>
                  <a:srgbClr val="202124"/>
                </a:solidFill>
                <a:effectLst/>
                <a:latin typeface="Arial Black" panose="020B0A04020102020204" pitchFamily="34" charset="0"/>
              </a:rPr>
              <a:t>	</a:t>
            </a:r>
            <a:r>
              <a:rPr lang="en-IN" sz="3200" b="1" i="0" dirty="0">
                <a:solidFill>
                  <a:srgbClr val="202124"/>
                </a:solidFill>
                <a:effectLst/>
                <a:latin typeface="Arial Black" panose="020B0A04020102020204" pitchFamily="34" charset="0"/>
              </a:rPr>
              <a:t>:-</a:t>
            </a:r>
            <a:r>
              <a:rPr lang="en-IN" sz="2000" b="0" i="0" dirty="0">
                <a:solidFill>
                  <a:srgbClr val="202124"/>
                </a:solidFill>
                <a:effectLst/>
                <a:latin typeface="Arial Black" panose="020B0A04020102020204" pitchFamily="34" charset="0"/>
              </a:rPr>
              <a:t>	</a:t>
            </a:r>
            <a:endParaRPr lang="en-IN" sz="2000" dirty="0">
              <a:solidFill>
                <a:srgbClr val="202124"/>
              </a:solidFill>
              <a:latin typeface="Arial Black" panose="020B0A04020102020204" pitchFamily="34" charset="0"/>
            </a:endParaRPr>
          </a:p>
          <a:p>
            <a:r>
              <a:rPr lang="en-IN" sz="2400" b="0" i="0" dirty="0">
                <a:solidFill>
                  <a:srgbClr val="202124"/>
                </a:solidFill>
                <a:effectLst/>
                <a:latin typeface="Algerian" panose="04020705040A02060702" pitchFamily="82" charset="0"/>
              </a:rPr>
              <a:t>	Ms. </a:t>
            </a:r>
            <a:r>
              <a:rPr lang="en-IN" sz="2400" dirty="0" err="1">
                <a:solidFill>
                  <a:srgbClr val="202124"/>
                </a:solidFill>
                <a:latin typeface="Algerian" panose="04020705040A02060702" pitchFamily="82" charset="0"/>
              </a:rPr>
              <a:t>Divya</a:t>
            </a:r>
            <a:r>
              <a:rPr lang="en-IN" sz="2400" dirty="0">
                <a:solidFill>
                  <a:srgbClr val="202124"/>
                </a:solidFill>
                <a:latin typeface="Algerian" panose="04020705040A02060702" pitchFamily="82" charset="0"/>
              </a:rPr>
              <a:t> 		</a:t>
            </a:r>
          </a:p>
          <a:p>
            <a:r>
              <a:rPr lang="en-IN" sz="2400" b="0" i="0" dirty="0">
                <a:solidFill>
                  <a:srgbClr val="202124"/>
                </a:solidFill>
                <a:effectLst/>
                <a:latin typeface="Algerian" panose="04020705040A02060702" pitchFamily="82" charset="0"/>
              </a:rPr>
              <a:t>	</a:t>
            </a:r>
            <a:r>
              <a:rPr lang="en-IN" sz="2400" b="0" i="0" dirty="0" err="1">
                <a:solidFill>
                  <a:srgbClr val="202124"/>
                </a:solidFill>
                <a:effectLst/>
                <a:latin typeface="Algerian" panose="04020705040A02060702" pitchFamily="82" charset="0"/>
              </a:rPr>
              <a:t>Assi</a:t>
            </a:r>
            <a:r>
              <a:rPr lang="en-IN" sz="2400" b="0" i="0" dirty="0">
                <a:solidFill>
                  <a:srgbClr val="202124"/>
                </a:solidFill>
                <a:effectLst/>
                <a:latin typeface="Algerian" panose="04020705040A02060702" pitchFamily="82" charset="0"/>
              </a:rPr>
              <a:t>. Prof.				</a:t>
            </a:r>
          </a:p>
          <a:p>
            <a:r>
              <a:rPr lang="en-IN" sz="2400" dirty="0">
                <a:solidFill>
                  <a:srgbClr val="202124"/>
                </a:solidFill>
                <a:latin typeface="Algerian" panose="04020705040A02060702" pitchFamily="82" charset="0"/>
              </a:rPr>
              <a:t>	Cs department</a:t>
            </a:r>
            <a:endParaRPr lang="en-IN" sz="2400" b="0" i="0" dirty="0">
              <a:solidFill>
                <a:srgbClr val="202124"/>
              </a:solidFill>
              <a:effectLst/>
              <a:latin typeface="Algerian" panose="04020705040A02060702" pitchFamily="82" charset="0"/>
            </a:endParaRPr>
          </a:p>
          <a:p>
            <a:pPr algn="ctr"/>
            <a:endParaRPr lang="en-IN" dirty="0"/>
          </a:p>
        </p:txBody>
      </p:sp>
    </p:spTree>
    <p:extLst>
      <p:ext uri="{BB962C8B-B14F-4D97-AF65-F5344CB8AC3E}">
        <p14:creationId xmlns:p14="http://schemas.microsoft.com/office/powerpoint/2010/main" val="2437829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F3A27-21AB-48FC-99C3-E56280C0B063}"/>
              </a:ext>
            </a:extLst>
          </p:cNvPr>
          <p:cNvSpPr txBox="1"/>
          <p:nvPr/>
        </p:nvSpPr>
        <p:spPr>
          <a:xfrm>
            <a:off x="1127464" y="1083076"/>
            <a:ext cx="9809825" cy="4031873"/>
          </a:xfrm>
          <a:prstGeom prst="rect">
            <a:avLst/>
          </a:prstGeom>
          <a:noFill/>
        </p:spPr>
        <p:txBody>
          <a:bodyPr wrap="square" rtlCol="0">
            <a:spAutoFit/>
          </a:bodyPr>
          <a:lstStyle/>
          <a:p>
            <a:r>
              <a:rPr lang="en-US" sz="3200" dirty="0">
                <a:solidFill>
                  <a:srgbClr val="FF0000"/>
                </a:solidFill>
                <a:latin typeface="Book Antiqua" panose="02040602050305030304" pitchFamily="18" charset="0"/>
              </a:rPr>
              <a:t>4. Implementation:</a:t>
            </a:r>
          </a:p>
          <a:p>
            <a:pPr lvl="1"/>
            <a:r>
              <a:rPr lang="en-US" sz="3200" dirty="0">
                <a:solidFill>
                  <a:srgbClr val="FF0000"/>
                </a:solidFill>
                <a:latin typeface="Book Antiqua" panose="02040602050305030304" pitchFamily="18" charset="0"/>
              </a:rPr>
              <a:t>	</a:t>
            </a:r>
            <a:r>
              <a:rPr lang="en-US" sz="3200" dirty="0">
                <a:latin typeface="Book Antiqua" panose="02040602050305030304" pitchFamily="18" charset="0"/>
              </a:rPr>
              <a:t>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endParaRPr lang="en-IN" sz="3200" dirty="0">
              <a:latin typeface="Book Antiqua" panose="02040602050305030304" pitchFamily="18" charset="0"/>
            </a:endParaRPr>
          </a:p>
        </p:txBody>
      </p:sp>
    </p:spTree>
    <p:extLst>
      <p:ext uri="{BB962C8B-B14F-4D97-AF65-F5344CB8AC3E}">
        <p14:creationId xmlns:p14="http://schemas.microsoft.com/office/powerpoint/2010/main" val="142878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D78E1A-8946-49BE-B61C-F117A98B5631}"/>
              </a:ext>
            </a:extLst>
          </p:cNvPr>
          <p:cNvSpPr txBox="1"/>
          <p:nvPr/>
        </p:nvSpPr>
        <p:spPr>
          <a:xfrm>
            <a:off x="1171847" y="1038689"/>
            <a:ext cx="9667783" cy="4031873"/>
          </a:xfrm>
          <a:prstGeom prst="rect">
            <a:avLst/>
          </a:prstGeom>
          <a:noFill/>
        </p:spPr>
        <p:txBody>
          <a:bodyPr wrap="square" rtlCol="0">
            <a:spAutoFit/>
          </a:bodyPr>
          <a:lstStyle/>
          <a:p>
            <a:r>
              <a:rPr lang="en-US" sz="3200" dirty="0">
                <a:solidFill>
                  <a:srgbClr val="FF0000"/>
                </a:solidFill>
                <a:latin typeface="Book Antiqua" panose="02040602050305030304" pitchFamily="18" charset="0"/>
              </a:rPr>
              <a:t>	Advantage of Incremental Model </a:t>
            </a:r>
          </a:p>
          <a:p>
            <a:pPr marL="457200" indent="-457200">
              <a:buFont typeface="Arial" panose="020B0604020202020204" pitchFamily="34" charset="0"/>
              <a:buChar char="•"/>
            </a:pPr>
            <a:r>
              <a:rPr lang="en-US" sz="3200" dirty="0">
                <a:latin typeface="Book Antiqua" panose="02040602050305030304" pitchFamily="18" charset="0"/>
              </a:rPr>
              <a:t>Errors are easy to be recognized. </a:t>
            </a:r>
          </a:p>
          <a:p>
            <a:pPr marL="457200" indent="-457200">
              <a:buFont typeface="Arial" panose="020B0604020202020204" pitchFamily="34" charset="0"/>
              <a:buChar char="•"/>
            </a:pPr>
            <a:r>
              <a:rPr lang="en-US" sz="3200" dirty="0">
                <a:latin typeface="Book Antiqua" panose="02040602050305030304" pitchFamily="18" charset="0"/>
              </a:rPr>
              <a:t>The software will be generated quickly during the software life cycle.</a:t>
            </a:r>
          </a:p>
          <a:p>
            <a:pPr marL="457200" indent="-457200">
              <a:buFont typeface="Arial" panose="020B0604020202020204" pitchFamily="34" charset="0"/>
              <a:buChar char="•"/>
            </a:pPr>
            <a:r>
              <a:rPr lang="en-US" sz="3200" dirty="0">
                <a:latin typeface="Book Antiqua" panose="02040602050305030304" pitchFamily="18" charset="0"/>
              </a:rPr>
              <a:t>It is flexible and less expensive to change requirements and scope.</a:t>
            </a:r>
          </a:p>
          <a:p>
            <a:pPr marL="457200" indent="-457200">
              <a:buFont typeface="Arial" panose="020B0604020202020204" pitchFamily="34" charset="0"/>
              <a:buChar char="•"/>
            </a:pPr>
            <a:r>
              <a:rPr lang="en-US" sz="3200" dirty="0">
                <a:latin typeface="Book Antiqua" panose="02040602050305030304" pitchFamily="18" charset="0"/>
              </a:rPr>
              <a:t>Errors are easy to be identified</a:t>
            </a:r>
          </a:p>
          <a:p>
            <a:pPr marL="457200" indent="-457200">
              <a:buFont typeface="Arial" panose="020B0604020202020204" pitchFamily="34" charset="0"/>
              <a:buChar char="•"/>
            </a:pPr>
            <a:r>
              <a:rPr lang="en-US" sz="3200" dirty="0">
                <a:latin typeface="Book Antiqua" panose="02040602050305030304" pitchFamily="18" charset="0"/>
              </a:rPr>
              <a:t>This model is less costly compared to others</a:t>
            </a:r>
            <a:endParaRPr lang="en-IN" sz="3200" dirty="0">
              <a:latin typeface="Book Antiqua" panose="02040602050305030304" pitchFamily="18" charset="0"/>
            </a:endParaRPr>
          </a:p>
        </p:txBody>
      </p:sp>
    </p:spTree>
    <p:extLst>
      <p:ext uri="{BB962C8B-B14F-4D97-AF65-F5344CB8AC3E}">
        <p14:creationId xmlns:p14="http://schemas.microsoft.com/office/powerpoint/2010/main" val="125489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65099-0AAF-416C-A4C4-8D501853E4CE}"/>
              </a:ext>
            </a:extLst>
          </p:cNvPr>
          <p:cNvSpPr txBox="1"/>
          <p:nvPr/>
        </p:nvSpPr>
        <p:spPr>
          <a:xfrm>
            <a:off x="834501" y="648069"/>
            <a:ext cx="10324730" cy="5509200"/>
          </a:xfrm>
          <a:prstGeom prst="rect">
            <a:avLst/>
          </a:prstGeom>
          <a:noFill/>
        </p:spPr>
        <p:txBody>
          <a:bodyPr wrap="square" rtlCol="0">
            <a:spAutoFit/>
          </a:bodyPr>
          <a:lstStyle/>
          <a:p>
            <a:pPr lvl="1"/>
            <a:r>
              <a:rPr lang="en-US" sz="3200" dirty="0">
                <a:solidFill>
                  <a:srgbClr val="FF0000"/>
                </a:solidFill>
                <a:latin typeface="Book Antiqua" panose="02040602050305030304" pitchFamily="18" charset="0"/>
              </a:rPr>
              <a:t>Disadvantage of Incremental Model </a:t>
            </a:r>
          </a:p>
          <a:p>
            <a:pPr marL="457200" indent="-457200">
              <a:buFont typeface="Arial" panose="020B0604020202020204" pitchFamily="34" charset="0"/>
              <a:buChar char="•"/>
            </a:pPr>
            <a:r>
              <a:rPr lang="en-US" sz="3200" dirty="0">
                <a:latin typeface="Book Antiqua" panose="02040602050305030304" pitchFamily="18" charset="0"/>
              </a:rPr>
              <a:t>Need for good planning designing.</a:t>
            </a:r>
          </a:p>
          <a:p>
            <a:pPr marL="457200" indent="-457200">
              <a:buFont typeface="Arial" panose="020B0604020202020204" pitchFamily="34" charset="0"/>
              <a:buChar char="•"/>
            </a:pPr>
            <a:r>
              <a:rPr lang="en-US" sz="3200" dirty="0">
                <a:latin typeface="Book Antiqua" panose="02040602050305030304" pitchFamily="18" charset="0"/>
              </a:rPr>
              <a:t>Total Cost is high.</a:t>
            </a:r>
          </a:p>
          <a:p>
            <a:pPr marL="457200" indent="-457200">
              <a:buFont typeface="Arial" panose="020B0604020202020204" pitchFamily="34" charset="0"/>
              <a:buChar char="•"/>
            </a:pPr>
            <a:r>
              <a:rPr lang="en-US" sz="3200" dirty="0">
                <a:latin typeface="Book Antiqua" panose="02040602050305030304" pitchFamily="18" charset="0"/>
              </a:rPr>
              <a:t>Well defined module interfaces are needed.</a:t>
            </a:r>
          </a:p>
          <a:p>
            <a:pPr marL="457200" indent="-457200">
              <a:buFont typeface="Arial" panose="020B0604020202020204" pitchFamily="34" charset="0"/>
              <a:buChar char="•"/>
            </a:pPr>
            <a:r>
              <a:rPr lang="en-US" sz="3200" dirty="0">
                <a:latin typeface="Book Antiqua" panose="02040602050305030304" pitchFamily="18" charset="0"/>
              </a:rPr>
              <a:t>Problems might cause due to system architecture as such not all requirements collected up front for the entire software lifecycle.</a:t>
            </a:r>
          </a:p>
          <a:p>
            <a:pPr marL="457200" indent="-457200">
              <a:buFont typeface="Arial" panose="020B0604020202020204" pitchFamily="34" charset="0"/>
              <a:buChar char="•"/>
            </a:pPr>
            <a:r>
              <a:rPr lang="en-US" sz="3200" dirty="0">
                <a:latin typeface="Book Antiqua" panose="02040602050305030304" pitchFamily="18" charset="0"/>
              </a:rPr>
              <a:t>Each iteration phase is rigid and does not overlap each other. </a:t>
            </a:r>
          </a:p>
          <a:p>
            <a:pPr marL="457200" indent="-457200">
              <a:buFont typeface="Arial" panose="020B0604020202020204" pitchFamily="34" charset="0"/>
              <a:buChar char="•"/>
            </a:pPr>
            <a:r>
              <a:rPr lang="en-US" sz="3200" dirty="0">
                <a:latin typeface="Book Antiqua" panose="02040602050305030304" pitchFamily="18" charset="0"/>
              </a:rPr>
              <a:t>Rectifying a problem in one unit requires correction in all the units and consumes a lot of time.</a:t>
            </a:r>
            <a:endParaRPr lang="en-IN" sz="3200" dirty="0">
              <a:latin typeface="Book Antiqua" panose="02040602050305030304" pitchFamily="18" charset="0"/>
            </a:endParaRPr>
          </a:p>
        </p:txBody>
      </p:sp>
    </p:spTree>
    <p:extLst>
      <p:ext uri="{BB962C8B-B14F-4D97-AF65-F5344CB8AC3E}">
        <p14:creationId xmlns:p14="http://schemas.microsoft.com/office/powerpoint/2010/main" val="397779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B3CB-C227-417E-9DA9-A3E96F9D7190}"/>
              </a:ext>
            </a:extLst>
          </p:cNvPr>
          <p:cNvSpPr txBox="1"/>
          <p:nvPr/>
        </p:nvSpPr>
        <p:spPr>
          <a:xfrm>
            <a:off x="1856912" y="2805344"/>
            <a:ext cx="8478175" cy="1107996"/>
          </a:xfrm>
          <a:prstGeom prst="rect">
            <a:avLst/>
          </a:prstGeom>
          <a:noFill/>
        </p:spPr>
        <p:txBody>
          <a:bodyPr wrap="square" rtlCol="0">
            <a:spAutoFit/>
          </a:bodyPr>
          <a:lstStyle/>
          <a:p>
            <a:pPr algn="ctr"/>
            <a:r>
              <a:rPr lang="en-IN" sz="6600" b="1" dirty="0">
                <a:solidFill>
                  <a:srgbClr val="FF0000"/>
                </a:solidFill>
              </a:rPr>
              <a:t>ITERATIVE MODEL</a:t>
            </a:r>
          </a:p>
        </p:txBody>
      </p:sp>
    </p:spTree>
    <p:extLst>
      <p:ext uri="{BB962C8B-B14F-4D97-AF65-F5344CB8AC3E}">
        <p14:creationId xmlns:p14="http://schemas.microsoft.com/office/powerpoint/2010/main" val="304404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D9738B-3FDD-455A-8FD1-8F54528F4AD6}"/>
              </a:ext>
            </a:extLst>
          </p:cNvPr>
          <p:cNvSpPr txBox="1"/>
          <p:nvPr/>
        </p:nvSpPr>
        <p:spPr>
          <a:xfrm>
            <a:off x="958784" y="775382"/>
            <a:ext cx="10244832" cy="5509200"/>
          </a:xfrm>
          <a:prstGeom prst="rect">
            <a:avLst/>
          </a:prstGeom>
          <a:noFill/>
        </p:spPr>
        <p:txBody>
          <a:bodyPr wrap="square" rtlCol="0">
            <a:spAutoFit/>
          </a:bodyPr>
          <a:lstStyle/>
          <a:p>
            <a:r>
              <a:rPr lang="en-US" sz="3200" dirty="0">
                <a:latin typeface="Book Antiqua" panose="02040602050305030304" pitchFamily="18" charset="0"/>
              </a:rPr>
              <a:t>• Also called Incremental Model </a:t>
            </a:r>
          </a:p>
          <a:p>
            <a:r>
              <a:rPr lang="en-US" sz="3200" dirty="0">
                <a:latin typeface="Book Antiqua" panose="02040602050305030304" pitchFamily="18" charset="0"/>
              </a:rPr>
              <a:t>• Project is break into small modules which can be 	delivered</a:t>
            </a:r>
          </a:p>
          <a:p>
            <a:r>
              <a:rPr lang="en-US" sz="3200" dirty="0">
                <a:latin typeface="Book Antiqua" panose="02040602050305030304" pitchFamily="18" charset="0"/>
              </a:rPr>
              <a:t>• A working version of software is produced during 	the first module.</a:t>
            </a:r>
          </a:p>
          <a:p>
            <a:r>
              <a:rPr lang="en-US" sz="3200" dirty="0">
                <a:latin typeface="Book Antiqua" panose="02040602050305030304" pitchFamily="18" charset="0"/>
              </a:rPr>
              <a:t>• Each subsequent release of the module adds 	functionality to the previous release. The process 	continues till the 	complete system is achieved. </a:t>
            </a:r>
          </a:p>
          <a:p>
            <a:r>
              <a:rPr lang="en-US" sz="3200" dirty="0">
                <a:latin typeface="Book Antiqua" panose="02040602050305030304" pitchFamily="18" charset="0"/>
              </a:rPr>
              <a:t>• Model very successfully when working with new 	technology </a:t>
            </a:r>
          </a:p>
          <a:p>
            <a:r>
              <a:rPr lang="en-US" sz="3200" dirty="0">
                <a:latin typeface="Book Antiqua" panose="02040602050305030304" pitchFamily="18" charset="0"/>
              </a:rPr>
              <a:t>• More than one iteration can be going at the same time</a:t>
            </a:r>
            <a:endParaRPr lang="en-IN" sz="3200" dirty="0">
              <a:latin typeface="Book Antiqua" panose="02040602050305030304" pitchFamily="18" charset="0"/>
            </a:endParaRPr>
          </a:p>
        </p:txBody>
      </p:sp>
    </p:spTree>
    <p:extLst>
      <p:ext uri="{BB962C8B-B14F-4D97-AF65-F5344CB8AC3E}">
        <p14:creationId xmlns:p14="http://schemas.microsoft.com/office/powerpoint/2010/main" val="131687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7C90D3-E0A7-4E79-9603-E7DADF74E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39" y="807872"/>
            <a:ext cx="10157812" cy="5265344"/>
          </a:xfrm>
          <a:prstGeom prst="rect">
            <a:avLst/>
          </a:prstGeom>
        </p:spPr>
      </p:pic>
    </p:spTree>
    <p:extLst>
      <p:ext uri="{BB962C8B-B14F-4D97-AF65-F5344CB8AC3E}">
        <p14:creationId xmlns:p14="http://schemas.microsoft.com/office/powerpoint/2010/main" val="214405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31AA4-C20B-4EED-AD19-4D61FF1A30A3}"/>
              </a:ext>
            </a:extLst>
          </p:cNvPr>
          <p:cNvSpPr txBox="1"/>
          <p:nvPr/>
        </p:nvSpPr>
        <p:spPr>
          <a:xfrm>
            <a:off x="1171851" y="870012"/>
            <a:ext cx="9392575" cy="5016758"/>
          </a:xfrm>
          <a:prstGeom prst="rect">
            <a:avLst/>
          </a:prstGeom>
          <a:noFill/>
        </p:spPr>
        <p:txBody>
          <a:bodyPr wrap="square" rtlCol="0">
            <a:spAutoFit/>
          </a:bodyPr>
          <a:lstStyle/>
          <a:p>
            <a:r>
              <a:rPr lang="en-IN" sz="3200" dirty="0">
                <a:solidFill>
                  <a:srgbClr val="FF0000"/>
                </a:solidFill>
                <a:latin typeface="Book Antiqua" panose="02040602050305030304" pitchFamily="18" charset="0"/>
              </a:rPr>
              <a:t>Advantages of Iterative Model:</a:t>
            </a:r>
          </a:p>
          <a:p>
            <a:r>
              <a:rPr lang="en-US" sz="3200" dirty="0">
                <a:latin typeface="Book Antiqua" panose="02040602050305030304" pitchFamily="18" charset="0"/>
              </a:rPr>
              <a:t>•Quick software is released during early phases of 	Software life cycle.</a:t>
            </a:r>
          </a:p>
          <a:p>
            <a:r>
              <a:rPr lang="en-US" sz="3200" dirty="0">
                <a:latin typeface="Book Antiqua" panose="02040602050305030304" pitchFamily="18" charset="0"/>
              </a:rPr>
              <a:t>•Less costly to change requirements as compared 	to other models.</a:t>
            </a:r>
          </a:p>
          <a:p>
            <a:r>
              <a:rPr lang="en-US" sz="3200" dirty="0">
                <a:latin typeface="Book Antiqua" panose="02040602050305030304" pitchFamily="18" charset="0"/>
              </a:rPr>
              <a:t>•Easier to develop and test when iterations are 	small </a:t>
            </a:r>
          </a:p>
          <a:p>
            <a:r>
              <a:rPr lang="en-US" sz="3200" dirty="0">
                <a:latin typeface="Book Antiqua" panose="02040602050305030304" pitchFamily="18" charset="0"/>
              </a:rPr>
              <a:t>•Customer can give his feedback quickly.</a:t>
            </a:r>
          </a:p>
          <a:p>
            <a:r>
              <a:rPr lang="en-US" sz="3200" dirty="0">
                <a:latin typeface="Book Antiqua" panose="02040602050305030304" pitchFamily="18" charset="0"/>
              </a:rPr>
              <a:t>•More than one iteration can be going parallel at 	same time</a:t>
            </a:r>
            <a:endParaRPr lang="en-IN" sz="3200" dirty="0">
              <a:solidFill>
                <a:srgbClr val="FF0000"/>
              </a:solidFill>
              <a:latin typeface="Book Antiqua" panose="02040602050305030304" pitchFamily="18" charset="0"/>
            </a:endParaRPr>
          </a:p>
        </p:txBody>
      </p:sp>
    </p:spTree>
    <p:extLst>
      <p:ext uri="{BB962C8B-B14F-4D97-AF65-F5344CB8AC3E}">
        <p14:creationId xmlns:p14="http://schemas.microsoft.com/office/powerpoint/2010/main" val="326087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9B375-2F11-4533-B401-3E0100B5C9E4}"/>
              </a:ext>
            </a:extLst>
          </p:cNvPr>
          <p:cNvSpPr txBox="1"/>
          <p:nvPr/>
        </p:nvSpPr>
        <p:spPr>
          <a:xfrm>
            <a:off x="1145221" y="994293"/>
            <a:ext cx="9996257" cy="3539430"/>
          </a:xfrm>
          <a:prstGeom prst="rect">
            <a:avLst/>
          </a:prstGeom>
          <a:noFill/>
        </p:spPr>
        <p:txBody>
          <a:bodyPr wrap="square" rtlCol="0">
            <a:spAutoFit/>
          </a:bodyPr>
          <a:lstStyle/>
          <a:p>
            <a:r>
              <a:rPr lang="en-IN" sz="3200" dirty="0">
                <a:solidFill>
                  <a:srgbClr val="FF0000"/>
                </a:solidFill>
                <a:latin typeface="Book Antiqua" panose="02040602050305030304" pitchFamily="18" charset="0"/>
              </a:rPr>
              <a:t>Dis-Advantages of Iterative Model:</a:t>
            </a:r>
          </a:p>
          <a:p>
            <a:pPr marL="457200" indent="-457200">
              <a:buFont typeface="Arial" panose="020B0604020202020204" pitchFamily="34" charset="0"/>
              <a:buChar char="•"/>
            </a:pPr>
            <a:r>
              <a:rPr lang="en-US" sz="3200" dirty="0">
                <a:latin typeface="Book Antiqua" panose="02040602050305030304" pitchFamily="18" charset="0"/>
              </a:rPr>
              <a:t>Comparatively more resources are required </a:t>
            </a:r>
          </a:p>
          <a:p>
            <a:pPr marL="457200" indent="-457200">
              <a:buFont typeface="Arial" panose="020B0604020202020204" pitchFamily="34" charset="0"/>
              <a:buChar char="•"/>
            </a:pPr>
            <a:r>
              <a:rPr lang="en-US" sz="3200" dirty="0">
                <a:latin typeface="Book Antiqua" panose="02040602050305030304" pitchFamily="18" charset="0"/>
              </a:rPr>
              <a:t>Skilled Manager is needed to manage otherwise Project costing is increased.</a:t>
            </a:r>
          </a:p>
          <a:p>
            <a:pPr marL="457200" indent="-457200">
              <a:buFont typeface="Arial" panose="020B0604020202020204" pitchFamily="34" charset="0"/>
              <a:buChar char="•"/>
            </a:pPr>
            <a:r>
              <a:rPr lang="en-US" sz="3200" dirty="0">
                <a:latin typeface="Book Antiqua" panose="02040602050305030304" pitchFamily="18" charset="0"/>
              </a:rPr>
              <a:t>Project started with complete Project architecture design, can result issues in future.</a:t>
            </a:r>
          </a:p>
          <a:p>
            <a:pPr marL="457200" indent="-457200">
              <a:buFont typeface="Arial" panose="020B0604020202020204" pitchFamily="34" charset="0"/>
              <a:buChar char="•"/>
            </a:pPr>
            <a:r>
              <a:rPr lang="en-US" sz="3200" dirty="0">
                <a:latin typeface="Book Antiqua" panose="02040602050305030304" pitchFamily="18" charset="0"/>
              </a:rPr>
              <a:t>Cost is higher than Waterfall model </a:t>
            </a:r>
            <a:endParaRPr lang="en-IN" sz="3200" dirty="0">
              <a:solidFill>
                <a:srgbClr val="FF0000"/>
              </a:solidFill>
              <a:latin typeface="Book Antiqua" panose="02040602050305030304" pitchFamily="18" charset="0"/>
            </a:endParaRPr>
          </a:p>
        </p:txBody>
      </p:sp>
    </p:spTree>
    <p:extLst>
      <p:ext uri="{BB962C8B-B14F-4D97-AF65-F5344CB8AC3E}">
        <p14:creationId xmlns:p14="http://schemas.microsoft.com/office/powerpoint/2010/main" val="359407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0CBD4B-C6E2-4A75-9F2F-9BD4A623800F}"/>
              </a:ext>
            </a:extLst>
          </p:cNvPr>
          <p:cNvSpPr txBox="1"/>
          <p:nvPr/>
        </p:nvSpPr>
        <p:spPr>
          <a:xfrm>
            <a:off x="1322773" y="1376039"/>
            <a:ext cx="7421732" cy="3046988"/>
          </a:xfrm>
          <a:prstGeom prst="rect">
            <a:avLst/>
          </a:prstGeom>
          <a:noFill/>
        </p:spPr>
        <p:txBody>
          <a:bodyPr wrap="square" rtlCol="0">
            <a:spAutoFit/>
          </a:bodyPr>
          <a:lstStyle/>
          <a:p>
            <a:r>
              <a:rPr lang="en-US" sz="3200" b="1" dirty="0" err="1">
                <a:solidFill>
                  <a:srgbClr val="FF0000"/>
                </a:solidFill>
              </a:rPr>
              <a:t>Questionair</a:t>
            </a:r>
            <a:r>
              <a:rPr lang="en-US" sz="3200" b="1" dirty="0">
                <a:solidFill>
                  <a:srgbClr val="FF0000"/>
                </a:solidFill>
              </a:rPr>
              <a:t>:</a:t>
            </a:r>
            <a:br>
              <a:rPr lang="en-US" sz="3200" dirty="0">
                <a:solidFill>
                  <a:srgbClr val="FF0000"/>
                </a:solidFill>
              </a:rPr>
            </a:br>
            <a:r>
              <a:rPr lang="en-US" sz="3200" dirty="0">
                <a:solidFill>
                  <a:srgbClr val="FF0000"/>
                </a:solidFill>
              </a:rPr>
              <a:t>		</a:t>
            </a:r>
          </a:p>
          <a:p>
            <a:pPr marL="514350" indent="-514350">
              <a:buFont typeface="+mj-lt"/>
              <a:buAutoNum type="arabicPeriod"/>
            </a:pPr>
            <a:r>
              <a:rPr lang="en-IN" sz="3200" dirty="0"/>
              <a:t>What is incremental process mode</a:t>
            </a:r>
            <a:r>
              <a:rPr lang="en-IN" sz="3200" dirty="0">
                <a:solidFill>
                  <a:srgbClr val="FF0000"/>
                </a:solidFill>
              </a:rPr>
              <a:t>	? </a:t>
            </a:r>
          </a:p>
          <a:p>
            <a:pPr marL="514350" indent="-514350">
              <a:buFont typeface="+mj-lt"/>
              <a:buAutoNum type="arabicPeriod"/>
            </a:pPr>
            <a:r>
              <a:rPr lang="en-IN" sz="3200" dirty="0"/>
              <a:t>What is iteration model?</a:t>
            </a:r>
          </a:p>
          <a:p>
            <a:pPr marL="514350" indent="-514350">
              <a:buFont typeface="+mj-lt"/>
              <a:buAutoNum type="arabicPeriod"/>
            </a:pPr>
            <a:r>
              <a:rPr lang="en-IN" sz="3200" dirty="0" err="1"/>
              <a:t>Reqiurement</a:t>
            </a:r>
            <a:r>
              <a:rPr lang="en-IN" sz="3200" dirty="0"/>
              <a:t> analysis?</a:t>
            </a:r>
            <a:br>
              <a:rPr lang="en-IN" sz="3200" dirty="0">
                <a:solidFill>
                  <a:srgbClr val="FF0000"/>
                </a:solidFill>
              </a:rPr>
            </a:br>
            <a:endParaRPr lang="en-US" sz="3200" dirty="0">
              <a:solidFill>
                <a:srgbClr val="FF0000"/>
              </a:solidFill>
            </a:endParaRPr>
          </a:p>
        </p:txBody>
      </p:sp>
    </p:spTree>
    <p:extLst>
      <p:ext uri="{BB962C8B-B14F-4D97-AF65-F5344CB8AC3E}">
        <p14:creationId xmlns:p14="http://schemas.microsoft.com/office/powerpoint/2010/main" val="369615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16EC9B-AACC-4571-9348-D71234044ED0}"/>
              </a:ext>
            </a:extLst>
          </p:cNvPr>
          <p:cNvSpPr txBox="1"/>
          <p:nvPr/>
        </p:nvSpPr>
        <p:spPr>
          <a:xfrm>
            <a:off x="1207364" y="1198485"/>
            <a:ext cx="10271464" cy="5847755"/>
          </a:xfrm>
          <a:prstGeom prst="rect">
            <a:avLst/>
          </a:prstGeom>
          <a:noFill/>
        </p:spPr>
        <p:txBody>
          <a:bodyPr wrap="square" rtlCol="0">
            <a:spAutoFit/>
          </a:bodyPr>
          <a:lstStyle/>
          <a:p>
            <a:r>
              <a:rPr lang="en-US" sz="5400" b="1" dirty="0">
                <a:solidFill>
                  <a:srgbClr val="FF0000"/>
                </a:solidFill>
              </a:rPr>
              <a:t>Conclusion:</a:t>
            </a:r>
          </a:p>
          <a:p>
            <a:pPr algn="l"/>
            <a:r>
              <a:rPr lang="en-US" sz="3200" dirty="0">
                <a:solidFill>
                  <a:srgbClr val="FF0000"/>
                </a:solidFill>
              </a:rPr>
              <a:t>	</a:t>
            </a:r>
            <a:r>
              <a:rPr lang="en-US" sz="3200" i="0" dirty="0">
                <a:effectLst/>
                <a:latin typeface="Arial" panose="020B0604020202020204" pitchFamily="34" charset="0"/>
              </a:rPr>
              <a:t>Iterative and incremental development </a:t>
            </a:r>
            <a:r>
              <a:rPr lang="en-US" sz="3200" b="0" i="0" dirty="0">
                <a:effectLst/>
                <a:latin typeface="Arial" panose="020B0604020202020204" pitchFamily="34" charset="0"/>
              </a:rPr>
              <a:t>is any combination of both </a:t>
            </a:r>
            <a:r>
              <a:rPr lang="en-US" sz="3200" b="0" i="0" u="sng" strike="noStrike" dirty="0">
                <a:effectLst/>
                <a:latin typeface="Arial" panose="020B0604020202020204" pitchFamily="34" charset="0"/>
                <a:hlinkClick r:id="rId2" tooltip="Iterative design">
                  <a:extLst>
                    <a:ext uri="{A12FA001-AC4F-418D-AE19-62706E023703}">
                      <ahyp:hlinkClr xmlns:ahyp="http://schemas.microsoft.com/office/drawing/2018/hyperlinkcolor" val="tx"/>
                    </a:ext>
                  </a:extLst>
                </a:hlinkClick>
              </a:rPr>
              <a:t>iterative design</a:t>
            </a:r>
            <a:r>
              <a:rPr lang="en-US" sz="3200" b="0" i="0" u="sng" dirty="0">
                <a:effectLst/>
                <a:latin typeface="Arial" panose="020B0604020202020204" pitchFamily="34" charset="0"/>
              </a:rPr>
              <a:t> </a:t>
            </a:r>
            <a:r>
              <a:rPr lang="en-US" sz="3200" b="0" i="0" dirty="0">
                <a:effectLst/>
                <a:latin typeface="Arial" panose="020B0604020202020204" pitchFamily="34" charset="0"/>
              </a:rPr>
              <a:t>or </a:t>
            </a:r>
            <a:r>
              <a:rPr lang="en-US" sz="3200" b="0" i="0" strike="noStrike" dirty="0">
                <a:effectLst/>
                <a:latin typeface="Arial" panose="020B0604020202020204" pitchFamily="34" charset="0"/>
                <a:hlinkClick r:id="rId3" tooltip="Iterative method">
                  <a:extLst>
                    <a:ext uri="{A12FA001-AC4F-418D-AE19-62706E023703}">
                      <ahyp:hlinkClr xmlns:ahyp="http://schemas.microsoft.com/office/drawing/2018/hyperlinkcolor" val="tx"/>
                    </a:ext>
                  </a:extLst>
                </a:hlinkClick>
              </a:rPr>
              <a:t>iterative method</a:t>
            </a:r>
            <a:r>
              <a:rPr lang="en-US" sz="3200" b="0" i="0" dirty="0">
                <a:effectLst/>
                <a:latin typeface="Arial" panose="020B0604020202020204" pitchFamily="34" charset="0"/>
              </a:rPr>
              <a:t> and </a:t>
            </a:r>
            <a:r>
              <a:rPr lang="en-US" sz="3200" b="0" i="0" strike="noStrike" dirty="0">
                <a:effectLst/>
                <a:latin typeface="Arial" panose="020B0604020202020204" pitchFamily="34" charset="0"/>
                <a:hlinkClick r:id="rId4" tooltip="Incremental build model">
                  <a:extLst>
                    <a:ext uri="{A12FA001-AC4F-418D-AE19-62706E023703}">
                      <ahyp:hlinkClr xmlns:ahyp="http://schemas.microsoft.com/office/drawing/2018/hyperlinkcolor" val="tx"/>
                    </a:ext>
                  </a:extLst>
                </a:hlinkClick>
              </a:rPr>
              <a:t>incremental build model</a:t>
            </a:r>
            <a:r>
              <a:rPr lang="en-US" sz="3200" b="0" i="0" dirty="0">
                <a:effectLst/>
                <a:latin typeface="Arial" panose="020B0604020202020204" pitchFamily="34" charset="0"/>
              </a:rPr>
              <a:t> for </a:t>
            </a:r>
            <a:r>
              <a:rPr lang="en-US" sz="3200" b="0" i="0" strike="noStrike" dirty="0">
                <a:effectLst/>
                <a:latin typeface="Arial" panose="020B0604020202020204" pitchFamily="34" charset="0"/>
                <a:hlinkClick r:id="rId5" tooltip="New product development">
                  <a:extLst>
                    <a:ext uri="{A12FA001-AC4F-418D-AE19-62706E023703}">
                      <ahyp:hlinkClr xmlns:ahyp="http://schemas.microsoft.com/office/drawing/2018/hyperlinkcolor" val="tx"/>
                    </a:ext>
                  </a:extLst>
                </a:hlinkClick>
              </a:rPr>
              <a:t>development</a:t>
            </a:r>
            <a:r>
              <a:rPr lang="en-US" sz="3200" b="0" i="0" dirty="0">
                <a:effectLst/>
                <a:latin typeface="Arial" panose="020B0604020202020204" pitchFamily="34" charset="0"/>
              </a:rPr>
              <a:t>.</a:t>
            </a:r>
          </a:p>
          <a:p>
            <a:br>
              <a:rPr lang="en-US" sz="3200" dirty="0"/>
            </a:br>
            <a:endParaRPr lang="en-US" sz="3200" dirty="0"/>
          </a:p>
          <a:p>
            <a:r>
              <a:rPr lang="en-US" sz="3200" dirty="0">
                <a:solidFill>
                  <a:srgbClr val="FF0000"/>
                </a:solidFill>
              </a:rPr>
              <a:t>	</a:t>
            </a:r>
          </a:p>
          <a:p>
            <a:r>
              <a:rPr lang="en-US" sz="3200" dirty="0">
                <a:solidFill>
                  <a:srgbClr val="FF0000"/>
                </a:solidFill>
              </a:rPr>
              <a:t>	</a:t>
            </a:r>
          </a:p>
          <a:p>
            <a:endParaRPr lang="en-US" sz="3200" dirty="0">
              <a:solidFill>
                <a:srgbClr val="FF0000"/>
              </a:solidFill>
            </a:endParaRPr>
          </a:p>
          <a:p>
            <a:endParaRPr lang="en-US" sz="3200" dirty="0">
              <a:solidFill>
                <a:srgbClr val="FF0000"/>
              </a:solidFill>
            </a:endParaRPr>
          </a:p>
          <a:p>
            <a:endParaRPr lang="en-IN" sz="3200" dirty="0">
              <a:solidFill>
                <a:srgbClr val="FF0000"/>
              </a:solidFill>
            </a:endParaRPr>
          </a:p>
        </p:txBody>
      </p:sp>
    </p:spTree>
    <p:extLst>
      <p:ext uri="{BB962C8B-B14F-4D97-AF65-F5344CB8AC3E}">
        <p14:creationId xmlns:p14="http://schemas.microsoft.com/office/powerpoint/2010/main" val="25351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0FC60E-DF5F-4F38-9388-E805ED9147FF}"/>
              </a:ext>
            </a:extLst>
          </p:cNvPr>
          <p:cNvSpPr txBox="1"/>
          <p:nvPr/>
        </p:nvSpPr>
        <p:spPr>
          <a:xfrm>
            <a:off x="976544" y="843379"/>
            <a:ext cx="10111666" cy="584775"/>
          </a:xfrm>
          <a:prstGeom prst="rect">
            <a:avLst/>
          </a:prstGeom>
          <a:noFill/>
        </p:spPr>
        <p:txBody>
          <a:bodyPr wrap="square" rtlCol="0">
            <a:spAutoFit/>
          </a:bodyPr>
          <a:lstStyle/>
          <a:p>
            <a:pPr algn="ctr"/>
            <a:r>
              <a:rPr lang="en-US" sz="3200" dirty="0">
                <a:solidFill>
                  <a:srgbClr val="FF0000"/>
                </a:solidFill>
                <a:latin typeface="Arial Black" panose="020B0A04020102020204" pitchFamily="34" charset="0"/>
              </a:rPr>
              <a:t>Introduction</a:t>
            </a:r>
            <a:endParaRPr lang="en-IN" sz="3200" dirty="0">
              <a:solidFill>
                <a:srgbClr val="FF0000"/>
              </a:solidFill>
              <a:latin typeface="Arial Black" panose="020B0A04020102020204" pitchFamily="34" charset="0"/>
            </a:endParaRPr>
          </a:p>
        </p:txBody>
      </p:sp>
      <p:sp>
        <p:nvSpPr>
          <p:cNvPr id="7" name="TextBox 6">
            <a:extLst>
              <a:ext uri="{FF2B5EF4-FFF2-40B4-BE49-F238E27FC236}">
                <a16:creationId xmlns:a16="http://schemas.microsoft.com/office/drawing/2014/main" id="{A3108A14-A83C-4FC0-99F9-FCECECB5D487}"/>
              </a:ext>
            </a:extLst>
          </p:cNvPr>
          <p:cNvSpPr txBox="1"/>
          <p:nvPr/>
        </p:nvSpPr>
        <p:spPr>
          <a:xfrm>
            <a:off x="1109709" y="1695628"/>
            <a:ext cx="10111666" cy="3539430"/>
          </a:xfrm>
          <a:prstGeom prst="rect">
            <a:avLst/>
          </a:prstGeom>
          <a:noFill/>
        </p:spPr>
        <p:txBody>
          <a:bodyPr wrap="square" rtlCol="0">
            <a:spAutoFit/>
          </a:bodyPr>
          <a:lstStyle/>
          <a:p>
            <a:r>
              <a:rPr lang="en-US" sz="3200" b="0" i="0" dirty="0">
                <a:solidFill>
                  <a:srgbClr val="202124"/>
                </a:solidFill>
                <a:effectLst/>
                <a:latin typeface="Roboto" panose="02000000000000000000" pitchFamily="2" charset="0"/>
              </a:rPr>
              <a:t>The Software Development Life Cycle (SDLC) refers to a methodology with clearly defined processes for creating high-quality software.</a:t>
            </a:r>
          </a:p>
          <a:p>
            <a:endParaRPr lang="en-US" sz="3200" b="0" i="0" dirty="0">
              <a:solidFill>
                <a:srgbClr val="202124"/>
              </a:solidFill>
              <a:effectLst/>
              <a:latin typeface="Roboto" panose="02000000000000000000" pitchFamily="2" charset="0"/>
            </a:endParaRPr>
          </a:p>
          <a:p>
            <a:pPr marL="457200" indent="-457200">
              <a:buFont typeface="Arial" panose="020B0604020202020204" pitchFamily="34" charset="0"/>
              <a:buChar char="•"/>
            </a:pPr>
            <a:r>
              <a:rPr lang="en-US" sz="3200" dirty="0">
                <a:solidFill>
                  <a:srgbClr val="202124"/>
                </a:solidFill>
                <a:latin typeface="Roboto" panose="02000000000000000000" pitchFamily="2" charset="0"/>
              </a:rPr>
              <a:t>Incremental model</a:t>
            </a:r>
          </a:p>
          <a:p>
            <a:pPr marL="457200" indent="-457200">
              <a:buFont typeface="Arial" panose="020B0604020202020204" pitchFamily="34" charset="0"/>
              <a:buChar char="•"/>
            </a:pPr>
            <a:r>
              <a:rPr lang="en-US" sz="3200" dirty="0">
                <a:solidFill>
                  <a:srgbClr val="202124"/>
                </a:solidFill>
                <a:latin typeface="Roboto" panose="02000000000000000000" pitchFamily="2" charset="0"/>
              </a:rPr>
              <a:t>Iterative model </a:t>
            </a:r>
          </a:p>
          <a:p>
            <a:endParaRPr lang="en-IN" sz="3200" dirty="0"/>
          </a:p>
        </p:txBody>
      </p:sp>
    </p:spTree>
    <p:extLst>
      <p:ext uri="{BB962C8B-B14F-4D97-AF65-F5344CB8AC3E}">
        <p14:creationId xmlns:p14="http://schemas.microsoft.com/office/powerpoint/2010/main" val="4165631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6FD92-BE87-472C-B33B-E88BC81326DD}"/>
              </a:ext>
            </a:extLst>
          </p:cNvPr>
          <p:cNvSpPr txBox="1"/>
          <p:nvPr/>
        </p:nvSpPr>
        <p:spPr>
          <a:xfrm>
            <a:off x="1128944" y="949911"/>
            <a:ext cx="9934112" cy="3293209"/>
          </a:xfrm>
          <a:prstGeom prst="rect">
            <a:avLst/>
          </a:prstGeom>
          <a:noFill/>
        </p:spPr>
        <p:txBody>
          <a:bodyPr wrap="square" rtlCol="0">
            <a:spAutoFit/>
          </a:bodyPr>
          <a:lstStyle/>
          <a:p>
            <a:r>
              <a:rPr lang="en-US" sz="4000" dirty="0">
                <a:solidFill>
                  <a:srgbClr val="FF0000"/>
                </a:solidFill>
              </a:rPr>
              <a:t>Reference:</a:t>
            </a:r>
          </a:p>
          <a:p>
            <a:endParaRPr lang="en-US" sz="4000" dirty="0">
              <a:solidFill>
                <a:srgbClr val="FF0000"/>
              </a:solidFill>
            </a:endParaRPr>
          </a:p>
          <a:p>
            <a:pPr marL="514350" indent="-514350">
              <a:buFont typeface="Arial" panose="020B0604020202020204" pitchFamily="34" charset="0"/>
              <a:buChar char="•"/>
            </a:pPr>
            <a:r>
              <a:rPr lang="en-US" sz="3200" dirty="0"/>
              <a:t>Incremental model: </a:t>
            </a:r>
            <a:br>
              <a:rPr lang="en-US" sz="3200" dirty="0">
                <a:solidFill>
                  <a:srgbClr val="FF0000"/>
                </a:solidFill>
              </a:rPr>
            </a:br>
            <a:endParaRPr lang="en-US" sz="3200" dirty="0">
              <a:solidFill>
                <a:srgbClr val="FF0000"/>
              </a:solidFill>
            </a:endParaRPr>
          </a:p>
          <a:p>
            <a:pPr marL="514350" indent="-514350">
              <a:buFont typeface="Arial" panose="020B0604020202020204" pitchFamily="34" charset="0"/>
              <a:buChar char="•"/>
            </a:pPr>
            <a:endParaRPr lang="en-US" sz="3200" dirty="0">
              <a:solidFill>
                <a:srgbClr val="FF0000"/>
              </a:solidFill>
              <a:hlinkClick r:id="rId2">
                <a:extLst>
                  <a:ext uri="{A12FA001-AC4F-418D-AE19-62706E023703}">
                    <ahyp:hlinkClr xmlns:ahyp="http://schemas.microsoft.com/office/drawing/2018/hyperlinkcolor" val="tx"/>
                  </a:ext>
                </a:extLst>
              </a:hlinkClick>
            </a:endParaRPr>
          </a:p>
          <a:p>
            <a:pPr marL="514350" indent="-514350">
              <a:buFont typeface="Arial" panose="020B0604020202020204" pitchFamily="34" charset="0"/>
              <a:buChar char="•"/>
            </a:pPr>
            <a:r>
              <a:rPr lang="en-IN" sz="3200" dirty="0">
                <a:hlinkClick r:id="rId2">
                  <a:extLst>
                    <a:ext uri="{A12FA001-AC4F-418D-AE19-62706E023703}">
                      <ahyp:hlinkClr xmlns:ahyp="http://schemas.microsoft.com/office/drawing/2018/hyperlinkcolor" val="tx"/>
                    </a:ext>
                  </a:extLst>
                </a:hlinkClick>
              </a:rPr>
              <a:t>Iterative model:</a:t>
            </a:r>
            <a:endParaRPr lang="en-IN" sz="4000" dirty="0"/>
          </a:p>
        </p:txBody>
      </p:sp>
      <p:sp>
        <p:nvSpPr>
          <p:cNvPr id="3" name="TextBox 2">
            <a:extLst>
              <a:ext uri="{FF2B5EF4-FFF2-40B4-BE49-F238E27FC236}">
                <a16:creationId xmlns:a16="http://schemas.microsoft.com/office/drawing/2014/main" id="{2FEEEDD2-2045-4FFD-A402-805CCE4BC44D}"/>
              </a:ext>
            </a:extLst>
          </p:cNvPr>
          <p:cNvSpPr txBox="1"/>
          <p:nvPr/>
        </p:nvSpPr>
        <p:spPr>
          <a:xfrm>
            <a:off x="1128944" y="2743200"/>
            <a:ext cx="9934112" cy="646331"/>
          </a:xfrm>
          <a:prstGeom prst="rect">
            <a:avLst/>
          </a:prstGeom>
          <a:noFill/>
        </p:spPr>
        <p:txBody>
          <a:bodyPr wrap="square" rtlCol="0">
            <a:spAutoFit/>
          </a:bodyPr>
          <a:lstStyle/>
          <a:p>
            <a:pPr marL="971550" lvl="1" indent="-514350">
              <a:buFont typeface="Arial" panose="020B0604020202020204" pitchFamily="34" charset="0"/>
              <a:buChar char="•"/>
            </a:pPr>
            <a:r>
              <a:rPr lang="en-US" sz="1800" dirty="0">
                <a:solidFill>
                  <a:srgbClr val="00B0F0"/>
                </a:solidFill>
                <a:hlinkClick r:id="rId3">
                  <a:extLst>
                    <a:ext uri="{A12FA001-AC4F-418D-AE19-62706E023703}">
                      <ahyp:hlinkClr xmlns:ahyp="http://schemas.microsoft.com/office/drawing/2018/hyperlinkcolor" val="tx"/>
                    </a:ext>
                  </a:extLst>
                </a:hlinkClick>
              </a:rPr>
              <a:t>https://en.wikipedia.org/wiki/Incremental_build_model</a:t>
            </a:r>
            <a:r>
              <a:rPr lang="en-US" sz="1800" dirty="0">
                <a:solidFill>
                  <a:srgbClr val="00B0F0"/>
                </a:solidFill>
              </a:rPr>
              <a:t>.</a:t>
            </a:r>
          </a:p>
          <a:p>
            <a:pPr marL="971550" lvl="1" indent="-514350">
              <a:buFont typeface="Arial" panose="020B0604020202020204" pitchFamily="34" charset="0"/>
              <a:buChar char="•"/>
            </a:pPr>
            <a:r>
              <a:rPr lang="en-US" sz="1800" dirty="0">
                <a:solidFill>
                  <a:srgbClr val="00B0F0"/>
                </a:solidFill>
              </a:rPr>
              <a:t>https://www.youtube.com/watch?v=yd6uxnBIIQg</a:t>
            </a:r>
            <a:endParaRPr lang="en-IN" dirty="0"/>
          </a:p>
        </p:txBody>
      </p:sp>
      <p:sp>
        <p:nvSpPr>
          <p:cNvPr id="5" name="TextBox 4">
            <a:extLst>
              <a:ext uri="{FF2B5EF4-FFF2-40B4-BE49-F238E27FC236}">
                <a16:creationId xmlns:a16="http://schemas.microsoft.com/office/drawing/2014/main" id="{11E9643D-9C84-4314-958A-42233D14DA81}"/>
              </a:ext>
            </a:extLst>
          </p:cNvPr>
          <p:cNvSpPr txBox="1"/>
          <p:nvPr/>
        </p:nvSpPr>
        <p:spPr>
          <a:xfrm>
            <a:off x="1482571" y="4367814"/>
            <a:ext cx="8930936" cy="646331"/>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00B0F0"/>
                </a:solidFill>
                <a:hlinkClick r:id="rId2">
                  <a:extLst>
                    <a:ext uri="{A12FA001-AC4F-418D-AE19-62706E023703}">
                      <ahyp:hlinkClr xmlns:ahyp="http://schemas.microsoft.com/office/drawing/2018/hyperlinkcolor" val="tx"/>
                    </a:ext>
                  </a:extLst>
                </a:hlinkClick>
              </a:rPr>
              <a:t>https://en.wikipedia.org/wiki/Iterative_and_incremental_development</a:t>
            </a:r>
            <a:endParaRPr lang="en-US" sz="1800" dirty="0">
              <a:solidFill>
                <a:srgbClr val="00B0F0"/>
              </a:solidFill>
            </a:endParaRPr>
          </a:p>
          <a:p>
            <a:pPr marL="285750" indent="-285750">
              <a:buFont typeface="Arial" panose="020B0604020202020204" pitchFamily="34" charset="0"/>
              <a:buChar char="•"/>
            </a:pPr>
            <a:r>
              <a:rPr lang="en-IN" dirty="0">
                <a:solidFill>
                  <a:srgbClr val="00B0F0"/>
                </a:solidFill>
              </a:rPr>
              <a:t>https://www.youtube.com/watch?v=vl-IWe0DkwU</a:t>
            </a:r>
          </a:p>
        </p:txBody>
      </p:sp>
    </p:spTree>
    <p:extLst>
      <p:ext uri="{BB962C8B-B14F-4D97-AF65-F5344CB8AC3E}">
        <p14:creationId xmlns:p14="http://schemas.microsoft.com/office/powerpoint/2010/main" val="3220687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01FF8-027B-4AEC-8A52-DFD18E15D599}"/>
              </a:ext>
            </a:extLst>
          </p:cNvPr>
          <p:cNvSpPr txBox="1"/>
          <p:nvPr/>
        </p:nvSpPr>
        <p:spPr>
          <a:xfrm>
            <a:off x="932155" y="2520549"/>
            <a:ext cx="10058400" cy="1569660"/>
          </a:xfrm>
          <a:prstGeom prst="rect">
            <a:avLst/>
          </a:prstGeom>
          <a:noFill/>
        </p:spPr>
        <p:txBody>
          <a:bodyPr wrap="square" rtlCol="0">
            <a:spAutoFit/>
          </a:bodyPr>
          <a:lstStyle/>
          <a:p>
            <a:pPr algn="ctr"/>
            <a:r>
              <a:rPr lang="en-US" sz="9600" dirty="0">
                <a:solidFill>
                  <a:srgbClr val="FF0000"/>
                </a:solidFill>
                <a:latin typeface="Bodoni MT Black" panose="02070A03080606020203" pitchFamily="18" charset="0"/>
              </a:rPr>
              <a:t>Thank you</a:t>
            </a:r>
            <a:endParaRPr lang="en-IN" sz="9600" dirty="0">
              <a:solidFill>
                <a:srgbClr val="FF0000"/>
              </a:solidFill>
              <a:latin typeface="Bodoni MT Black" panose="02070A03080606020203" pitchFamily="18" charset="0"/>
            </a:endParaRPr>
          </a:p>
        </p:txBody>
      </p:sp>
    </p:spTree>
    <p:extLst>
      <p:ext uri="{BB962C8B-B14F-4D97-AF65-F5344CB8AC3E}">
        <p14:creationId xmlns:p14="http://schemas.microsoft.com/office/powerpoint/2010/main" val="170250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7FD02-4E09-429B-A189-D1EC6454D504}"/>
              </a:ext>
            </a:extLst>
          </p:cNvPr>
          <p:cNvSpPr txBox="1"/>
          <p:nvPr/>
        </p:nvSpPr>
        <p:spPr>
          <a:xfrm>
            <a:off x="896645" y="2823103"/>
            <a:ext cx="10200442" cy="1200329"/>
          </a:xfrm>
          <a:prstGeom prst="rect">
            <a:avLst/>
          </a:prstGeom>
          <a:noFill/>
        </p:spPr>
        <p:txBody>
          <a:bodyPr wrap="square" rtlCol="0">
            <a:spAutoFit/>
          </a:bodyPr>
          <a:lstStyle/>
          <a:p>
            <a:pPr algn="ctr"/>
            <a:r>
              <a:rPr lang="en-IN" sz="7200" dirty="0">
                <a:solidFill>
                  <a:srgbClr val="FF0000"/>
                </a:solidFill>
                <a:latin typeface="Arial Black" panose="020B0A04020102020204" pitchFamily="34" charset="0"/>
              </a:rPr>
              <a:t>Incremental Model</a:t>
            </a:r>
            <a:r>
              <a:rPr lang="en-IN" sz="7200" dirty="0">
                <a:solidFill>
                  <a:schemeClr val="accent5">
                    <a:lumMod val="60000"/>
                    <a:lumOff val="40000"/>
                  </a:schemeClr>
                </a:solidFill>
                <a:latin typeface="Arial Black" panose="020B0A04020102020204" pitchFamily="34" charset="0"/>
              </a:rPr>
              <a:t> </a:t>
            </a:r>
          </a:p>
        </p:txBody>
      </p:sp>
    </p:spTree>
    <p:extLst>
      <p:ext uri="{BB962C8B-B14F-4D97-AF65-F5344CB8AC3E}">
        <p14:creationId xmlns:p14="http://schemas.microsoft.com/office/powerpoint/2010/main" val="152122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90FDC-FAEC-451F-9CFC-EF33E637D4CF}"/>
              </a:ext>
            </a:extLst>
          </p:cNvPr>
          <p:cNvSpPr txBox="1"/>
          <p:nvPr/>
        </p:nvSpPr>
        <p:spPr>
          <a:xfrm>
            <a:off x="1233996" y="1393794"/>
            <a:ext cx="10102788" cy="3323987"/>
          </a:xfrm>
          <a:prstGeom prst="rect">
            <a:avLst/>
          </a:prstGeom>
          <a:noFill/>
        </p:spPr>
        <p:txBody>
          <a:bodyPr wrap="square" rtlCol="0">
            <a:spAutoFit/>
          </a:bodyPr>
          <a:lstStyle/>
          <a:p>
            <a:r>
              <a:rPr lang="en-US" sz="3200" dirty="0">
                <a:latin typeface="Bahnschrift" panose="020B0502040204020203" pitchFamily="34" charset="0"/>
              </a:rPr>
              <a:t>Incremental Model is a process of software development where requirements are broken down into multiple standalone modules of software development cycle. Incremental development is done in steps from analysis design, implementation, testing/verification, maintenance.</a:t>
            </a:r>
            <a:endParaRPr lang="en-IN" sz="3200" dirty="0">
              <a:latin typeface="Bahnschrift" panose="020B0502040204020203" pitchFamily="34" charset="0"/>
            </a:endParaRPr>
          </a:p>
          <a:p>
            <a:endParaRPr lang="en-IN" dirty="0"/>
          </a:p>
        </p:txBody>
      </p:sp>
    </p:spTree>
    <p:extLst>
      <p:ext uri="{BB962C8B-B14F-4D97-AF65-F5344CB8AC3E}">
        <p14:creationId xmlns:p14="http://schemas.microsoft.com/office/powerpoint/2010/main" val="48679442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885D6B-5C3B-4B11-B7B5-48458B269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864" y="828675"/>
            <a:ext cx="9267825" cy="5200650"/>
          </a:xfrm>
          <a:prstGeom prst="rect">
            <a:avLst/>
          </a:prstGeom>
        </p:spPr>
      </p:pic>
    </p:spTree>
    <p:extLst>
      <p:ext uri="{BB962C8B-B14F-4D97-AF65-F5344CB8AC3E}">
        <p14:creationId xmlns:p14="http://schemas.microsoft.com/office/powerpoint/2010/main" val="14915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BB98E-1D2E-4514-B9EC-D974783D9566}"/>
              </a:ext>
            </a:extLst>
          </p:cNvPr>
          <p:cNvSpPr txBox="1"/>
          <p:nvPr/>
        </p:nvSpPr>
        <p:spPr>
          <a:xfrm>
            <a:off x="1518089" y="1899816"/>
            <a:ext cx="8939814" cy="2585323"/>
          </a:xfrm>
          <a:prstGeom prst="rect">
            <a:avLst/>
          </a:prstGeom>
          <a:noFill/>
        </p:spPr>
        <p:txBody>
          <a:bodyPr wrap="square" rtlCol="0">
            <a:spAutoFit/>
          </a:bodyPr>
          <a:lstStyle/>
          <a:p>
            <a:pPr algn="ctr"/>
            <a:r>
              <a:rPr lang="en-US" sz="5400" dirty="0">
                <a:solidFill>
                  <a:srgbClr val="FF0000"/>
                </a:solidFill>
                <a:latin typeface="Stencil" panose="040409050D0802020404" pitchFamily="82" charset="0"/>
              </a:rPr>
              <a:t>The various phases of incremental model are as follows:</a:t>
            </a:r>
            <a:endParaRPr lang="en-IN" sz="5400" dirty="0">
              <a:solidFill>
                <a:srgbClr val="FF0000"/>
              </a:solidFill>
              <a:latin typeface="Stencil" panose="040409050D0802020404" pitchFamily="82" charset="0"/>
            </a:endParaRPr>
          </a:p>
        </p:txBody>
      </p:sp>
    </p:spTree>
    <p:extLst>
      <p:ext uri="{BB962C8B-B14F-4D97-AF65-F5344CB8AC3E}">
        <p14:creationId xmlns:p14="http://schemas.microsoft.com/office/powerpoint/2010/main" val="415530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30A520-076A-403B-968A-F174B3AB9BD2}"/>
              </a:ext>
            </a:extLst>
          </p:cNvPr>
          <p:cNvSpPr txBox="1"/>
          <p:nvPr/>
        </p:nvSpPr>
        <p:spPr>
          <a:xfrm>
            <a:off x="1242874" y="958788"/>
            <a:ext cx="9286043" cy="4031873"/>
          </a:xfrm>
          <a:prstGeom prst="rect">
            <a:avLst/>
          </a:prstGeom>
          <a:noFill/>
        </p:spPr>
        <p:txBody>
          <a:bodyPr wrap="square" rtlCol="0">
            <a:spAutoFit/>
          </a:bodyPr>
          <a:lstStyle/>
          <a:p>
            <a:pPr marL="514350" indent="-514350">
              <a:buAutoNum type="arabicPeriod"/>
            </a:pPr>
            <a:r>
              <a:rPr lang="en-US" sz="3200" dirty="0">
                <a:solidFill>
                  <a:srgbClr val="FF0000"/>
                </a:solidFill>
                <a:latin typeface="Book Antiqua" panose="02040602050305030304" pitchFamily="18" charset="0"/>
              </a:rPr>
              <a:t>Requirement analysis: </a:t>
            </a:r>
          </a:p>
          <a:p>
            <a:pPr lvl="1"/>
            <a:r>
              <a:rPr lang="en-US" sz="3200" dirty="0">
                <a:latin typeface="Book Antiqua" panose="02040602050305030304" pitchFamily="18" charset="0"/>
              </a:rPr>
              <a:t>	In the first phase of the incremental model, the product analysis expertise identifies the requirements. And the system functional requirements are understood by the requirement analysis team. To develop the software under the incremental model, this phase performs a crucial role. </a:t>
            </a:r>
            <a:endParaRPr lang="en-IN" sz="3200" dirty="0">
              <a:latin typeface="Book Antiqua" panose="02040602050305030304" pitchFamily="18" charset="0"/>
            </a:endParaRPr>
          </a:p>
        </p:txBody>
      </p:sp>
    </p:spTree>
    <p:extLst>
      <p:ext uri="{BB962C8B-B14F-4D97-AF65-F5344CB8AC3E}">
        <p14:creationId xmlns:p14="http://schemas.microsoft.com/office/powerpoint/2010/main" val="179755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100F0-286D-4E02-BFA2-9238EDEADAB2}"/>
              </a:ext>
            </a:extLst>
          </p:cNvPr>
          <p:cNvSpPr txBox="1"/>
          <p:nvPr/>
        </p:nvSpPr>
        <p:spPr>
          <a:xfrm>
            <a:off x="1278384" y="985421"/>
            <a:ext cx="9472474" cy="3539430"/>
          </a:xfrm>
          <a:prstGeom prst="rect">
            <a:avLst/>
          </a:prstGeom>
          <a:noFill/>
        </p:spPr>
        <p:txBody>
          <a:bodyPr wrap="square" rtlCol="0">
            <a:spAutoFit/>
          </a:bodyPr>
          <a:lstStyle/>
          <a:p>
            <a:r>
              <a:rPr lang="en-US" sz="3200" dirty="0">
                <a:solidFill>
                  <a:srgbClr val="FF0000"/>
                </a:solidFill>
                <a:latin typeface="Book Antiqua" panose="02040602050305030304" pitchFamily="18" charset="0"/>
              </a:rPr>
              <a:t>2. Design &amp; Development:</a:t>
            </a:r>
            <a:r>
              <a:rPr lang="en-US" sz="3200" dirty="0">
                <a:latin typeface="Book Antiqua" panose="02040602050305030304" pitchFamily="18" charset="0"/>
              </a:rPr>
              <a:t> </a:t>
            </a:r>
          </a:p>
          <a:p>
            <a:pPr lvl="1"/>
            <a:r>
              <a:rPr lang="en-US" sz="3200" dirty="0">
                <a:latin typeface="Book Antiqua" panose="02040602050305030304" pitchFamily="18" charset="0"/>
              </a:rPr>
              <a:t>	In this phase of the Incremental model of SDLC, the design of the system functionality and the development method are finished with success. When software develops new practicality, the incremental model uses style and development phase.</a:t>
            </a:r>
            <a:endParaRPr lang="en-IN" sz="3200" dirty="0">
              <a:latin typeface="Book Antiqua" panose="02040602050305030304" pitchFamily="18" charset="0"/>
            </a:endParaRPr>
          </a:p>
        </p:txBody>
      </p:sp>
    </p:spTree>
    <p:extLst>
      <p:ext uri="{BB962C8B-B14F-4D97-AF65-F5344CB8AC3E}">
        <p14:creationId xmlns:p14="http://schemas.microsoft.com/office/powerpoint/2010/main" val="23494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61D24-5A3D-4AA9-AA5C-56B879ADF390}"/>
              </a:ext>
            </a:extLst>
          </p:cNvPr>
          <p:cNvSpPr txBox="1"/>
          <p:nvPr/>
        </p:nvSpPr>
        <p:spPr>
          <a:xfrm>
            <a:off x="1349406" y="1260629"/>
            <a:ext cx="9783192" cy="3046988"/>
          </a:xfrm>
          <a:prstGeom prst="rect">
            <a:avLst/>
          </a:prstGeom>
          <a:noFill/>
        </p:spPr>
        <p:txBody>
          <a:bodyPr wrap="square" rtlCol="0">
            <a:spAutoFit/>
          </a:bodyPr>
          <a:lstStyle/>
          <a:p>
            <a:r>
              <a:rPr lang="en-US" sz="3200" dirty="0">
                <a:solidFill>
                  <a:srgbClr val="FF0000"/>
                </a:solidFill>
                <a:latin typeface="Book Antiqua" panose="02040602050305030304" pitchFamily="18" charset="0"/>
              </a:rPr>
              <a:t>3. Testing: </a:t>
            </a:r>
          </a:p>
          <a:p>
            <a:pPr lvl="1"/>
            <a:r>
              <a:rPr lang="en-US" sz="3200" dirty="0">
                <a:latin typeface="Book Antiqua" panose="02040602050305030304" pitchFamily="18" charset="0"/>
              </a:rPr>
              <a:t>	In the incremental model, the testing phase checks the performance of each existing function as well as additional functionality. In the testing phase, the various methods are used to test the behavior of each task. </a:t>
            </a:r>
            <a:endParaRPr lang="en-IN" sz="3200" dirty="0">
              <a:latin typeface="Book Antiqua" panose="02040602050305030304" pitchFamily="18" charset="0"/>
            </a:endParaRPr>
          </a:p>
        </p:txBody>
      </p:sp>
    </p:spTree>
    <p:extLst>
      <p:ext uri="{BB962C8B-B14F-4D97-AF65-F5344CB8AC3E}">
        <p14:creationId xmlns:p14="http://schemas.microsoft.com/office/powerpoint/2010/main" val="35307973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446</TotalTime>
  <Words>756</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Arial</vt:lpstr>
      <vt:lpstr>Arial Black</vt:lpstr>
      <vt:lpstr>Bahnschrift</vt:lpstr>
      <vt:lpstr>Bodoni MT Black</vt:lpstr>
      <vt:lpstr>Book Antiqua</vt:lpstr>
      <vt:lpstr>Broadway</vt:lpstr>
      <vt:lpstr>Garamond</vt:lpstr>
      <vt:lpstr>Roboto</vt:lpstr>
      <vt:lpstr>Stencil</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HADI</dc:creator>
  <cp:lastModifiedBy>ABDUL HADI</cp:lastModifiedBy>
  <cp:revision>30</cp:revision>
  <dcterms:created xsi:type="dcterms:W3CDTF">2021-07-04T18:29:12Z</dcterms:created>
  <dcterms:modified xsi:type="dcterms:W3CDTF">2021-07-06T16:23:10Z</dcterms:modified>
</cp:coreProperties>
</file>