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62" r:id="rId4"/>
    <p:sldId id="285" r:id="rId5"/>
    <p:sldId id="266" r:id="rId6"/>
    <p:sldId id="261" r:id="rId7"/>
    <p:sldId id="281" r:id="rId8"/>
    <p:sldId id="265" r:id="rId9"/>
    <p:sldId id="287" r:id="rId10"/>
    <p:sldId id="260" r:id="rId11"/>
    <p:sldId id="288" r:id="rId12"/>
    <p:sldId id="263" r:id="rId13"/>
    <p:sldId id="289" r:id="rId14"/>
    <p:sldId id="280" r:id="rId15"/>
    <p:sldId id="292" r:id="rId16"/>
    <p:sldId id="290" r:id="rId17"/>
    <p:sldId id="291" r:id="rId18"/>
    <p:sldId id="293" r:id="rId19"/>
    <p:sldId id="294" r:id="rId20"/>
    <p:sldId id="286" r:id="rId21"/>
  </p:sldIdLst>
  <p:sldSz cx="9144000" cy="5143500" type="screen16x9"/>
  <p:notesSz cx="6858000" cy="9144000"/>
  <p:embeddedFontLst>
    <p:embeddedFont>
      <p:font typeface="Bahiana" panose="020B0604020202020204" charset="0"/>
      <p:regular r:id="rId23"/>
    </p:embeddedFont>
    <p:embeddedFont>
      <p:font typeface="Barlow Semi Condensed" panose="00000506000000000000" pitchFamily="2" charset="0"/>
      <p:regular r:id="rId24"/>
      <p:bold r:id="rId25"/>
      <p:italic r:id="rId26"/>
      <p:boldItalic r:id="rId27"/>
    </p:embeddedFont>
    <p:embeddedFont>
      <p:font typeface="Barlow Semi Condensed Medium" panose="00000606000000000000" pitchFamily="2" charset="0"/>
      <p:regular r:id="rId28"/>
      <p:bold r:id="rId29"/>
      <p:italic r:id="rId30"/>
      <p:boldItalic r:id="rId31"/>
    </p:embeddedFont>
    <p:embeddedFont>
      <p:font typeface="Barlow Semi Condensed SemiBold" panose="00000706000000000000" pitchFamily="2" charset="0"/>
      <p:regular r:id="rId32"/>
      <p:bold r:id="rId33"/>
      <p:italic r:id="rId34"/>
      <p:boldItalic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bold r:id="rId45"/>
      <p:italic r:id="rId46"/>
      <p:boldItalic r:id="rId47"/>
    </p:embeddedFont>
    <p:embeddedFont>
      <p:font typeface="Roboto Slab Regular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DC5F7-5EB2-4736-A9EF-5973E5981519}">
  <a:tblStyle styleId="{FC5DC5F7-5EB2-4736-A9EF-5973E5981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bd56c9061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bd56c9061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46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8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bd56c906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bd56c906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bd56c906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bd56c906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23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130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6be81bf08b_1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6be81bf08b_1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bd56c9061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bd56c9061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5c7a8d04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5c7a8d047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51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68700" y="-52400"/>
            <a:ext cx="3328475" cy="5212300"/>
          </a:xfrm>
          <a:custGeom>
            <a:avLst/>
            <a:gdLst/>
            <a:ahLst/>
            <a:cxnLst/>
            <a:rect l="l" t="t" r="r" b="b"/>
            <a:pathLst>
              <a:path w="133139" h="208492" extrusionOk="0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Google Shape;28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"/>
          <p:cNvSpPr txBox="1">
            <a:spLocks noGrp="1"/>
          </p:cNvSpPr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12"/>
          <p:cNvSpPr txBox="1">
            <a:spLocks noGrp="1"/>
          </p:cNvSpPr>
          <p:nvPr>
            <p:ph type="title" idx="2" hasCustomPrompt="1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>
            <a:spLocks noGrp="1"/>
          </p:cNvSpPr>
          <p:nvPr>
            <p:ph type="ctrTitle" idx="3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title" idx="4" hasCustomPrompt="1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>
            <a:spLocks noGrp="1"/>
          </p:cNvSpPr>
          <p:nvPr>
            <p:ph type="ctrTitle" idx="5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2"/>
          <p:cNvSpPr txBox="1">
            <a:spLocks noGrp="1"/>
          </p:cNvSpPr>
          <p:nvPr>
            <p:ph type="title" idx="6" hasCustomPrompt="1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>
            <a:spLocks noGrp="1"/>
          </p:cNvSpPr>
          <p:nvPr>
            <p:ph type="ctrTitle" idx="7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title" idx="8" hasCustomPrompt="1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>
            <a:spLocks noGrp="1"/>
          </p:cNvSpPr>
          <p:nvPr>
            <p:ph type="subTitle" idx="1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subTitle" idx="9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"/>
          <p:cNvSpPr txBox="1">
            <a:spLocks noGrp="1"/>
          </p:cNvSpPr>
          <p:nvPr>
            <p:ph type="subTitle" idx="13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subTitle" idx="14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SECTION_HEADER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23"/>
          <p:cNvSpPr txBox="1">
            <a:spLocks noGrp="1"/>
          </p:cNvSpPr>
          <p:nvPr>
            <p:ph type="title" idx="2" hasCustomPrompt="1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3"/>
          <p:cNvSpPr/>
          <p:nvPr/>
        </p:nvSpPr>
        <p:spPr>
          <a:xfrm>
            <a:off x="-157950" y="4149775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" name="Google Shape;454;p23"/>
          <p:cNvSpPr/>
          <p:nvPr/>
        </p:nvSpPr>
        <p:spPr>
          <a:xfrm rot="10800000">
            <a:off x="7346604" y="587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/>
          <p:nvPr/>
        </p:nvSpPr>
        <p:spPr>
          <a:xfrm>
            <a:off x="0" y="0"/>
            <a:ext cx="49944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 txBox="1">
            <a:spLocks noGrp="1"/>
          </p:cNvSpPr>
          <p:nvPr>
            <p:ph type="ctrTitle"/>
          </p:nvPr>
        </p:nvSpPr>
        <p:spPr>
          <a:xfrm>
            <a:off x="720000" y="1134000"/>
            <a:ext cx="33042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8" name="Google Shape;458;p24"/>
          <p:cNvSpPr txBox="1">
            <a:spLocks noGrp="1"/>
          </p:cNvSpPr>
          <p:nvPr>
            <p:ph type="subTitle" idx="1"/>
          </p:nvPr>
        </p:nvSpPr>
        <p:spPr>
          <a:xfrm>
            <a:off x="720000" y="2828400"/>
            <a:ext cx="31818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2912675" y="822175"/>
            <a:ext cx="55113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1"/>
          </p:nvPr>
        </p:nvSpPr>
        <p:spPr>
          <a:xfrm>
            <a:off x="4101300" y="2647550"/>
            <a:ext cx="4322700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4928375" y="3971800"/>
            <a:ext cx="34959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/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Freepik</a:t>
            </a:r>
            <a:endParaRPr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 design 3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71" name="Google Shape;371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8"/>
          <p:cNvSpPr/>
          <p:nvPr/>
        </p:nvSpPr>
        <p:spPr>
          <a:xfrm rot="10800000">
            <a:off x="7346604" y="587"/>
            <a:ext cx="1808700" cy="1006100"/>
          </a:xfrm>
          <a:custGeom>
            <a:avLst/>
            <a:gdLst/>
            <a:ahLst/>
            <a:cxnLst/>
            <a:rect l="l" t="t" r="r" b="b"/>
            <a:pathLst>
              <a:path w="72348" h="40244" extrusionOk="0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758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flipH="1">
            <a:off x="2584450" y="-39675"/>
            <a:ext cx="6593725" cy="5178625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2" hasCustomPrompt="1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2" name="Google Shape;82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2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3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4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50" name="Google Shape;150;p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1" name="Google Shape;171;p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-112925" y="3233575"/>
            <a:ext cx="9360025" cy="1927400"/>
          </a:xfrm>
          <a:custGeom>
            <a:avLst/>
            <a:gdLst/>
            <a:ahLst/>
            <a:cxnLst/>
            <a:rect l="l" t="t" r="r" b="b"/>
            <a:pathLst>
              <a:path w="374401" h="77096" extrusionOk="0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1354950" y="1846850"/>
            <a:ext cx="65340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-29950" y="-39675"/>
            <a:ext cx="6593725" cy="5178625"/>
          </a:xfrm>
          <a:custGeom>
            <a:avLst/>
            <a:gdLst/>
            <a:ahLst/>
            <a:cxnLst/>
            <a:rect l="l" t="t" r="r" b="b"/>
            <a:pathLst>
              <a:path w="263749" h="207145" extrusionOk="0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title" idx="2" hasCustomPrompt="1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0"/>
          <p:cNvSpPr txBox="1">
            <a:spLocks noGrp="1"/>
          </p:cNvSpPr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0"/>
          <p:cNvSpPr txBox="1">
            <a:spLocks noGrp="1"/>
          </p:cNvSpPr>
          <p:nvPr>
            <p:ph type="subTitle" idx="1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69" r:id="rId11"/>
    <p:sldLayoutId id="2147483670" r:id="rId12"/>
    <p:sldLayoutId id="2147483674" r:id="rId13"/>
    <p:sldLayoutId id="2147483676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title"/>
          </p:nvPr>
        </p:nvSpPr>
        <p:spPr>
          <a:xfrm>
            <a:off x="1304998" y="511016"/>
            <a:ext cx="6534000" cy="10261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1800" b="1"/>
              <a:t>PERMAINAN PENGENALAN KONSEP PEMROGRAMAN MENGGUNAKAN ROBOT KECERDASAN BUATAN PENELUSUR LABIRIN BERBASIS VISUAL PROGRAMMING DAN INTERNET OF THINGS</a:t>
            </a:r>
            <a:endParaRPr sz="1800" dirty="0">
              <a:latin typeface="Bahiana"/>
              <a:ea typeface="Bahiana"/>
              <a:cs typeface="Bahiana"/>
              <a:sym typeface="Bahi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244FE5-2930-41BC-9AC6-5182BD5D85C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6075" y="1629756"/>
            <a:ext cx="1171847" cy="1171847"/>
          </a:xfrm>
          <a:prstGeom prst="rect">
            <a:avLst/>
          </a:prstGeom>
        </p:spPr>
      </p:pic>
      <p:sp>
        <p:nvSpPr>
          <p:cNvPr id="7" name="Google Shape;486;p33">
            <a:extLst>
              <a:ext uri="{FF2B5EF4-FFF2-40B4-BE49-F238E27FC236}">
                <a16:creationId xmlns:a16="http://schemas.microsoft.com/office/drawing/2014/main" id="{E953DB1E-2117-456F-8D5F-2FF612874C2E}"/>
              </a:ext>
            </a:extLst>
          </p:cNvPr>
          <p:cNvSpPr txBox="1">
            <a:spLocks/>
          </p:cNvSpPr>
          <p:nvPr/>
        </p:nvSpPr>
        <p:spPr>
          <a:xfrm>
            <a:off x="1652966" y="2894236"/>
            <a:ext cx="5838066" cy="7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24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b="1" dirty="0"/>
              <a:t>Hadi Adriansyah</a:t>
            </a:r>
          </a:p>
          <a:p>
            <a:pPr algn="ctr"/>
            <a:r>
              <a:rPr lang="en-US" sz="1800" b="1" dirty="0"/>
              <a:t>151402090</a:t>
            </a:r>
          </a:p>
        </p:txBody>
      </p:sp>
      <p:sp>
        <p:nvSpPr>
          <p:cNvPr id="5" name="Google Shape;486;p33">
            <a:extLst>
              <a:ext uri="{FF2B5EF4-FFF2-40B4-BE49-F238E27FC236}">
                <a16:creationId xmlns:a16="http://schemas.microsoft.com/office/drawing/2014/main" id="{7D5CA784-5032-4B64-A1B0-957A0F63E804}"/>
              </a:ext>
            </a:extLst>
          </p:cNvPr>
          <p:cNvSpPr txBox="1">
            <a:spLocks/>
          </p:cNvSpPr>
          <p:nvPr/>
        </p:nvSpPr>
        <p:spPr>
          <a:xfrm>
            <a:off x="1652966" y="3629350"/>
            <a:ext cx="5838066" cy="98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24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b="1" dirty="0"/>
              <a:t>PROGRAM STUDI S1 TEKNOLOGI INFORMASI</a:t>
            </a:r>
          </a:p>
          <a:p>
            <a:pPr algn="ctr"/>
            <a:r>
              <a:rPr lang="en-US" sz="1800" b="1" dirty="0"/>
              <a:t>FAKULTAS ILMU KOMPUTER DAN TEKNOLOGI INFORMASI</a:t>
            </a:r>
          </a:p>
          <a:p>
            <a:pPr algn="ctr"/>
            <a:r>
              <a:rPr lang="en-US" sz="1800" b="1" dirty="0"/>
              <a:t>UNIVERSITAS SUMATERA UTARA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720000" y="1946270"/>
            <a:ext cx="528751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STEM (</a:t>
            </a:r>
            <a:r>
              <a:rPr lang="en-US" i="1" dirty="0"/>
              <a:t>Science, technology, engineering, and mathematics</a:t>
            </a:r>
            <a:r>
              <a:rPr lang="en-US" dirty="0"/>
              <a:t>).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20000" y="569458"/>
            <a:ext cx="363569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Tujuan Penelitian</a:t>
            </a:r>
            <a:endParaRPr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"/>
          <p:cNvSpPr txBox="1">
            <a:spLocks noGrp="1"/>
          </p:cNvSpPr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Penelitian</a:t>
            </a:r>
            <a:endParaRPr dirty="0"/>
          </a:p>
        </p:txBody>
      </p:sp>
      <p:sp>
        <p:nvSpPr>
          <p:cNvPr id="622" name="Google Shape;622;p43"/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2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"/>
          <p:cNvSpPr txBox="1">
            <a:spLocks noGrp="1"/>
          </p:cNvSpPr>
          <p:nvPr>
            <p:ph type="subTitle" idx="1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/>
              <a:t>Program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alternatif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sarana</a:t>
            </a:r>
            <a:r>
              <a:rPr lang="en-US" sz="1600" dirty="0"/>
              <a:t> media </a:t>
            </a:r>
            <a:r>
              <a:rPr lang="en-US" sz="1600" dirty="0" err="1"/>
              <a:t>pembelajaran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endParaRPr sz="1600" dirty="0"/>
          </a:p>
        </p:txBody>
      </p:sp>
      <p:sp>
        <p:nvSpPr>
          <p:cNvPr id="542" name="Google Shape;542;p40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Penelitian</a:t>
            </a:r>
            <a:endParaRPr dirty="0"/>
          </a:p>
        </p:txBody>
      </p:sp>
      <p:sp>
        <p:nvSpPr>
          <p:cNvPr id="545" name="Google Shape;545;p40"/>
          <p:cNvSpPr txBox="1">
            <a:spLocks noGrp="1"/>
          </p:cNvSpPr>
          <p:nvPr>
            <p:ph type="subTitle" idx="2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 err="1"/>
              <a:t>Membantu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 </a:t>
            </a:r>
            <a:r>
              <a:rPr lang="en-US" sz="1600" dirty="0" err="1"/>
              <a:t>usia</a:t>
            </a:r>
            <a:r>
              <a:rPr lang="en-US" sz="1600" dirty="0"/>
              <a:t> </a:t>
            </a:r>
            <a:r>
              <a:rPr lang="en-US" sz="1600" dirty="0" err="1"/>
              <a:t>sekolah</a:t>
            </a:r>
            <a:r>
              <a:rPr lang="en-US" sz="1600" dirty="0"/>
              <a:t> dan </a:t>
            </a:r>
            <a:r>
              <a:rPr lang="en-US" sz="1600" dirty="0" err="1"/>
              <a:t>pemula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mengenal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dan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keterampilan</a:t>
            </a:r>
            <a:r>
              <a:rPr lang="en-US" sz="1600" dirty="0"/>
              <a:t> </a:t>
            </a:r>
            <a:r>
              <a:rPr lang="en-US" sz="1600" dirty="0" err="1"/>
              <a:t>anak</a:t>
            </a:r>
            <a:r>
              <a:rPr lang="en-US" sz="1600" dirty="0"/>
              <a:t>.</a:t>
            </a:r>
            <a:endParaRPr sz="1600" dirty="0"/>
          </a:p>
        </p:txBody>
      </p:sp>
      <p:grpSp>
        <p:nvGrpSpPr>
          <p:cNvPr id="546" name="Google Shape;546;p40"/>
          <p:cNvGrpSpPr/>
          <p:nvPr/>
        </p:nvGrpSpPr>
        <p:grpSpPr>
          <a:xfrm>
            <a:off x="2568364" y="1924651"/>
            <a:ext cx="350548" cy="350198"/>
            <a:chOff x="4886264" y="3366174"/>
            <a:chExt cx="350548" cy="350198"/>
          </a:xfrm>
        </p:grpSpPr>
        <p:sp>
          <p:nvSpPr>
            <p:cNvPr id="547" name="Google Shape;547;p40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46;p40">
            <a:extLst>
              <a:ext uri="{FF2B5EF4-FFF2-40B4-BE49-F238E27FC236}">
                <a16:creationId xmlns:a16="http://schemas.microsoft.com/office/drawing/2014/main" id="{C4E6AF58-D830-4008-9D46-7D35D454B0E6}"/>
              </a:ext>
            </a:extLst>
          </p:cNvPr>
          <p:cNvGrpSpPr/>
          <p:nvPr/>
        </p:nvGrpSpPr>
        <p:grpSpPr>
          <a:xfrm>
            <a:off x="6225089" y="1930746"/>
            <a:ext cx="350548" cy="350198"/>
            <a:chOff x="4886264" y="3366174"/>
            <a:chExt cx="350548" cy="350198"/>
          </a:xfrm>
        </p:grpSpPr>
        <p:sp>
          <p:nvSpPr>
            <p:cNvPr id="41" name="Google Shape;547;p40">
              <a:extLst>
                <a:ext uri="{FF2B5EF4-FFF2-40B4-BE49-F238E27FC236}">
                  <a16:creationId xmlns:a16="http://schemas.microsoft.com/office/drawing/2014/main" id="{6F0AF52F-6178-4B68-A5AB-EF16A100F942}"/>
                </a:ext>
              </a:extLst>
            </p:cNvPr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8;p40">
              <a:extLst>
                <a:ext uri="{FF2B5EF4-FFF2-40B4-BE49-F238E27FC236}">
                  <a16:creationId xmlns:a16="http://schemas.microsoft.com/office/drawing/2014/main" id="{3AF3796B-E274-4C53-81E4-B40A92737090}"/>
                </a:ext>
              </a:extLst>
            </p:cNvPr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9;p40">
              <a:extLst>
                <a:ext uri="{FF2B5EF4-FFF2-40B4-BE49-F238E27FC236}">
                  <a16:creationId xmlns:a16="http://schemas.microsoft.com/office/drawing/2014/main" id="{8C71F9F1-D9D8-4B25-9700-C70036491389}"/>
                </a:ext>
              </a:extLst>
            </p:cNvPr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0;p40">
              <a:extLst>
                <a:ext uri="{FF2B5EF4-FFF2-40B4-BE49-F238E27FC236}">
                  <a16:creationId xmlns:a16="http://schemas.microsoft.com/office/drawing/2014/main" id="{94C3B4B4-F113-4AAB-96F4-72914382AEE1}"/>
                </a:ext>
              </a:extLst>
            </p:cNvPr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1;p40">
              <a:extLst>
                <a:ext uri="{FF2B5EF4-FFF2-40B4-BE49-F238E27FC236}">
                  <a16:creationId xmlns:a16="http://schemas.microsoft.com/office/drawing/2014/main" id="{53F1C1CA-500E-449E-80CD-034ABB64145D}"/>
                </a:ext>
              </a:extLst>
            </p:cNvPr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2;p40">
              <a:extLst>
                <a:ext uri="{FF2B5EF4-FFF2-40B4-BE49-F238E27FC236}">
                  <a16:creationId xmlns:a16="http://schemas.microsoft.com/office/drawing/2014/main" id="{4CD529A0-B988-4725-89DD-93EE6E026304}"/>
                </a:ext>
              </a:extLst>
            </p:cNvPr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3;p40">
              <a:extLst>
                <a:ext uri="{FF2B5EF4-FFF2-40B4-BE49-F238E27FC236}">
                  <a16:creationId xmlns:a16="http://schemas.microsoft.com/office/drawing/2014/main" id="{944B2202-4453-4C65-9B72-6C078B7E383A}"/>
                </a:ext>
              </a:extLst>
            </p:cNvPr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4;p40">
              <a:extLst>
                <a:ext uri="{FF2B5EF4-FFF2-40B4-BE49-F238E27FC236}">
                  <a16:creationId xmlns:a16="http://schemas.microsoft.com/office/drawing/2014/main" id="{3D52DFE8-69F0-4672-B11B-8FFD531E66CD}"/>
                </a:ext>
              </a:extLst>
            </p:cNvPr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5;p40">
              <a:extLst>
                <a:ext uri="{FF2B5EF4-FFF2-40B4-BE49-F238E27FC236}">
                  <a16:creationId xmlns:a16="http://schemas.microsoft.com/office/drawing/2014/main" id="{68C1A98B-6AF3-42D4-A490-42D2362BC5B3}"/>
                </a:ext>
              </a:extLst>
            </p:cNvPr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6;p40">
              <a:extLst>
                <a:ext uri="{FF2B5EF4-FFF2-40B4-BE49-F238E27FC236}">
                  <a16:creationId xmlns:a16="http://schemas.microsoft.com/office/drawing/2014/main" id="{EAD4F44F-D6FC-4041-9976-6B1CDB27B4E1}"/>
                </a:ext>
              </a:extLst>
            </p:cNvPr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7;p40">
              <a:extLst>
                <a:ext uri="{FF2B5EF4-FFF2-40B4-BE49-F238E27FC236}">
                  <a16:creationId xmlns:a16="http://schemas.microsoft.com/office/drawing/2014/main" id="{C4C191DA-672F-4FA3-8AF2-28F848BC5672}"/>
                </a:ext>
              </a:extLst>
            </p:cNvPr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8;p40">
              <a:extLst>
                <a:ext uri="{FF2B5EF4-FFF2-40B4-BE49-F238E27FC236}">
                  <a16:creationId xmlns:a16="http://schemas.microsoft.com/office/drawing/2014/main" id="{7070F7D8-F4B2-45E0-B943-295834152C94}"/>
                </a:ext>
              </a:extLst>
            </p:cNvPr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9;p40">
              <a:extLst>
                <a:ext uri="{FF2B5EF4-FFF2-40B4-BE49-F238E27FC236}">
                  <a16:creationId xmlns:a16="http://schemas.microsoft.com/office/drawing/2014/main" id="{6EE404E9-BCF0-4119-BC0E-FC749E3A91D2}"/>
                </a:ext>
              </a:extLst>
            </p:cNvPr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Arsitektur Umum</a:t>
            </a:r>
            <a:endParaRPr dirty="0"/>
          </a:p>
        </p:txBody>
      </p:sp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59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352A08-F318-447D-AAA5-1C35847FD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D1DCD6-BFB2-479B-A307-DFDDE840063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2" t="6561" r="9928" b="56901"/>
          <a:stretch/>
        </p:blipFill>
        <p:spPr bwMode="auto">
          <a:xfrm>
            <a:off x="1625261" y="1099451"/>
            <a:ext cx="5414635" cy="3684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AE656B-9C05-491B-8879-27D6154CBA43}"/>
              </a:ext>
            </a:extLst>
          </p:cNvPr>
          <p:cNvCxnSpPr/>
          <p:nvPr/>
        </p:nvCxnSpPr>
        <p:spPr>
          <a:xfrm>
            <a:off x="4601496" y="1661652"/>
            <a:ext cx="500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6A1E57-B556-4EF0-AD0B-E5EAC2D13FC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26"/>
          <a:stretch/>
        </p:blipFill>
        <p:spPr bwMode="auto">
          <a:xfrm>
            <a:off x="1831801" y="493256"/>
            <a:ext cx="5316251" cy="4156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714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Penelitian</a:t>
            </a:r>
            <a:br>
              <a:rPr lang="en-US" dirty="0"/>
            </a:br>
            <a:r>
              <a:rPr lang="en-US" dirty="0" err="1"/>
              <a:t>Terdahulu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7200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51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2;p40">
            <a:extLst>
              <a:ext uri="{FF2B5EF4-FFF2-40B4-BE49-F238E27FC236}">
                <a16:creationId xmlns:a16="http://schemas.microsoft.com/office/drawing/2014/main" id="{4BBA2192-9B80-4C91-AD32-D7F5F4CBD3CC}"/>
              </a:ext>
            </a:extLst>
          </p:cNvPr>
          <p:cNvSpPr txBox="1">
            <a:spLocks/>
          </p:cNvSpPr>
          <p:nvPr/>
        </p:nvSpPr>
        <p:spPr>
          <a:xfrm>
            <a:off x="408039" y="172637"/>
            <a:ext cx="4028931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Terdahulu</a:t>
            </a:r>
            <a:endParaRPr lang="en-ID" sz="36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2FDAC5-D32B-417F-AB8E-B9A32AE7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75300"/>
              </p:ext>
            </p:extLst>
          </p:nvPr>
        </p:nvGraphicFramePr>
        <p:xfrm>
          <a:off x="408039" y="1194350"/>
          <a:ext cx="8327922" cy="3845560"/>
        </p:xfrm>
        <a:graphic>
          <a:graphicData uri="http://schemas.openxmlformats.org/drawingml/2006/table">
            <a:tbl>
              <a:tblPr firstRow="1" bandRow="1">
                <a:tableStyleId>{FC5DC5F7-5EB2-4736-A9EF-5973E5981519}</a:tableStyleId>
              </a:tblPr>
              <a:tblGrid>
                <a:gridCol w="859655">
                  <a:extLst>
                    <a:ext uri="{9D8B030D-6E8A-4147-A177-3AD203B41FA5}">
                      <a16:colId xmlns:a16="http://schemas.microsoft.com/office/drawing/2014/main" val="1658788509"/>
                    </a:ext>
                  </a:extLst>
                </a:gridCol>
                <a:gridCol w="1406680">
                  <a:extLst>
                    <a:ext uri="{9D8B030D-6E8A-4147-A177-3AD203B41FA5}">
                      <a16:colId xmlns:a16="http://schemas.microsoft.com/office/drawing/2014/main" val="3758149919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760990279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3399638972"/>
                    </a:ext>
                  </a:extLst>
                </a:gridCol>
                <a:gridCol w="3515032">
                  <a:extLst>
                    <a:ext uri="{9D8B030D-6E8A-4147-A177-3AD203B41FA5}">
                      <a16:colId xmlns:a16="http://schemas.microsoft.com/office/drawing/2014/main" val="266791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No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Tahun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Judul</a:t>
                      </a:r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Keterangan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1.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Filiz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KALELIOĞLU &amp; Yasemin GÜLBAHAR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2014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The Effects of Teaching Programming via Scratch on Problem Solving Skills: A Discussion from Learners’ Perspective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Disini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menjabarkan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efek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bahasa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visual via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Scracth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menyelesaikan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pemecahan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masalah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Dari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kuantitif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5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sekolah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dasar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didapatkan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tidak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perbedaan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signifikan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didapatkan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menyelesaikan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pemecahan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masalah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Dikatakan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menyukai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tersebut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beberapa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poin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seperti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harus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didukung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berbagai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kegiatan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dalam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menyelesaikan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pemecahan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masalah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tersebut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3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Oscar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Karnalim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&amp;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Mewati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Ayub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2017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The Effectiveness of a Program Visualization Tool on Introductory Programming: A Case Study with </a:t>
                      </a:r>
                      <a:r>
                        <a:rPr lang="en-US" sz="1200" b="0" i="1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PythonTutor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Program Visual (PV)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membantu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belajar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mendapatkan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cukup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memuaskan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cara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mengukur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dampak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tiga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objek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tujuan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Seperti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pemahaman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alur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eksekusi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perubahan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variabel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, 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mempelajari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topik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lanjutan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merangkum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umpan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balik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fitur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–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fitur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PV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melalui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survey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kuisioner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5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76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2;p40">
            <a:extLst>
              <a:ext uri="{FF2B5EF4-FFF2-40B4-BE49-F238E27FC236}">
                <a16:creationId xmlns:a16="http://schemas.microsoft.com/office/drawing/2014/main" id="{4BBA2192-9B80-4C91-AD32-D7F5F4CBD3CC}"/>
              </a:ext>
            </a:extLst>
          </p:cNvPr>
          <p:cNvSpPr txBox="1">
            <a:spLocks/>
          </p:cNvSpPr>
          <p:nvPr/>
        </p:nvSpPr>
        <p:spPr>
          <a:xfrm>
            <a:off x="408039" y="172637"/>
            <a:ext cx="4028931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Terdahulu</a:t>
            </a:r>
            <a:endParaRPr lang="en-ID" sz="36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2FDAC5-D32B-417F-AB8E-B9A32AE7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43984"/>
              </p:ext>
            </p:extLst>
          </p:nvPr>
        </p:nvGraphicFramePr>
        <p:xfrm>
          <a:off x="408039" y="1194350"/>
          <a:ext cx="8327922" cy="3205480"/>
        </p:xfrm>
        <a:graphic>
          <a:graphicData uri="http://schemas.openxmlformats.org/drawingml/2006/table">
            <a:tbl>
              <a:tblPr firstRow="1" bandRow="1">
                <a:tableStyleId>{FC5DC5F7-5EB2-4736-A9EF-5973E5981519}</a:tableStyleId>
              </a:tblPr>
              <a:tblGrid>
                <a:gridCol w="859655">
                  <a:extLst>
                    <a:ext uri="{9D8B030D-6E8A-4147-A177-3AD203B41FA5}">
                      <a16:colId xmlns:a16="http://schemas.microsoft.com/office/drawing/2014/main" val="1658788509"/>
                    </a:ext>
                  </a:extLst>
                </a:gridCol>
                <a:gridCol w="1406680">
                  <a:extLst>
                    <a:ext uri="{9D8B030D-6E8A-4147-A177-3AD203B41FA5}">
                      <a16:colId xmlns:a16="http://schemas.microsoft.com/office/drawing/2014/main" val="3758149919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760990279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3399638972"/>
                    </a:ext>
                  </a:extLst>
                </a:gridCol>
                <a:gridCol w="3515032">
                  <a:extLst>
                    <a:ext uri="{9D8B030D-6E8A-4147-A177-3AD203B41FA5}">
                      <a16:colId xmlns:a16="http://schemas.microsoft.com/office/drawing/2014/main" val="266791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No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Tahun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Judul</a:t>
                      </a:r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Keterangan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3.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Rischan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Mafrur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2013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Pengaruh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Model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Pembelajaran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IndoBlockly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(Bahasa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Visual Block)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Pemahaman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pada Mata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Kuliah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Terstruktur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melakukan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percobaan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dua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kontrol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eksperimen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sama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Kelas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eksperimen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mempunyai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skor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indeks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gain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berkriteria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sedang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bernilai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0,63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koefisien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korelasi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0,43. Angka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koefisien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korelasi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0,43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menunjukan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adanya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korelasi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positif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berkriteria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sedang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antara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penggunaan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IndoBlockly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skor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postes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kelas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eksperimen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Hasil uji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signifikansi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koefisien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korelasi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menunjukan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bahwa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kontribusi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variabel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independen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(X)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penggunaan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IndoBlockly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variabel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dependen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(Y)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yaitu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belajar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adalah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signifikan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Besarnya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pengaruh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penggunaan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IndoBlockly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peningkatan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belajar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pada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mata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kuliah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pemrograman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terstruktur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sebesar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18,49 %.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3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71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2;p40">
            <a:extLst>
              <a:ext uri="{FF2B5EF4-FFF2-40B4-BE49-F238E27FC236}">
                <a16:creationId xmlns:a16="http://schemas.microsoft.com/office/drawing/2014/main" id="{4BBA2192-9B80-4C91-AD32-D7F5F4CBD3CC}"/>
              </a:ext>
            </a:extLst>
          </p:cNvPr>
          <p:cNvSpPr txBox="1">
            <a:spLocks/>
          </p:cNvSpPr>
          <p:nvPr/>
        </p:nvSpPr>
        <p:spPr>
          <a:xfrm>
            <a:off x="408039" y="172637"/>
            <a:ext cx="4028931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Font typeface="Barlow Semi Condensed"/>
              <a:buNone/>
              <a:defRPr sz="4200" b="1" i="0" u="none" strike="noStrike" cap="none">
                <a:solidFill>
                  <a:srgbClr val="4129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Terdahulu</a:t>
            </a:r>
            <a:endParaRPr lang="en-ID" sz="36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2FDAC5-D32B-417F-AB8E-B9A32AE7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00945"/>
              </p:ext>
            </p:extLst>
          </p:nvPr>
        </p:nvGraphicFramePr>
        <p:xfrm>
          <a:off x="408039" y="1194350"/>
          <a:ext cx="8327922" cy="3662680"/>
        </p:xfrm>
        <a:graphic>
          <a:graphicData uri="http://schemas.openxmlformats.org/drawingml/2006/table">
            <a:tbl>
              <a:tblPr firstRow="1" bandRow="1">
                <a:tableStyleId>{FC5DC5F7-5EB2-4736-A9EF-5973E5981519}</a:tableStyleId>
              </a:tblPr>
              <a:tblGrid>
                <a:gridCol w="859655">
                  <a:extLst>
                    <a:ext uri="{9D8B030D-6E8A-4147-A177-3AD203B41FA5}">
                      <a16:colId xmlns:a16="http://schemas.microsoft.com/office/drawing/2014/main" val="1658788509"/>
                    </a:ext>
                  </a:extLst>
                </a:gridCol>
                <a:gridCol w="1406680">
                  <a:extLst>
                    <a:ext uri="{9D8B030D-6E8A-4147-A177-3AD203B41FA5}">
                      <a16:colId xmlns:a16="http://schemas.microsoft.com/office/drawing/2014/main" val="3758149919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760990279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3399638972"/>
                    </a:ext>
                  </a:extLst>
                </a:gridCol>
                <a:gridCol w="3515032">
                  <a:extLst>
                    <a:ext uri="{9D8B030D-6E8A-4147-A177-3AD203B41FA5}">
                      <a16:colId xmlns:a16="http://schemas.microsoft.com/office/drawing/2014/main" val="266791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No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Tahun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Judul</a:t>
                      </a:r>
                      <a:r>
                        <a:rPr lang="en-US" b="1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 </a:t>
                      </a:r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Penelitian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Roboto Condensed" panose="020B0604020202020204" charset="0"/>
                          <a:ea typeface="Roboto Condensed" panose="020B0604020202020204" charset="0"/>
                        </a:rPr>
                        <a:t>Keterangan</a:t>
                      </a:r>
                      <a:endParaRPr lang="en-ID" b="1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4.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Ayyub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Fadilah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2017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Rancang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Bangun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Mobil Remote Control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Smartphone Android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US-016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Berbasis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Arduino Uno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membangun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Mobil Remote Control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US-016. Mobil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dapat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berhenti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otomatis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bila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halangan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didepan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jauh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jarak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halangan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tinggi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ADC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mana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tinggi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ADC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maka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kesensitifan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dengan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penghalang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berkurang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atau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error.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3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5.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Yurliansyah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Hirma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Fajar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Dahnial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Syauqy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, Rizal Maulana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oboto Condensed" panose="020B0604020202020204" charset="0"/>
                          <a:ea typeface="Roboto Condensed" panose="020B0604020202020204" charset="0"/>
                        </a:rPr>
                        <a:t>2019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Implementasi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Maze Mapping pada Robot Line Follower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menentukan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Shortest Path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Robot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mendeteksi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garis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hitam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TCRT5000,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diletakkan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didepan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robot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5 sensor Infrared.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Pengujian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sebanyak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10 kali,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berdasarkan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penelitian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ditemukan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persamaan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perubahan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warna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yang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sesuai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baik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secara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kasat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mata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maupun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sehingga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rata-rata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persentase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error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sebesar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0%.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Maka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kinerja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sensor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dikatakan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bagus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akurat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Penelusuran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maze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maze mapping dan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akan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menyimpan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kode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berupa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array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untuk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mencari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 Shortest Path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nantinya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  <a:cs typeface="Arial"/>
                          <a:sym typeface="Arial"/>
                        </a:rPr>
                        <a:t>.</a:t>
                      </a:r>
                      <a:endParaRPr lang="en-ID" sz="1200" dirty="0"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1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2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5"/>
          <p:cNvSpPr txBox="1">
            <a:spLocks noGrp="1"/>
          </p:cNvSpPr>
          <p:nvPr>
            <p:ph type="ctrTitle" idx="3"/>
          </p:nvPr>
        </p:nvSpPr>
        <p:spPr>
          <a:xfrm>
            <a:off x="2271096" y="15441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ctrTitle"/>
          </p:nvPr>
        </p:nvSpPr>
        <p:spPr>
          <a:xfrm>
            <a:off x="2271096" y="9594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500" name="Google Shape;500;p35"/>
          <p:cNvSpPr txBox="1">
            <a:spLocks noGrp="1"/>
          </p:cNvSpPr>
          <p:nvPr>
            <p:ph type="title" idx="2"/>
          </p:nvPr>
        </p:nvSpPr>
        <p:spPr>
          <a:xfrm>
            <a:off x="7271850" y="966375"/>
            <a:ext cx="764402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502" name="Google Shape;502;p35"/>
          <p:cNvSpPr txBox="1">
            <a:spLocks noGrp="1"/>
          </p:cNvSpPr>
          <p:nvPr>
            <p:ph type="ctrTitle" idx="5"/>
          </p:nvPr>
        </p:nvSpPr>
        <p:spPr>
          <a:xfrm>
            <a:off x="2271096" y="21288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/>
              <a:t>Batasan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504" name="Google Shape;504;p35"/>
          <p:cNvSpPr txBox="1">
            <a:spLocks noGrp="1"/>
          </p:cNvSpPr>
          <p:nvPr>
            <p:ph type="ctrTitle" idx="7"/>
          </p:nvPr>
        </p:nvSpPr>
        <p:spPr>
          <a:xfrm>
            <a:off x="2271096" y="2666852"/>
            <a:ext cx="4631100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sp>
        <p:nvSpPr>
          <p:cNvPr id="14" name="Google Shape;493;p34">
            <a:extLst>
              <a:ext uri="{FF2B5EF4-FFF2-40B4-BE49-F238E27FC236}">
                <a16:creationId xmlns:a16="http://schemas.microsoft.com/office/drawing/2014/main" id="{CFECF75F-983D-4CF5-8777-6375C9FE4133}"/>
              </a:ext>
            </a:extLst>
          </p:cNvPr>
          <p:cNvSpPr txBox="1">
            <a:spLocks noGrp="1"/>
          </p:cNvSpPr>
          <p:nvPr/>
        </p:nvSpPr>
        <p:spPr>
          <a:xfrm>
            <a:off x="7209745" y="219355"/>
            <a:ext cx="1302510" cy="55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 SemiBold"/>
              <a:buNone/>
              <a:defRPr sz="24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F3F3F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29" name="Google Shape;500;p35">
            <a:extLst>
              <a:ext uri="{FF2B5EF4-FFF2-40B4-BE49-F238E27FC236}">
                <a16:creationId xmlns:a16="http://schemas.microsoft.com/office/drawing/2014/main" id="{0BDA1367-78B6-455A-AB2B-D2D33E3E225C}"/>
              </a:ext>
            </a:extLst>
          </p:cNvPr>
          <p:cNvSpPr txBox="1">
            <a:spLocks/>
          </p:cNvSpPr>
          <p:nvPr/>
        </p:nvSpPr>
        <p:spPr>
          <a:xfrm>
            <a:off x="7265973" y="3244652"/>
            <a:ext cx="107045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05</a:t>
            </a:r>
          </a:p>
        </p:txBody>
      </p:sp>
      <p:sp>
        <p:nvSpPr>
          <p:cNvPr id="30" name="Google Shape;500;p35">
            <a:extLst>
              <a:ext uri="{FF2B5EF4-FFF2-40B4-BE49-F238E27FC236}">
                <a16:creationId xmlns:a16="http://schemas.microsoft.com/office/drawing/2014/main" id="{EF28FE7B-2A82-4A45-AF17-1E83BF814368}"/>
              </a:ext>
            </a:extLst>
          </p:cNvPr>
          <p:cNvSpPr txBox="1">
            <a:spLocks/>
          </p:cNvSpPr>
          <p:nvPr/>
        </p:nvSpPr>
        <p:spPr>
          <a:xfrm>
            <a:off x="7271850" y="1544175"/>
            <a:ext cx="9474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02</a:t>
            </a:r>
          </a:p>
        </p:txBody>
      </p:sp>
      <p:sp>
        <p:nvSpPr>
          <p:cNvPr id="31" name="Google Shape;500;p35">
            <a:extLst>
              <a:ext uri="{FF2B5EF4-FFF2-40B4-BE49-F238E27FC236}">
                <a16:creationId xmlns:a16="http://schemas.microsoft.com/office/drawing/2014/main" id="{3D0E003A-80DB-48EB-9D6B-DC1138E7AD15}"/>
              </a:ext>
            </a:extLst>
          </p:cNvPr>
          <p:cNvSpPr txBox="1">
            <a:spLocks/>
          </p:cNvSpPr>
          <p:nvPr/>
        </p:nvSpPr>
        <p:spPr>
          <a:xfrm>
            <a:off x="7271259" y="3822452"/>
            <a:ext cx="91742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06</a:t>
            </a:r>
          </a:p>
        </p:txBody>
      </p:sp>
      <p:sp>
        <p:nvSpPr>
          <p:cNvPr id="32" name="Google Shape;500;p35">
            <a:extLst>
              <a:ext uri="{FF2B5EF4-FFF2-40B4-BE49-F238E27FC236}">
                <a16:creationId xmlns:a16="http://schemas.microsoft.com/office/drawing/2014/main" id="{3F2466BA-DD14-4E92-8B69-77188F0E7E5F}"/>
              </a:ext>
            </a:extLst>
          </p:cNvPr>
          <p:cNvSpPr txBox="1">
            <a:spLocks/>
          </p:cNvSpPr>
          <p:nvPr/>
        </p:nvSpPr>
        <p:spPr>
          <a:xfrm>
            <a:off x="7265973" y="2666852"/>
            <a:ext cx="92800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04</a:t>
            </a:r>
          </a:p>
        </p:txBody>
      </p:sp>
      <p:sp>
        <p:nvSpPr>
          <p:cNvPr id="33" name="Google Shape;500;p35">
            <a:extLst>
              <a:ext uri="{FF2B5EF4-FFF2-40B4-BE49-F238E27FC236}">
                <a16:creationId xmlns:a16="http://schemas.microsoft.com/office/drawing/2014/main" id="{174546FE-9EBA-440C-A569-6CCF118A1E82}"/>
              </a:ext>
            </a:extLst>
          </p:cNvPr>
          <p:cNvSpPr txBox="1">
            <a:spLocks/>
          </p:cNvSpPr>
          <p:nvPr/>
        </p:nvSpPr>
        <p:spPr>
          <a:xfrm>
            <a:off x="7271796" y="2121975"/>
            <a:ext cx="86398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03</a:t>
            </a:r>
          </a:p>
        </p:txBody>
      </p:sp>
      <p:sp>
        <p:nvSpPr>
          <p:cNvPr id="34" name="Google Shape;500;p35">
            <a:extLst>
              <a:ext uri="{FF2B5EF4-FFF2-40B4-BE49-F238E27FC236}">
                <a16:creationId xmlns:a16="http://schemas.microsoft.com/office/drawing/2014/main" id="{8BC2CC42-FDB4-43FF-9F18-17B0E30BF72B}"/>
              </a:ext>
            </a:extLst>
          </p:cNvPr>
          <p:cNvSpPr txBox="1">
            <a:spLocks/>
          </p:cNvSpPr>
          <p:nvPr/>
        </p:nvSpPr>
        <p:spPr>
          <a:xfrm>
            <a:off x="7270999" y="4400252"/>
            <a:ext cx="86398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Font typeface="Barlow Semi Condensed SemiBold"/>
              <a:buNone/>
              <a:defRPr sz="6000" b="0" i="0" u="none" strike="noStrike" cap="none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 b="1" i="0" u="none" strike="noStrike" cap="none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en" sz="3600" dirty="0"/>
              <a:t>07</a:t>
            </a:r>
          </a:p>
        </p:txBody>
      </p:sp>
      <p:sp>
        <p:nvSpPr>
          <p:cNvPr id="43" name="Google Shape;504;p35">
            <a:extLst>
              <a:ext uri="{FF2B5EF4-FFF2-40B4-BE49-F238E27FC236}">
                <a16:creationId xmlns:a16="http://schemas.microsoft.com/office/drawing/2014/main" id="{F0A936E2-0078-45C6-8EFF-824004B8F997}"/>
              </a:ext>
            </a:extLst>
          </p:cNvPr>
          <p:cNvSpPr txBox="1">
            <a:spLocks/>
          </p:cNvSpPr>
          <p:nvPr/>
        </p:nvSpPr>
        <p:spPr>
          <a:xfrm>
            <a:off x="2271096" y="3240302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44" name="Google Shape;504;p35">
            <a:extLst>
              <a:ext uri="{FF2B5EF4-FFF2-40B4-BE49-F238E27FC236}">
                <a16:creationId xmlns:a16="http://schemas.microsoft.com/office/drawing/2014/main" id="{8A3B3635-A9F3-4A20-BA6F-812DCE04F3A7}"/>
              </a:ext>
            </a:extLst>
          </p:cNvPr>
          <p:cNvSpPr txBox="1">
            <a:spLocks/>
          </p:cNvSpPr>
          <p:nvPr/>
        </p:nvSpPr>
        <p:spPr>
          <a:xfrm>
            <a:off x="2271096" y="3822452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Umum</a:t>
            </a:r>
            <a:endParaRPr lang="en-ID" dirty="0"/>
          </a:p>
        </p:txBody>
      </p:sp>
      <p:sp>
        <p:nvSpPr>
          <p:cNvPr id="45" name="Google Shape;504;p35">
            <a:extLst>
              <a:ext uri="{FF2B5EF4-FFF2-40B4-BE49-F238E27FC236}">
                <a16:creationId xmlns:a16="http://schemas.microsoft.com/office/drawing/2014/main" id="{7F320ABB-0146-43DB-8174-CE6199EA9F9A}"/>
              </a:ext>
            </a:extLst>
          </p:cNvPr>
          <p:cNvSpPr txBox="1">
            <a:spLocks/>
          </p:cNvSpPr>
          <p:nvPr/>
        </p:nvSpPr>
        <p:spPr>
          <a:xfrm>
            <a:off x="2271096" y="4395902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  <a:defRPr sz="1800" b="0" i="0" u="none" strike="noStrike" cap="non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"/>
              <a:buNone/>
              <a:defRPr sz="2400" b="1" i="0" u="none" strike="noStrike" cap="non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Terdahulu</a:t>
            </a:r>
            <a:endParaRPr lang="en-ID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63"/>
          <p:cNvSpPr txBox="1">
            <a:spLocks noGrp="1"/>
          </p:cNvSpPr>
          <p:nvPr>
            <p:ph type="ctrTitle"/>
          </p:nvPr>
        </p:nvSpPr>
        <p:spPr>
          <a:xfrm>
            <a:off x="4221816" y="3797018"/>
            <a:ext cx="4595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434343"/>
                </a:solidFill>
              </a:rPr>
              <a:t>Terima Kasih</a:t>
            </a:r>
            <a:endParaRPr sz="3600"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br>
              <a:rPr lang="en-US" dirty="0"/>
            </a:br>
            <a:r>
              <a:rPr lang="en-US" dirty="0" err="1"/>
              <a:t>Belakang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7200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2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1130" name="Google Shape;1130;p62"/>
          <p:cNvSpPr txBox="1">
            <a:spLocks noGrp="1"/>
          </p:cNvSpPr>
          <p:nvPr>
            <p:ph type="subTitle" idx="4294967295"/>
          </p:nvPr>
        </p:nvSpPr>
        <p:spPr>
          <a:xfrm>
            <a:off x="4852219" y="1589724"/>
            <a:ext cx="3382800" cy="4554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Robot dan Kecerdasan Buatan</a:t>
            </a:r>
            <a:endParaRPr sz="1800" dirty="0">
              <a:solidFill>
                <a:srgbClr val="F3F3F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132" name="Google Shape;1132;p62"/>
          <p:cNvSpPr txBox="1">
            <a:spLocks noGrp="1"/>
          </p:cNvSpPr>
          <p:nvPr>
            <p:ph type="subTitle" idx="4294967295"/>
          </p:nvPr>
        </p:nvSpPr>
        <p:spPr>
          <a:xfrm>
            <a:off x="720050" y="1589725"/>
            <a:ext cx="3382800" cy="4554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Teknologi dan Pemrograman</a:t>
            </a:r>
            <a:endParaRPr sz="1800" dirty="0">
              <a:solidFill>
                <a:srgbClr val="F3F3F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7" name="Google Shape;1132;p62">
            <a:extLst>
              <a:ext uri="{FF2B5EF4-FFF2-40B4-BE49-F238E27FC236}">
                <a16:creationId xmlns:a16="http://schemas.microsoft.com/office/drawing/2014/main" id="{A63C53FD-91A7-4E30-A853-EA0DC6A28AD0}"/>
              </a:ext>
            </a:extLst>
          </p:cNvPr>
          <p:cNvSpPr txBox="1">
            <a:spLocks/>
          </p:cNvSpPr>
          <p:nvPr/>
        </p:nvSpPr>
        <p:spPr>
          <a:xfrm>
            <a:off x="1317523" y="3098377"/>
            <a:ext cx="6626942" cy="864024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Aft>
                <a:spcPts val="1600"/>
              </a:spcAft>
              <a:buFont typeface="Roboto Condensed Light"/>
              <a:buNone/>
            </a:pP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Sistem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pembelajaran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computational thinking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untuk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anak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sekolah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dan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pemula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yang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ingin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mengenal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atau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menguasai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bahasa</a:t>
            </a:r>
            <a:r>
              <a:rPr lang="en-ID" sz="1800" dirty="0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ID" sz="1800" dirty="0" err="1">
                <a:solidFill>
                  <a:srgbClr val="F3F3F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pemrograman</a:t>
            </a:r>
            <a:endParaRPr lang="en-ID" sz="1800" dirty="0">
              <a:solidFill>
                <a:srgbClr val="F3F3F3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E737B4-4E48-43A4-84DF-339CFF99EE8F}"/>
              </a:ext>
            </a:extLst>
          </p:cNvPr>
          <p:cNvCxnSpPr>
            <a:cxnSpLocks/>
          </p:cNvCxnSpPr>
          <p:nvPr/>
        </p:nvCxnSpPr>
        <p:spPr>
          <a:xfrm flipH="1">
            <a:off x="4680155" y="2153265"/>
            <a:ext cx="698090" cy="509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F6235-E6B9-40DD-B93D-C6FA626EA3BD}"/>
              </a:ext>
            </a:extLst>
          </p:cNvPr>
          <p:cNvCxnSpPr>
            <a:cxnSpLocks/>
          </p:cNvCxnSpPr>
          <p:nvPr/>
        </p:nvCxnSpPr>
        <p:spPr>
          <a:xfrm>
            <a:off x="3934250" y="2251587"/>
            <a:ext cx="745905" cy="411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"/>
          <p:cNvSpPr txBox="1">
            <a:spLocks noGrp="1"/>
          </p:cNvSpPr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</a:t>
            </a:r>
            <a:br>
              <a:rPr lang="en" dirty="0"/>
            </a:br>
            <a:r>
              <a:rPr lang="en" dirty="0"/>
              <a:t>Masalah</a:t>
            </a:r>
            <a:endParaRPr dirty="0"/>
          </a:p>
        </p:txBody>
      </p:sp>
      <p:sp>
        <p:nvSpPr>
          <p:cNvPr id="622" name="Google Shape;622;p43"/>
          <p:cNvSpPr txBox="1">
            <a:spLocks noGrp="1"/>
          </p:cNvSpPr>
          <p:nvPr>
            <p:ph type="title" idx="2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/>
          <p:nvPr/>
        </p:nvSpPr>
        <p:spPr>
          <a:xfrm>
            <a:off x="0" y="1779639"/>
            <a:ext cx="8424000" cy="302268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1"/>
          </p:nvPr>
        </p:nvSpPr>
        <p:spPr>
          <a:xfrm flipH="1">
            <a:off x="720000" y="2029617"/>
            <a:ext cx="7047484" cy="2503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Teknologi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informasi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berkembang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sangatlah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pesat</a:t>
            </a:r>
            <a:r>
              <a:rPr lang="en-US" sz="1600" dirty="0">
                <a:solidFill>
                  <a:schemeClr val="accent1"/>
                </a:solidFill>
              </a:rPr>
              <a:t> dan </a:t>
            </a:r>
            <a:r>
              <a:rPr lang="en-US" sz="1600" dirty="0" err="1">
                <a:solidFill>
                  <a:schemeClr val="accent1"/>
                </a:solidFill>
              </a:rPr>
              <a:t>mempengaruhi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kehidupan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manusia</a:t>
            </a:r>
            <a:r>
              <a:rPr lang="en-US" sz="1600" dirty="0">
                <a:solidFill>
                  <a:schemeClr val="accent1"/>
                </a:solidFill>
              </a:rPr>
              <a:t>. </a:t>
            </a:r>
            <a:r>
              <a:rPr lang="en-US" sz="1600" dirty="0" err="1">
                <a:solidFill>
                  <a:schemeClr val="accent1"/>
                </a:solidFill>
              </a:rPr>
              <a:t>Memiliki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kemampuan</a:t>
            </a:r>
            <a:r>
              <a:rPr lang="en-US" sz="1600" dirty="0">
                <a:solidFill>
                  <a:schemeClr val="accent1"/>
                </a:solidFill>
              </a:rPr>
              <a:t> pada </a:t>
            </a:r>
            <a:r>
              <a:rPr lang="en-US" sz="1600" dirty="0" err="1">
                <a:solidFill>
                  <a:schemeClr val="accent1"/>
                </a:solidFill>
              </a:rPr>
              <a:t>bidang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ini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mempunyai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kesempatan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lebih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baik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atau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sukses</a:t>
            </a:r>
            <a:r>
              <a:rPr lang="en-US" sz="1600" dirty="0">
                <a:solidFill>
                  <a:schemeClr val="accent1"/>
                </a:solidFill>
              </a:rPr>
              <a:t>. </a:t>
            </a:r>
            <a:r>
              <a:rPr lang="en-US" sz="1600" dirty="0" err="1">
                <a:solidFill>
                  <a:schemeClr val="accent1"/>
                </a:solidFill>
              </a:rPr>
              <a:t>Hanya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saja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untuk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memahami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pemrograman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cukup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sulit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dipahami</a:t>
            </a:r>
            <a:r>
              <a:rPr lang="en-US" sz="1600" dirty="0">
                <a:solidFill>
                  <a:schemeClr val="accent1"/>
                </a:solidFill>
              </a:rPr>
              <a:t> dan </a:t>
            </a:r>
            <a:r>
              <a:rPr lang="en-US" sz="1600" dirty="0" err="1">
                <a:solidFill>
                  <a:schemeClr val="accent1"/>
                </a:solidFill>
              </a:rPr>
              <a:t>membosankan</a:t>
            </a:r>
            <a:r>
              <a:rPr lang="en-US" sz="1600" dirty="0">
                <a:solidFill>
                  <a:schemeClr val="accent1"/>
                </a:solidFill>
              </a:rPr>
              <a:t>. Oleh </a:t>
            </a:r>
            <a:r>
              <a:rPr lang="en-US" sz="1600" dirty="0" err="1">
                <a:solidFill>
                  <a:schemeClr val="accent1"/>
                </a:solidFill>
              </a:rPr>
              <a:t>karena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itu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sistem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ini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dibuat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untuk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membangun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dasar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keterampilan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anak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mengenalkan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konsep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pembelajaran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pemrograman</a:t>
            </a:r>
            <a:r>
              <a:rPr lang="en-US" sz="1600" dirty="0">
                <a:solidFill>
                  <a:schemeClr val="accent1"/>
                </a:solidFill>
              </a:rPr>
              <a:t> yang </a:t>
            </a:r>
            <a:r>
              <a:rPr lang="en-US" sz="1600" dirty="0" err="1">
                <a:solidFill>
                  <a:schemeClr val="accent1"/>
                </a:solidFill>
              </a:rPr>
              <a:t>menyenangkan</a:t>
            </a:r>
            <a:r>
              <a:rPr lang="en-US" sz="1600" dirty="0">
                <a:solidFill>
                  <a:schemeClr val="accent1"/>
                </a:solidFill>
              </a:rPr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meningkatkan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minat</a:t>
            </a:r>
            <a:r>
              <a:rPr lang="en-US" sz="1600" dirty="0">
                <a:solidFill>
                  <a:schemeClr val="accent1"/>
                </a:solidFill>
              </a:rPr>
              <a:t> dan </a:t>
            </a:r>
            <a:r>
              <a:rPr lang="en-US" sz="1600" dirty="0" err="1">
                <a:solidFill>
                  <a:schemeClr val="accent1"/>
                </a:solidFill>
              </a:rPr>
              <a:t>motivasi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anak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untuk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belajar</a:t>
            </a:r>
            <a:r>
              <a:rPr lang="en-US" sz="1600" dirty="0">
                <a:solidFill>
                  <a:schemeClr val="accent1"/>
                </a:solidFill>
              </a:rPr>
              <a:t>.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528" name="Google Shape;528;p38"/>
          <p:cNvSpPr txBox="1">
            <a:spLocks noGrp="1"/>
          </p:cNvSpPr>
          <p:nvPr>
            <p:ph type="title"/>
          </p:nvPr>
        </p:nvSpPr>
        <p:spPr>
          <a:xfrm>
            <a:off x="5346900" y="0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</a:t>
            </a:r>
            <a:br>
              <a:rPr lang="en" dirty="0"/>
            </a:br>
            <a:r>
              <a:rPr lang="en" dirty="0"/>
              <a:t>Masalah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"/>
          <p:cNvSpPr txBox="1">
            <a:spLocks noGrp="1"/>
          </p:cNvSpPr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Masalah</a:t>
            </a:r>
            <a:endParaRPr dirty="0"/>
          </a:p>
        </p:txBody>
      </p:sp>
      <p:sp>
        <p:nvSpPr>
          <p:cNvPr id="1091" name="Google Shape;1091;p58"/>
          <p:cNvSpPr txBox="1">
            <a:spLocks noGrp="1"/>
          </p:cNvSpPr>
          <p:nvPr>
            <p:ph type="title" idx="2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8;p41">
            <a:extLst>
              <a:ext uri="{FF2B5EF4-FFF2-40B4-BE49-F238E27FC236}">
                <a16:creationId xmlns:a16="http://schemas.microsoft.com/office/drawing/2014/main" id="{F4B14464-708A-49E8-ACC6-79F7F5870C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06065" y="275303"/>
            <a:ext cx="2915053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Batasan Masalah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492;p34">
            <a:extLst>
              <a:ext uri="{FF2B5EF4-FFF2-40B4-BE49-F238E27FC236}">
                <a16:creationId xmlns:a16="http://schemas.microsoft.com/office/drawing/2014/main" id="{B5E76A12-0010-4120-A656-F037425D4AEB}"/>
              </a:ext>
            </a:extLst>
          </p:cNvPr>
          <p:cNvSpPr txBox="1">
            <a:spLocks/>
          </p:cNvSpPr>
          <p:nvPr/>
        </p:nvSpPr>
        <p:spPr>
          <a:xfrm>
            <a:off x="176981" y="275303"/>
            <a:ext cx="4601497" cy="44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rgbClr val="F3F3F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batasan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yang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dibatasi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</a:t>
            </a:r>
            <a:r>
              <a:rPr lang="en-US" sz="1600" dirty="0" err="1"/>
              <a:t>lingkup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mikrokontroler</a:t>
            </a:r>
            <a:r>
              <a:rPr lang="en-US" sz="1600" dirty="0"/>
              <a:t> Arduino Uno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pengolah</a:t>
            </a:r>
            <a:r>
              <a:rPr lang="en-US" sz="1600" dirty="0"/>
              <a:t> data </a:t>
            </a:r>
            <a:r>
              <a:rPr lang="en-US" sz="1600" dirty="0" err="1"/>
              <a:t>dari</a:t>
            </a:r>
            <a:r>
              <a:rPr lang="en-US" sz="1600" dirty="0"/>
              <a:t> android.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/>
              <a:t>Modul </a:t>
            </a:r>
            <a:r>
              <a:rPr lang="en-US" sz="1600" dirty="0" err="1"/>
              <a:t>wifi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adalah ESP8266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/>
              <a:t>Track robot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endParaRPr lang="en-US" sz="1600" dirty="0"/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DFS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pemetaan</a:t>
            </a:r>
            <a:r>
              <a:rPr lang="en-US" sz="1600" dirty="0"/>
              <a:t> dan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rute</a:t>
            </a:r>
            <a:r>
              <a:rPr lang="en-US" sz="1600" dirty="0"/>
              <a:t> </a:t>
            </a:r>
            <a:r>
              <a:rPr lang="en-US" sz="1600" dirty="0" err="1"/>
              <a:t>terpendek</a:t>
            </a:r>
            <a:r>
              <a:rPr lang="en-US" sz="1600" dirty="0"/>
              <a:t> pada track robot.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/>
              <a:t>Sensor led dan photodiode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sensor </a:t>
            </a:r>
            <a:r>
              <a:rPr lang="en-US" sz="1600" dirty="0" err="1"/>
              <a:t>garis</a:t>
            </a:r>
            <a:r>
              <a:rPr lang="en-US" sz="1600" dirty="0"/>
              <a:t> pada track.</a:t>
            </a:r>
          </a:p>
          <a:p>
            <a:pPr marL="457200" lvl="1" indent="0">
              <a:buClr>
                <a:schemeClr val="dk1"/>
              </a:buClr>
              <a:buSzPts val="1100"/>
            </a:pPr>
            <a:r>
              <a:rPr lang="en-US" sz="1600" dirty="0"/>
              <a:t>Smartphone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smartphone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android.</a:t>
            </a:r>
          </a:p>
          <a:p>
            <a:pPr marL="0" indent="0"/>
            <a:endParaRPr lang="en-US" sz="1600" dirty="0"/>
          </a:p>
        </p:txBody>
      </p:sp>
      <p:sp>
        <p:nvSpPr>
          <p:cNvPr id="6" name="Google Shape;682;p49">
            <a:extLst>
              <a:ext uri="{FF2B5EF4-FFF2-40B4-BE49-F238E27FC236}">
                <a16:creationId xmlns:a16="http://schemas.microsoft.com/office/drawing/2014/main" id="{47BDF9B4-7B2E-4CC5-BE61-9BC32DD1CA59}"/>
              </a:ext>
            </a:extLst>
          </p:cNvPr>
          <p:cNvSpPr/>
          <p:nvPr/>
        </p:nvSpPr>
        <p:spPr>
          <a:xfrm>
            <a:off x="334874" y="1366740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82;p49">
            <a:extLst>
              <a:ext uri="{FF2B5EF4-FFF2-40B4-BE49-F238E27FC236}">
                <a16:creationId xmlns:a16="http://schemas.microsoft.com/office/drawing/2014/main" id="{49FC432D-B850-40AB-81CF-7ED46A6ADCC6}"/>
              </a:ext>
            </a:extLst>
          </p:cNvPr>
          <p:cNvSpPr/>
          <p:nvPr/>
        </p:nvSpPr>
        <p:spPr>
          <a:xfrm>
            <a:off x="334874" y="1980850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82;p49">
            <a:extLst>
              <a:ext uri="{FF2B5EF4-FFF2-40B4-BE49-F238E27FC236}">
                <a16:creationId xmlns:a16="http://schemas.microsoft.com/office/drawing/2014/main" id="{AB9F17C6-0F66-47ED-93E9-407FC523216D}"/>
              </a:ext>
            </a:extLst>
          </p:cNvPr>
          <p:cNvSpPr/>
          <p:nvPr/>
        </p:nvSpPr>
        <p:spPr>
          <a:xfrm>
            <a:off x="334874" y="2411793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82;p49">
            <a:extLst>
              <a:ext uri="{FF2B5EF4-FFF2-40B4-BE49-F238E27FC236}">
                <a16:creationId xmlns:a16="http://schemas.microsoft.com/office/drawing/2014/main" id="{A0D014B8-F3CE-4CF9-9728-E12958642207}"/>
              </a:ext>
            </a:extLst>
          </p:cNvPr>
          <p:cNvSpPr/>
          <p:nvPr/>
        </p:nvSpPr>
        <p:spPr>
          <a:xfrm>
            <a:off x="334874" y="2909726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82;p49">
            <a:extLst>
              <a:ext uri="{FF2B5EF4-FFF2-40B4-BE49-F238E27FC236}">
                <a16:creationId xmlns:a16="http://schemas.microsoft.com/office/drawing/2014/main" id="{1AB3384E-880A-44BD-8801-47A9D1C4D9A1}"/>
              </a:ext>
            </a:extLst>
          </p:cNvPr>
          <p:cNvSpPr/>
          <p:nvPr/>
        </p:nvSpPr>
        <p:spPr>
          <a:xfrm>
            <a:off x="334874" y="3591105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82;p49">
            <a:extLst>
              <a:ext uri="{FF2B5EF4-FFF2-40B4-BE49-F238E27FC236}">
                <a16:creationId xmlns:a16="http://schemas.microsoft.com/office/drawing/2014/main" id="{6974D392-36CC-4FC4-9775-D7C9045D895E}"/>
              </a:ext>
            </a:extLst>
          </p:cNvPr>
          <p:cNvSpPr/>
          <p:nvPr/>
        </p:nvSpPr>
        <p:spPr>
          <a:xfrm>
            <a:off x="334874" y="4272484"/>
            <a:ext cx="223500" cy="22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br>
              <a:rPr lang="en-US" dirty="0"/>
            </a:br>
            <a:r>
              <a:rPr lang="en-US" dirty="0" err="1"/>
              <a:t>Penelitian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720050" y="315950"/>
            <a:ext cx="21003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102878"/>
      </p:ext>
    </p:extLst>
  </p:cSld>
  <p:clrMapOvr>
    <a:masterClrMapping/>
  </p:clrMapOvr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788</Words>
  <Application>Microsoft Office PowerPoint</Application>
  <PresentationFormat>On-screen Show (16:9)</PresentationFormat>
  <Paragraphs>99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Barlow Semi Condensed SemiBold</vt:lpstr>
      <vt:lpstr>Roboto Condensed Light</vt:lpstr>
      <vt:lpstr>Roboto Condensed</vt:lpstr>
      <vt:lpstr>Barlow Semi Condensed Medium</vt:lpstr>
      <vt:lpstr>Roboto Slab Regular</vt:lpstr>
      <vt:lpstr>Barlow Semi Condensed</vt:lpstr>
      <vt:lpstr>Bahiana</vt:lpstr>
      <vt:lpstr>Fira Sans Extra Condensed Medium</vt:lpstr>
      <vt:lpstr>Annual Report General by Slidesgo</vt:lpstr>
      <vt:lpstr>PERMAINAN PENGENALAN KONSEP PEMROGRAMAN MENGGUNAKAN ROBOT KECERDASAN BUATAN PENELUSUR LABIRIN BERBASIS VISUAL PROGRAMMING DAN INTERNET OF THINGS</vt:lpstr>
      <vt:lpstr>Rumusan Masalah</vt:lpstr>
      <vt:lpstr>Latar Belakang</vt:lpstr>
      <vt:lpstr>Latar Belakang</vt:lpstr>
      <vt:lpstr>Rumusan Masalah</vt:lpstr>
      <vt:lpstr>Rumusan Masalah</vt:lpstr>
      <vt:lpstr>Batasan Masalah</vt:lpstr>
      <vt:lpstr>Batasan Masalah</vt:lpstr>
      <vt:lpstr>Tujuan Penelitian</vt:lpstr>
      <vt:lpstr>Tujuan Penelitian</vt:lpstr>
      <vt:lpstr>Manfaat Penelitian</vt:lpstr>
      <vt:lpstr>Manfaat Penelitian</vt:lpstr>
      <vt:lpstr>Arsitektur Umum</vt:lpstr>
      <vt:lpstr>Arsitektur Umum</vt:lpstr>
      <vt:lpstr>PowerPoint Presentation</vt:lpstr>
      <vt:lpstr>Penelitian Terdahulu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REPORT</dc:title>
  <dc:creator>Adha</dc:creator>
  <cp:lastModifiedBy>Hadi Adriansyah</cp:lastModifiedBy>
  <cp:revision>26</cp:revision>
  <dcterms:modified xsi:type="dcterms:W3CDTF">2023-07-07T02:23:10Z</dcterms:modified>
</cp:coreProperties>
</file>