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5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7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8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9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0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1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12.xml" ContentType="application/vnd.openxmlformats-officedocument.presentationml.notesSlide+xml"/>
  <Override PartName="/ppt/tags/tag194.xml" ContentType="application/vnd.openxmlformats-officedocument.presentationml.tags+xml"/>
  <Override PartName="/ppt/notesSlides/notesSlide13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5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6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7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18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9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20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21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3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24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25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26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27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28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29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30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31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32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33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1273" r:id="rId2"/>
    <p:sldId id="286" r:id="rId3"/>
    <p:sldId id="256" r:id="rId4"/>
    <p:sldId id="288" r:id="rId5"/>
    <p:sldId id="257" r:id="rId6"/>
    <p:sldId id="289" r:id="rId7"/>
    <p:sldId id="258" r:id="rId8"/>
    <p:sldId id="259" r:id="rId9"/>
    <p:sldId id="290" r:id="rId10"/>
    <p:sldId id="260" r:id="rId11"/>
    <p:sldId id="261" r:id="rId12"/>
    <p:sldId id="263" r:id="rId13"/>
    <p:sldId id="305" r:id="rId14"/>
    <p:sldId id="296" r:id="rId15"/>
    <p:sldId id="1274" r:id="rId16"/>
    <p:sldId id="265" r:id="rId17"/>
    <p:sldId id="266" r:id="rId18"/>
    <p:sldId id="267" r:id="rId19"/>
    <p:sldId id="300" r:id="rId20"/>
    <p:sldId id="268" r:id="rId21"/>
    <p:sldId id="269" r:id="rId22"/>
    <p:sldId id="301" r:id="rId23"/>
    <p:sldId id="302" r:id="rId24"/>
    <p:sldId id="270" r:id="rId25"/>
    <p:sldId id="297" r:id="rId26"/>
    <p:sldId id="287" r:id="rId27"/>
    <p:sldId id="272" r:id="rId28"/>
    <p:sldId id="273" r:id="rId29"/>
    <p:sldId id="303" r:id="rId30"/>
    <p:sldId id="274" r:id="rId31"/>
    <p:sldId id="275" r:id="rId32"/>
    <p:sldId id="304" r:id="rId33"/>
    <p:sldId id="299" r:id="rId34"/>
    <p:sldId id="298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00"/>
    <a:srgbClr val="75D7FF"/>
    <a:srgbClr val="004D80"/>
    <a:srgbClr val="8EA9C3"/>
    <a:srgbClr val="436399"/>
    <a:srgbClr val="000000"/>
    <a:srgbClr val="119050"/>
    <a:srgbClr val="004D81"/>
    <a:srgbClr val="92D050"/>
    <a:srgbClr val="FB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/>
    <p:restoredTop sz="78027"/>
  </p:normalViewPr>
  <p:slideViewPr>
    <p:cSldViewPr snapToGrid="0" snapToObjects="1">
      <p:cViewPr>
        <p:scale>
          <a:sx n="94" d="100"/>
          <a:sy n="94" d="100"/>
        </p:scale>
        <p:origin x="1800" y="28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D965-4370-EF49-9DDE-83945982D799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0FF5-551F-2D4B-851A-CB966C64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code: 6699CC, 3399CC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9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58A2B59C-5B20-C693-76DB-04D60CC8A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9EB70E5D-07FF-9463-5B9A-69C4C6B1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9BC2FCED-3CEC-6B7C-8B93-E9BA886C8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EDF01EDD-6B6D-1C2D-A86A-D847DE5F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C257F3DB-ABA4-C8F4-2612-7CA993480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76D2F1E9-C5FB-EDEF-2E5B-FE8A641D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7D7AB179-1784-5B2A-1E0E-0A24B3DC6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1823E3C1-3758-ADE1-C273-914445095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8" y="812800"/>
            <a:ext cx="6094412" cy="34290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8AB7C0D1-48F2-0D17-6945-3D2F75B70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64B5669B-660E-3FDE-8AD9-05A67B91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DC4A9E9A-0D12-6DCC-EE2E-65D2F7E2C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DDB898DA-727E-033B-85C0-2094D717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D3290CE6-71E8-5934-E1FD-B3FDB340F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46725183-A709-67B6-3E4C-6CC499AE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7EBB835E-09C9-A716-F0C5-07F327F00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2E8A1645-A15F-C205-42A1-E9CC2262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6F2C4A4-93B6-6B85-D529-AB7E4A051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Correct B: 1 and 2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D5C2A51-9D7F-45B8-61E2-E9E26AC67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8" y="812800"/>
            <a:ext cx="6094412" cy="34290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63DDBBC6-2CBF-59F9-F084-233FD6C7F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1DAEB838-FF91-99F5-A2EF-152B4DA5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0A178127-15C1-2991-0329-37E9760FDD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5870833B-A036-905C-C0F1-6B460453A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This is kind of an odds-and-ends lecture.  We’ll be finishing up a few things, making pipelining a little more real – dealing with some aspects that aren’t quite as clean as it may have looked last lecture…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59D4A8B9-6EF1-4EEE-A4E2-B3A8C4C0F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F24F4DDA-E645-DA9B-7CA6-EC26A12A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Save the reason, change PC (discuss vectored vs.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Cause register). For the OS, save program state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D283DDFE-D281-7A4C-FF7B-EB2E58C0B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7459BFDF-CD3A-B006-BE4B-E791B7E2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F872BF54-1994-04E4-3C20-3FA76521D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Answer: </a:t>
            </a:r>
            <a:r>
              <a:rPr lang="en-US" altLang="en-US">
                <a:solidFill>
                  <a:srgbClr val="FF9999"/>
                </a:solidFill>
              </a:rPr>
              <a:t>Delayed Branch</a:t>
            </a:r>
          </a:p>
          <a:p>
            <a:endParaRPr lang="en-US" altLang="en-US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458C8030-B952-6284-4600-CF1B7F96A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8" y="812800"/>
            <a:ext cx="6094412" cy="342900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D589B8DC-C55B-3C1C-30EF-4C45B75D15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2E70F36C-7A39-E687-DB62-629F937B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D0496110-E10E-DDBF-E226-D2DFDF249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F7AA6F7E-ADC5-07E1-645A-68815D0A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7243CE04-0EFB-D920-A4CF-1061BE14F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4BABFF2B-8124-0C9F-BFBA-C69BF2A8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E9C1ABE6-8257-52D3-6850-8FE4E5A05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A2E5E046-6845-920F-933E-13476886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D44D6B1A-540A-98E2-BEAF-99A4E5E94F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CE7CFFEC-84B6-326F-9307-2D464E13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FC6F8F57-1A65-D936-D025-343D5FB5B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FF9999"/>
                </a:solidFill>
              </a:rPr>
              <a:t>WAR are not possible yet</a:t>
            </a:r>
          </a:p>
          <a:p>
            <a:endParaRPr lang="en-US" altLang="en-US" dirty="0">
              <a:solidFill>
                <a:srgbClr val="FF9999"/>
              </a:solidFill>
            </a:endParaRPr>
          </a:p>
          <a:p>
            <a:r>
              <a:rPr lang="en-US" altLang="en-US" dirty="0">
                <a:solidFill>
                  <a:srgbClr val="FF9999"/>
                </a:solidFill>
              </a:rPr>
              <a:t>WAW hazards appear</a:t>
            </a:r>
          </a:p>
          <a:p>
            <a:r>
              <a:rPr lang="en-US" altLang="en-US" dirty="0">
                <a:solidFill>
                  <a:srgbClr val="FF9999"/>
                </a:solidFill>
              </a:rPr>
              <a:t>Out of order </a:t>
            </a:r>
            <a:r>
              <a:rPr lang="en-US" altLang="en-US" dirty="0" err="1">
                <a:solidFill>
                  <a:srgbClr val="FF9999"/>
                </a:solidFill>
              </a:rPr>
              <a:t>compeetion</a:t>
            </a:r>
            <a:endParaRPr lang="en-US" altLang="en-US" dirty="0">
              <a:solidFill>
                <a:srgbClr val="FF9999"/>
              </a:solidFill>
            </a:endParaRPr>
          </a:p>
          <a:p>
            <a:endParaRPr lang="en-US" altLang="en-US" dirty="0">
              <a:solidFill>
                <a:srgbClr val="FF9999"/>
              </a:solidFill>
            </a:endParaRPr>
          </a:p>
          <a:p>
            <a:r>
              <a:rPr lang="en-US" altLang="en-US" dirty="0">
                <a:solidFill>
                  <a:srgbClr val="FF9999"/>
                </a:solidFill>
              </a:rPr>
              <a:t>1, 3, 4 are correct -&gt; D is correct</a:t>
            </a:r>
          </a:p>
          <a:p>
            <a:endParaRPr lang="en-US" altLang="en-US" dirty="0"/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C42182E0-7E04-5794-3E20-FEC578F76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8" y="812800"/>
            <a:ext cx="6094412" cy="3429000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74012855-69BC-5A99-C473-605F37A34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129C7019-CDB6-239C-234C-D3658179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DC8F22E7-9DFE-106A-ACBF-E5A0D5B22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474F30FF-D251-0CD1-05C4-0AACF2BB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025DEFD7-33F7-3AF1-FE5F-548969D7E2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C2EEEBA3-8EB7-E935-798D-810BC049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2A938BC0-A436-B3D9-76AE-7458606EE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solidFill>
                  <a:srgbClr val="FF9999"/>
                </a:solidFill>
              </a:rPr>
              <a:t>Correct Answer -&gt; C 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rgbClr val="FF9999"/>
                </a:solidFill>
              </a:rPr>
              <a:t>Exceptions are terrible, 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rgbClr val="FF9999"/>
                </a:solidFill>
              </a:rPr>
              <a:t>branches are tough too, depending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rgbClr val="FF9999"/>
                </a:solidFill>
              </a:rPr>
              <a:t>on resolution, show branch 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rgbClr val="FF9999"/>
                </a:solidFill>
              </a:rPr>
              <a:t>followed by sw</a:t>
            </a:r>
          </a:p>
          <a:p>
            <a:endParaRPr lang="en-US" altLang="en-US"/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FE659659-D0D6-482A-3E81-CC3538B4DF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8" y="812800"/>
            <a:ext cx="6094412" cy="34290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9BF415C5-BF4F-5B5D-78D4-5316B8BE4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E2E2719A-6FB0-720E-0DA5-E48AD3EF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D6CC16A6-23C3-4769-4D2B-D8CD812F03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6A0143C2-AB02-EFAF-3B9C-6DD56553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49F3EE18-7DC3-AE2B-964F-42D0A5249D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242D6E02-849D-A199-1398-E2BA05988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ECFE86D9-E685-8566-F4E8-F7A7356B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106CCE45-F08E-E5B1-7B52-A756CAA15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A2519995-9BE0-5F31-C877-C8BB4D032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C4C9E808-DD17-8C44-0D59-04D31D0A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D3515D72-5E01-89DC-D25E-30CDDB7EC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C60682A6-E144-EE45-D02B-19E1CE1A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76C66A67-7301-4CCD-6D0E-5442C6995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DCFDE1B-F59B-E56D-E5D2-41F1FD14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21189836-1E65-3243-8F1F-46179CB87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2550F900-E1FF-C5B9-D305-7BB73A7F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F43096D7-0574-D9BF-0663-AE5115250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0FEC7708-CC88-B1BE-EBC5-299BD43D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5E9217F9-8490-543A-91D0-29CD062862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1" y="1"/>
            <a:ext cx="1219818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2CC6-ABD8-8447-AA9F-348607E0A0F2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7269B1-8E4F-7009-9124-2C83E4B2BD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9800" y="3091148"/>
            <a:ext cx="7772400" cy="1097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551778D-2252-F305-DEA8-C395BF4F0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216868"/>
            <a:ext cx="9144000" cy="2584804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rgbClr val="004D8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00829-B9B3-5756-7AF3-11EA6D0F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35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4D8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9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400"/>
            <a:ext cx="4351076" cy="3811588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427295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4779392"/>
            <a:ext cx="4351076" cy="1089595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61" y="4730150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6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74F-0771-D77E-236F-644C4DB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FC0F-C835-817C-97D8-CE0A658C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F033-550E-94BF-1A16-CBCFCF1A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A9E-D918-1F4B-AE85-7C846855F8CF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345B-1606-966D-4D58-F737A51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A086-8D5D-76BF-428C-D7254C0D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E7784-C8AB-D578-34C7-2D57CC348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2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F3862-BFB3-44D4-50EA-745F14D10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06455" y="365125"/>
            <a:ext cx="23606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B9FE0-9FE1-87FA-6213-65FEF658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0950" y="365125"/>
            <a:ext cx="9069892" cy="5811838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A0D8-7C94-C383-8F13-5F4EA42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BB-FC0B-194A-9C24-BB0AAEEE9C22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8D5E-0E0A-6B88-964B-6CAAE228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6097-9FD6-75EF-4C9B-600BE193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33C3D-0775-5AB4-B1B7-412B34B2CC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6581911" y="3220942"/>
            <a:ext cx="5934984" cy="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 algn="ctr" defTabSz="412750">
              <a:lnSpc>
                <a:spcPct val="100000"/>
              </a:lnSpc>
              <a:defRPr sz="56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67702" cy="287258"/>
          </a:xfrm>
          <a:prstGeom prst="rect">
            <a:avLst/>
          </a:prstGeom>
        </p:spPr>
        <p:txBody>
          <a:bodyPr/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9894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sz="half" idx="13"/>
          </p:nvPr>
        </p:nvSpPr>
        <p:spPr>
          <a:xfrm>
            <a:off x="2305666" y="446485"/>
            <a:ext cx="7570838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2045111" y="4723805"/>
            <a:ext cx="8101780" cy="1000125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2045111" y="5759649"/>
            <a:ext cx="810178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58"/>
            </a:lvl1pPr>
            <a:lvl2pPr marL="0" indent="132730" algn="ctr">
              <a:spcBef>
                <a:spcPts val="0"/>
              </a:spcBef>
              <a:buSzTx/>
              <a:buNone/>
              <a:defRPr sz="1858"/>
            </a:lvl2pPr>
            <a:lvl3pPr marL="0" indent="265460" algn="ctr">
              <a:spcBef>
                <a:spcPts val="0"/>
              </a:spcBef>
              <a:buSzTx/>
              <a:buNone/>
              <a:defRPr sz="1858"/>
            </a:lvl3pPr>
            <a:lvl4pPr marL="0" indent="398189" algn="ctr">
              <a:spcBef>
                <a:spcPts val="0"/>
              </a:spcBef>
              <a:buSzTx/>
              <a:buNone/>
              <a:defRPr sz="1858"/>
            </a:lvl4pPr>
            <a:lvl5pPr marL="0" indent="530919" algn="ctr">
              <a:spcBef>
                <a:spcPts val="0"/>
              </a:spcBef>
              <a:buSzTx/>
              <a:buNone/>
              <a:defRPr sz="1858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5924272" y="6500813"/>
            <a:ext cx="333626" cy="2329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512639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4478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478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02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9B5526E0-C5A7-98CD-FB3E-250FFB0ED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0" y="0"/>
            <a:ext cx="12195090" cy="68562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C535-C2EC-344C-B029-F3F06B382735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64C55E-C1A6-9F70-2BF1-7B9E93A600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2EC4-2634-72CF-31EE-75C8223D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61B65-E0AB-7686-C57E-9EA63B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F0CCAC7-D771-F9EF-FC54-A7DEF5F3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B50C-4D9C-1345-86AA-38DC1C94917D}" type="datetime1">
              <a:rPr lang="en-US" smtClean="0"/>
              <a:t>11/24/24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03B26D-4AB1-6BF0-524C-5BE5167B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383F10-BFAF-D87B-DFF1-6C5F8ACA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B56D-7E0D-48B8-EE35-E5FCEA6D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4E0E-8D65-D0B1-4FB5-59849F65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209B-EFB2-A22B-28A2-6C8B548E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51F-01C6-204B-BD0B-5C7A8E7D7FB7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5FA1A-655C-11E6-9241-D9AB1CC1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75C2-BAEA-2F00-5891-E9FB3B2B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8EB89-FB53-ADAE-5C1A-993CB8FD1F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076" y="4519427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F02-DD4B-1049-8EC2-47B1876B9132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1278E6-B233-6537-0CF6-E8424D170E5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E">
                  <a:alpha val="0"/>
                </a:srgbClr>
              </a:gs>
              <a:gs pos="98000">
                <a:srgbClr val="004D80"/>
              </a:gs>
              <a:gs pos="95000">
                <a:schemeClr val="bg1"/>
              </a:gs>
              <a:gs pos="96000">
                <a:srgbClr val="FF9300">
                  <a:alpha val="35280"/>
                </a:srgbClr>
              </a:gs>
              <a:gs pos="100000">
                <a:srgbClr val="FF7E7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D611-B328-A44F-A85C-2B30652FCCE3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8008F8-D076-0195-75F4-6CF856E8152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0949" y="1681163"/>
            <a:ext cx="5675049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5BB776F-775F-C7EE-D52A-D5D16F80F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2047" y="1681163"/>
            <a:ext cx="5675050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75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6363-BAA0-59EA-F09C-7C1F553A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21F6D-9368-5092-624E-0E6C093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469-BD96-C344-99F6-4EFBCD180217}" type="datetime1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C8226-9E41-A2EB-B6EC-388B21C5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F289F-E306-4DE7-E4D3-3B7C3F12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625CA-FD4E-150F-3038-D9EF66499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1FFD4-1817-43E3-8D03-5D9EFFE8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336-45D1-9B4D-8226-28311BC9767B}" type="datetime1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6DD5-0997-F2C9-CD0F-CB610B0D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7585-01B5-117B-5D8B-A992A39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94E0-CA1A-5786-BB9E-905E54D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178687"/>
            <a:ext cx="4351076" cy="1878713"/>
          </a:xfrm>
        </p:spPr>
        <p:txBody>
          <a:bodyPr lIns="228600"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F3836-5F19-95DC-F307-7E2784C9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399"/>
            <a:ext cx="4351076" cy="4119563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8F4D-6DE0-D312-E632-77A00ACF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78687"/>
            <a:ext cx="6783911" cy="5998275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FD6F-AE28-600C-BAA2-FCD3539B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48C3-1562-F54A-89E0-6C4DB0B2A8F8}" type="datetime1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B0388-21AC-C090-65B8-AE1CA0FF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98730-75A2-D000-10A3-167A299B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22C3A-B357-97FD-3A32-4D847C38E8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1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DD93059B-E6DA-B718-9FB0-6FA8CE0F6EC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951E5-8DAF-3539-A9D7-7BEAC9BA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78687"/>
            <a:ext cx="1154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D3D5-AD61-1178-8446-E45F61C5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49" y="1597981"/>
            <a:ext cx="11546150" cy="457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D1D6-1ADF-8332-A15E-B31BFA50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94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8B10-CEB0-6A41-99BA-C7A8C93B68C4}" type="datetime1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DC96-B809-AC09-09ED-A61164E51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134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A7A2-014E-845E-AEE6-9893A63E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8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65" r:id="rId11"/>
    <p:sldLayoutId id="2147483658" r:id="rId12"/>
    <p:sldLayoutId id="2147483659" r:id="rId13"/>
    <p:sldLayoutId id="2147483663" r:id="rId14"/>
    <p:sldLayoutId id="2147483664" r:id="rId15"/>
    <p:sldLayoutId id="214748366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4D8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di@ucs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9" Type="http://schemas.openxmlformats.org/officeDocument/2006/relationships/tags" Target="../tags/tag178.xml"/><Relationship Id="rId21" Type="http://schemas.openxmlformats.org/officeDocument/2006/relationships/tags" Target="../tags/tag160.xml"/><Relationship Id="rId34" Type="http://schemas.openxmlformats.org/officeDocument/2006/relationships/tags" Target="../tags/tag173.xml"/><Relationship Id="rId42" Type="http://schemas.openxmlformats.org/officeDocument/2006/relationships/tags" Target="../tags/tag181.xml"/><Relationship Id="rId47" Type="http://schemas.openxmlformats.org/officeDocument/2006/relationships/tags" Target="../tags/tag186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9" Type="http://schemas.openxmlformats.org/officeDocument/2006/relationships/tags" Target="../tags/tag168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32" Type="http://schemas.openxmlformats.org/officeDocument/2006/relationships/tags" Target="../tags/tag171.xml"/><Relationship Id="rId37" Type="http://schemas.openxmlformats.org/officeDocument/2006/relationships/tags" Target="../tags/tag176.xml"/><Relationship Id="rId40" Type="http://schemas.openxmlformats.org/officeDocument/2006/relationships/tags" Target="../tags/tag179.xml"/><Relationship Id="rId45" Type="http://schemas.openxmlformats.org/officeDocument/2006/relationships/tags" Target="../tags/tag184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36" Type="http://schemas.openxmlformats.org/officeDocument/2006/relationships/tags" Target="../tags/tag175.xml"/><Relationship Id="rId49" Type="http://schemas.openxmlformats.org/officeDocument/2006/relationships/notesSlide" Target="../notesSlides/notesSlide10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tags" Target="../tags/tag170.xml"/><Relationship Id="rId44" Type="http://schemas.openxmlformats.org/officeDocument/2006/relationships/tags" Target="../tags/tag183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35" Type="http://schemas.openxmlformats.org/officeDocument/2006/relationships/tags" Target="../tags/tag174.xml"/><Relationship Id="rId43" Type="http://schemas.openxmlformats.org/officeDocument/2006/relationships/tags" Target="../tags/tag182.xml"/><Relationship Id="rId48" Type="http://schemas.openxmlformats.org/officeDocument/2006/relationships/slideLayout" Target="../slideLayouts/slideLayout3.xml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tags" Target="../tags/tag172.xml"/><Relationship Id="rId38" Type="http://schemas.openxmlformats.org/officeDocument/2006/relationships/tags" Target="../tags/tag177.xml"/><Relationship Id="rId46" Type="http://schemas.openxmlformats.org/officeDocument/2006/relationships/tags" Target="../tags/tag185.xml"/><Relationship Id="rId20" Type="http://schemas.openxmlformats.org/officeDocument/2006/relationships/tags" Target="../tags/tag159.xml"/><Relationship Id="rId41" Type="http://schemas.openxmlformats.org/officeDocument/2006/relationships/tags" Target="../tags/tag180.xml"/><Relationship Id="rId1" Type="http://schemas.openxmlformats.org/officeDocument/2006/relationships/tags" Target="../tags/tag140.xml"/><Relationship Id="rId6" Type="http://schemas.openxmlformats.org/officeDocument/2006/relationships/tags" Target="../tags/tag1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97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image" Target="../media/image6.emf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notesSlide" Target="../notesSlides/notesSlide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10" Type="http://schemas.openxmlformats.org/officeDocument/2006/relationships/tags" Target="../tags/tag231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7" Type="http://schemas.openxmlformats.org/officeDocument/2006/relationships/image" Target="../media/image7.emf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9" Type="http://schemas.openxmlformats.org/officeDocument/2006/relationships/tags" Target="../tags/tag55.xml"/><Relationship Id="rId21" Type="http://schemas.openxmlformats.org/officeDocument/2006/relationships/tags" Target="../tags/tag37.xml"/><Relationship Id="rId34" Type="http://schemas.openxmlformats.org/officeDocument/2006/relationships/tags" Target="../tags/tag50.xml"/><Relationship Id="rId42" Type="http://schemas.openxmlformats.org/officeDocument/2006/relationships/tags" Target="../tags/tag58.xml"/><Relationship Id="rId47" Type="http://schemas.openxmlformats.org/officeDocument/2006/relationships/tags" Target="../tags/tag63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9" Type="http://schemas.openxmlformats.org/officeDocument/2006/relationships/tags" Target="../tags/tag45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40" Type="http://schemas.openxmlformats.org/officeDocument/2006/relationships/tags" Target="../tags/tag56.xml"/><Relationship Id="rId45" Type="http://schemas.openxmlformats.org/officeDocument/2006/relationships/tags" Target="../tags/tag61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49" Type="http://schemas.openxmlformats.org/officeDocument/2006/relationships/notesSlide" Target="../notesSlides/notesSlide4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4" Type="http://schemas.openxmlformats.org/officeDocument/2006/relationships/tags" Target="../tags/tag60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43" Type="http://schemas.openxmlformats.org/officeDocument/2006/relationships/tags" Target="../tags/tag59.xml"/><Relationship Id="rId48" Type="http://schemas.openxmlformats.org/officeDocument/2006/relationships/slideLayout" Target="../slideLayouts/slideLayout3.xml"/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tags" Target="../tags/tag54.xml"/><Relationship Id="rId46" Type="http://schemas.openxmlformats.org/officeDocument/2006/relationships/tags" Target="../tags/tag62.xml"/><Relationship Id="rId20" Type="http://schemas.openxmlformats.org/officeDocument/2006/relationships/tags" Target="../tags/tag36.xml"/><Relationship Id="rId41" Type="http://schemas.openxmlformats.org/officeDocument/2006/relationships/tags" Target="../tags/tag57.xml"/><Relationship Id="rId1" Type="http://schemas.openxmlformats.org/officeDocument/2006/relationships/tags" Target="../tags/tag17.xml"/><Relationship Id="rId6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tags" Target="../tags/tag102.xml"/><Relationship Id="rId39" Type="http://schemas.openxmlformats.org/officeDocument/2006/relationships/tags" Target="../tags/tag115.xml"/><Relationship Id="rId21" Type="http://schemas.openxmlformats.org/officeDocument/2006/relationships/tags" Target="../tags/tag97.xml"/><Relationship Id="rId34" Type="http://schemas.openxmlformats.org/officeDocument/2006/relationships/tags" Target="../tags/tag110.xml"/><Relationship Id="rId42" Type="http://schemas.openxmlformats.org/officeDocument/2006/relationships/tags" Target="../tags/tag118.xml"/><Relationship Id="rId47" Type="http://schemas.openxmlformats.org/officeDocument/2006/relationships/tags" Target="../tags/tag123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9" Type="http://schemas.openxmlformats.org/officeDocument/2006/relationships/tags" Target="../tags/tag105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32" Type="http://schemas.openxmlformats.org/officeDocument/2006/relationships/tags" Target="../tags/tag108.xml"/><Relationship Id="rId37" Type="http://schemas.openxmlformats.org/officeDocument/2006/relationships/tags" Target="../tags/tag113.xml"/><Relationship Id="rId40" Type="http://schemas.openxmlformats.org/officeDocument/2006/relationships/tags" Target="../tags/tag116.xml"/><Relationship Id="rId45" Type="http://schemas.openxmlformats.org/officeDocument/2006/relationships/tags" Target="../tags/tag121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tags" Target="../tags/tag104.xml"/><Relationship Id="rId36" Type="http://schemas.openxmlformats.org/officeDocument/2006/relationships/tags" Target="../tags/tag112.xml"/><Relationship Id="rId49" Type="http://schemas.openxmlformats.org/officeDocument/2006/relationships/notesSlide" Target="../notesSlides/notesSlide6.xml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31" Type="http://schemas.openxmlformats.org/officeDocument/2006/relationships/tags" Target="../tags/tag107.xml"/><Relationship Id="rId44" Type="http://schemas.openxmlformats.org/officeDocument/2006/relationships/tags" Target="../tags/tag120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openxmlformats.org/officeDocument/2006/relationships/tags" Target="../tags/tag103.xml"/><Relationship Id="rId30" Type="http://schemas.openxmlformats.org/officeDocument/2006/relationships/tags" Target="../tags/tag106.xml"/><Relationship Id="rId35" Type="http://schemas.openxmlformats.org/officeDocument/2006/relationships/tags" Target="../tags/tag111.xml"/><Relationship Id="rId43" Type="http://schemas.openxmlformats.org/officeDocument/2006/relationships/tags" Target="../tags/tag119.xml"/><Relationship Id="rId48" Type="http://schemas.openxmlformats.org/officeDocument/2006/relationships/slideLayout" Target="../slideLayouts/slideLayout3.xml"/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33" Type="http://schemas.openxmlformats.org/officeDocument/2006/relationships/tags" Target="../tags/tag109.xml"/><Relationship Id="rId38" Type="http://schemas.openxmlformats.org/officeDocument/2006/relationships/tags" Target="../tags/tag114.xml"/><Relationship Id="rId46" Type="http://schemas.openxmlformats.org/officeDocument/2006/relationships/tags" Target="../tags/tag122.xml"/><Relationship Id="rId20" Type="http://schemas.openxmlformats.org/officeDocument/2006/relationships/tags" Target="../tags/tag96.xml"/><Relationship Id="rId41" Type="http://schemas.openxmlformats.org/officeDocument/2006/relationships/tags" Target="../tags/tag117.xml"/><Relationship Id="rId1" Type="http://schemas.openxmlformats.org/officeDocument/2006/relationships/tags" Target="../tags/tag77.xml"/><Relationship Id="rId6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901751"/>
            <a:ext cx="8229600" cy="2120247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/>
              <a:t>Principles of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738132" y="3937271"/>
            <a:ext cx="8229600" cy="251513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CSE 240A</a:t>
            </a:r>
          </a:p>
          <a:p>
            <a:pPr algn="l"/>
            <a:r>
              <a:rPr lang="en-US" sz="2000" dirty="0"/>
              <a:t>Fall 2024</a:t>
            </a:r>
          </a:p>
          <a:p>
            <a:pPr algn="l"/>
            <a:endParaRPr lang="en-US" sz="2800" dirty="0"/>
          </a:p>
          <a:p>
            <a:pPr algn="l"/>
            <a:r>
              <a:rPr lang="en-US" dirty="0"/>
              <a:t>Hadi Esmaeilzadeh</a:t>
            </a:r>
          </a:p>
          <a:p>
            <a:pPr algn="l"/>
            <a:r>
              <a:rPr lang="en-US" sz="2000" dirty="0">
                <a:hlinkClick r:id="rId3"/>
              </a:rPr>
              <a:t>hadi@ucsd.edu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University of California, San Diego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21" y="337214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B8C64399-F6F3-EC1D-DA28-D6BA992F7D5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Branch Likely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00531E26-7DA3-44C9-6E61-FE25AB2FE15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4351" y="1591421"/>
            <a:ext cx="14539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 likely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I+1 (delay slot)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I+3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F9FB5BA2-C0BE-1F58-A554-47FEB3DF3EF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92550" y="1613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7D5E828C-00F8-2E84-0301-599A33CC651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54550" y="1613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A010907E-B58F-CE45-6267-515042DB5B8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16550" y="1613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20205CA1-B8D5-BDF7-432B-94018401720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8550" y="1613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2B571A61-D938-0B7F-F6C5-097EB93B50E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40550" y="1613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C7186760-36F9-F917-8A05-4FC1EDDD9E2B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54550" y="20708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20489" name="Rectangle 10">
            <a:extLst>
              <a:ext uri="{FF2B5EF4-FFF2-40B4-BE49-F238E27FC236}">
                <a16:creationId xmlns:a16="http://schemas.microsoft.com/office/drawing/2014/main" id="{364831DD-65FC-8368-2A88-D5C1C0802E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10200" y="2064495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(bubble)</a:t>
            </a:r>
          </a:p>
        </p:txBody>
      </p:sp>
      <p:sp>
        <p:nvSpPr>
          <p:cNvPr id="20490" name="Rectangle 11">
            <a:extLst>
              <a:ext uri="{FF2B5EF4-FFF2-40B4-BE49-F238E27FC236}">
                <a16:creationId xmlns:a16="http://schemas.microsoft.com/office/drawing/2014/main" id="{0511A43A-38AF-1269-4CE0-5B6229E84E1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16550" y="25280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20491" name="Rectangle 12">
            <a:extLst>
              <a:ext uri="{FF2B5EF4-FFF2-40B4-BE49-F238E27FC236}">
                <a16:creationId xmlns:a16="http://schemas.microsoft.com/office/drawing/2014/main" id="{4B2D98A3-9ED9-956F-F7A1-0B8EC8E007B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8550" y="25280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20492" name="Rectangle 13">
            <a:extLst>
              <a:ext uri="{FF2B5EF4-FFF2-40B4-BE49-F238E27FC236}">
                <a16:creationId xmlns:a16="http://schemas.microsoft.com/office/drawing/2014/main" id="{8C92D5A2-402B-832A-ACDE-CCE5B7F9993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40550" y="25280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20493" name="Rectangle 14">
            <a:extLst>
              <a:ext uri="{FF2B5EF4-FFF2-40B4-BE49-F238E27FC236}">
                <a16:creationId xmlns:a16="http://schemas.microsoft.com/office/drawing/2014/main" id="{08730B27-5467-8E96-8A8D-E7C6AB774F03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702550" y="25280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20494" name="Rectangle 15">
            <a:extLst>
              <a:ext uri="{FF2B5EF4-FFF2-40B4-BE49-F238E27FC236}">
                <a16:creationId xmlns:a16="http://schemas.microsoft.com/office/drawing/2014/main" id="{47E0CB4F-572E-E041-C164-7B76D927C84F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64550" y="25280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20495" name="Rectangle 16">
            <a:extLst>
              <a:ext uri="{FF2B5EF4-FFF2-40B4-BE49-F238E27FC236}">
                <a16:creationId xmlns:a16="http://schemas.microsoft.com/office/drawing/2014/main" id="{FB9BCD18-F20D-5A90-71AB-B194E71DD71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180138" y="2985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20496" name="Rectangle 17">
            <a:extLst>
              <a:ext uri="{FF2B5EF4-FFF2-40B4-BE49-F238E27FC236}">
                <a16:creationId xmlns:a16="http://schemas.microsoft.com/office/drawing/2014/main" id="{C9E8213D-71F4-57E7-F0E9-583E26EF8633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42138" y="2985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20497" name="Rectangle 18">
            <a:extLst>
              <a:ext uri="{FF2B5EF4-FFF2-40B4-BE49-F238E27FC236}">
                <a16:creationId xmlns:a16="http://schemas.microsoft.com/office/drawing/2014/main" id="{00ECF8C1-4C22-5976-7530-DF779697C4F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704138" y="2985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20498" name="Rectangle 19">
            <a:extLst>
              <a:ext uri="{FF2B5EF4-FFF2-40B4-BE49-F238E27FC236}">
                <a16:creationId xmlns:a16="http://schemas.microsoft.com/office/drawing/2014/main" id="{8C92C5B5-BBF6-F0E7-BE19-11B605D924FB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466138" y="2985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20499" name="Rectangle 20">
            <a:extLst>
              <a:ext uri="{FF2B5EF4-FFF2-40B4-BE49-F238E27FC236}">
                <a16:creationId xmlns:a16="http://schemas.microsoft.com/office/drawing/2014/main" id="{E427BDEE-436A-9D1B-B814-98B97C7ABBD2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228138" y="2985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20500" name="Line 21">
            <a:extLst>
              <a:ext uri="{FF2B5EF4-FFF2-40B4-BE49-F238E27FC236}">
                <a16:creationId xmlns:a16="http://schemas.microsoft.com/office/drawing/2014/main" id="{632DEAE3-CB3F-A768-80B0-77F88DC80BE5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368925" y="1699371"/>
            <a:ext cx="77788" cy="942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Rectangle 22">
            <a:extLst>
              <a:ext uri="{FF2B5EF4-FFF2-40B4-BE49-F238E27FC236}">
                <a16:creationId xmlns:a16="http://schemas.microsoft.com/office/drawing/2014/main" id="{2AEE8FAB-60F3-4060-3627-4097A3F444F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784351" y="4106021"/>
            <a:ext cx="14539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 likely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I+1 (delay slot)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 Target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T+1</a:t>
            </a:r>
          </a:p>
        </p:txBody>
      </p:sp>
      <p:sp>
        <p:nvSpPr>
          <p:cNvPr id="20502" name="Rectangle 23">
            <a:extLst>
              <a:ext uri="{FF2B5EF4-FFF2-40B4-BE49-F238E27FC236}">
                <a16:creationId xmlns:a16="http://schemas.microsoft.com/office/drawing/2014/main" id="{F2BA0B74-D2B1-88C8-D556-0FF08EFB5928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892550" y="4128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20503" name="Rectangle 24">
            <a:extLst>
              <a:ext uri="{FF2B5EF4-FFF2-40B4-BE49-F238E27FC236}">
                <a16:creationId xmlns:a16="http://schemas.microsoft.com/office/drawing/2014/main" id="{70710EB4-EF32-21B1-4DFC-66CD8D5FAA55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54550" y="4128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20504" name="Rectangle 25">
            <a:extLst>
              <a:ext uri="{FF2B5EF4-FFF2-40B4-BE49-F238E27FC236}">
                <a16:creationId xmlns:a16="http://schemas.microsoft.com/office/drawing/2014/main" id="{86A10BF6-69F2-156E-F22B-07519C54B6B9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16550" y="4128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20505" name="Rectangle 26">
            <a:extLst>
              <a:ext uri="{FF2B5EF4-FFF2-40B4-BE49-F238E27FC236}">
                <a16:creationId xmlns:a16="http://schemas.microsoft.com/office/drawing/2014/main" id="{04877C46-60EA-1499-03FE-E3CB504C6FBD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178550" y="4128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20506" name="Rectangle 27">
            <a:extLst>
              <a:ext uri="{FF2B5EF4-FFF2-40B4-BE49-F238E27FC236}">
                <a16:creationId xmlns:a16="http://schemas.microsoft.com/office/drawing/2014/main" id="{FD46EB85-9239-F79D-D4B0-F79B3DCE4332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940550" y="41282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20507" name="Rectangle 28">
            <a:extLst>
              <a:ext uri="{FF2B5EF4-FFF2-40B4-BE49-F238E27FC236}">
                <a16:creationId xmlns:a16="http://schemas.microsoft.com/office/drawing/2014/main" id="{F354CD7F-4E3A-DA47-B1EC-BC98DAC1C502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54550" y="45854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20508" name="Rectangle 29">
            <a:extLst>
              <a:ext uri="{FF2B5EF4-FFF2-40B4-BE49-F238E27FC236}">
                <a16:creationId xmlns:a16="http://schemas.microsoft.com/office/drawing/2014/main" id="{9E5EA3A1-0285-EDFC-92D2-C5FEA0A4884B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416550" y="45854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20509" name="Rectangle 30">
            <a:extLst>
              <a:ext uri="{FF2B5EF4-FFF2-40B4-BE49-F238E27FC236}">
                <a16:creationId xmlns:a16="http://schemas.microsoft.com/office/drawing/2014/main" id="{E41B697A-C3C7-2E24-B07E-471B47D90B7A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178550" y="45854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20510" name="Rectangle 31">
            <a:extLst>
              <a:ext uri="{FF2B5EF4-FFF2-40B4-BE49-F238E27FC236}">
                <a16:creationId xmlns:a16="http://schemas.microsoft.com/office/drawing/2014/main" id="{000D4D36-60E7-7DFA-FFE5-44CF3B773CC2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940550" y="45854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20511" name="Rectangle 32">
            <a:extLst>
              <a:ext uri="{FF2B5EF4-FFF2-40B4-BE49-F238E27FC236}">
                <a16:creationId xmlns:a16="http://schemas.microsoft.com/office/drawing/2014/main" id="{087DE266-5A0A-DD2A-6069-17A9BD7298F8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702550" y="45854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20512" name="Rectangle 33">
            <a:extLst>
              <a:ext uri="{FF2B5EF4-FFF2-40B4-BE49-F238E27FC236}">
                <a16:creationId xmlns:a16="http://schemas.microsoft.com/office/drawing/2014/main" id="{2B351D65-F88F-CB7C-6AF9-82E2AE77086C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416550" y="5042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20513" name="Rectangle 34">
            <a:extLst>
              <a:ext uri="{FF2B5EF4-FFF2-40B4-BE49-F238E27FC236}">
                <a16:creationId xmlns:a16="http://schemas.microsoft.com/office/drawing/2014/main" id="{304D77A9-569B-FF9C-0D96-D7FFE0A87123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178550" y="5042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20514" name="Rectangle 35">
            <a:extLst>
              <a:ext uri="{FF2B5EF4-FFF2-40B4-BE49-F238E27FC236}">
                <a16:creationId xmlns:a16="http://schemas.microsoft.com/office/drawing/2014/main" id="{98A66B3B-BAA1-3B3F-398A-68DEF86D88C3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940550" y="5042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20515" name="Rectangle 36">
            <a:extLst>
              <a:ext uri="{FF2B5EF4-FFF2-40B4-BE49-F238E27FC236}">
                <a16:creationId xmlns:a16="http://schemas.microsoft.com/office/drawing/2014/main" id="{2EE3C096-5C77-BF5F-F6EA-FFFE14DBBAB9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702550" y="5042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20516" name="Rectangle 37">
            <a:extLst>
              <a:ext uri="{FF2B5EF4-FFF2-40B4-BE49-F238E27FC236}">
                <a16:creationId xmlns:a16="http://schemas.microsoft.com/office/drawing/2014/main" id="{C30EB504-B5C9-2B96-98D4-512327720FF3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464550" y="50426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20517" name="Rectangle 38">
            <a:extLst>
              <a:ext uri="{FF2B5EF4-FFF2-40B4-BE49-F238E27FC236}">
                <a16:creationId xmlns:a16="http://schemas.microsoft.com/office/drawing/2014/main" id="{81B9BEA5-7EA4-4527-6F9F-EABDAB7FC01D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180138" y="54998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20518" name="Rectangle 39">
            <a:extLst>
              <a:ext uri="{FF2B5EF4-FFF2-40B4-BE49-F238E27FC236}">
                <a16:creationId xmlns:a16="http://schemas.microsoft.com/office/drawing/2014/main" id="{F02075AB-9CBE-5A1C-9704-332D4644825C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942138" y="54998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20519" name="Rectangle 40">
            <a:extLst>
              <a:ext uri="{FF2B5EF4-FFF2-40B4-BE49-F238E27FC236}">
                <a16:creationId xmlns:a16="http://schemas.microsoft.com/office/drawing/2014/main" id="{796820A1-59DB-F061-E738-44B38C2B7476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7704138" y="54998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20520" name="Rectangle 41">
            <a:extLst>
              <a:ext uri="{FF2B5EF4-FFF2-40B4-BE49-F238E27FC236}">
                <a16:creationId xmlns:a16="http://schemas.microsoft.com/office/drawing/2014/main" id="{09105B78-17D9-6007-219C-2BD900338F0E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466138" y="54998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20521" name="Rectangle 42">
            <a:extLst>
              <a:ext uri="{FF2B5EF4-FFF2-40B4-BE49-F238E27FC236}">
                <a16:creationId xmlns:a16="http://schemas.microsoft.com/office/drawing/2014/main" id="{2BBC7C5B-0811-68B6-968D-F1985996F3E4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9228138" y="5499845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20522" name="Line 43">
            <a:extLst>
              <a:ext uri="{FF2B5EF4-FFF2-40B4-BE49-F238E27FC236}">
                <a16:creationId xmlns:a16="http://schemas.microsoft.com/office/drawing/2014/main" id="{4C227CC6-E6B2-D9D9-5D56-3A39EB5F0E04}"/>
              </a:ext>
            </a:extLst>
          </p:cNvPr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368925" y="4213971"/>
            <a:ext cx="77788" cy="942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Rectangle 44">
            <a:extLst>
              <a:ext uri="{FF2B5EF4-FFF2-40B4-BE49-F238E27FC236}">
                <a16:creationId xmlns:a16="http://schemas.microsoft.com/office/drawing/2014/main" id="{796C1FA6-761F-5642-9B77-6E2F8234804F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 rot="5100000">
            <a:off x="4531606" y="2818045"/>
            <a:ext cx="162384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2"/>
                </a:solidFill>
                <a:latin typeface="+mn-lt"/>
              </a:rPr>
              <a:t>branch not taken</a:t>
            </a:r>
          </a:p>
        </p:txBody>
      </p:sp>
      <p:sp>
        <p:nvSpPr>
          <p:cNvPr id="20524" name="Rectangle 45">
            <a:extLst>
              <a:ext uri="{FF2B5EF4-FFF2-40B4-BE49-F238E27FC236}">
                <a16:creationId xmlns:a16="http://schemas.microsoft.com/office/drawing/2014/main" id="{1F6A2CAE-856A-2DC4-09BF-227F1FB99145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 rot="5100000">
            <a:off x="4695945" y="5180245"/>
            <a:ext cx="128881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2"/>
                </a:solidFill>
                <a:latin typeface="+mn-lt"/>
              </a:rPr>
              <a:t>branch taken</a:t>
            </a:r>
          </a:p>
        </p:txBody>
      </p:sp>
      <p:sp>
        <p:nvSpPr>
          <p:cNvPr id="20525" name="Rectangle 46">
            <a:extLst>
              <a:ext uri="{FF2B5EF4-FFF2-40B4-BE49-F238E27FC236}">
                <a16:creationId xmlns:a16="http://schemas.microsoft.com/office/drawing/2014/main" id="{CF6C928D-81E4-4E60-7D60-BCDA66C60FAB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696200" y="2064495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(bubble)</a:t>
            </a:r>
          </a:p>
        </p:txBody>
      </p:sp>
      <p:sp>
        <p:nvSpPr>
          <p:cNvPr id="20526" name="Rectangle 47">
            <a:extLst>
              <a:ext uri="{FF2B5EF4-FFF2-40B4-BE49-F238E27FC236}">
                <a16:creationId xmlns:a16="http://schemas.microsoft.com/office/drawing/2014/main" id="{0BAF5833-1ADF-A97A-64AA-7B648EA8A575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934200" y="2064495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(bubble)</a:t>
            </a:r>
          </a:p>
        </p:txBody>
      </p:sp>
      <p:sp>
        <p:nvSpPr>
          <p:cNvPr id="20527" name="Rectangle 48">
            <a:extLst>
              <a:ext uri="{FF2B5EF4-FFF2-40B4-BE49-F238E27FC236}">
                <a16:creationId xmlns:a16="http://schemas.microsoft.com/office/drawing/2014/main" id="{EAD881D5-8747-3BF8-85B4-F611C8C2A315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172200" y="2064495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(bubble)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1E45C344-03F4-0B9D-AC4A-4E3A9EC79FA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Delay Slot Utilization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5BAB13F-9493-111D-8169-9149078239B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05000" y="2514600"/>
            <a:ext cx="7772400" cy="12192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18% of delay slots left empty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11% of delay slots (1) use canceling branches and (2) end up getting canceled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582D365A-C8DB-7E84-C226-CFA209E545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0284" y="4051004"/>
            <a:ext cx="3978275" cy="120015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+mn-lt"/>
              </a:rPr>
              <a:t>Data from real MIPS – 29%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+mn-lt"/>
              </a:rPr>
              <a:t>Branch Delay Slot’s useless.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+mn-lt"/>
              </a:rPr>
              <a:t>Find source…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9DD255A-9468-CAEA-5CAF-5D8C6D9FCCE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Delay Slots, the scorecard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CD366B69-84E0-8CC3-84E5-D66334A5432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Pros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Cons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67369-432F-D4B3-849C-9070B789684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0949" y="4982046"/>
            <a:ext cx="10386391" cy="85726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kern="0" dirty="0">
                <a:solidFill>
                  <a:srgbClr val="3333CC"/>
                </a:solidFill>
              </a:rPr>
              <a:t>Would you include branch delay slots in your ISA if you made one today?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kern="0" dirty="0">
                <a:solidFill>
                  <a:srgbClr val="3333CC"/>
                </a:solidFill>
              </a:rPr>
              <a:t>A. Yes 				B. No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br>
              <a:rPr lang="en-US" kern="0" dirty="0">
                <a:latin typeface="Courier New" pitchFamily="49" charset="0"/>
              </a:rPr>
            </a:br>
            <a:endParaRPr lang="en-US" kern="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kern="0" dirty="0"/>
              <a:t>	</a:t>
            </a:r>
            <a:br>
              <a:rPr lang="en-US" kern="0" dirty="0"/>
            </a:br>
            <a:r>
              <a:rPr lang="en-US" kern="0" dirty="0"/>
              <a:t>	</a:t>
            </a:r>
          </a:p>
        </p:txBody>
      </p:sp>
      <p:sp>
        <p:nvSpPr>
          <p:cNvPr id="24580" name="Text Box 6">
            <a:extLst>
              <a:ext uri="{FF2B5EF4-FFF2-40B4-BE49-F238E27FC236}">
                <a16:creationId xmlns:a16="http://schemas.microsoft.com/office/drawing/2014/main" id="{269CDBA1-C5A8-5CED-2CDD-9BFB62A6464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49178" y="1748639"/>
            <a:ext cx="6825909" cy="3046413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Maybe cheaper for </a:t>
            </a:r>
            <a:r>
              <a:rPr lang="en-US" altLang="en-US" dirty="0" err="1">
                <a:solidFill>
                  <a:schemeClr val="bg1"/>
                </a:solidFill>
                <a:latin typeface="+mn-lt"/>
              </a:rPr>
              <a:t>hw</a:t>
            </a:r>
            <a:r>
              <a:rPr lang="en-US" altLang="en-US" dirty="0">
                <a:solidFill>
                  <a:schemeClr val="bg1"/>
                </a:solidFill>
                <a:latin typeface="+mn-lt"/>
              </a:rPr>
              <a:t> (no flushing)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Compiler finds useful </a:t>
            </a:r>
            <a:r>
              <a:rPr lang="en-US" altLang="en-US" dirty="0" err="1">
                <a:solidFill>
                  <a:schemeClr val="bg1"/>
                </a:solidFill>
                <a:latin typeface="+mn-lt"/>
              </a:rPr>
              <a:t>insts</a:t>
            </a:r>
            <a:endParaRPr lang="en-US" altLang="en-US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If good sked, no branch hazards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Could be not useful dep. On sked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If cancelling, not prediction…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Breaks level of abstraction!!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3717750E-0D43-A4AA-2584-4EA0A8E88180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1752600" y="381000"/>
            <a:ext cx="8839200" cy="12192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br>
              <a:rPr lang="en-US" dirty="0">
                <a:latin typeface="Courier New" pitchFamily="49" charset="0"/>
              </a:rPr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	</a:t>
            </a:r>
          </a:p>
        </p:txBody>
      </p:sp>
    </p:spTree>
  </p:cSld>
  <p:clrMapOvr>
    <a:masterClrMapping/>
  </p:clrMapOvr>
  <p:transition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96BF97F5-F10F-537A-C3D9-16150EEA921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Static Branch Prediction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A241709C-381B-D551-B218-55D40352330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4669" y="1752808"/>
            <a:ext cx="7772400" cy="4038600"/>
          </a:xfrm>
          <a:noFill/>
        </p:spPr>
        <p:txBody>
          <a:bodyPr/>
          <a:lstStyle/>
          <a:p>
            <a:r>
              <a:rPr lang="en-US" altLang="en-US" sz="2000" dirty="0"/>
              <a:t>Static branch prediction takes place at compile time, dynamic branch prediction during program execution</a:t>
            </a:r>
          </a:p>
          <a:p>
            <a:r>
              <a:rPr lang="en-US" altLang="en-US" sz="2000" dirty="0"/>
              <a:t>Typically requires some ISA support (</a:t>
            </a:r>
            <a:r>
              <a:rPr lang="en-US" altLang="en-US" sz="2000" dirty="0" err="1"/>
              <a:t>eg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branch_likely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static bp done by software, dynamic bp done in hardware</a:t>
            </a:r>
          </a:p>
          <a:p>
            <a:r>
              <a:rPr lang="en-US" altLang="en-US" sz="2000" dirty="0"/>
              <a:t>How to make static branch predictions?</a:t>
            </a:r>
          </a:p>
          <a:p>
            <a:r>
              <a:rPr lang="en-US" altLang="en-US" sz="2000" dirty="0"/>
              <a:t>Static branch prediction enables</a:t>
            </a:r>
          </a:p>
          <a:p>
            <a:pPr lvl="1"/>
            <a:r>
              <a:rPr lang="en-US" altLang="en-US" sz="1800" dirty="0"/>
              <a:t>more effective code scheduling around hazards (how?)</a:t>
            </a:r>
          </a:p>
          <a:p>
            <a:pPr lvl="1"/>
            <a:r>
              <a:rPr lang="en-US" altLang="en-US" sz="1800" dirty="0"/>
              <a:t>more effective use of delay slots</a:t>
            </a:r>
          </a:p>
        </p:txBody>
      </p:sp>
      <p:pic>
        <p:nvPicPr>
          <p:cNvPr id="52228" name="Picture 4" descr="3_36">
            <a:extLst>
              <a:ext uri="{FF2B5EF4-FFF2-40B4-BE49-F238E27FC236}">
                <a16:creationId xmlns:a16="http://schemas.microsoft.com/office/drawing/2014/main" id="{E86A1114-574C-BB37-5728-8F13D4DA6829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3772108"/>
            <a:ext cx="43434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6">
            <a:extLst>
              <a:ext uri="{FF2B5EF4-FFF2-40B4-BE49-F238E27FC236}">
                <a16:creationId xmlns:a16="http://schemas.microsoft.com/office/drawing/2014/main" id="{78EFD0E1-7D61-4C34-3DBC-3B955791EB5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015936" y="2779362"/>
            <a:ext cx="3015569" cy="830997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+mn-lt"/>
              </a:rPr>
              <a:t>Spec92, profile-driven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+mn-lt"/>
              </a:rPr>
              <a:t>static prediction.  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FD8E5E49-8C8A-61E3-0399-D1F8386ECDC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25079" y="4773306"/>
            <a:ext cx="3308919" cy="830997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Schedule for more likely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hazards.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9A85D-6580-82B8-3B4C-20C2E14F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CC"/>
                </a:solidFill>
              </a:rPr>
              <a:t>What’s might be an obstacle to doing static branch prediction (i.e., having the compiler denote which branches are biased taken/not-taken)?</a:t>
            </a:r>
            <a:br>
              <a:rPr lang="en-US" dirty="0">
                <a:solidFill>
                  <a:srgbClr val="3333CC"/>
                </a:solidFill>
              </a:rPr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6F40A8-DB70-7D7D-7719-54121C45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Branch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F08E-0826-B015-9689-A532593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15</a:t>
            </a:fld>
            <a:endParaRPr 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233C540-6F91-4902-383F-EE360BEDB9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59630" y="3429000"/>
            <a:ext cx="4427815" cy="267765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Profiling (can you trust?)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Branch has diff behavior!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Breaks abstraction: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Compiler knows issue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Opcode implicit message</a:t>
            </a:r>
          </a:p>
          <a:p>
            <a:pPr marL="457200" indent="-457200"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Change ISA for this</a:t>
            </a:r>
          </a:p>
        </p:txBody>
      </p:sp>
    </p:spTree>
    <p:extLst>
      <p:ext uri="{BB962C8B-B14F-4D97-AF65-F5344CB8AC3E}">
        <p14:creationId xmlns:p14="http://schemas.microsoft.com/office/powerpoint/2010/main" val="410254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5C074B56-8556-DA93-E2A5-7CD4AEDB7B9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MIPS 5-stage Integer Pipeline Performance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71057F-A0F6-10A7-D575-743F57ED27B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Only stalls for load hazards and branch hazards, both of which can be reduced (but not eliminated) by software</a:t>
            </a:r>
          </a:p>
        </p:txBody>
      </p:sp>
      <p:pic>
        <p:nvPicPr>
          <p:cNvPr id="38915" name="Picture 5" descr="3_38">
            <a:extLst>
              <a:ext uri="{FF2B5EF4-FFF2-40B4-BE49-F238E27FC236}">
                <a16:creationId xmlns:a16="http://schemas.microsoft.com/office/drawing/2014/main" id="{DB798C59-5DA8-D6A3-F150-B536C5C9094F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49" y="2618583"/>
            <a:ext cx="7485797" cy="406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6">
            <a:extLst>
              <a:ext uri="{FF2B5EF4-FFF2-40B4-BE49-F238E27FC236}">
                <a16:creationId xmlns:a16="http://schemas.microsoft.com/office/drawing/2014/main" id="{6E1338C0-0EF7-7B84-ED31-36E3D029E4D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52569" y="3987228"/>
            <a:ext cx="2768707" cy="1323439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0" dirty="0">
                <a:solidFill>
                  <a:schemeClr val="bg1"/>
                </a:solidFill>
                <a:latin typeface="+mn-lt"/>
              </a:rPr>
              <a:t>segue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995E9D07-B260-E890-49B2-E4A590D1C25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But now, the real world interrupts...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D1E7ACD1-6C10-05B0-0B2F-4511FAD6A81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Pipelining is not as easy as we have made it seem so far...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interrupts and exceptions</a:t>
            </a:r>
          </a:p>
          <a:p>
            <a:pPr lvl="1"/>
            <a:r>
              <a:rPr lang="en-US" altLang="en-US"/>
              <a:t>long-latency instructions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94F59EB-AF45-0B85-29E6-A4E49801916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Exceptions and Interrupts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3452CC4E-4709-1075-AF9C-48E5645E61E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0949" y="1597981"/>
            <a:ext cx="11425308" cy="5081332"/>
          </a:xfrm>
          <a:noFill/>
        </p:spPr>
        <p:txBody>
          <a:bodyPr/>
          <a:lstStyle/>
          <a:p>
            <a:r>
              <a:rPr lang="en-US" altLang="en-US" dirty="0"/>
              <a:t>Transfer of control flow (to an exception handler) without an explicit branch or jump</a:t>
            </a:r>
          </a:p>
          <a:p>
            <a:r>
              <a:rPr lang="en-US" altLang="en-US" dirty="0"/>
              <a:t>are often unpredictable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I/O device request</a:t>
            </a:r>
          </a:p>
          <a:p>
            <a:pPr lvl="1"/>
            <a:r>
              <a:rPr lang="en-US" altLang="en-US" dirty="0"/>
              <a:t>OS system call</a:t>
            </a:r>
          </a:p>
          <a:p>
            <a:pPr lvl="1"/>
            <a:r>
              <a:rPr lang="en-US" altLang="en-US" dirty="0"/>
              <a:t>arithmetic overflow/underflow</a:t>
            </a:r>
          </a:p>
          <a:p>
            <a:pPr lvl="1"/>
            <a:r>
              <a:rPr lang="en-US" altLang="en-US" dirty="0"/>
              <a:t>FP error</a:t>
            </a:r>
          </a:p>
          <a:p>
            <a:pPr lvl="1"/>
            <a:r>
              <a:rPr lang="en-US" altLang="en-US" dirty="0"/>
              <a:t>page fault</a:t>
            </a:r>
          </a:p>
          <a:p>
            <a:pPr lvl="1"/>
            <a:r>
              <a:rPr lang="en-US" altLang="en-US" dirty="0"/>
              <a:t>memory-protection violation</a:t>
            </a:r>
          </a:p>
          <a:p>
            <a:pPr lvl="1"/>
            <a:r>
              <a:rPr lang="en-US" altLang="en-US" dirty="0"/>
              <a:t>hardware error</a:t>
            </a:r>
          </a:p>
          <a:p>
            <a:pPr lvl="1"/>
            <a:r>
              <a:rPr lang="en-US" altLang="en-US" dirty="0"/>
              <a:t>undefined instruction</a:t>
            </a:r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A9029316-BBAB-CA7D-C9FD-76A0E0FFAACF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1752600" y="381000"/>
            <a:ext cx="8839200" cy="12192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3333CC"/>
                </a:solidFill>
                <a:latin typeface="+mn-lt"/>
              </a:rPr>
              <a:t>Which of the following events are synchronous (consistently occur at the same time in a program given the same input and same memory allocation)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+mn-lt"/>
              </a:rPr>
              <a:t>	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</a:p>
        </p:txBody>
      </p:sp>
      <p:graphicFrame>
        <p:nvGraphicFramePr>
          <p:cNvPr id="220192" name="Group 32">
            <a:extLst>
              <a:ext uri="{FF2B5EF4-FFF2-40B4-BE49-F238E27FC236}">
                <a16:creationId xmlns:a16="http://schemas.microsoft.com/office/drawing/2014/main" id="{E7755B54-E826-1819-43A9-C8E1ABF4AE60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3069772"/>
              </p:ext>
            </p:extLst>
          </p:nvPr>
        </p:nvGraphicFramePr>
        <p:xfrm>
          <a:off x="2667000" y="3689351"/>
          <a:ext cx="4876800" cy="253841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Synchronous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 of the above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81" name="Text Box 30">
            <a:extLst>
              <a:ext uri="{FF2B5EF4-FFF2-40B4-BE49-F238E27FC236}">
                <a16:creationId xmlns:a16="http://schemas.microsoft.com/office/drawing/2014/main" id="{0820A36C-5B69-A267-4389-4BE567BE892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752600"/>
            <a:ext cx="70866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ALU overflow exception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unconditional branch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timer interrupt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I/O interrupt</a:t>
            </a:r>
          </a:p>
        </p:txBody>
      </p:sp>
    </p:spTree>
  </p:cSld>
  <p:clrMapOvr>
    <a:masterClrMapping/>
  </p:clrMapOvr>
  <p:transition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17BC933-863B-F0F1-3F43-8E1D1A19258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Revisiting Branch Hazard Solutions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65968D3A-04AC-16B1-A31B-88D194FC745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Stall</a:t>
            </a:r>
          </a:p>
          <a:p>
            <a:r>
              <a:rPr lang="en-US" altLang="en-US"/>
              <a:t>Predict Not Taken</a:t>
            </a:r>
          </a:p>
          <a:p>
            <a:r>
              <a:rPr lang="en-US" altLang="en-US"/>
              <a:t>Predict Taken</a:t>
            </a:r>
          </a:p>
          <a:p>
            <a:r>
              <a:rPr lang="en-US" altLang="en-US"/>
              <a:t>Branch Delay Slot</a:t>
            </a:r>
          </a:p>
        </p:txBody>
      </p:sp>
      <p:sp>
        <p:nvSpPr>
          <p:cNvPr id="4099" name="Text Box 8">
            <a:extLst>
              <a:ext uri="{FF2B5EF4-FFF2-40B4-BE49-F238E27FC236}">
                <a16:creationId xmlns:a16="http://schemas.microsoft.com/office/drawing/2014/main" id="{05EEAC70-27DE-BC73-3889-3E92286FA3E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77491" y="3887472"/>
            <a:ext cx="6400800" cy="2677656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This is kind of an odds-and-ends lecture.  We’ll be finishing up a few things, making pipelining a little more real – dealing with some aspects that aren’t quite as clean as it may have looked last lecture…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123EDF9F-FBE4-F7A9-4EB2-74F99416FD5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Classes of Exceptions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49504C8B-D991-5AC0-F4C0-A8006B9C7E3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synchronous vs. asynchronous</a:t>
            </a:r>
          </a:p>
          <a:p>
            <a:r>
              <a:rPr lang="en-US" altLang="en-US"/>
              <a:t>user-initiated vs. coerced</a:t>
            </a:r>
          </a:p>
          <a:p>
            <a:r>
              <a:rPr lang="en-US" altLang="en-US"/>
              <a:t>user maskable vs. nonmaskable</a:t>
            </a:r>
          </a:p>
          <a:p>
            <a:r>
              <a:rPr lang="en-US" altLang="en-US"/>
              <a:t>within instruction vs. between instructions</a:t>
            </a:r>
          </a:p>
          <a:p>
            <a:r>
              <a:rPr lang="en-US" altLang="en-US"/>
              <a:t>resume vs. terminate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47107" name="Text Box 6">
            <a:extLst>
              <a:ext uri="{FF2B5EF4-FFF2-40B4-BE49-F238E27FC236}">
                <a16:creationId xmlns:a16="http://schemas.microsoft.com/office/drawing/2014/main" id="{78B58FB2-12E4-4830-5D1F-201E75486A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5105400"/>
            <a:ext cx="5118709" cy="1200329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+mn-lt"/>
              </a:rPr>
              <a:t>Diff based on OS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+mn-lt"/>
              </a:rPr>
              <a:t>(Doom vs. space shuttle)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DC2839C7-5D34-FE5F-EACD-665142079A1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Basic Exception Methodology</a:t>
            </a:r>
          </a:p>
        </p:txBody>
      </p:sp>
      <p:sp>
        <p:nvSpPr>
          <p:cNvPr id="49154" name="Content Placeholder 1">
            <a:extLst>
              <a:ext uri="{FF2B5EF4-FFF2-40B4-BE49-F238E27FC236}">
                <a16:creationId xmlns:a16="http://schemas.microsoft.com/office/drawing/2014/main" id="{C5CC84EC-6F88-D4AB-5955-356C0458A32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What do you need to do?</a:t>
            </a:r>
          </a:p>
        </p:txBody>
      </p:sp>
      <p:sp>
        <p:nvSpPr>
          <p:cNvPr id="49155" name="Text Box 6">
            <a:extLst>
              <a:ext uri="{FF2B5EF4-FFF2-40B4-BE49-F238E27FC236}">
                <a16:creationId xmlns:a16="http://schemas.microsoft.com/office/drawing/2014/main" id="{FA85CE46-2C6F-429A-8097-B32B3E0190C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04198" y="3013868"/>
            <a:ext cx="7922362" cy="46166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Save the reason, change PC. For the OS, save program state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8C566DFD-8460-0B9C-63CF-911D07A3B6D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Basic Exception Methodology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1A1DC0D2-9992-064C-E581-63214FB9BBA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33600" y="2286000"/>
            <a:ext cx="7772400" cy="20574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turn off writes for faulting instruction and following</a:t>
            </a:r>
          </a:p>
          <a:p>
            <a:r>
              <a:rPr lang="en-US" altLang="en-US"/>
              <a:t>force a trap into the kernel at the next IF</a:t>
            </a:r>
          </a:p>
          <a:p>
            <a:r>
              <a:rPr lang="en-US" altLang="en-US"/>
              <a:t>save the cause in a register OR go to a specific place in the kernel based on the cause</a:t>
            </a:r>
          </a:p>
          <a:p>
            <a:r>
              <a:rPr lang="en-US" altLang="en-US"/>
              <a:t>save the PC of the faulting instruction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A7CE4B98-85C8-8361-8627-3BBCE5EE5E05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1752600" y="381000"/>
            <a:ext cx="8839200" cy="12192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3333CC"/>
                </a:solidFill>
                <a:latin typeface="+mn-lt"/>
              </a:rPr>
              <a:t>When an exception occurs, for which type of instruction is saving only the current pc insufficient for the OS to resume execution of the program later.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+mn-lt"/>
              </a:rPr>
              <a:t>	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</a:p>
        </p:txBody>
      </p:sp>
      <p:sp>
        <p:nvSpPr>
          <p:cNvPr id="53250" name="Text Box 30">
            <a:extLst>
              <a:ext uri="{FF2B5EF4-FFF2-40B4-BE49-F238E27FC236}">
                <a16:creationId xmlns:a16="http://schemas.microsoft.com/office/drawing/2014/main" id="{4E33934E-5F83-3DE2-A4F7-8C0A73A0627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1752601"/>
            <a:ext cx="7086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alphaU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Branch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lphaU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Jump and link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lphaU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Delayed branch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lphaU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Load Word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lphaU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More than one of the above</a:t>
            </a:r>
          </a:p>
        </p:txBody>
      </p:sp>
    </p:spTree>
  </p:cSld>
  <p:clrMapOvr>
    <a:masterClrMapping/>
  </p:clrMapOvr>
  <p:transition advTm="2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A27A27AE-0331-96F2-7FF6-BD1573FDC7B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Exceptions Can Occur In Several Places in the pipeline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642AAC4D-B3E6-9C61-1D89-4F62D65CDE9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36454" y="1631450"/>
            <a:ext cx="7772400" cy="4114800"/>
          </a:xfrm>
          <a:noFill/>
        </p:spPr>
        <p:txBody>
          <a:bodyPr/>
          <a:lstStyle/>
          <a:p>
            <a:r>
              <a:rPr lang="en-US" altLang="en-US" dirty="0"/>
              <a:t>IF -- page fault on memory access, misaligned memory access, memory-protection violation</a:t>
            </a:r>
          </a:p>
          <a:p>
            <a:r>
              <a:rPr lang="en-US" altLang="en-US" dirty="0"/>
              <a:t>ID -- illegal opcode</a:t>
            </a:r>
          </a:p>
          <a:p>
            <a:r>
              <a:rPr lang="en-US" altLang="en-US" dirty="0"/>
              <a:t>EX -- arithmetic exception</a:t>
            </a:r>
          </a:p>
          <a:p>
            <a:r>
              <a:rPr lang="en-US" altLang="en-US" dirty="0"/>
              <a:t>MEM -- page fault, misaligned access, memory-protection</a:t>
            </a:r>
          </a:p>
          <a:p>
            <a:r>
              <a:rPr lang="en-US" altLang="en-US" dirty="0"/>
              <a:t>WB -- none</a:t>
            </a:r>
          </a:p>
          <a:p>
            <a:pPr>
              <a:buFontTx/>
              <a:buNone/>
            </a:pPr>
            <a:r>
              <a:rPr lang="en-US" altLang="en-US" dirty="0"/>
              <a:t>(and, of course, asynchronous can happen anytime)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7BE00E41-BC53-E071-738D-D4207691E1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98654" y="58204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6D6FEC60-6C80-1CD9-699F-842E8BB049E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60654" y="58204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55301" name="Rectangle 6">
            <a:extLst>
              <a:ext uri="{FF2B5EF4-FFF2-40B4-BE49-F238E27FC236}">
                <a16:creationId xmlns:a16="http://schemas.microsoft.com/office/drawing/2014/main" id="{5AA34EC2-63CF-7662-3D7E-C091CB56073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22654" y="58204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id="{784EFAEF-6862-A322-983A-5325DA0D33C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4654" y="5820447"/>
            <a:ext cx="7493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275BAD33-AC4B-0420-76A1-A2A17BCD689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46654" y="58204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7AF26E8B-A5BC-8B42-1AF5-CF42330641A2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60654" y="61252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9749712E-E4F6-3B20-00B1-4AE89FF975E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922654" y="61252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27F666F0-2322-4AD8-4CE1-FF0CB58E774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84654" y="6125247"/>
            <a:ext cx="7493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55307" name="Rectangle 12">
            <a:extLst>
              <a:ext uri="{FF2B5EF4-FFF2-40B4-BE49-F238E27FC236}">
                <a16:creationId xmlns:a16="http://schemas.microsoft.com/office/drawing/2014/main" id="{C5B6F0B4-CF1F-F541-E858-813B4E1CF908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46654" y="61252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55308" name="Rectangle 13">
            <a:extLst>
              <a:ext uri="{FF2B5EF4-FFF2-40B4-BE49-F238E27FC236}">
                <a16:creationId xmlns:a16="http://schemas.microsoft.com/office/drawing/2014/main" id="{6280C410-6D0D-434E-5DC1-ED7DDA000A0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08654" y="61252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55309" name="Rectangle 14">
            <a:extLst>
              <a:ext uri="{FF2B5EF4-FFF2-40B4-BE49-F238E27FC236}">
                <a16:creationId xmlns:a16="http://schemas.microsoft.com/office/drawing/2014/main" id="{8051EA05-3226-D0F1-EBD0-4E6DEBA56011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922654" y="6430047"/>
            <a:ext cx="7493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55310" name="Rectangle 15">
            <a:extLst>
              <a:ext uri="{FF2B5EF4-FFF2-40B4-BE49-F238E27FC236}">
                <a16:creationId xmlns:a16="http://schemas.microsoft.com/office/drawing/2014/main" id="{CC6A93A3-0E6A-3789-80E4-1C24009D466C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684654" y="64300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55311" name="Rectangle 16">
            <a:extLst>
              <a:ext uri="{FF2B5EF4-FFF2-40B4-BE49-F238E27FC236}">
                <a16:creationId xmlns:a16="http://schemas.microsoft.com/office/drawing/2014/main" id="{DFA83279-184B-2E4C-6ACC-CAEB891EFA5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446654" y="64300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55312" name="Rectangle 17">
            <a:extLst>
              <a:ext uri="{FF2B5EF4-FFF2-40B4-BE49-F238E27FC236}">
                <a16:creationId xmlns:a16="http://schemas.microsoft.com/office/drawing/2014/main" id="{1DFDA1F9-A01B-A065-7FA8-B6443BCD77D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208654" y="64300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55313" name="Rectangle 18">
            <a:extLst>
              <a:ext uri="{FF2B5EF4-FFF2-40B4-BE49-F238E27FC236}">
                <a16:creationId xmlns:a16="http://schemas.microsoft.com/office/drawing/2014/main" id="{C855D7EF-32B4-193D-BCC2-07A7B8BF8B1D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970654" y="6430047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55314" name="Rectangle 19">
            <a:extLst>
              <a:ext uri="{FF2B5EF4-FFF2-40B4-BE49-F238E27FC236}">
                <a16:creationId xmlns:a16="http://schemas.microsoft.com/office/drawing/2014/main" id="{B37C9081-1F1F-2410-4E21-AC58A4D24A1F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235017" y="5796635"/>
            <a:ext cx="625172" cy="88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LW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ADD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SUB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B139E110-E678-7C16-3301-309C96C33A6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Simplifying Exceptions in the ISA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A59975EB-C3C3-AF74-013A-B162DE18BB6F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/>
              <a:t>Each instruction changes machine state only once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/>
              <a:t>autoincrement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/>
              <a:t>string operations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/>
              <a:t>condition codes</a:t>
            </a:r>
          </a:p>
          <a:p>
            <a:pPr marL="457200" indent="-457200">
              <a:buFontTx/>
              <a:buAutoNum type="arabicPeriod"/>
            </a:pPr>
            <a:r>
              <a:rPr lang="en-US" altLang="en-US"/>
              <a:t>Each instruction changes machine state at the end of the pipeline (when you know it will not cause an exception)</a:t>
            </a: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6515AC22-292A-BA31-393A-5495AD9B4A4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41714" y="4684714"/>
            <a:ext cx="5234125" cy="1754326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+mn-lt"/>
              </a:rPr>
              <a:t>Enables precise interrupts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+mn-lt"/>
              </a:rPr>
              <a:t>string ops are rough?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+mn-lt"/>
              </a:rPr>
              <a:t>***segue***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8F2215B2-53F1-E586-E6B5-C03E1BBE3E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But now, the real world interrupts...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11199791-1DB7-BC16-00CC-23F5CE118AB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Pipelining is not as easy as we have made it seem so far...</a:t>
            </a:r>
          </a:p>
          <a:p>
            <a:pPr lvl="1"/>
            <a:r>
              <a:rPr lang="en-US" altLang="en-US"/>
              <a:t>interrupts and exceptions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long-latency instructions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E8289905-0A13-6674-6632-506EABDCDD7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Handling Multicycle Operations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75C235E8-4A95-5DEA-3E40-A7F7B95548A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Unrealistic to expect that all operations take the same amount of time to execute</a:t>
            </a:r>
          </a:p>
          <a:p>
            <a:endParaRPr lang="en-US" altLang="en-US" dirty="0"/>
          </a:p>
          <a:p>
            <a:r>
              <a:rPr lang="en-US" altLang="en-US" dirty="0"/>
              <a:t>___, some _______________will take longer</a:t>
            </a:r>
          </a:p>
          <a:p>
            <a:endParaRPr lang="en-US" altLang="en-US" dirty="0"/>
          </a:p>
          <a:p>
            <a:r>
              <a:rPr lang="en-US" altLang="en-US" dirty="0"/>
              <a:t>This violates some of the assumptions of our simple pipeline</a:t>
            </a:r>
          </a:p>
        </p:txBody>
      </p:sp>
      <p:sp>
        <p:nvSpPr>
          <p:cNvPr id="61443" name="Text Box 5">
            <a:extLst>
              <a:ext uri="{FF2B5EF4-FFF2-40B4-BE49-F238E27FC236}">
                <a16:creationId xmlns:a16="http://schemas.microsoft.com/office/drawing/2014/main" id="{28CB7B80-89C6-5262-48E8-35B408F8633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5648" y="3368359"/>
            <a:ext cx="505267" cy="52322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  <a:latin typeface="+mn-lt"/>
              </a:rPr>
              <a:t>fp</a:t>
            </a:r>
            <a:endParaRPr lang="en-US" altLang="en-US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444" name="Text Box 6">
            <a:extLst>
              <a:ext uri="{FF2B5EF4-FFF2-40B4-BE49-F238E27FC236}">
                <a16:creationId xmlns:a16="http://schemas.microsoft.com/office/drawing/2014/main" id="{2D55873B-C8E3-E5EE-A0B6-BD55CDD7406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69347" y="3364060"/>
            <a:ext cx="2090637" cy="52322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+mn-lt"/>
              </a:rPr>
              <a:t>Memory ops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A32E2AD7-CF65-692A-283B-F357FCDD03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Multiple Execution Pipelines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35B01A0F-E241-B81F-C67A-B929C017251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0" y="4686595"/>
            <a:ext cx="5422711" cy="2057400"/>
          </a:xfrm>
          <a:noFill/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1800" u="sng" dirty="0"/>
              <a:t>FU		Latency		Initiation interval</a:t>
            </a:r>
          </a:p>
          <a:p>
            <a:pPr>
              <a:buFontTx/>
              <a:buNone/>
            </a:pPr>
            <a:r>
              <a:rPr lang="en-US" altLang="en-US" sz="1800" dirty="0"/>
              <a:t>Integer		0		1</a:t>
            </a:r>
          </a:p>
          <a:p>
            <a:pPr>
              <a:buFontTx/>
              <a:buNone/>
            </a:pPr>
            <a:r>
              <a:rPr lang="en-US" altLang="en-US" sz="1800" dirty="0"/>
              <a:t>Memory		1		1</a:t>
            </a:r>
          </a:p>
          <a:p>
            <a:pPr>
              <a:buFontTx/>
              <a:buNone/>
            </a:pPr>
            <a:r>
              <a:rPr lang="en-US" altLang="en-US" sz="1800" dirty="0"/>
              <a:t>FP add		3		1</a:t>
            </a:r>
          </a:p>
          <a:p>
            <a:pPr>
              <a:buFontTx/>
              <a:buNone/>
            </a:pPr>
            <a:r>
              <a:rPr lang="en-US" altLang="en-US" sz="1800" dirty="0"/>
              <a:t>FP multiply	6		1</a:t>
            </a:r>
          </a:p>
          <a:p>
            <a:pPr>
              <a:buFontTx/>
              <a:buNone/>
            </a:pPr>
            <a:r>
              <a:rPr lang="en-US" altLang="en-US" sz="1800" dirty="0"/>
              <a:t>FP divide		24		24</a:t>
            </a:r>
          </a:p>
        </p:txBody>
      </p:sp>
      <p:pic>
        <p:nvPicPr>
          <p:cNvPr id="63491" name="Picture 5" descr="3_44">
            <a:extLst>
              <a:ext uri="{FF2B5EF4-FFF2-40B4-BE49-F238E27FC236}">
                <a16:creationId xmlns:a16="http://schemas.microsoft.com/office/drawing/2014/main" id="{D54F9197-F02A-DDEB-DC94-17A2F74E3C1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5980"/>
            <a:ext cx="8157059" cy="42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7">
            <a:extLst>
              <a:ext uri="{FF2B5EF4-FFF2-40B4-BE49-F238E27FC236}">
                <a16:creationId xmlns:a16="http://schemas.microsoft.com/office/drawing/2014/main" id="{C2E9AA49-6C78-842E-E39F-7FD5F71D52D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22626" y="1627114"/>
            <a:ext cx="6474849" cy="5847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What new problems are introduced?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96BAF371-0B25-9F2B-C548-9AEBCE215EF1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1752600" y="381000"/>
            <a:ext cx="8839200" cy="12192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3333CC"/>
                </a:solidFill>
              </a:rPr>
              <a:t>Which problems are introduced by variable length pipelines?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br>
              <a:rPr lang="en-US" dirty="0">
                <a:latin typeface="Courier New" pitchFamily="49" charset="0"/>
              </a:rPr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220192" name="Group 32">
            <a:extLst>
              <a:ext uri="{FF2B5EF4-FFF2-40B4-BE49-F238E27FC236}">
                <a16:creationId xmlns:a16="http://schemas.microsoft.com/office/drawing/2014/main" id="{65D13DAB-413A-53AA-7BF0-6C9127BB81C4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9334835"/>
              </p:ext>
            </p:extLst>
          </p:nvPr>
        </p:nvGraphicFramePr>
        <p:xfrm>
          <a:off x="2667000" y="3689351"/>
          <a:ext cx="4876800" cy="253841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Now a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1, 2, 4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1, 3, 4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 of the above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561" name="Text Box 30">
            <a:extLst>
              <a:ext uri="{FF2B5EF4-FFF2-40B4-BE49-F238E27FC236}">
                <a16:creationId xmlns:a16="http://schemas.microsoft.com/office/drawing/2014/main" id="{C25EEC43-1DF9-C2E9-51A3-A21A2AFD832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24752" y="1384299"/>
            <a:ext cx="70866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Structural hazards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WAR Hazards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WAW Hazards</a:t>
            </a:r>
          </a:p>
          <a:p>
            <a:pPr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Out of order completion</a:t>
            </a:r>
          </a:p>
        </p:txBody>
      </p:sp>
    </p:spTree>
  </p:cSld>
  <p:clrMapOvr>
    <a:masterClrMapping/>
  </p:clrMapOvr>
  <p:transition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6CD8108B-4EC2-C292-771E-24B1F99E841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Predict Not Taken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75F5D0C0-ED6E-F0A2-C5C3-CFECA78644B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4350" y="1810750"/>
            <a:ext cx="790282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I+3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5F4A3DF7-985D-1B8D-07C8-3C373220B53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7150" y="1832974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C8D1C3E-3B03-FCB0-87FD-0B27FAD30AD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9150" y="1832974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6149" name="Rectangle 9">
            <a:extLst>
              <a:ext uri="{FF2B5EF4-FFF2-40B4-BE49-F238E27FC236}">
                <a16:creationId xmlns:a16="http://schemas.microsoft.com/office/drawing/2014/main" id="{4A31D9BE-D492-FC7C-8668-EA1E29F8208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9150" y="2290174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6150" name="Line 24">
            <a:extLst>
              <a:ext uri="{FF2B5EF4-FFF2-40B4-BE49-F238E27FC236}">
                <a16:creationId xmlns:a16="http://schemas.microsoft.com/office/drawing/2014/main" id="{C6124F03-BDF1-5840-8699-0C5F483C47E1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073525" y="1918700"/>
            <a:ext cx="77788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Rectangle 25">
            <a:extLst>
              <a:ext uri="{FF2B5EF4-FFF2-40B4-BE49-F238E27FC236}">
                <a16:creationId xmlns:a16="http://schemas.microsoft.com/office/drawing/2014/main" id="{E36CB486-56AB-F35B-1A0F-7293CE5C688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84351" y="4325350"/>
            <a:ext cx="1394614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 Target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T+1</a:t>
            </a:r>
          </a:p>
        </p:txBody>
      </p:sp>
      <p:sp>
        <p:nvSpPr>
          <p:cNvPr id="6152" name="Rectangle 26">
            <a:extLst>
              <a:ext uri="{FF2B5EF4-FFF2-40B4-BE49-F238E27FC236}">
                <a16:creationId xmlns:a16="http://schemas.microsoft.com/office/drawing/2014/main" id="{3645D4BB-8AB6-A76F-47C9-DBF08ADF89AB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97150" y="4347574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6153" name="Rectangle 27">
            <a:extLst>
              <a:ext uri="{FF2B5EF4-FFF2-40B4-BE49-F238E27FC236}">
                <a16:creationId xmlns:a16="http://schemas.microsoft.com/office/drawing/2014/main" id="{4BB91024-678E-00D7-14C0-DF715F68DBC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59150" y="4347574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6154" name="Rectangle 31">
            <a:extLst>
              <a:ext uri="{FF2B5EF4-FFF2-40B4-BE49-F238E27FC236}">
                <a16:creationId xmlns:a16="http://schemas.microsoft.com/office/drawing/2014/main" id="{8E62E54D-4E5B-C14E-F3DD-8C44CE5F711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59150" y="4804774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6155" name="Line 43">
            <a:extLst>
              <a:ext uri="{FF2B5EF4-FFF2-40B4-BE49-F238E27FC236}">
                <a16:creationId xmlns:a16="http://schemas.microsoft.com/office/drawing/2014/main" id="{43411636-8259-101A-F251-4848DA067E8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073525" y="4433300"/>
            <a:ext cx="77788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Rectangle 44">
            <a:extLst>
              <a:ext uri="{FF2B5EF4-FFF2-40B4-BE49-F238E27FC236}">
                <a16:creationId xmlns:a16="http://schemas.microsoft.com/office/drawing/2014/main" id="{3B35D01A-CE7E-3A7C-7DDF-D3A18A6B840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5100000">
            <a:off x="3236206" y="2961174"/>
            <a:ext cx="162384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+mn-lt"/>
              </a:rPr>
              <a:t>branch not taken</a:t>
            </a:r>
          </a:p>
        </p:txBody>
      </p:sp>
      <p:sp>
        <p:nvSpPr>
          <p:cNvPr id="6157" name="Rectangle 45">
            <a:extLst>
              <a:ext uri="{FF2B5EF4-FFF2-40B4-BE49-F238E27FC236}">
                <a16:creationId xmlns:a16="http://schemas.microsoft.com/office/drawing/2014/main" id="{18A95D0B-E370-ABF7-E56A-797CEAA7100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5100000">
            <a:off x="3400545" y="5475774"/>
            <a:ext cx="128881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+mn-lt"/>
              </a:rPr>
              <a:t>branch taken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FD2F329-C7D9-4427-5A15-FAE136BD336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New problems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04E83AE9-79FA-6DE2-2D1B-7B91DDE1839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structural hazards are ___Yes_____</a:t>
            </a:r>
          </a:p>
          <a:p>
            <a:pPr lvl="1"/>
            <a:r>
              <a:rPr lang="en-US" altLang="en-US" dirty="0"/>
              <a:t>divide unit</a:t>
            </a:r>
          </a:p>
          <a:p>
            <a:pPr lvl="1"/>
            <a:r>
              <a:rPr lang="en-US" altLang="en-US" dirty="0"/>
              <a:t>WB stage</a:t>
            </a:r>
          </a:p>
          <a:p>
            <a:r>
              <a:rPr lang="en-US" altLang="en-US" dirty="0"/>
              <a:t>WAW hazards are __Yes___</a:t>
            </a:r>
          </a:p>
          <a:p>
            <a:r>
              <a:rPr lang="en-US" altLang="en-US" dirty="0"/>
              <a:t>out-of-order completion is ___Yes____</a:t>
            </a:r>
          </a:p>
          <a:p>
            <a:r>
              <a:rPr lang="en-US" altLang="en-US" dirty="0"/>
              <a:t>WAR hazards are _____No_____</a:t>
            </a:r>
          </a:p>
          <a:p>
            <a:endParaRPr lang="en-US" altLang="en-US" dirty="0"/>
          </a:p>
        </p:txBody>
      </p:sp>
      <p:sp>
        <p:nvSpPr>
          <p:cNvPr id="67587" name="Text Box 6">
            <a:extLst>
              <a:ext uri="{FF2B5EF4-FFF2-40B4-BE49-F238E27FC236}">
                <a16:creationId xmlns:a16="http://schemas.microsoft.com/office/drawing/2014/main" id="{9DFBE517-F5D2-4C2E-A94F-BCBCB73EF35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1" y="5105401"/>
            <a:ext cx="6229526" cy="646331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+mn-lt"/>
              </a:rPr>
              <a:t>Yes to all except WAR (not yet)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156E092F-9291-34BA-B827-C42A56903A4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Structural hazards and WAW hazards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E146B65D-0959-CB62-DF62-AAFD0725097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structural hazards</a:t>
            </a:r>
          </a:p>
          <a:p>
            <a:pPr lvl="1"/>
            <a:r>
              <a:rPr lang="en-US" altLang="en-US"/>
              <a:t>divide unit </a:t>
            </a:r>
          </a:p>
          <a:p>
            <a:pPr lvl="1"/>
            <a:r>
              <a:rPr lang="en-US" altLang="en-US"/>
              <a:t>WB stage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WAW hazards</a:t>
            </a: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E1167CE3-9673-FA89-974B-8EA0776220A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38314" y="2819401"/>
            <a:ext cx="8822929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ADDD		IF	ID	A1	A2	A3	A4	MEM	WB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...			IF	ID	EX	MEM	WB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...				IF	ID	EX	MEM	WB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LD  					IF	ID	EX	MEM	WB</a:t>
            </a:r>
          </a:p>
        </p:txBody>
      </p:sp>
      <p:sp>
        <p:nvSpPr>
          <p:cNvPr id="69636" name="Rectangle 5">
            <a:extLst>
              <a:ext uri="{FF2B5EF4-FFF2-40B4-BE49-F238E27FC236}">
                <a16:creationId xmlns:a16="http://schemas.microsoft.com/office/drawing/2014/main" id="{5EA71E16-9378-2A43-AC6A-A9620F094CF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38314" y="4953001"/>
            <a:ext cx="882292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ADDD F8, ...	IF	ID	A1	A2	A3	A4	MEM	WB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LD F8, ...			IF	ID	EX	MEM	WB</a:t>
            </a:r>
          </a:p>
        </p:txBody>
      </p:sp>
      <p:cxnSp>
        <p:nvCxnSpPr>
          <p:cNvPr id="69637" name="Straight Connector 2">
            <a:extLst>
              <a:ext uri="{FF2B5EF4-FFF2-40B4-BE49-F238E27FC236}">
                <a16:creationId xmlns:a16="http://schemas.microsoft.com/office/drawing/2014/main" id="{65440163-032C-2107-9131-FD92E873230E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1738314" y="4038600"/>
            <a:ext cx="862488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1F0FB2B0-307D-00C8-5458-389D7791245C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1752600" y="381000"/>
            <a:ext cx="8839200" cy="12192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3333CC"/>
                </a:solidFill>
                <a:latin typeface="+mn-lt"/>
              </a:rPr>
              <a:t>Which of the following becomes much more complicated if we have out-of-order completion?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+mn-lt"/>
              </a:rPr>
              <a:t>	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</a:t>
            </a:r>
          </a:p>
        </p:txBody>
      </p:sp>
      <p:graphicFrame>
        <p:nvGraphicFramePr>
          <p:cNvPr id="220192" name="Group 32">
            <a:extLst>
              <a:ext uri="{FF2B5EF4-FFF2-40B4-BE49-F238E27FC236}">
                <a16:creationId xmlns:a16="http://schemas.microsoft.com/office/drawing/2014/main" id="{E985F670-3BAC-2ED1-BDA9-4C38F6AA9BE6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8466604"/>
              </p:ext>
            </p:extLst>
          </p:nvPr>
        </p:nvGraphicFramePr>
        <p:xfrm>
          <a:off x="1981200" y="1936750"/>
          <a:ext cx="4876800" cy="19812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Now a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Branches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Exceptions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Neither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2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D3CB3FB4-2801-856D-2C20-DCE47043C47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New problems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389F2898-C111-8A15-BE63-6219D45E33F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structural hazards</a:t>
            </a:r>
          </a:p>
          <a:p>
            <a:pPr lvl="1"/>
            <a:r>
              <a:rPr lang="en-US" altLang="en-US"/>
              <a:t>divide unit</a:t>
            </a:r>
          </a:p>
          <a:p>
            <a:pPr lvl="1"/>
            <a:r>
              <a:rPr lang="en-US" altLang="en-US"/>
              <a:t>WB stage</a:t>
            </a:r>
          </a:p>
          <a:p>
            <a:r>
              <a:rPr lang="en-US" altLang="en-US"/>
              <a:t>WAW hazards are possible </a:t>
            </a:r>
          </a:p>
          <a:p>
            <a:r>
              <a:rPr lang="en-US" altLang="en-US"/>
              <a:t>out-of-order completion</a:t>
            </a:r>
          </a:p>
          <a:p>
            <a:r>
              <a:rPr lang="en-US" altLang="en-US"/>
              <a:t>WAR hazards still not possible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14EB125C-A086-2AA1-1F01-78370D2D81E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New problems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60058860-58C7-7382-7E22-DC3F967A032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structural hazards</a:t>
            </a:r>
          </a:p>
          <a:p>
            <a:pPr lvl="1"/>
            <a:r>
              <a:rPr lang="en-US" altLang="en-US" dirty="0"/>
              <a:t>divide unit</a:t>
            </a:r>
          </a:p>
          <a:p>
            <a:pPr lvl="1"/>
            <a:r>
              <a:rPr lang="en-US" altLang="en-US" dirty="0"/>
              <a:t>WB stage</a:t>
            </a:r>
          </a:p>
          <a:p>
            <a:r>
              <a:rPr lang="en-US" altLang="en-US" dirty="0"/>
              <a:t>WAW hazards are possible </a:t>
            </a:r>
          </a:p>
          <a:p>
            <a:r>
              <a:rPr lang="en-US" altLang="en-US" dirty="0"/>
              <a:t>out-of-order completion</a:t>
            </a:r>
          </a:p>
          <a:p>
            <a:r>
              <a:rPr lang="en-US" altLang="en-US" dirty="0"/>
              <a:t>WAR hazards still not possible</a:t>
            </a:r>
          </a:p>
          <a:p>
            <a:endParaRPr lang="en-US" altLang="en-US" dirty="0"/>
          </a:p>
          <a:p>
            <a:r>
              <a:rPr lang="en-US" altLang="en-US" dirty="0"/>
              <a:t>(We’ll ignore solutions to these problems, for now, because our architecture for out-of-order execution will subsume those solutions)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22B03232-DA9B-64F2-C5CC-0B0E4501264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Key Points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AF5F1120-CE7E-F017-C567-8A231F5C542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Data Hazards can be significantly reduced by forwarding</a:t>
            </a:r>
          </a:p>
          <a:p>
            <a:r>
              <a:rPr lang="en-US" altLang="en-US"/>
              <a:t>Branch hazards can be reduced by early computation of condition and target, branch delay slots, branch prediction</a:t>
            </a:r>
          </a:p>
          <a:p>
            <a:r>
              <a:rPr lang="en-US" altLang="en-US"/>
              <a:t>Data hazard and branch hazard reduction require complex compiler support</a:t>
            </a:r>
          </a:p>
          <a:p>
            <a:r>
              <a:rPr lang="en-US" altLang="en-US"/>
              <a:t>Exceptions are hard</a:t>
            </a:r>
          </a:p>
          <a:p>
            <a:r>
              <a:rPr lang="en-US" altLang="en-US"/>
              <a:t>variable-length instructions introduce structural hazards, WAW hazards, more RAW hazards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3658AC63-7282-FB90-F692-2EB6F35B7D2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Predict Not Taken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13160E9-C665-F389-CC02-28C41BD007B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4350" y="1745437"/>
            <a:ext cx="790282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I+3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71D1262C-F5A0-AACA-DBBD-F2E9439A088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7150" y="1767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72BC1E1A-9457-521D-7C86-DF9521AE2FB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9150" y="1767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3C611773-CDC6-AE9A-544D-FF1FAEC25D3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21150" y="1767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8198" name="Rectangle 7">
            <a:extLst>
              <a:ext uri="{FF2B5EF4-FFF2-40B4-BE49-F238E27FC236}">
                <a16:creationId xmlns:a16="http://schemas.microsoft.com/office/drawing/2014/main" id="{56D92614-06C8-3E53-1307-6748331479F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83150" y="1767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66A81477-A203-82E6-B617-5F8B1279002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45150" y="1767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8200" name="Rectangle 9">
            <a:extLst>
              <a:ext uri="{FF2B5EF4-FFF2-40B4-BE49-F238E27FC236}">
                <a16:creationId xmlns:a16="http://schemas.microsoft.com/office/drawing/2014/main" id="{8D8AEC35-11B4-17F6-60F9-7BCA7A24701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9150" y="2224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8201" name="Rectangle 10">
            <a:extLst>
              <a:ext uri="{FF2B5EF4-FFF2-40B4-BE49-F238E27FC236}">
                <a16:creationId xmlns:a16="http://schemas.microsoft.com/office/drawing/2014/main" id="{A80C770A-C7FD-65C5-5481-BA7A71796EE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4733111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(bubble)</a:t>
            </a:r>
          </a:p>
        </p:txBody>
      </p:sp>
      <p:sp>
        <p:nvSpPr>
          <p:cNvPr id="8202" name="Rectangle 11">
            <a:extLst>
              <a:ext uri="{FF2B5EF4-FFF2-40B4-BE49-F238E27FC236}">
                <a16:creationId xmlns:a16="http://schemas.microsoft.com/office/drawing/2014/main" id="{20361E38-FD18-9C51-FC21-58BC97912A0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83150" y="2224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8203" name="Rectangle 12">
            <a:extLst>
              <a:ext uri="{FF2B5EF4-FFF2-40B4-BE49-F238E27FC236}">
                <a16:creationId xmlns:a16="http://schemas.microsoft.com/office/drawing/2014/main" id="{08A4CA89-CB4D-D8DE-A796-08CE2ED325A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45150" y="2224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8204" name="Rectangle 13">
            <a:extLst>
              <a:ext uri="{FF2B5EF4-FFF2-40B4-BE49-F238E27FC236}">
                <a16:creationId xmlns:a16="http://schemas.microsoft.com/office/drawing/2014/main" id="{D84293DF-539B-72DD-A0CB-D3DEB0C1044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07150" y="2224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8205" name="Rectangle 14">
            <a:extLst>
              <a:ext uri="{FF2B5EF4-FFF2-40B4-BE49-F238E27FC236}">
                <a16:creationId xmlns:a16="http://schemas.microsoft.com/office/drawing/2014/main" id="{95B29DA4-8731-CC21-B9D7-80D50DAC3CD8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21150" y="26820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8206" name="Rectangle 15">
            <a:extLst>
              <a:ext uri="{FF2B5EF4-FFF2-40B4-BE49-F238E27FC236}">
                <a16:creationId xmlns:a16="http://schemas.microsoft.com/office/drawing/2014/main" id="{A89345F3-7660-D102-38AC-8B8C5621F71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83150" y="26820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8207" name="Rectangle 16">
            <a:extLst>
              <a:ext uri="{FF2B5EF4-FFF2-40B4-BE49-F238E27FC236}">
                <a16:creationId xmlns:a16="http://schemas.microsoft.com/office/drawing/2014/main" id="{A79B6A14-9148-1740-B518-243C6626036F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45150" y="26820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8208" name="Rectangle 17">
            <a:extLst>
              <a:ext uri="{FF2B5EF4-FFF2-40B4-BE49-F238E27FC236}">
                <a16:creationId xmlns:a16="http://schemas.microsoft.com/office/drawing/2014/main" id="{D601D87B-AD24-5166-34AB-F65E0D6ECB0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07150" y="26820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8209" name="Rectangle 18">
            <a:extLst>
              <a:ext uri="{FF2B5EF4-FFF2-40B4-BE49-F238E27FC236}">
                <a16:creationId xmlns:a16="http://schemas.microsoft.com/office/drawing/2014/main" id="{A6A89CA6-9266-7A0D-DF88-3050AA4C9CE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69150" y="26820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8210" name="Rectangle 19">
            <a:extLst>
              <a:ext uri="{FF2B5EF4-FFF2-40B4-BE49-F238E27FC236}">
                <a16:creationId xmlns:a16="http://schemas.microsoft.com/office/drawing/2014/main" id="{9449AEFD-A608-707C-6195-35AEBC9DFD80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84738" y="3139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8211" name="Rectangle 20">
            <a:extLst>
              <a:ext uri="{FF2B5EF4-FFF2-40B4-BE49-F238E27FC236}">
                <a16:creationId xmlns:a16="http://schemas.microsoft.com/office/drawing/2014/main" id="{C6F57629-3ECB-4F14-245D-238F2B694607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646738" y="3139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8212" name="Rectangle 21">
            <a:extLst>
              <a:ext uri="{FF2B5EF4-FFF2-40B4-BE49-F238E27FC236}">
                <a16:creationId xmlns:a16="http://schemas.microsoft.com/office/drawing/2014/main" id="{DE0B072B-2522-22D0-5E0C-1BC8DFBBF06B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08738" y="3139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8213" name="Rectangle 22">
            <a:extLst>
              <a:ext uri="{FF2B5EF4-FFF2-40B4-BE49-F238E27FC236}">
                <a16:creationId xmlns:a16="http://schemas.microsoft.com/office/drawing/2014/main" id="{50682655-21A4-86EB-6861-6B812C78F313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70738" y="3139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8214" name="Rectangle 23">
            <a:extLst>
              <a:ext uri="{FF2B5EF4-FFF2-40B4-BE49-F238E27FC236}">
                <a16:creationId xmlns:a16="http://schemas.microsoft.com/office/drawing/2014/main" id="{B712B1EF-9ABD-5A86-68FC-FC1C2D2F7F8D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932738" y="3139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8215" name="Line 24">
            <a:extLst>
              <a:ext uri="{FF2B5EF4-FFF2-40B4-BE49-F238E27FC236}">
                <a16:creationId xmlns:a16="http://schemas.microsoft.com/office/drawing/2014/main" id="{21F87F82-0E98-B591-19A5-A661F4AAE08F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4073525" y="1853387"/>
            <a:ext cx="77788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Rectangle 25">
            <a:extLst>
              <a:ext uri="{FF2B5EF4-FFF2-40B4-BE49-F238E27FC236}">
                <a16:creationId xmlns:a16="http://schemas.microsoft.com/office/drawing/2014/main" id="{D1615E13-025E-6035-92E9-57C738C8CBDC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84351" y="4260037"/>
            <a:ext cx="1394614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 Target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T+1</a:t>
            </a:r>
          </a:p>
        </p:txBody>
      </p:sp>
      <p:sp>
        <p:nvSpPr>
          <p:cNvPr id="8217" name="Rectangle 26">
            <a:extLst>
              <a:ext uri="{FF2B5EF4-FFF2-40B4-BE49-F238E27FC236}">
                <a16:creationId xmlns:a16="http://schemas.microsoft.com/office/drawing/2014/main" id="{D330DF80-114E-B1D0-A70D-8EE482DE2DAD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97150" y="4282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8218" name="Rectangle 27">
            <a:extLst>
              <a:ext uri="{FF2B5EF4-FFF2-40B4-BE49-F238E27FC236}">
                <a16:creationId xmlns:a16="http://schemas.microsoft.com/office/drawing/2014/main" id="{E60B0C1B-D60D-1742-2782-51F6AB76A20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59150" y="4282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8219" name="Rectangle 28">
            <a:extLst>
              <a:ext uri="{FF2B5EF4-FFF2-40B4-BE49-F238E27FC236}">
                <a16:creationId xmlns:a16="http://schemas.microsoft.com/office/drawing/2014/main" id="{29AF157B-3E4D-0A2B-F89B-16F884C9F186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21150" y="4282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8220" name="Rectangle 29">
            <a:extLst>
              <a:ext uri="{FF2B5EF4-FFF2-40B4-BE49-F238E27FC236}">
                <a16:creationId xmlns:a16="http://schemas.microsoft.com/office/drawing/2014/main" id="{69C703E6-21B0-11CE-A0E5-5816A98A99AA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883150" y="4282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8221" name="Rectangle 30">
            <a:extLst>
              <a:ext uri="{FF2B5EF4-FFF2-40B4-BE49-F238E27FC236}">
                <a16:creationId xmlns:a16="http://schemas.microsoft.com/office/drawing/2014/main" id="{82AA2357-CACF-B5D2-9F51-B032928A7E9E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645150" y="42822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8222" name="Rectangle 31">
            <a:extLst>
              <a:ext uri="{FF2B5EF4-FFF2-40B4-BE49-F238E27FC236}">
                <a16:creationId xmlns:a16="http://schemas.microsoft.com/office/drawing/2014/main" id="{30AEEDAD-69C7-651B-017C-CD0AB3B5E3F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359150" y="47394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8223" name="Rectangle 32">
            <a:extLst>
              <a:ext uri="{FF2B5EF4-FFF2-40B4-BE49-F238E27FC236}">
                <a16:creationId xmlns:a16="http://schemas.microsoft.com/office/drawing/2014/main" id="{56BBE969-A81B-5051-262B-5A0CDA422162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121150" y="2224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8224" name="Rectangle 33">
            <a:extLst>
              <a:ext uri="{FF2B5EF4-FFF2-40B4-BE49-F238E27FC236}">
                <a16:creationId xmlns:a16="http://schemas.microsoft.com/office/drawing/2014/main" id="{7636A799-23B8-D4C1-9530-653C41FDFE96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121150" y="5196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8225" name="Rectangle 34">
            <a:extLst>
              <a:ext uri="{FF2B5EF4-FFF2-40B4-BE49-F238E27FC236}">
                <a16:creationId xmlns:a16="http://schemas.microsoft.com/office/drawing/2014/main" id="{645BACBF-2694-99B2-DBCF-FE4F865F2262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883150" y="5196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8226" name="Rectangle 35">
            <a:extLst>
              <a:ext uri="{FF2B5EF4-FFF2-40B4-BE49-F238E27FC236}">
                <a16:creationId xmlns:a16="http://schemas.microsoft.com/office/drawing/2014/main" id="{E51421B6-D3D1-D1F8-3854-34947A206DCD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645150" y="5196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8227" name="Rectangle 36">
            <a:extLst>
              <a:ext uri="{FF2B5EF4-FFF2-40B4-BE49-F238E27FC236}">
                <a16:creationId xmlns:a16="http://schemas.microsoft.com/office/drawing/2014/main" id="{DFB65676-EE33-DCA0-FE17-A8C85701F0C7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407150" y="5196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8228" name="Rectangle 37">
            <a:extLst>
              <a:ext uri="{FF2B5EF4-FFF2-40B4-BE49-F238E27FC236}">
                <a16:creationId xmlns:a16="http://schemas.microsoft.com/office/drawing/2014/main" id="{60849727-F07A-5304-77F5-568B2ADB5891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169150" y="51966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8229" name="Rectangle 38">
            <a:extLst>
              <a:ext uri="{FF2B5EF4-FFF2-40B4-BE49-F238E27FC236}">
                <a16:creationId xmlns:a16="http://schemas.microsoft.com/office/drawing/2014/main" id="{72143B0D-0BEC-3689-5C97-521F60E64867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884738" y="5653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8230" name="Rectangle 39">
            <a:extLst>
              <a:ext uri="{FF2B5EF4-FFF2-40B4-BE49-F238E27FC236}">
                <a16:creationId xmlns:a16="http://schemas.microsoft.com/office/drawing/2014/main" id="{5E0E3EFB-FB60-1CB0-E1DE-E18D4ED8055B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646738" y="5653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8231" name="Rectangle 40">
            <a:extLst>
              <a:ext uri="{FF2B5EF4-FFF2-40B4-BE49-F238E27FC236}">
                <a16:creationId xmlns:a16="http://schemas.microsoft.com/office/drawing/2014/main" id="{A66D5DDA-CF4D-ABF5-CA67-AC1EE4AA08CD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408738" y="5653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8232" name="Rectangle 41">
            <a:extLst>
              <a:ext uri="{FF2B5EF4-FFF2-40B4-BE49-F238E27FC236}">
                <a16:creationId xmlns:a16="http://schemas.microsoft.com/office/drawing/2014/main" id="{EC516C04-1846-032D-CA77-B1DA841DAEDF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170738" y="5653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8233" name="Rectangle 42">
            <a:extLst>
              <a:ext uri="{FF2B5EF4-FFF2-40B4-BE49-F238E27FC236}">
                <a16:creationId xmlns:a16="http://schemas.microsoft.com/office/drawing/2014/main" id="{AF72E008-1A14-747D-428A-50225CD4FC20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7932738" y="5653861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8234" name="Line 43">
            <a:extLst>
              <a:ext uri="{FF2B5EF4-FFF2-40B4-BE49-F238E27FC236}">
                <a16:creationId xmlns:a16="http://schemas.microsoft.com/office/drawing/2014/main" id="{64CDE7C5-C45B-4C88-E05D-3C7E81ED8B3D}"/>
              </a:ext>
            </a:extLst>
          </p:cNvPr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4073525" y="4367987"/>
            <a:ext cx="77788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Rectangle 44">
            <a:extLst>
              <a:ext uri="{FF2B5EF4-FFF2-40B4-BE49-F238E27FC236}">
                <a16:creationId xmlns:a16="http://schemas.microsoft.com/office/drawing/2014/main" id="{4E1F221A-7B42-D319-09B4-29D9646F4857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 rot="5100000">
            <a:off x="3236206" y="2895861"/>
            <a:ext cx="162384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+mn-lt"/>
              </a:rPr>
              <a:t>branch not taken</a:t>
            </a:r>
          </a:p>
        </p:txBody>
      </p:sp>
      <p:sp>
        <p:nvSpPr>
          <p:cNvPr id="8236" name="Rectangle 45">
            <a:extLst>
              <a:ext uri="{FF2B5EF4-FFF2-40B4-BE49-F238E27FC236}">
                <a16:creationId xmlns:a16="http://schemas.microsoft.com/office/drawing/2014/main" id="{3B17703B-85D4-F144-00C3-F2F45848790D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 rot="5100000">
            <a:off x="3400545" y="5410461"/>
            <a:ext cx="128881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+mn-lt"/>
              </a:rPr>
              <a:t>branch taken</a:t>
            </a:r>
          </a:p>
        </p:txBody>
      </p:sp>
      <p:sp>
        <p:nvSpPr>
          <p:cNvPr id="8237" name="Rectangle 46">
            <a:extLst>
              <a:ext uri="{FF2B5EF4-FFF2-40B4-BE49-F238E27FC236}">
                <a16:creationId xmlns:a16="http://schemas.microsoft.com/office/drawing/2014/main" id="{60279C8E-5201-6A11-9697-08B57AE7ED35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4876800" y="4733111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(bubble)</a:t>
            </a:r>
          </a:p>
        </p:txBody>
      </p:sp>
      <p:sp>
        <p:nvSpPr>
          <p:cNvPr id="8238" name="Rectangle 47">
            <a:extLst>
              <a:ext uri="{FF2B5EF4-FFF2-40B4-BE49-F238E27FC236}">
                <a16:creationId xmlns:a16="http://schemas.microsoft.com/office/drawing/2014/main" id="{31F52C40-2C5C-D05A-0447-45A4A4A2CAA9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638800" y="4733111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(bubble)</a:t>
            </a:r>
          </a:p>
        </p:txBody>
      </p:sp>
      <p:sp>
        <p:nvSpPr>
          <p:cNvPr id="8239" name="Rectangle 48">
            <a:extLst>
              <a:ext uri="{FF2B5EF4-FFF2-40B4-BE49-F238E27FC236}">
                <a16:creationId xmlns:a16="http://schemas.microsoft.com/office/drawing/2014/main" id="{AB640783-98B9-E3ED-D749-0DE8FF4F4DAC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400800" y="4733111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(bubble)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E9468FC3-F9BB-2E31-756A-911A9DA056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Delayed Branch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9B50486B-EBF3-2372-72ED-589641A282D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4351" y="1732374"/>
            <a:ext cx="14539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I+1 (delay slot)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I+3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7555D98B-E971-159F-3317-4C722A0C6F9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7150" y="1754598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675B0560-E1CE-C0B6-B3DA-DDEA7E90E5F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9150" y="1754598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10245" name="Rectangle 9">
            <a:extLst>
              <a:ext uri="{FF2B5EF4-FFF2-40B4-BE49-F238E27FC236}">
                <a16:creationId xmlns:a16="http://schemas.microsoft.com/office/drawing/2014/main" id="{A4A2104D-2A13-722B-F8B7-C7F421AA866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9150" y="2211798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10246" name="Line 24">
            <a:extLst>
              <a:ext uri="{FF2B5EF4-FFF2-40B4-BE49-F238E27FC236}">
                <a16:creationId xmlns:a16="http://schemas.microsoft.com/office/drawing/2014/main" id="{DA860C0C-A24F-B25C-F309-D73A9ACB92B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073525" y="1840324"/>
            <a:ext cx="77788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25">
            <a:extLst>
              <a:ext uri="{FF2B5EF4-FFF2-40B4-BE49-F238E27FC236}">
                <a16:creationId xmlns:a16="http://schemas.microsoft.com/office/drawing/2014/main" id="{17A3FDCC-FB94-0040-2AAF-7049578DB07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84351" y="4246974"/>
            <a:ext cx="14539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I+1 (delay slot)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Branch Target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T+1</a:t>
            </a:r>
          </a:p>
        </p:txBody>
      </p:sp>
      <p:sp>
        <p:nvSpPr>
          <p:cNvPr id="10248" name="Rectangle 26">
            <a:extLst>
              <a:ext uri="{FF2B5EF4-FFF2-40B4-BE49-F238E27FC236}">
                <a16:creationId xmlns:a16="http://schemas.microsoft.com/office/drawing/2014/main" id="{0CF93D48-CF2A-C560-8D2D-36E16225F12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97150" y="4269198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10249" name="Rectangle 27">
            <a:extLst>
              <a:ext uri="{FF2B5EF4-FFF2-40B4-BE49-F238E27FC236}">
                <a16:creationId xmlns:a16="http://schemas.microsoft.com/office/drawing/2014/main" id="{9A663A16-FFB9-BBC9-DEA5-47ADBA34101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59150" y="4269198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10250" name="Rectangle 31">
            <a:extLst>
              <a:ext uri="{FF2B5EF4-FFF2-40B4-BE49-F238E27FC236}">
                <a16:creationId xmlns:a16="http://schemas.microsoft.com/office/drawing/2014/main" id="{67528DE4-5A0C-BF84-D50A-7FEC8BDA4A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59150" y="4726398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10251" name="Line 46">
            <a:extLst>
              <a:ext uri="{FF2B5EF4-FFF2-40B4-BE49-F238E27FC236}">
                <a16:creationId xmlns:a16="http://schemas.microsoft.com/office/drawing/2014/main" id="{39169738-8F4A-C8A3-4405-2A73934D5C05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073525" y="4354924"/>
            <a:ext cx="77788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47">
            <a:extLst>
              <a:ext uri="{FF2B5EF4-FFF2-40B4-BE49-F238E27FC236}">
                <a16:creationId xmlns:a16="http://schemas.microsoft.com/office/drawing/2014/main" id="{489D1CC3-68AC-6B55-157D-5E87E9D7E62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5100000">
            <a:off x="3236206" y="2958998"/>
            <a:ext cx="162384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+mn-lt"/>
              </a:rPr>
              <a:t>branch not taken</a:t>
            </a:r>
          </a:p>
        </p:txBody>
      </p:sp>
      <p:sp>
        <p:nvSpPr>
          <p:cNvPr id="10253" name="Rectangle 48">
            <a:extLst>
              <a:ext uri="{FF2B5EF4-FFF2-40B4-BE49-F238E27FC236}">
                <a16:creationId xmlns:a16="http://schemas.microsoft.com/office/drawing/2014/main" id="{9D0F0D16-3428-366B-AB38-94C86AED5B2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5100000">
            <a:off x="3400545" y="5321198"/>
            <a:ext cx="128881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+mn-lt"/>
              </a:rPr>
              <a:t>branch taken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77EA3A2-DA74-C0AC-A076-358908424C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Delayed Branch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78BC4882-55B4-3E02-A060-87F1121F060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4351" y="1431926"/>
            <a:ext cx="14539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I+1 (delay slot)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I+2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I+3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F17B00EE-E9E4-F27E-DEAA-28D9F91CC7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7150" y="1454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2AD74B1E-8F96-AB42-ECF8-8472A8B9758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59150" y="1454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38E6C101-4FB8-089E-B1F4-6ADC8DF4BD1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21150" y="1454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3F481892-6DF7-B3FE-E639-19E258B21A2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83150" y="1454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295" name="Rectangle 8">
            <a:extLst>
              <a:ext uri="{FF2B5EF4-FFF2-40B4-BE49-F238E27FC236}">
                <a16:creationId xmlns:a16="http://schemas.microsoft.com/office/drawing/2014/main" id="{E6CD3622-0DAC-F26C-7CC1-1DB4803F3B9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45150" y="1454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1CF06151-6E95-BDA8-6979-DB883FDAB862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9150" y="1911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1756AE66-9B1B-FC08-271E-640C58A2FF0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21150" y="1911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91DFE932-9970-279D-4D00-B60DE1833CB3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883150" y="1911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12299" name="Rectangle 12">
            <a:extLst>
              <a:ext uri="{FF2B5EF4-FFF2-40B4-BE49-F238E27FC236}">
                <a16:creationId xmlns:a16="http://schemas.microsoft.com/office/drawing/2014/main" id="{59872914-9940-70CF-EF15-CCF78A0BA45E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45150" y="1911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300" name="Rectangle 13">
            <a:extLst>
              <a:ext uri="{FF2B5EF4-FFF2-40B4-BE49-F238E27FC236}">
                <a16:creationId xmlns:a16="http://schemas.microsoft.com/office/drawing/2014/main" id="{1963E63A-4150-CD68-1CF7-B643BE1242F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07150" y="1911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12301" name="Rectangle 14">
            <a:extLst>
              <a:ext uri="{FF2B5EF4-FFF2-40B4-BE49-F238E27FC236}">
                <a16:creationId xmlns:a16="http://schemas.microsoft.com/office/drawing/2014/main" id="{5D58A873-B42E-01F5-D355-13EADE00B22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21150" y="23685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12302" name="Rectangle 15">
            <a:extLst>
              <a:ext uri="{FF2B5EF4-FFF2-40B4-BE49-F238E27FC236}">
                <a16:creationId xmlns:a16="http://schemas.microsoft.com/office/drawing/2014/main" id="{3BEB6129-D16F-7B9E-04CB-16C8AB3EDCA5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83150" y="23685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EDE2BAD8-C2E9-FE62-FD80-AF38372FF6D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45150" y="23685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DA906A49-315B-3C6A-ECE4-762E4D708B3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07150" y="23685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305" name="Rectangle 18">
            <a:extLst>
              <a:ext uri="{FF2B5EF4-FFF2-40B4-BE49-F238E27FC236}">
                <a16:creationId xmlns:a16="http://schemas.microsoft.com/office/drawing/2014/main" id="{EC8E3394-F352-8CDB-B19F-E82935CB43B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69150" y="23685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12306" name="Rectangle 19">
            <a:extLst>
              <a:ext uri="{FF2B5EF4-FFF2-40B4-BE49-F238E27FC236}">
                <a16:creationId xmlns:a16="http://schemas.microsoft.com/office/drawing/2014/main" id="{4151AB76-364C-0F78-BFF3-AF37AC14795C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84738" y="2825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12307" name="Rectangle 20">
            <a:extLst>
              <a:ext uri="{FF2B5EF4-FFF2-40B4-BE49-F238E27FC236}">
                <a16:creationId xmlns:a16="http://schemas.microsoft.com/office/drawing/2014/main" id="{D68C3B10-D213-A1E4-70B0-971E5FD0AEC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646738" y="2825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12308" name="Rectangle 21">
            <a:extLst>
              <a:ext uri="{FF2B5EF4-FFF2-40B4-BE49-F238E27FC236}">
                <a16:creationId xmlns:a16="http://schemas.microsoft.com/office/drawing/2014/main" id="{0D1B29BB-90E9-9321-33FE-CA104D86E75E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08738" y="2825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12309" name="Rectangle 22">
            <a:extLst>
              <a:ext uri="{FF2B5EF4-FFF2-40B4-BE49-F238E27FC236}">
                <a16:creationId xmlns:a16="http://schemas.microsoft.com/office/drawing/2014/main" id="{6CC59906-340C-0539-8BF9-9355CD301B1A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70738" y="2825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310" name="Rectangle 23">
            <a:extLst>
              <a:ext uri="{FF2B5EF4-FFF2-40B4-BE49-F238E27FC236}">
                <a16:creationId xmlns:a16="http://schemas.microsoft.com/office/drawing/2014/main" id="{BCAEDDC3-5555-6F94-60B3-8ABAFEE04FC8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932738" y="2825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12311" name="Line 24">
            <a:extLst>
              <a:ext uri="{FF2B5EF4-FFF2-40B4-BE49-F238E27FC236}">
                <a16:creationId xmlns:a16="http://schemas.microsoft.com/office/drawing/2014/main" id="{CDE61600-EAB1-2805-3AFC-D3ACCF7B1B38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4073525" y="1539876"/>
            <a:ext cx="77788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Rectangle 25">
            <a:extLst>
              <a:ext uri="{FF2B5EF4-FFF2-40B4-BE49-F238E27FC236}">
                <a16:creationId xmlns:a16="http://schemas.microsoft.com/office/drawing/2014/main" id="{91B05899-E41B-04BE-34F1-18BDFCCD306C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84351" y="3946526"/>
            <a:ext cx="14539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I+1 (delay slot)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Branch Target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T+1</a:t>
            </a:r>
          </a:p>
        </p:txBody>
      </p:sp>
      <p:sp>
        <p:nvSpPr>
          <p:cNvPr id="12313" name="Rectangle 26">
            <a:extLst>
              <a:ext uri="{FF2B5EF4-FFF2-40B4-BE49-F238E27FC236}">
                <a16:creationId xmlns:a16="http://schemas.microsoft.com/office/drawing/2014/main" id="{07C1981D-8891-C584-0369-2268DCC94264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597150" y="3968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12314" name="Rectangle 27">
            <a:extLst>
              <a:ext uri="{FF2B5EF4-FFF2-40B4-BE49-F238E27FC236}">
                <a16:creationId xmlns:a16="http://schemas.microsoft.com/office/drawing/2014/main" id="{F23545D8-B0D3-6412-300B-D0D9428820E8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59150" y="3968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12315" name="Rectangle 28">
            <a:extLst>
              <a:ext uri="{FF2B5EF4-FFF2-40B4-BE49-F238E27FC236}">
                <a16:creationId xmlns:a16="http://schemas.microsoft.com/office/drawing/2014/main" id="{BB323099-63BA-522C-0C17-4EFE4BDCAD9B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21150" y="3968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12316" name="Rectangle 29">
            <a:extLst>
              <a:ext uri="{FF2B5EF4-FFF2-40B4-BE49-F238E27FC236}">
                <a16:creationId xmlns:a16="http://schemas.microsoft.com/office/drawing/2014/main" id="{A02F9ADB-71B1-E3FE-5E55-33BD0EA71A83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883150" y="3968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317" name="Rectangle 30">
            <a:extLst>
              <a:ext uri="{FF2B5EF4-FFF2-40B4-BE49-F238E27FC236}">
                <a16:creationId xmlns:a16="http://schemas.microsoft.com/office/drawing/2014/main" id="{91BADFDB-8548-DB16-08EF-5B929BF8257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645150" y="39687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12318" name="Rectangle 31">
            <a:extLst>
              <a:ext uri="{FF2B5EF4-FFF2-40B4-BE49-F238E27FC236}">
                <a16:creationId xmlns:a16="http://schemas.microsoft.com/office/drawing/2014/main" id="{10365EE5-29C4-C6FD-7C80-422A62D22743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359150" y="44259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12319" name="Rectangle 32">
            <a:extLst>
              <a:ext uri="{FF2B5EF4-FFF2-40B4-BE49-F238E27FC236}">
                <a16:creationId xmlns:a16="http://schemas.microsoft.com/office/drawing/2014/main" id="{2042F536-9457-4020-60CD-80263F0A3A49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121150" y="44259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12320" name="Rectangle 33">
            <a:extLst>
              <a:ext uri="{FF2B5EF4-FFF2-40B4-BE49-F238E27FC236}">
                <a16:creationId xmlns:a16="http://schemas.microsoft.com/office/drawing/2014/main" id="{EDE3FEFA-AC4F-3458-8F53-585EAB3F986D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883150" y="44259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12321" name="Rectangle 34">
            <a:extLst>
              <a:ext uri="{FF2B5EF4-FFF2-40B4-BE49-F238E27FC236}">
                <a16:creationId xmlns:a16="http://schemas.microsoft.com/office/drawing/2014/main" id="{69FBFACD-BDB1-F909-6E96-4A950223150E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645150" y="44259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322" name="Rectangle 35">
            <a:extLst>
              <a:ext uri="{FF2B5EF4-FFF2-40B4-BE49-F238E27FC236}">
                <a16:creationId xmlns:a16="http://schemas.microsoft.com/office/drawing/2014/main" id="{CE6B99AE-117C-1936-FD08-608F9D1ABA53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407150" y="44259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12323" name="Rectangle 36">
            <a:extLst>
              <a:ext uri="{FF2B5EF4-FFF2-40B4-BE49-F238E27FC236}">
                <a16:creationId xmlns:a16="http://schemas.microsoft.com/office/drawing/2014/main" id="{E4253CE8-77D7-6267-B832-EFD773454641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121150" y="4883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12324" name="Rectangle 37">
            <a:extLst>
              <a:ext uri="{FF2B5EF4-FFF2-40B4-BE49-F238E27FC236}">
                <a16:creationId xmlns:a16="http://schemas.microsoft.com/office/drawing/2014/main" id="{93C5B511-39DC-7C30-7A31-5DA291AF2502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883150" y="4883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12325" name="Rectangle 38">
            <a:extLst>
              <a:ext uri="{FF2B5EF4-FFF2-40B4-BE49-F238E27FC236}">
                <a16:creationId xmlns:a16="http://schemas.microsoft.com/office/drawing/2014/main" id="{4DE2372E-6D33-526A-725C-71B151DBA5A8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5645150" y="4883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12326" name="Rectangle 39">
            <a:extLst>
              <a:ext uri="{FF2B5EF4-FFF2-40B4-BE49-F238E27FC236}">
                <a16:creationId xmlns:a16="http://schemas.microsoft.com/office/drawing/2014/main" id="{E6D3CE50-18E5-BF45-693E-762978128E1D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407150" y="4883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327" name="Rectangle 40">
            <a:extLst>
              <a:ext uri="{FF2B5EF4-FFF2-40B4-BE49-F238E27FC236}">
                <a16:creationId xmlns:a16="http://schemas.microsoft.com/office/drawing/2014/main" id="{5944F9D7-742A-796D-BBFF-90123341C9B9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7169150" y="48831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12328" name="Rectangle 41">
            <a:extLst>
              <a:ext uri="{FF2B5EF4-FFF2-40B4-BE49-F238E27FC236}">
                <a16:creationId xmlns:a16="http://schemas.microsoft.com/office/drawing/2014/main" id="{D53D3D5B-90BA-B31E-9451-62186E23BC4F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884738" y="5340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12329" name="Rectangle 42">
            <a:extLst>
              <a:ext uri="{FF2B5EF4-FFF2-40B4-BE49-F238E27FC236}">
                <a16:creationId xmlns:a16="http://schemas.microsoft.com/office/drawing/2014/main" id="{138F49C5-D31C-BD65-4F45-66BB699CD050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646738" y="5340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12330" name="Rectangle 43">
            <a:extLst>
              <a:ext uri="{FF2B5EF4-FFF2-40B4-BE49-F238E27FC236}">
                <a16:creationId xmlns:a16="http://schemas.microsoft.com/office/drawing/2014/main" id="{71824790-A868-AACA-8A92-D5334CE9AD0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408738" y="5340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12331" name="Rectangle 44">
            <a:extLst>
              <a:ext uri="{FF2B5EF4-FFF2-40B4-BE49-F238E27FC236}">
                <a16:creationId xmlns:a16="http://schemas.microsoft.com/office/drawing/2014/main" id="{148CBBD1-C4FA-0F17-DE24-6D202D464A73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170738" y="5340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332" name="Rectangle 45">
            <a:extLst>
              <a:ext uri="{FF2B5EF4-FFF2-40B4-BE49-F238E27FC236}">
                <a16:creationId xmlns:a16="http://schemas.microsoft.com/office/drawing/2014/main" id="{EC80D0FD-540B-7B28-5667-A8E731B5A355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32738" y="5340350"/>
            <a:ext cx="7493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12333" name="Line 46">
            <a:extLst>
              <a:ext uri="{FF2B5EF4-FFF2-40B4-BE49-F238E27FC236}">
                <a16:creationId xmlns:a16="http://schemas.microsoft.com/office/drawing/2014/main" id="{295DC9C5-5CF0-4C53-3E29-AFE35480D2C1}"/>
              </a:ext>
            </a:extLst>
          </p:cNvPr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073525" y="4054476"/>
            <a:ext cx="77788" cy="942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Rectangle 47">
            <a:extLst>
              <a:ext uri="{FF2B5EF4-FFF2-40B4-BE49-F238E27FC236}">
                <a16:creationId xmlns:a16="http://schemas.microsoft.com/office/drawing/2014/main" id="{B34002E6-FF93-CB75-F518-7C3B93A5E4C0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 rot="5100000">
            <a:off x="3260251" y="2658550"/>
            <a:ext cx="1575753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</a:rPr>
              <a:t>branch not taken</a:t>
            </a:r>
          </a:p>
        </p:txBody>
      </p:sp>
      <p:sp>
        <p:nvSpPr>
          <p:cNvPr id="12335" name="Rectangle 48">
            <a:extLst>
              <a:ext uri="{FF2B5EF4-FFF2-40B4-BE49-F238E27FC236}">
                <a16:creationId xmlns:a16="http://schemas.microsoft.com/office/drawing/2014/main" id="{2BC2C335-DE67-EAAD-8807-B4DFDC047806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 rot="5100000">
            <a:off x="3414170" y="5020750"/>
            <a:ext cx="126156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</a:rPr>
              <a:t>branch taken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5E310CD-4C46-457C-84BE-57362FB8B34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Filling the delay slot (e.g., in the compiler)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15A25E1B-EA7D-933B-BCB9-D392D085161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4813" y="1956986"/>
            <a:ext cx="3093797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Can be done when?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Improves performance when?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FAEBF9C7-454C-E62D-1BBA-B068D02130D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90913" y="2209800"/>
            <a:ext cx="1670330" cy="329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</a:rPr>
              <a:t>lw R1, 10000(R7)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</a:rPr>
              <a:t>add R5, R6, R1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</a:rPr>
              <a:t>beqz R5, label: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</a:rPr>
              <a:t>sub R8, R1, R3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</a:rPr>
              <a:t>add R4, R8, R9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</a:rPr>
              <a:t>and R2, R4, R8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</a:rPr>
              <a:t>add  R2, R5, R8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49431240-91D1-8B1B-CB21-2CC447097FE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6563" y="5143501"/>
            <a:ext cx="64761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</a:rPr>
              <a:t>label:</a:t>
            </a:r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E6B4ECF1-BB2A-283E-F12F-FBE02885147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87750" y="2978150"/>
            <a:ext cx="1282700" cy="215900"/>
          </a:xfrm>
          <a:prstGeom prst="rect">
            <a:avLst/>
          </a:prstGeom>
          <a:solidFill>
            <a:srgbClr val="DADAD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10CF33E6-AC63-420A-4680-3D2E137EE594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54813" y="3135314"/>
            <a:ext cx="3911648" cy="707886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j-lt"/>
              </a:rPr>
              <a:t>Could do sub with register rename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j-lt"/>
              </a:rPr>
              <a:t>OR…..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1B7D8D41-CA0C-8B19-8901-6C0F3129D4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80213" y="5080001"/>
            <a:ext cx="2208212" cy="4603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+mj-lt"/>
              </a:rPr>
              <a:t>This one is okay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62A8E781-CFA2-52AD-D63E-0B4D645D33F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Problems filling delay slot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7DFE9E0-CDEC-B518-B492-85A741D9010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marL="457200" indent="-457200">
              <a:buNone/>
            </a:pPr>
            <a:endParaRPr lang="en-US" altLang="en-US" dirty="0"/>
          </a:p>
          <a:p>
            <a:pPr marL="457200" indent="-457200">
              <a:buNone/>
            </a:pPr>
            <a:r>
              <a:rPr lang="en-US" altLang="en-US" dirty="0"/>
              <a:t>1.  need to predict __________ of branch to be most effective</a:t>
            </a:r>
          </a:p>
          <a:p>
            <a:pPr marL="457200" indent="-457200">
              <a:buNone/>
            </a:pPr>
            <a:endParaRPr lang="en-US" altLang="en-US" dirty="0"/>
          </a:p>
          <a:p>
            <a:pPr marL="457200" indent="-457200">
              <a:buNone/>
            </a:pPr>
            <a:r>
              <a:rPr lang="en-US" altLang="en-US" dirty="0"/>
              <a:t>2.  limited by ______________ restriction</a:t>
            </a:r>
          </a:p>
          <a:p>
            <a:pPr marL="457200" indent="-457200">
              <a:buNone/>
            </a:pPr>
            <a:endParaRPr lang="en-US" altLang="en-US" dirty="0"/>
          </a:p>
        </p:txBody>
      </p:sp>
      <p:sp>
        <p:nvSpPr>
          <p:cNvPr id="16387" name="Text Box 7">
            <a:extLst>
              <a:ext uri="{FF2B5EF4-FFF2-40B4-BE49-F238E27FC236}">
                <a16:creationId xmlns:a16="http://schemas.microsoft.com/office/drawing/2014/main" id="{3AC30797-8122-2274-577F-773EEEA5196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50465" y="1958163"/>
            <a:ext cx="1345240" cy="46166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direction</a:t>
            </a:r>
          </a:p>
        </p:txBody>
      </p:sp>
      <p:sp>
        <p:nvSpPr>
          <p:cNvPr id="16388" name="Text Box 8">
            <a:extLst>
              <a:ext uri="{FF2B5EF4-FFF2-40B4-BE49-F238E27FC236}">
                <a16:creationId xmlns:a16="http://schemas.microsoft.com/office/drawing/2014/main" id="{FA592EFE-ED76-72C4-BD69-57BF9390A95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68135" y="3003508"/>
            <a:ext cx="1704313" cy="46166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</a:rPr>
              <a:t>correctness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1593FAB-CB0F-EF8F-BDBC-FB1AF382D89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Problems filling delay slot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64855BFC-8161-D432-D7FC-61F3EC93FCD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marL="457200" indent="-457200">
              <a:buNone/>
            </a:pPr>
            <a:r>
              <a:rPr lang="en-US" altLang="en-US" dirty="0"/>
              <a:t>1.  need to predict __________ of branch to be most effective</a:t>
            </a:r>
          </a:p>
          <a:p>
            <a:pPr marL="457200" indent="-457200">
              <a:buNone/>
            </a:pPr>
            <a:r>
              <a:rPr lang="en-US" altLang="en-US" dirty="0"/>
              <a:t>2.  limited by ______________ restriction</a:t>
            </a:r>
          </a:p>
          <a:p>
            <a:pPr marL="457200" indent="-457200">
              <a:buFontTx/>
              <a:buAutoNum type="arabicPeriod" startAt="2"/>
            </a:pPr>
            <a:endParaRPr lang="en-US" altLang="en-US" dirty="0"/>
          </a:p>
          <a:p>
            <a:pPr marL="457200" indent="-457200"/>
            <a:r>
              <a:rPr lang="en-US" altLang="en-US" dirty="0"/>
              <a:t>____________ restriction can be removed by a canceling branch</a:t>
            </a:r>
          </a:p>
          <a:p>
            <a:pPr marL="838200" lvl="1" indent="-381000">
              <a:buNone/>
            </a:pPr>
            <a:endParaRPr lang="en-US" altLang="en-US" dirty="0"/>
          </a:p>
          <a:p>
            <a:pPr marL="838200" lvl="1" indent="-381000">
              <a:buNone/>
            </a:pPr>
            <a:r>
              <a:rPr lang="en-US" altLang="en-US" dirty="0"/>
              <a:t>branch likely (or branch not likely???)</a:t>
            </a:r>
          </a:p>
          <a:p>
            <a:pPr marL="838200" lvl="1" indent="-381000">
              <a:buNone/>
            </a:pPr>
            <a:r>
              <a:rPr lang="en-US" altLang="en-US" dirty="0"/>
              <a:t>e.g.,</a:t>
            </a:r>
          </a:p>
          <a:p>
            <a:pPr marL="838200" lvl="1" indent="-381000">
              <a:buNone/>
            </a:pPr>
            <a:r>
              <a:rPr lang="en-US" altLang="en-US" dirty="0"/>
              <a:t>	</a:t>
            </a:r>
            <a:r>
              <a:rPr lang="en-US" altLang="en-US" i="1" dirty="0" err="1"/>
              <a:t>beqz</a:t>
            </a:r>
            <a:r>
              <a:rPr lang="en-US" altLang="en-US" i="1" dirty="0"/>
              <a:t> likely</a:t>
            </a:r>
          </a:p>
          <a:p>
            <a:pPr marL="838200" lvl="1" indent="-381000">
              <a:buNone/>
            </a:pPr>
            <a:r>
              <a:rPr lang="en-US" altLang="en-US" i="1" dirty="0"/>
              <a:t>	delay slot instruction</a:t>
            </a:r>
          </a:p>
          <a:p>
            <a:pPr marL="838200" lvl="1" indent="-381000">
              <a:buNone/>
            </a:pPr>
            <a:r>
              <a:rPr lang="en-US" altLang="en-US" i="1" dirty="0"/>
              <a:t>	fall-through instruction</a:t>
            </a:r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EFB01E24-B1AB-8A73-F8E5-EE7A36648F64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5257800" y="5119688"/>
            <a:ext cx="838200" cy="61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07EE6DDC-96C8-5FD8-08CF-78DC1F567CC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0" y="4953001"/>
            <a:ext cx="426398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squashed/nullified/canceled if branch not taken</a:t>
            </a: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DAA419C4-4367-6541-9891-D90976EAEE1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13885" y="2948763"/>
            <a:ext cx="1704313" cy="46166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+mj-lt"/>
              </a:rPr>
              <a:t>correctness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17125</TotalTime>
  <Words>1826</Words>
  <Application>Microsoft Macintosh PowerPoint</Application>
  <PresentationFormat>Widescreen</PresentationFormat>
  <Paragraphs>530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Candara</vt:lpstr>
      <vt:lpstr>Courier New</vt:lpstr>
      <vt:lpstr>Helvetica Neue Light</vt:lpstr>
      <vt:lpstr>Times New Roman</vt:lpstr>
      <vt:lpstr>Office Theme</vt:lpstr>
      <vt:lpstr>Principles of Computer Architecture</vt:lpstr>
      <vt:lpstr>Revisiting Branch Hazard Solutions</vt:lpstr>
      <vt:lpstr>Predict Not Taken</vt:lpstr>
      <vt:lpstr>Predict Not Taken</vt:lpstr>
      <vt:lpstr>Delayed Branch</vt:lpstr>
      <vt:lpstr>Delayed Branch</vt:lpstr>
      <vt:lpstr>Filling the delay slot (e.g., in the compiler)</vt:lpstr>
      <vt:lpstr>Problems filling delay slot</vt:lpstr>
      <vt:lpstr>Problems filling delay slot</vt:lpstr>
      <vt:lpstr>Branch Likely</vt:lpstr>
      <vt:lpstr>Delay Slot Utilization</vt:lpstr>
      <vt:lpstr>Delay Slots, the scorecard</vt:lpstr>
      <vt:lpstr>PowerPoint Presentation</vt:lpstr>
      <vt:lpstr>Static Branch Prediction</vt:lpstr>
      <vt:lpstr>Static Branch Prediction</vt:lpstr>
      <vt:lpstr>MIPS 5-stage Integer Pipeline Performance</vt:lpstr>
      <vt:lpstr>But now, the real world interrupts...</vt:lpstr>
      <vt:lpstr>Exceptions and Interrupts</vt:lpstr>
      <vt:lpstr>PowerPoint Presentation</vt:lpstr>
      <vt:lpstr>Classes of Exceptions</vt:lpstr>
      <vt:lpstr>Basic Exception Methodology</vt:lpstr>
      <vt:lpstr>Basic Exception Methodology</vt:lpstr>
      <vt:lpstr>PowerPoint Presentation</vt:lpstr>
      <vt:lpstr>Exceptions Can Occur In Several Places in the pipeline</vt:lpstr>
      <vt:lpstr>Simplifying Exceptions in the ISA</vt:lpstr>
      <vt:lpstr>But now, the real world interrupts...</vt:lpstr>
      <vt:lpstr>Handling Multicycle Operations</vt:lpstr>
      <vt:lpstr>Multiple Execution Pipelines</vt:lpstr>
      <vt:lpstr>PowerPoint Presentation</vt:lpstr>
      <vt:lpstr>New problems</vt:lpstr>
      <vt:lpstr>Structural hazards and WAW hazards</vt:lpstr>
      <vt:lpstr>PowerPoint Presentation</vt:lpstr>
      <vt:lpstr>New problems</vt:lpstr>
      <vt:lpstr>New problems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Esmaeilzadeh, Hadi</dc:creator>
  <cp:lastModifiedBy>Esmaeilzadeh, Hadi</cp:lastModifiedBy>
  <cp:revision>859</cp:revision>
  <cp:lastPrinted>2024-10-28T22:25:06Z</cp:lastPrinted>
  <dcterms:created xsi:type="dcterms:W3CDTF">2024-03-23T03:44:54Z</dcterms:created>
  <dcterms:modified xsi:type="dcterms:W3CDTF">2024-11-25T06:39:40Z</dcterms:modified>
</cp:coreProperties>
</file>