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8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0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1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2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3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4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5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16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7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19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20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1273" r:id="rId2"/>
    <p:sldId id="256" r:id="rId3"/>
    <p:sldId id="301" r:id="rId4"/>
    <p:sldId id="292" r:id="rId5"/>
    <p:sldId id="334" r:id="rId6"/>
    <p:sldId id="258" r:id="rId7"/>
    <p:sldId id="293" r:id="rId8"/>
    <p:sldId id="362" r:id="rId9"/>
    <p:sldId id="364" r:id="rId10"/>
    <p:sldId id="360" r:id="rId11"/>
    <p:sldId id="369" r:id="rId12"/>
    <p:sldId id="359" r:id="rId13"/>
    <p:sldId id="335" r:id="rId14"/>
    <p:sldId id="336" r:id="rId15"/>
    <p:sldId id="343" r:id="rId16"/>
    <p:sldId id="370" r:id="rId17"/>
    <p:sldId id="366" r:id="rId18"/>
    <p:sldId id="367" r:id="rId19"/>
    <p:sldId id="290" r:id="rId20"/>
    <p:sldId id="361" r:id="rId21"/>
    <p:sldId id="261" r:id="rId22"/>
    <p:sldId id="372" r:id="rId23"/>
    <p:sldId id="368" r:id="rId24"/>
    <p:sldId id="371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00"/>
    <a:srgbClr val="75D7FF"/>
    <a:srgbClr val="004D80"/>
    <a:srgbClr val="8EA9C3"/>
    <a:srgbClr val="436399"/>
    <a:srgbClr val="000000"/>
    <a:srgbClr val="119050"/>
    <a:srgbClr val="004D81"/>
    <a:srgbClr val="92D050"/>
    <a:srgbClr val="FB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80"/>
    <p:restoredTop sz="71554"/>
  </p:normalViewPr>
  <p:slideViewPr>
    <p:cSldViewPr snapToGrid="0" snapToObjects="1">
      <p:cViewPr varScale="1">
        <p:scale>
          <a:sx n="113" d="100"/>
          <a:sy n="113" d="100"/>
        </p:scale>
        <p:origin x="1480" y="18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D965-4370-EF49-9DDE-83945982D799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0FF5-551F-2D4B-851A-CB966C64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code: 6699CC, 3399CC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9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EF4FAC1B-2358-E552-F612-426E8662B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A1F699B0-F29E-9115-4537-6D6796E4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66B6B0D6-2C3C-7E75-3457-3A4221133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949632DE-2591-F093-7C57-D633464F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80D7A1AA-9E6D-BB56-4A9B-E42CF0896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C1593E83-F1F6-0F4A-1E04-03EBEFAE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BF98E2C1-B97A-8356-CC54-152962A67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F6EC981A-C85E-2697-A519-126D9D35C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8733AF59-D17A-29BD-4450-AAC9ADFA2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9B4046D9-1ABA-0BA2-6F26-34B27FEBE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Too easily swaye: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Consider the second iterations of the loop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TTTTNTTTTN</a:t>
            </a:r>
          </a:p>
          <a:p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Correct answer is B, 60%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A6EE710E-6B0F-77A0-2966-066675C7E5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A8343F7E-0DB8-ABFE-D34C-99242BBFD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There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18649C15-4AA3-5696-730C-144D60DC3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51E69DFA-0170-3796-13A2-32B7237B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F562A4F7-62C5-B69C-4EEC-393AC2A84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54356BFC-D242-AE4E-8B82-AE86B5F34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DB2CCDF0-6011-A2F1-68B8-048CF286F8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B5CFA32D-1B7E-A635-35FB-4BDA783D1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correct answer is 80% D</a:t>
            </a:r>
          </a:p>
          <a:p>
            <a:endParaRPr lang="en-US" altLang="en-US"/>
          </a:p>
          <a:p>
            <a:r>
              <a:rPr lang="en-US" altLang="en-US"/>
              <a:t>Look at the second iteration</a:t>
            </a:r>
          </a:p>
          <a:p>
            <a:r>
              <a:rPr lang="en-US" altLang="en-US"/>
              <a:t>TTTTNTTTTN</a:t>
            </a:r>
          </a:p>
          <a:p>
            <a:r>
              <a:rPr lang="en-US" altLang="en-US"/>
              <a:t>ST, ST, ST, ST, WT, ST… Only ne misprediction instead of two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0DBEC683-1661-7E16-9A9D-4A56B9CF7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408C8C4C-1376-6E25-EDDB-1B006E0C1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FF0000"/>
                </a:solidFill>
              </a:rPr>
              <a:t>Walk through all starts, either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FF0000"/>
                </a:solidFill>
              </a:rPr>
              <a:t>0% or 50%, actual correct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FF0000"/>
                </a:solidFill>
              </a:rPr>
              <a:t>is ~38%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FF0000"/>
                </a:solidFill>
              </a:rPr>
              <a:t>Correct answer is  E none of the above: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TNTNTN</a:t>
            </a:r>
          </a:p>
          <a:p>
            <a:endParaRPr lang="en-US" altLang="en-US" dirty="0"/>
          </a:p>
          <a:p>
            <a:r>
              <a:rPr lang="en-US" altLang="en-US" dirty="0"/>
              <a:t>00 M,C,M,C,M =&gt; 50%</a:t>
            </a:r>
          </a:p>
          <a:p>
            <a:r>
              <a:rPr lang="en-US" altLang="en-US" dirty="0"/>
              <a:t>01 M,M,M,M,M =&gt; 0%</a:t>
            </a:r>
          </a:p>
          <a:p>
            <a:r>
              <a:rPr lang="en-US" altLang="en-US" dirty="0"/>
              <a:t>10 C,M,C,M,C =&gt; 50%</a:t>
            </a:r>
          </a:p>
          <a:p>
            <a:r>
              <a:rPr lang="en-US" altLang="en-US" dirty="0"/>
              <a:t>11 C,M,C,M,C,C =&gt; 50%</a:t>
            </a:r>
          </a:p>
          <a:p>
            <a:endParaRPr lang="en-US" altLang="en-US" dirty="0"/>
          </a:p>
          <a:p>
            <a:r>
              <a:rPr lang="en-US" altLang="en-US" dirty="0"/>
              <a:t>150% + 0% / 4 =&gt; 37.5%</a:t>
            </a:r>
          </a:p>
          <a:p>
            <a:endParaRPr lang="en-US" altLang="en-US" dirty="0"/>
          </a:p>
          <a:p>
            <a:r>
              <a:rPr lang="en-US" altLang="en-US" dirty="0"/>
              <a:t>0, M, M,M,M </a:t>
            </a:r>
          </a:p>
          <a:p>
            <a:r>
              <a:rPr lang="en-US" altLang="en-US" dirty="0"/>
              <a:t>1 C,M,M,M,M for long iterations can be approximated with 0 percent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6003ACD1-554F-5AC7-0855-BA6F6DC92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44BE1A83-D187-B825-B975-0DB7B68B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00FE3281-28FB-758F-8C0F-FB3FDFCA44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C39603D1-82E5-756C-D532-0DA67414B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solidFill>
                  <a:srgbClr val="FF0000"/>
                </a:solidFill>
              </a:rPr>
              <a:t>A,C,D – I wish.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rgbClr val="FF0000"/>
                </a:solidFill>
              </a:rPr>
              <a:t>B is a real problem</a:t>
            </a:r>
          </a:p>
          <a:p>
            <a:endParaRPr lang="en-US" altLang="en-US"/>
          </a:p>
          <a:p>
            <a:r>
              <a:rPr lang="en-US" altLang="en-US"/>
              <a:t>B is the correct answer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4204705B-0A88-CE03-3333-09AFC3A87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6A9720BD-E93B-87F7-01C7-9E64B2DA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795F3A83-8CD0-5D5B-6988-81AADADA8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4280EFB5-489C-DACD-BB40-C761A11C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11EB6E3C-A46B-A610-B728-76F7D94E1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FE8AA0C2-EAD1-B50B-6615-9D086909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8E2769B1-6C55-5AC6-0FF3-BAF6616D9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FB5711B5-88F3-06B8-2973-9E38AD14D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FF9999"/>
                </a:solidFill>
              </a:rPr>
              <a:t>Show resolved, show corrected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B6823A79-32FB-9053-3147-F05D788D9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787569BF-38F0-FFE8-03E4-BE90AE85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5F1058D-60E7-A0B1-2FBF-45F373F8B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9CA38E3E-7B24-A991-370B-A3158A987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Correct answer C </a:t>
            </a:r>
          </a:p>
          <a:p>
            <a:endParaRPr lang="en-US" altLang="en-US"/>
          </a:p>
          <a:p>
            <a:r>
              <a:rPr lang="en-US" altLang="en-US"/>
              <a:t>For B, remember the branches with 51% bias vs 99% bias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C7D1C8C7-216E-6415-8DC9-957D0BBEF0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84DDC1A2-717A-5644-99B3-E6C4A21D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branch is 50% taken</a:t>
            </a:r>
          </a:p>
          <a:p>
            <a:endParaRPr lang="en-US" altLang="en-US"/>
          </a:p>
          <a:p>
            <a:r>
              <a:rPr lang="en-US" altLang="en-US"/>
              <a:t>This can be separated to two independent loops</a:t>
            </a:r>
          </a:p>
          <a:p>
            <a:endParaRPr lang="en-US" altLang="en-US"/>
          </a:p>
          <a:p>
            <a:r>
              <a:rPr lang="en-US" altLang="en-US"/>
              <a:t>For (i=0, i&lt; n, I </a:t>
            </a:r>
            <a:br>
              <a:rPr lang="en-US" altLang="en-US"/>
            </a:br>
            <a:r>
              <a:rPr lang="en-US" altLang="en-US"/>
              <a:t>+=2)</a:t>
            </a:r>
          </a:p>
          <a:p>
            <a:r>
              <a:rPr lang="en-US" altLang="en-US"/>
              <a:t>	blah</a:t>
            </a:r>
          </a:p>
          <a:p>
            <a:endParaRPr lang="en-US" altLang="en-US"/>
          </a:p>
          <a:p>
            <a:r>
              <a:rPr lang="en-US" altLang="en-US"/>
              <a:t>For(i=1; i&lt;n; +=2)</a:t>
            </a:r>
          </a:p>
          <a:p>
            <a:r>
              <a:rPr lang="en-US" altLang="en-US"/>
              <a:t>	foo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6087F9B8-6A75-3AB4-12EA-A545989DC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48C1CB92-56E0-4A0B-1F58-F40A1159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5E9217F9-8490-543A-91D0-29CD062862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1" y="1"/>
            <a:ext cx="1219818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2CC6-ABD8-8447-AA9F-348607E0A0F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7269B1-8E4F-7009-9124-2C83E4B2BD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9800" y="3091148"/>
            <a:ext cx="7772400" cy="1097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551778D-2252-F305-DEA8-C395BF4F0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216868"/>
            <a:ext cx="9144000" cy="2584804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rgbClr val="004D8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00829-B9B3-5756-7AF3-11EA6D0F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35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4D8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9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400"/>
            <a:ext cx="4351076" cy="3811588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427295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4779392"/>
            <a:ext cx="4351076" cy="1089595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61" y="4730150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6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74F-0771-D77E-236F-644C4DB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FC0F-C835-817C-97D8-CE0A658C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F033-550E-94BF-1A16-CBCFCF1A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A9E-D918-1F4B-AE85-7C846855F8CF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345B-1606-966D-4D58-F737A51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A086-8D5D-76BF-428C-D7254C0D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E7784-C8AB-D578-34C7-2D57CC348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2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F3862-BFB3-44D4-50EA-745F14D10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06455" y="365125"/>
            <a:ext cx="23606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B9FE0-9FE1-87FA-6213-65FEF658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0950" y="365125"/>
            <a:ext cx="9069892" cy="5811838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A0D8-7C94-C383-8F13-5F4EA42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BB-FC0B-194A-9C24-BB0AAEEE9C22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8D5E-0E0A-6B88-964B-6CAAE228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6097-9FD6-75EF-4C9B-600BE193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33C3D-0775-5AB4-B1B7-412B34B2CC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6581911" y="3220942"/>
            <a:ext cx="5934984" cy="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 algn="ctr" defTabSz="412750">
              <a:lnSpc>
                <a:spcPct val="100000"/>
              </a:lnSpc>
              <a:defRPr sz="56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67702" cy="287258"/>
          </a:xfrm>
          <a:prstGeom prst="rect">
            <a:avLst/>
          </a:prstGeom>
        </p:spPr>
        <p:txBody>
          <a:bodyPr/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9894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sz="half" idx="13"/>
          </p:nvPr>
        </p:nvSpPr>
        <p:spPr>
          <a:xfrm>
            <a:off x="2305666" y="446485"/>
            <a:ext cx="7570838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2045111" y="4723805"/>
            <a:ext cx="8101780" cy="1000125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2045111" y="5759649"/>
            <a:ext cx="810178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58"/>
            </a:lvl1pPr>
            <a:lvl2pPr marL="0" indent="132730" algn="ctr">
              <a:spcBef>
                <a:spcPts val="0"/>
              </a:spcBef>
              <a:buSzTx/>
              <a:buNone/>
              <a:defRPr sz="1858"/>
            </a:lvl2pPr>
            <a:lvl3pPr marL="0" indent="265460" algn="ctr">
              <a:spcBef>
                <a:spcPts val="0"/>
              </a:spcBef>
              <a:buSzTx/>
              <a:buNone/>
              <a:defRPr sz="1858"/>
            </a:lvl3pPr>
            <a:lvl4pPr marL="0" indent="398189" algn="ctr">
              <a:spcBef>
                <a:spcPts val="0"/>
              </a:spcBef>
              <a:buSzTx/>
              <a:buNone/>
              <a:defRPr sz="1858"/>
            </a:lvl4pPr>
            <a:lvl5pPr marL="0" indent="530919" algn="ctr">
              <a:spcBef>
                <a:spcPts val="0"/>
              </a:spcBef>
              <a:buSzTx/>
              <a:buNone/>
              <a:defRPr sz="1858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5924272" y="6500813"/>
            <a:ext cx="333626" cy="2329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51263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9B5526E0-C5A7-98CD-FB3E-250FFB0ED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0" y="0"/>
            <a:ext cx="12195090" cy="68562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C535-C2EC-344C-B029-F3F06B382735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64C55E-C1A6-9F70-2BF1-7B9E93A600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2EC4-2634-72CF-31EE-75C8223D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61B65-E0AB-7686-C57E-9EA63B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F0CCAC7-D771-F9EF-FC54-A7DEF5F3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B50C-4D9C-1345-86AA-38DC1C94917D}" type="datetime1">
              <a:rPr lang="en-US" smtClean="0"/>
              <a:t>12/1/24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03B26D-4AB1-6BF0-524C-5BE5167B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383F10-BFAF-D87B-DFF1-6C5F8ACA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B56D-7E0D-48B8-EE35-E5FCEA6D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4E0E-8D65-D0B1-4FB5-59849F65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209B-EFB2-A22B-28A2-6C8B548E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51F-01C6-204B-BD0B-5C7A8E7D7FB7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5FA1A-655C-11E6-9241-D9AB1CC1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75C2-BAEA-2F00-5891-E9FB3B2B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8EB89-FB53-ADAE-5C1A-993CB8FD1F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076" y="4519427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F02-DD4B-1049-8EC2-47B1876B9132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1278E6-B233-6537-0CF6-E8424D170E5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E">
                  <a:alpha val="0"/>
                </a:srgbClr>
              </a:gs>
              <a:gs pos="98000">
                <a:srgbClr val="004D80"/>
              </a:gs>
              <a:gs pos="95000">
                <a:schemeClr val="bg1"/>
              </a:gs>
              <a:gs pos="96000">
                <a:srgbClr val="FF9300">
                  <a:alpha val="35280"/>
                </a:srgbClr>
              </a:gs>
              <a:gs pos="100000">
                <a:srgbClr val="FF7E7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D611-B328-A44F-A85C-2B30652FCCE3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8008F8-D076-0195-75F4-6CF856E8152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0949" y="1681163"/>
            <a:ext cx="5675049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5BB776F-775F-C7EE-D52A-D5D16F80F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2047" y="1681163"/>
            <a:ext cx="5675050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75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6363-BAA0-59EA-F09C-7C1F553A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21F6D-9368-5092-624E-0E6C093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469-BD96-C344-99F6-4EFBCD180217}" type="datetime1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C8226-9E41-A2EB-B6EC-388B21C5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F289F-E306-4DE7-E4D3-3B7C3F12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625CA-FD4E-150F-3038-D9EF66499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1FFD4-1817-43E3-8D03-5D9EFFE8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336-45D1-9B4D-8226-28311BC9767B}" type="datetime1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6DD5-0997-F2C9-CD0F-CB610B0D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7585-01B5-117B-5D8B-A992A39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94E0-CA1A-5786-BB9E-905E54D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178687"/>
            <a:ext cx="4351076" cy="1878713"/>
          </a:xfrm>
        </p:spPr>
        <p:txBody>
          <a:bodyPr lIns="228600"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F3836-5F19-95DC-F307-7E2784C9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399"/>
            <a:ext cx="4351076" cy="4119563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8F4D-6DE0-D312-E632-77A00ACF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78687"/>
            <a:ext cx="6783911" cy="5998275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FD6F-AE28-600C-BAA2-FCD3539B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48C3-1562-F54A-89E0-6C4DB0B2A8F8}" type="datetime1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B0388-21AC-C090-65B8-AE1CA0FF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98730-75A2-D000-10A3-167A299B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22C3A-B357-97FD-3A32-4D847C38E8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1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DD93059B-E6DA-B718-9FB0-6FA8CE0F6EC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951E5-8DAF-3539-A9D7-7BEAC9BA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78687"/>
            <a:ext cx="1154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D3D5-AD61-1178-8446-E45F61C5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49" y="1597981"/>
            <a:ext cx="11546150" cy="457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D1D6-1ADF-8332-A15E-B31BFA50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94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8B10-CEB0-6A41-99BA-C7A8C93B68C4}" type="datetime1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DC96-B809-AC09-09ED-A61164E51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134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A7A2-014E-845E-AEE6-9893A63E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8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65" r:id="rId11"/>
    <p:sldLayoutId id="2147483658" r:id="rId12"/>
    <p:sldLayoutId id="2147483659" r:id="rId13"/>
    <p:sldLayoutId id="2147483663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4D8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di@ucs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6.emf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3" Type="http://schemas.openxmlformats.org/officeDocument/2006/relationships/tags" Target="../tags/tag134.xml"/><Relationship Id="rId21" Type="http://schemas.openxmlformats.org/officeDocument/2006/relationships/notesSlide" Target="../notesSlides/notesSlide1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0" Type="http://schemas.openxmlformats.org/officeDocument/2006/relationships/slideLayout" Target="../slideLayouts/slideLayout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10" Type="http://schemas.openxmlformats.org/officeDocument/2006/relationships/tags" Target="../tags/tag160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5" Type="http://schemas.openxmlformats.org/officeDocument/2006/relationships/tags" Target="../tags/tag184.xml"/><Relationship Id="rId15" Type="http://schemas.openxmlformats.org/officeDocument/2006/relationships/notesSlide" Target="../notesSlides/notesSlide16.xml"/><Relationship Id="rId10" Type="http://schemas.openxmlformats.org/officeDocument/2006/relationships/tags" Target="../tags/tag189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2" Type="http://schemas.openxmlformats.org/officeDocument/2006/relationships/tags" Target="../tags/tag194.xml"/><Relationship Id="rId16" Type="http://schemas.openxmlformats.org/officeDocument/2006/relationships/notesSlide" Target="../notesSlides/notesSlide17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notesSlide" Target="../notesSlides/notesSlide18.xml"/><Relationship Id="rId2" Type="http://schemas.openxmlformats.org/officeDocument/2006/relationships/tags" Target="../tags/tag208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notesSlide" Target="../notesSlides/notesSlide19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10" Type="http://schemas.openxmlformats.org/officeDocument/2006/relationships/tags" Target="../tags/tag231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45.xml"/><Relationship Id="rId13" Type="http://schemas.openxmlformats.org/officeDocument/2006/relationships/tags" Target="../tags/tag250.xml"/><Relationship Id="rId18" Type="http://schemas.openxmlformats.org/officeDocument/2006/relationships/notesSlide" Target="../notesSlides/notesSlide20.xml"/><Relationship Id="rId3" Type="http://schemas.openxmlformats.org/officeDocument/2006/relationships/tags" Target="../tags/tag240.xml"/><Relationship Id="rId7" Type="http://schemas.openxmlformats.org/officeDocument/2006/relationships/tags" Target="../tags/tag244.xml"/><Relationship Id="rId12" Type="http://schemas.openxmlformats.org/officeDocument/2006/relationships/tags" Target="../tags/tag249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239.xml"/><Relationship Id="rId16" Type="http://schemas.openxmlformats.org/officeDocument/2006/relationships/tags" Target="../tags/tag253.xml"/><Relationship Id="rId1" Type="http://schemas.openxmlformats.org/officeDocument/2006/relationships/tags" Target="../tags/tag238.xml"/><Relationship Id="rId6" Type="http://schemas.openxmlformats.org/officeDocument/2006/relationships/tags" Target="../tags/tag243.xml"/><Relationship Id="rId11" Type="http://schemas.openxmlformats.org/officeDocument/2006/relationships/tags" Target="../tags/tag248.xml"/><Relationship Id="rId5" Type="http://schemas.openxmlformats.org/officeDocument/2006/relationships/tags" Target="../tags/tag242.xml"/><Relationship Id="rId15" Type="http://schemas.openxmlformats.org/officeDocument/2006/relationships/tags" Target="../tags/tag252.xml"/><Relationship Id="rId10" Type="http://schemas.openxmlformats.org/officeDocument/2006/relationships/tags" Target="../tags/tag247.xml"/><Relationship Id="rId4" Type="http://schemas.openxmlformats.org/officeDocument/2006/relationships/tags" Target="../tags/tag241.xml"/><Relationship Id="rId9" Type="http://schemas.openxmlformats.org/officeDocument/2006/relationships/tags" Target="../tags/tag246.xml"/><Relationship Id="rId14" Type="http://schemas.openxmlformats.org/officeDocument/2006/relationships/tags" Target="../tags/tag2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8.jpe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34.xml"/><Relationship Id="rId21" Type="http://schemas.openxmlformats.org/officeDocument/2006/relationships/tags" Target="../tags/tag29.xml"/><Relationship Id="rId42" Type="http://schemas.openxmlformats.org/officeDocument/2006/relationships/tags" Target="../tags/tag50.xml"/><Relationship Id="rId47" Type="http://schemas.openxmlformats.org/officeDocument/2006/relationships/tags" Target="../tags/tag55.xml"/><Relationship Id="rId63" Type="http://schemas.openxmlformats.org/officeDocument/2006/relationships/tags" Target="../tags/tag71.xml"/><Relationship Id="rId68" Type="http://schemas.openxmlformats.org/officeDocument/2006/relationships/tags" Target="../tags/tag76.xml"/><Relationship Id="rId84" Type="http://schemas.openxmlformats.org/officeDocument/2006/relationships/tags" Target="../tags/tag92.xml"/><Relationship Id="rId89" Type="http://schemas.openxmlformats.org/officeDocument/2006/relationships/tags" Target="../tags/tag97.xml"/><Relationship Id="rId16" Type="http://schemas.openxmlformats.org/officeDocument/2006/relationships/tags" Target="../tags/tag24.xml"/><Relationship Id="rId11" Type="http://schemas.openxmlformats.org/officeDocument/2006/relationships/tags" Target="../tags/tag19.xml"/><Relationship Id="rId32" Type="http://schemas.openxmlformats.org/officeDocument/2006/relationships/tags" Target="../tags/tag40.xml"/><Relationship Id="rId37" Type="http://schemas.openxmlformats.org/officeDocument/2006/relationships/tags" Target="../tags/tag45.xml"/><Relationship Id="rId53" Type="http://schemas.openxmlformats.org/officeDocument/2006/relationships/tags" Target="../tags/tag61.xml"/><Relationship Id="rId58" Type="http://schemas.openxmlformats.org/officeDocument/2006/relationships/tags" Target="../tags/tag66.xml"/><Relationship Id="rId74" Type="http://schemas.openxmlformats.org/officeDocument/2006/relationships/tags" Target="../tags/tag82.xml"/><Relationship Id="rId79" Type="http://schemas.openxmlformats.org/officeDocument/2006/relationships/tags" Target="../tags/tag87.xml"/><Relationship Id="rId5" Type="http://schemas.openxmlformats.org/officeDocument/2006/relationships/tags" Target="../tags/tag13.xml"/><Relationship Id="rId90" Type="http://schemas.openxmlformats.org/officeDocument/2006/relationships/tags" Target="../tags/tag98.xml"/><Relationship Id="rId95" Type="http://schemas.openxmlformats.org/officeDocument/2006/relationships/slideLayout" Target="../slideLayouts/slideLayout3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43" Type="http://schemas.openxmlformats.org/officeDocument/2006/relationships/tags" Target="../tags/tag51.xml"/><Relationship Id="rId48" Type="http://schemas.openxmlformats.org/officeDocument/2006/relationships/tags" Target="../tags/tag56.xml"/><Relationship Id="rId64" Type="http://schemas.openxmlformats.org/officeDocument/2006/relationships/tags" Target="../tags/tag72.xml"/><Relationship Id="rId69" Type="http://schemas.openxmlformats.org/officeDocument/2006/relationships/tags" Target="../tags/tag77.xml"/><Relationship Id="rId8" Type="http://schemas.openxmlformats.org/officeDocument/2006/relationships/tags" Target="../tags/tag16.xml"/><Relationship Id="rId51" Type="http://schemas.openxmlformats.org/officeDocument/2006/relationships/tags" Target="../tags/tag59.xml"/><Relationship Id="rId72" Type="http://schemas.openxmlformats.org/officeDocument/2006/relationships/tags" Target="../tags/tag80.xml"/><Relationship Id="rId80" Type="http://schemas.openxmlformats.org/officeDocument/2006/relationships/tags" Target="../tags/tag88.xml"/><Relationship Id="rId85" Type="http://schemas.openxmlformats.org/officeDocument/2006/relationships/tags" Target="../tags/tag93.xml"/><Relationship Id="rId93" Type="http://schemas.openxmlformats.org/officeDocument/2006/relationships/tags" Target="../tags/tag101.xml"/><Relationship Id="rId3" Type="http://schemas.openxmlformats.org/officeDocument/2006/relationships/tags" Target="../tags/tag11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tags" Target="../tags/tag41.xml"/><Relationship Id="rId38" Type="http://schemas.openxmlformats.org/officeDocument/2006/relationships/tags" Target="../tags/tag46.xml"/><Relationship Id="rId46" Type="http://schemas.openxmlformats.org/officeDocument/2006/relationships/tags" Target="../tags/tag54.xml"/><Relationship Id="rId59" Type="http://schemas.openxmlformats.org/officeDocument/2006/relationships/tags" Target="../tags/tag67.xml"/><Relationship Id="rId67" Type="http://schemas.openxmlformats.org/officeDocument/2006/relationships/tags" Target="../tags/tag75.xml"/><Relationship Id="rId20" Type="http://schemas.openxmlformats.org/officeDocument/2006/relationships/tags" Target="../tags/tag28.xml"/><Relationship Id="rId41" Type="http://schemas.openxmlformats.org/officeDocument/2006/relationships/tags" Target="../tags/tag49.xml"/><Relationship Id="rId54" Type="http://schemas.openxmlformats.org/officeDocument/2006/relationships/tags" Target="../tags/tag62.xml"/><Relationship Id="rId62" Type="http://schemas.openxmlformats.org/officeDocument/2006/relationships/tags" Target="../tags/tag70.xml"/><Relationship Id="rId70" Type="http://schemas.openxmlformats.org/officeDocument/2006/relationships/tags" Target="../tags/tag78.xml"/><Relationship Id="rId75" Type="http://schemas.openxmlformats.org/officeDocument/2006/relationships/tags" Target="../tags/tag83.xml"/><Relationship Id="rId83" Type="http://schemas.openxmlformats.org/officeDocument/2006/relationships/tags" Target="../tags/tag91.xml"/><Relationship Id="rId88" Type="http://schemas.openxmlformats.org/officeDocument/2006/relationships/tags" Target="../tags/tag96.xml"/><Relationship Id="rId91" Type="http://schemas.openxmlformats.org/officeDocument/2006/relationships/tags" Target="../tags/tag99.xml"/><Relationship Id="rId96" Type="http://schemas.openxmlformats.org/officeDocument/2006/relationships/notesSlide" Target="../notesSlides/notesSlide5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36" Type="http://schemas.openxmlformats.org/officeDocument/2006/relationships/tags" Target="../tags/tag44.xml"/><Relationship Id="rId49" Type="http://schemas.openxmlformats.org/officeDocument/2006/relationships/tags" Target="../tags/tag57.xml"/><Relationship Id="rId57" Type="http://schemas.openxmlformats.org/officeDocument/2006/relationships/tags" Target="../tags/tag65.xml"/><Relationship Id="rId10" Type="http://schemas.openxmlformats.org/officeDocument/2006/relationships/tags" Target="../tags/tag18.xml"/><Relationship Id="rId31" Type="http://schemas.openxmlformats.org/officeDocument/2006/relationships/tags" Target="../tags/tag39.xml"/><Relationship Id="rId44" Type="http://schemas.openxmlformats.org/officeDocument/2006/relationships/tags" Target="../tags/tag52.xml"/><Relationship Id="rId52" Type="http://schemas.openxmlformats.org/officeDocument/2006/relationships/tags" Target="../tags/tag60.xml"/><Relationship Id="rId60" Type="http://schemas.openxmlformats.org/officeDocument/2006/relationships/tags" Target="../tags/tag68.xml"/><Relationship Id="rId65" Type="http://schemas.openxmlformats.org/officeDocument/2006/relationships/tags" Target="../tags/tag73.xml"/><Relationship Id="rId73" Type="http://schemas.openxmlformats.org/officeDocument/2006/relationships/tags" Target="../tags/tag81.xml"/><Relationship Id="rId78" Type="http://schemas.openxmlformats.org/officeDocument/2006/relationships/tags" Target="../tags/tag86.xml"/><Relationship Id="rId81" Type="http://schemas.openxmlformats.org/officeDocument/2006/relationships/tags" Target="../tags/tag89.xml"/><Relationship Id="rId86" Type="http://schemas.openxmlformats.org/officeDocument/2006/relationships/tags" Target="../tags/tag94.xml"/><Relationship Id="rId94" Type="http://schemas.openxmlformats.org/officeDocument/2006/relationships/tags" Target="../tags/tag10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9" Type="http://schemas.openxmlformats.org/officeDocument/2006/relationships/tags" Target="../tags/tag47.xml"/><Relationship Id="rId34" Type="http://schemas.openxmlformats.org/officeDocument/2006/relationships/tags" Target="../tags/tag42.xml"/><Relationship Id="rId50" Type="http://schemas.openxmlformats.org/officeDocument/2006/relationships/tags" Target="../tags/tag58.xml"/><Relationship Id="rId55" Type="http://schemas.openxmlformats.org/officeDocument/2006/relationships/tags" Target="../tags/tag63.xml"/><Relationship Id="rId76" Type="http://schemas.openxmlformats.org/officeDocument/2006/relationships/tags" Target="../tags/tag84.xml"/><Relationship Id="rId7" Type="http://schemas.openxmlformats.org/officeDocument/2006/relationships/tags" Target="../tags/tag15.xml"/><Relationship Id="rId71" Type="http://schemas.openxmlformats.org/officeDocument/2006/relationships/tags" Target="../tags/tag79.xml"/><Relationship Id="rId92" Type="http://schemas.openxmlformats.org/officeDocument/2006/relationships/tags" Target="../tags/tag100.xml"/><Relationship Id="rId2" Type="http://schemas.openxmlformats.org/officeDocument/2006/relationships/tags" Target="../tags/tag10.xml"/><Relationship Id="rId29" Type="http://schemas.openxmlformats.org/officeDocument/2006/relationships/tags" Target="../tags/tag37.xml"/><Relationship Id="rId24" Type="http://schemas.openxmlformats.org/officeDocument/2006/relationships/tags" Target="../tags/tag32.xml"/><Relationship Id="rId40" Type="http://schemas.openxmlformats.org/officeDocument/2006/relationships/tags" Target="../tags/tag48.xml"/><Relationship Id="rId45" Type="http://schemas.openxmlformats.org/officeDocument/2006/relationships/tags" Target="../tags/tag53.xml"/><Relationship Id="rId66" Type="http://schemas.openxmlformats.org/officeDocument/2006/relationships/tags" Target="../tags/tag74.xml"/><Relationship Id="rId87" Type="http://schemas.openxmlformats.org/officeDocument/2006/relationships/tags" Target="../tags/tag95.xml"/><Relationship Id="rId61" Type="http://schemas.openxmlformats.org/officeDocument/2006/relationships/tags" Target="../tags/tag69.xml"/><Relationship Id="rId82" Type="http://schemas.openxmlformats.org/officeDocument/2006/relationships/tags" Target="../tags/tag90.xml"/><Relationship Id="rId19" Type="http://schemas.openxmlformats.org/officeDocument/2006/relationships/tags" Target="../tags/tag27.xml"/><Relationship Id="rId14" Type="http://schemas.openxmlformats.org/officeDocument/2006/relationships/tags" Target="../tags/tag22.xml"/><Relationship Id="rId30" Type="http://schemas.openxmlformats.org/officeDocument/2006/relationships/tags" Target="../tags/tag38.xml"/><Relationship Id="rId35" Type="http://schemas.openxmlformats.org/officeDocument/2006/relationships/tags" Target="../tags/tag43.xml"/><Relationship Id="rId56" Type="http://schemas.openxmlformats.org/officeDocument/2006/relationships/tags" Target="../tags/tag64.xml"/><Relationship Id="rId77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901751"/>
            <a:ext cx="8229600" cy="2120247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/>
              <a:t>Principles of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738132" y="3937271"/>
            <a:ext cx="8229600" cy="251513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CSE 240A</a:t>
            </a:r>
          </a:p>
          <a:p>
            <a:pPr algn="l"/>
            <a:r>
              <a:rPr lang="en-US" sz="2000" dirty="0"/>
              <a:t>Fall 2024</a:t>
            </a:r>
          </a:p>
          <a:p>
            <a:pPr algn="l"/>
            <a:endParaRPr lang="en-US" sz="2800" dirty="0"/>
          </a:p>
          <a:p>
            <a:pPr algn="l"/>
            <a:r>
              <a:rPr lang="en-US" dirty="0"/>
              <a:t>Hadi Esmaeilzadeh</a:t>
            </a:r>
          </a:p>
          <a:p>
            <a:pPr algn="l"/>
            <a:r>
              <a:rPr lang="en-US" sz="2000" dirty="0">
                <a:hlinkClick r:id="rId3"/>
              </a:rPr>
              <a:t>hadi@ucsd.edu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University of California, San Diego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21" y="337214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B2B5FA7-198B-5503-CD3F-930F1AA7DD9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Prediction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7D6EE1D-6C67-3F0F-9CB1-1903047BB2E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Easiest (</a:t>
            </a:r>
            <a:r>
              <a:rPr lang="en-US" altLang="en-US" i="1" dirty="0"/>
              <a:t>static prediction</a:t>
            </a:r>
            <a:r>
              <a:rPr lang="en-US" altLang="en-US" dirty="0"/>
              <a:t>)</a:t>
            </a:r>
          </a:p>
          <a:p>
            <a:pPr lvl="1">
              <a:defRPr/>
            </a:pPr>
            <a:r>
              <a:rPr lang="en-US" altLang="en-US" dirty="0"/>
              <a:t>always not taken, always taken</a:t>
            </a:r>
          </a:p>
          <a:p>
            <a:pPr lvl="1">
              <a:defRPr/>
            </a:pPr>
            <a:r>
              <a:rPr lang="en-US" altLang="en-US" dirty="0"/>
              <a:t>forward not taken, backward always taken</a:t>
            </a:r>
          </a:p>
          <a:p>
            <a:pPr lvl="1">
              <a:defRPr/>
            </a:pPr>
            <a:r>
              <a:rPr lang="en-US" altLang="en-US" dirty="0"/>
              <a:t>compiler predicted (branch likely, branch not likely)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Static prediction is limited.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Dynamic branch prediction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31AEE5FF-EDB0-4796-AA68-467723755B8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Dynamic Branch Prediction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5FCB539C-B493-F39A-2FE7-FC86FC3F7B6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What can we use to predict outcomes?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AC665E7-90D9-8E3A-7958-FDD7EE3BA6E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Prediction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F716845-C4D0-4A09-E1AE-80CB8BD6891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Easiest (</a:t>
            </a:r>
            <a:r>
              <a:rPr lang="en-US" altLang="en-US" i="1"/>
              <a:t>static prediction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always not taken, always taken</a:t>
            </a:r>
          </a:p>
          <a:p>
            <a:pPr lvl="1"/>
            <a:r>
              <a:rPr lang="en-US" altLang="en-US"/>
              <a:t>forward not taken, backward always taken</a:t>
            </a:r>
          </a:p>
          <a:p>
            <a:pPr lvl="1"/>
            <a:r>
              <a:rPr lang="en-US" altLang="en-US"/>
              <a:t>compiler predicted (branch likely, branch not likely)</a:t>
            </a:r>
          </a:p>
          <a:p>
            <a:r>
              <a:rPr lang="en-US" altLang="en-US"/>
              <a:t>Next easiest (</a:t>
            </a:r>
            <a:r>
              <a:rPr lang="en-US" altLang="en-US" i="1"/>
              <a:t>1-bit dynamic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remember last taken/not taken per branch (1 bit)</a:t>
            </a:r>
          </a:p>
          <a:p>
            <a:pPr lvl="1"/>
            <a:r>
              <a:rPr lang="en-US" altLang="en-US"/>
              <a:t>per branch approximated </a:t>
            </a:r>
          </a:p>
          <a:p>
            <a:pPr lvl="2"/>
            <a:r>
              <a:rPr lang="en-US" altLang="en-US" sz="1800"/>
              <a:t>per I cache line</a:t>
            </a:r>
          </a:p>
          <a:p>
            <a:pPr lvl="2"/>
            <a:r>
              <a:rPr lang="en-US" altLang="en-US" sz="1800"/>
              <a:t>use part of address</a:t>
            </a:r>
          </a:p>
          <a:p>
            <a:pPr lvl="1"/>
            <a:r>
              <a:rPr lang="en-US" altLang="en-US"/>
              <a:t>what happens on a loop?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C9067D6E-9976-1F33-1C52-6CA724DC977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27024" y="5635978"/>
            <a:ext cx="533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+mn-lt"/>
              </a:rPr>
              <a:t>for (</a:t>
            </a:r>
            <a:r>
              <a:rPr lang="en-US" altLang="en-US" sz="1800" dirty="0" err="1">
                <a:solidFill>
                  <a:srgbClr val="0000FF"/>
                </a:solidFill>
                <a:latin typeface="+mn-lt"/>
              </a:rPr>
              <a:t>i</a:t>
            </a:r>
            <a:r>
              <a:rPr lang="en-US" altLang="en-US" sz="1800" dirty="0">
                <a:solidFill>
                  <a:srgbClr val="0000FF"/>
                </a:solidFill>
                <a:latin typeface="+mn-lt"/>
              </a:rPr>
              <a:t>=0;i&lt;5;i++) {			</a:t>
            </a:r>
            <a:r>
              <a:rPr lang="en-US" altLang="en-US" sz="1800" dirty="0">
                <a:solidFill>
                  <a:srgbClr val="009900"/>
                </a:solidFill>
                <a:latin typeface="+mn-lt"/>
              </a:rPr>
              <a:t>loop: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+mn-lt"/>
              </a:rPr>
              <a:t>…				</a:t>
            </a:r>
            <a:r>
              <a:rPr lang="en-US" altLang="en-US" sz="1800" dirty="0">
                <a:solidFill>
                  <a:srgbClr val="009900"/>
                </a:solidFill>
                <a:latin typeface="+mn-lt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+mn-lt"/>
              </a:rPr>
              <a:t>}				</a:t>
            </a:r>
            <a:r>
              <a:rPr lang="en-US" altLang="en-US" sz="1800" dirty="0" err="1">
                <a:solidFill>
                  <a:srgbClr val="009900"/>
                </a:solidFill>
                <a:latin typeface="+mn-lt"/>
              </a:rPr>
              <a:t>bnez</a:t>
            </a:r>
            <a:r>
              <a:rPr lang="en-US" altLang="en-US" sz="1800" dirty="0">
                <a:solidFill>
                  <a:srgbClr val="009900"/>
                </a:solidFill>
                <a:latin typeface="+mn-lt"/>
              </a:rPr>
              <a:t> r1, loop: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E755F6E8-8B8F-81BC-985C-DFEC3EEE43F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Paper Reading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71DC53B4-414E-E933-3919-9ED743A17334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3064C8A-B0C6-F16A-36EA-8DEC6307EA7F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2286000"/>
            <a:ext cx="82962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Text Box 4">
            <a:extLst>
              <a:ext uri="{FF2B5EF4-FFF2-40B4-BE49-F238E27FC236}">
                <a16:creationId xmlns:a16="http://schemas.microsoft.com/office/drawing/2014/main" id="{964D8707-D50B-89B5-388B-6389C90AD88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78250" y="5084831"/>
            <a:ext cx="5423280" cy="707886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Lets’ put this in context that this work created 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HUGE area of research.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49E4AB5-3F0C-230B-40F2-76C1A149DE2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Context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1A481110-258E-BCB4-EAFC-BE2030C7FEC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What makes this interesting, for those who are well acquainted with branch prediction already…</a:t>
            </a:r>
          </a:p>
          <a:p>
            <a:endParaRPr lang="en-US" altLang="en-US"/>
          </a:p>
          <a:p>
            <a:r>
              <a:rPr lang="en-US" altLang="en-US"/>
              <a:t>Before pipelined machines, branches were not problematic</a:t>
            </a:r>
          </a:p>
          <a:p>
            <a:r>
              <a:rPr lang="en-US" altLang="en-US"/>
              <a:t>This paper has no real context in terms of prior work on branch prediction</a:t>
            </a:r>
          </a:p>
          <a:p>
            <a:r>
              <a:rPr lang="en-US" altLang="en-US"/>
              <a:t>We get to see Jim Smith working through the first set of reasonable choices.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9D8082AB-3219-BDE1-AC8B-5A88FE1A552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Predictor Strategies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8BF45DB3-A385-0F06-3F95-804F84A74EA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000"/>
              <a:t>Strategy 1: Predict that all branches will be taken.</a:t>
            </a:r>
          </a:p>
          <a:p>
            <a:pPr lvl="1"/>
            <a:r>
              <a:rPr lang="en-US" altLang="en-US" sz="1800"/>
              <a:t>Strategy la: Predict that only certain branch operation codes will be taken.</a:t>
            </a:r>
          </a:p>
          <a:p>
            <a:r>
              <a:rPr lang="en-US" altLang="en-US" sz="2000"/>
              <a:t>Strategy 2: Always predict that a branch will be decided as on its last execution.</a:t>
            </a:r>
          </a:p>
          <a:p>
            <a:r>
              <a:rPr lang="en-US" altLang="en-US" sz="2000"/>
              <a:t>Strategy 3: Predict that only backward branches will be taken.</a:t>
            </a:r>
          </a:p>
          <a:p>
            <a:r>
              <a:rPr lang="en-US" altLang="en-US" sz="2000"/>
              <a:t>Strategy 4: Maintain a table of the m most recent branches not taken. Predict that only branches found in table will be not taken.</a:t>
            </a:r>
          </a:p>
          <a:p>
            <a:r>
              <a:rPr lang="en-US" altLang="en-US" sz="2000"/>
              <a:t>Strategy 5: Maintain a history bit in cache and predict according to the history bit in cache and predict according to the history bit (a 64-word instruction cache was used).</a:t>
            </a:r>
          </a:p>
          <a:p>
            <a:r>
              <a:rPr lang="en-US" altLang="en-US" sz="2000"/>
              <a:t>Strategy 6: Hash the branch address to m bits and access a 2</a:t>
            </a:r>
            <a:r>
              <a:rPr lang="en-US" altLang="en-US" sz="2000" baseline="30000"/>
              <a:t>m</a:t>
            </a:r>
            <a:r>
              <a:rPr lang="en-US" altLang="en-US" sz="2000"/>
              <a:t> word RAM containing history bits, and predict according to the history bit.</a:t>
            </a:r>
          </a:p>
          <a:p>
            <a:r>
              <a:rPr lang="en-US" altLang="en-US" sz="2000"/>
              <a:t>Strategy 7: Like Strategy 6, but use counters instead of a single history bit.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0623291B-2A69-6E97-0FC3-0A9DB4ADF76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Confidence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53469211-D0C3-B365-1C78-4C6C67E460EA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In the paper, branch confidence is suggested as a technique to avoid a high-cost penalty of having mispredicted and fetched the wrong path, rather than doing nothing. Such a penalty is not applicable today, but this idea has been re-examined more recently, why?</a:t>
            </a:r>
          </a:p>
        </p:txBody>
      </p:sp>
      <p:sp>
        <p:nvSpPr>
          <p:cNvPr id="35843" name="Text Box 6">
            <a:extLst>
              <a:ext uri="{FF2B5EF4-FFF2-40B4-BE49-F238E27FC236}">
                <a16:creationId xmlns:a16="http://schemas.microsoft.com/office/drawing/2014/main" id="{84B3D66C-461B-17DE-BEEB-58CDF989501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1" y="5105401"/>
            <a:ext cx="6785832" cy="646331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bg1"/>
                </a:solidFill>
                <a:latin typeface="+mn-lt"/>
              </a:rPr>
              <a:t>Throttle fetch on poor confidence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214DA90-B301-4FB5-B65D-C52CBB638F0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1-bit branch prediction</a:t>
            </a:r>
          </a:p>
        </p:txBody>
      </p:sp>
      <p:grpSp>
        <p:nvGrpSpPr>
          <p:cNvPr id="37890" name="Group 3">
            <a:extLst>
              <a:ext uri="{FF2B5EF4-FFF2-40B4-BE49-F238E27FC236}">
                <a16:creationId xmlns:a16="http://schemas.microsoft.com/office/drawing/2014/main" id="{F35370F9-BE4C-F921-8751-7C618B9266B6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502525" y="2006601"/>
            <a:ext cx="2128838" cy="4252913"/>
            <a:chOff x="906" y="965"/>
            <a:chExt cx="1341" cy="2679"/>
          </a:xfrm>
        </p:grpSpPr>
        <p:sp>
          <p:nvSpPr>
            <p:cNvPr id="37916" name="Rectangle 4">
              <a:extLst>
                <a:ext uri="{FF2B5EF4-FFF2-40B4-BE49-F238E27FC236}">
                  <a16:creationId xmlns:a16="http://schemas.microsoft.com/office/drawing/2014/main" id="{572ED8DB-F51E-4E1B-9B6D-F9DF43A44AF1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16" y="1156"/>
              <a:ext cx="88" cy="24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37917" name="Line 5">
              <a:extLst>
                <a:ext uri="{FF2B5EF4-FFF2-40B4-BE49-F238E27FC236}">
                  <a16:creationId xmlns:a16="http://schemas.microsoft.com/office/drawing/2014/main" id="{94B81784-E422-36C5-8041-144AE2703918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112" y="19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8" name="Line 6">
              <a:extLst>
                <a:ext uri="{FF2B5EF4-FFF2-40B4-BE49-F238E27FC236}">
                  <a16:creationId xmlns:a16="http://schemas.microsoft.com/office/drawing/2014/main" id="{068FF3EB-DB12-C18B-1BB5-4CFE2928BE76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12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Line 7">
              <a:extLst>
                <a:ext uri="{FF2B5EF4-FFF2-40B4-BE49-F238E27FC236}">
                  <a16:creationId xmlns:a16="http://schemas.microsoft.com/office/drawing/2014/main" id="{679557E3-8168-F6EB-F78E-92178C85F7EC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112" y="21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Line 8">
              <a:extLst>
                <a:ext uri="{FF2B5EF4-FFF2-40B4-BE49-F238E27FC236}">
                  <a16:creationId xmlns:a16="http://schemas.microsoft.com/office/drawing/2014/main" id="{5CA0C41A-632D-876A-47FE-71EDDB24889F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112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1" name="Rectangle 9">
              <a:extLst>
                <a:ext uri="{FF2B5EF4-FFF2-40B4-BE49-F238E27FC236}">
                  <a16:creationId xmlns:a16="http://schemas.microsoft.com/office/drawing/2014/main" id="{59464A7D-2269-B334-7AE0-6313B670CCB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89" y="1902"/>
              <a:ext cx="14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sp>
          <p:nvSpPr>
            <p:cNvPr id="37922" name="Rectangle 10">
              <a:extLst>
                <a:ext uri="{FF2B5EF4-FFF2-40B4-BE49-F238E27FC236}">
                  <a16:creationId xmlns:a16="http://schemas.microsoft.com/office/drawing/2014/main" id="{4EDC652B-C2F1-F093-1858-D7479EC5182D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087" y="1998"/>
              <a:ext cx="16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  <a:latin typeface="+mn-lt"/>
                </a:rPr>
                <a:t>0</a:t>
              </a:r>
            </a:p>
          </p:txBody>
        </p:sp>
        <p:sp>
          <p:nvSpPr>
            <p:cNvPr id="37923" name="Rectangle 11">
              <a:extLst>
                <a:ext uri="{FF2B5EF4-FFF2-40B4-BE49-F238E27FC236}">
                  <a16:creationId xmlns:a16="http://schemas.microsoft.com/office/drawing/2014/main" id="{B3DAF1A2-B42A-5563-05CC-8C6CF11B712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85" y="2094"/>
              <a:ext cx="14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  <a:latin typeface="+mn-lt"/>
                </a:rPr>
                <a:t>1</a:t>
              </a:r>
            </a:p>
          </p:txBody>
        </p:sp>
        <p:sp>
          <p:nvSpPr>
            <p:cNvPr id="37924" name="Rectangle 12">
              <a:extLst>
                <a:ext uri="{FF2B5EF4-FFF2-40B4-BE49-F238E27FC236}">
                  <a16:creationId xmlns:a16="http://schemas.microsoft.com/office/drawing/2014/main" id="{626B42F9-5C2B-2A60-6E6E-5F14915ED1B0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06" y="965"/>
              <a:ext cx="1047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2"/>
                  </a:solidFill>
                  <a:latin typeface="+mn-lt"/>
                </a:rPr>
                <a:t>program counter</a:t>
              </a:r>
            </a:p>
          </p:txBody>
        </p:sp>
        <p:sp>
          <p:nvSpPr>
            <p:cNvPr id="37925" name="Line 13">
              <a:extLst>
                <a:ext uri="{FF2B5EF4-FFF2-40B4-BE49-F238E27FC236}">
                  <a16:creationId xmlns:a16="http://schemas.microsoft.com/office/drawing/2014/main" id="{E784B892-CA62-874F-CCCC-DD65F49DC4D1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413" y="1193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Line 14">
              <a:extLst>
                <a:ext uri="{FF2B5EF4-FFF2-40B4-BE49-F238E27FC236}">
                  <a16:creationId xmlns:a16="http://schemas.microsoft.com/office/drawing/2014/main" id="{8BD0CEBF-FF06-BD33-01D7-05B08863E020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866" y="1191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7" name="Line 15">
              <a:extLst>
                <a:ext uri="{FF2B5EF4-FFF2-40B4-BE49-F238E27FC236}">
                  <a16:creationId xmlns:a16="http://schemas.microsoft.com/office/drawing/2014/main" id="{09E7DD4E-5CD7-BF71-27D3-46D49CABD417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413" y="124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Line 16">
              <a:extLst>
                <a:ext uri="{FF2B5EF4-FFF2-40B4-BE49-F238E27FC236}">
                  <a16:creationId xmlns:a16="http://schemas.microsoft.com/office/drawing/2014/main" id="{6CAD2DCB-8BCC-B533-F9B7-436279DE8B8A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613" y="1253"/>
              <a:ext cx="0" cy="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Line 17">
              <a:extLst>
                <a:ext uri="{FF2B5EF4-FFF2-40B4-BE49-F238E27FC236}">
                  <a16:creationId xmlns:a16="http://schemas.microsoft.com/office/drawing/2014/main" id="{50E68A84-5CCA-171D-CD2D-ABF6DC3ACDAD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613" y="2067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1" name="Text Box 23">
            <a:extLst>
              <a:ext uri="{FF2B5EF4-FFF2-40B4-BE49-F238E27FC236}">
                <a16:creationId xmlns:a16="http://schemas.microsoft.com/office/drawing/2014/main" id="{B122AAFF-D4CC-8631-4504-4B748C22884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210800" y="6115051"/>
            <a:ext cx="184150" cy="46196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  <p:graphicFrame>
        <p:nvGraphicFramePr>
          <p:cNvPr id="24" name="Group 32">
            <a:extLst>
              <a:ext uri="{FF2B5EF4-FFF2-40B4-BE49-F238E27FC236}">
                <a16:creationId xmlns:a16="http://schemas.microsoft.com/office/drawing/2014/main" id="{71BFDF66-4E4E-0E8C-2F92-8C0D8476054A}"/>
              </a:ext>
            </a:extLst>
          </p:cNvPr>
          <p:cNvGraphicFramePr>
            <a:graphicFrameLocks noGrp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49420782"/>
              </p:ext>
            </p:extLst>
          </p:nvPr>
        </p:nvGraphicFramePr>
        <p:xfrm>
          <a:off x="1598613" y="4038601"/>
          <a:ext cx="4876800" cy="253841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 of the above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3">
            <a:extLst>
              <a:ext uri="{FF2B5EF4-FFF2-40B4-BE49-F238E27FC236}">
                <a16:creationId xmlns:a16="http://schemas.microsoft.com/office/drawing/2014/main" id="{22C3E04D-07EB-6589-87EE-A2F5704EB3B3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90663" y="1654177"/>
            <a:ext cx="5208588" cy="1981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For a 1-bit predictor and a branch whose pattern is: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TTTTN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What will it's prediction accuracy be (over many, many executions, assume no aliasing)?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B97A1E3-82A4-064D-4026-0A861600673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1-bit branch prediction</a:t>
            </a:r>
          </a:p>
        </p:txBody>
      </p:sp>
      <p:grpSp>
        <p:nvGrpSpPr>
          <p:cNvPr id="38914" name="Group 3">
            <a:extLst>
              <a:ext uri="{FF2B5EF4-FFF2-40B4-BE49-F238E27FC236}">
                <a16:creationId xmlns:a16="http://schemas.microsoft.com/office/drawing/2014/main" id="{47C748AC-0816-43A5-8F05-FB74087723A8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391401" y="1600201"/>
            <a:ext cx="2125663" cy="4252913"/>
            <a:chOff x="906" y="965"/>
            <a:chExt cx="1339" cy="2679"/>
          </a:xfrm>
        </p:grpSpPr>
        <p:sp>
          <p:nvSpPr>
            <p:cNvPr id="38939" name="Rectangle 4">
              <a:extLst>
                <a:ext uri="{FF2B5EF4-FFF2-40B4-BE49-F238E27FC236}">
                  <a16:creationId xmlns:a16="http://schemas.microsoft.com/office/drawing/2014/main" id="{D71EF061-7867-AE1C-D017-A750E7F37B99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16" y="1156"/>
              <a:ext cx="88" cy="24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</a:endParaRPr>
            </a:p>
          </p:txBody>
        </p:sp>
        <p:sp>
          <p:nvSpPr>
            <p:cNvPr id="38940" name="Line 5">
              <a:extLst>
                <a:ext uri="{FF2B5EF4-FFF2-40B4-BE49-F238E27FC236}">
                  <a16:creationId xmlns:a16="http://schemas.microsoft.com/office/drawing/2014/main" id="{2133F1AD-391F-79D1-B2EF-7B925982EA0E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112" y="19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6">
              <a:extLst>
                <a:ext uri="{FF2B5EF4-FFF2-40B4-BE49-F238E27FC236}">
                  <a16:creationId xmlns:a16="http://schemas.microsoft.com/office/drawing/2014/main" id="{862283E6-31C1-68A0-2FFB-94A4D15A42F5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112" y="201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7">
              <a:extLst>
                <a:ext uri="{FF2B5EF4-FFF2-40B4-BE49-F238E27FC236}">
                  <a16:creationId xmlns:a16="http://schemas.microsoft.com/office/drawing/2014/main" id="{4391E653-C5E3-72E9-D11D-815F66194647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112" y="211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8">
              <a:extLst>
                <a:ext uri="{FF2B5EF4-FFF2-40B4-BE49-F238E27FC236}">
                  <a16:creationId xmlns:a16="http://schemas.microsoft.com/office/drawing/2014/main" id="{818967A4-62E6-404A-A046-9A9A152F62FC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112" y="22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Rectangle 9">
              <a:extLst>
                <a:ext uri="{FF2B5EF4-FFF2-40B4-BE49-F238E27FC236}">
                  <a16:creationId xmlns:a16="http://schemas.microsoft.com/office/drawing/2014/main" id="{3301B1B7-9529-9581-036F-358E8D15E8C2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089" y="1902"/>
              <a:ext cx="15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8945" name="Rectangle 10">
              <a:extLst>
                <a:ext uri="{FF2B5EF4-FFF2-40B4-BE49-F238E27FC236}">
                  <a16:creationId xmlns:a16="http://schemas.microsoft.com/office/drawing/2014/main" id="{AAB96CD0-9062-9576-984F-231C125AFEFC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87" y="1998"/>
              <a:ext cx="15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8946" name="Rectangle 11">
              <a:extLst>
                <a:ext uri="{FF2B5EF4-FFF2-40B4-BE49-F238E27FC236}">
                  <a16:creationId xmlns:a16="http://schemas.microsoft.com/office/drawing/2014/main" id="{1CBAEE48-3929-886C-6CFD-56D6DFCA527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085" y="2094"/>
              <a:ext cx="15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8947" name="Rectangle 12">
              <a:extLst>
                <a:ext uri="{FF2B5EF4-FFF2-40B4-BE49-F238E27FC236}">
                  <a16:creationId xmlns:a16="http://schemas.microsoft.com/office/drawing/2014/main" id="{8E74657E-A694-4B58-54F2-18ACF6EE7F95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06" y="965"/>
              <a:ext cx="974" cy="2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program counter</a:t>
              </a:r>
            </a:p>
          </p:txBody>
        </p:sp>
        <p:sp>
          <p:nvSpPr>
            <p:cNvPr id="38948" name="Line 13">
              <a:extLst>
                <a:ext uri="{FF2B5EF4-FFF2-40B4-BE49-F238E27FC236}">
                  <a16:creationId xmlns:a16="http://schemas.microsoft.com/office/drawing/2014/main" id="{0E37D1DE-75DE-A67C-5EE4-D1CA6E559B49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413" y="1193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14">
              <a:extLst>
                <a:ext uri="{FF2B5EF4-FFF2-40B4-BE49-F238E27FC236}">
                  <a16:creationId xmlns:a16="http://schemas.microsoft.com/office/drawing/2014/main" id="{01EE9317-1041-2BAC-4BCF-D62ABC3AAC5F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866" y="1191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Line 15">
              <a:extLst>
                <a:ext uri="{FF2B5EF4-FFF2-40B4-BE49-F238E27FC236}">
                  <a16:creationId xmlns:a16="http://schemas.microsoft.com/office/drawing/2014/main" id="{06AF1D91-6B33-5AFC-8213-457284E8BCAB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413" y="1247"/>
              <a:ext cx="4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16">
              <a:extLst>
                <a:ext uri="{FF2B5EF4-FFF2-40B4-BE49-F238E27FC236}">
                  <a16:creationId xmlns:a16="http://schemas.microsoft.com/office/drawing/2014/main" id="{582BE55F-BAB2-E642-5DAD-B0B88B195D89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613" y="1253"/>
              <a:ext cx="0" cy="8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Line 17">
              <a:extLst>
                <a:ext uri="{FF2B5EF4-FFF2-40B4-BE49-F238E27FC236}">
                  <a16:creationId xmlns:a16="http://schemas.microsoft.com/office/drawing/2014/main" id="{7358E6AB-3251-9DF1-01A2-149595A19FC5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613" y="2067"/>
              <a:ext cx="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4" name="Group 32">
            <a:extLst>
              <a:ext uri="{FF2B5EF4-FFF2-40B4-BE49-F238E27FC236}">
                <a16:creationId xmlns:a16="http://schemas.microsoft.com/office/drawing/2014/main" id="{5FD23A09-207D-23F7-D493-7F7BF6B74AAE}"/>
              </a:ext>
            </a:extLst>
          </p:cNvPr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1598613" y="4038601"/>
          <a:ext cx="4876800" cy="253841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 above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3">
            <a:extLst>
              <a:ext uri="{FF2B5EF4-FFF2-40B4-BE49-F238E27FC236}">
                <a16:creationId xmlns:a16="http://schemas.microsoft.com/office/drawing/2014/main" id="{8502B6CE-9691-A277-1F6E-982F24D2402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1447800"/>
            <a:ext cx="5208588" cy="1981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For a 1-bit predictor and a branch whose pattern is: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TNTNTN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What will it's prediction accuracy be (over many, many executions, assume no aliasing)?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2">
            <a:extLst>
              <a:ext uri="{FF2B5EF4-FFF2-40B4-BE49-F238E27FC236}">
                <a16:creationId xmlns:a16="http://schemas.microsoft.com/office/drawing/2014/main" id="{79F7B7CC-4926-9BDB-254C-37AF003B895A}"/>
              </a:ext>
            </a:extLst>
          </p:cNvPr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0269009" y="2650067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3E647F0F-E1A1-D591-16EB-1061A59A36B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en-US" altLang="en-US" dirty="0"/>
              <a:t>2-bit branch prediction</a:t>
            </a:r>
          </a:p>
        </p:txBody>
      </p:sp>
      <p:sp>
        <p:nvSpPr>
          <p:cNvPr id="39939" name="Oval 5">
            <a:extLst>
              <a:ext uri="{FF2B5EF4-FFF2-40B4-BE49-F238E27FC236}">
                <a16:creationId xmlns:a16="http://schemas.microsoft.com/office/drawing/2014/main" id="{746D970F-9FAC-86F6-00F8-4D7A126B17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545109" y="1811867"/>
            <a:ext cx="1447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Strongly Taken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</a:rPr>
              <a:t>11</a:t>
            </a:r>
          </a:p>
        </p:txBody>
      </p:sp>
      <p:sp>
        <p:nvSpPr>
          <p:cNvPr id="39940" name="Oval 6">
            <a:extLst>
              <a:ext uri="{FF2B5EF4-FFF2-40B4-BE49-F238E27FC236}">
                <a16:creationId xmlns:a16="http://schemas.microsoft.com/office/drawing/2014/main" id="{2A958328-C537-7C07-5385-482534D85DE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45109" y="3031067"/>
            <a:ext cx="1447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Weakly Taken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39941" name="Oval 7">
            <a:extLst>
              <a:ext uri="{FF2B5EF4-FFF2-40B4-BE49-F238E27FC236}">
                <a16:creationId xmlns:a16="http://schemas.microsoft.com/office/drawing/2014/main" id="{954F4B1A-3A58-C432-C5E9-92B01624C06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45109" y="4250267"/>
            <a:ext cx="1447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Weakly Not Taken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01</a:t>
            </a:r>
          </a:p>
        </p:txBody>
      </p:sp>
      <p:sp>
        <p:nvSpPr>
          <p:cNvPr id="39942" name="Oval 8">
            <a:extLst>
              <a:ext uri="{FF2B5EF4-FFF2-40B4-BE49-F238E27FC236}">
                <a16:creationId xmlns:a16="http://schemas.microsoft.com/office/drawing/2014/main" id="{E3507E29-8157-3DCE-D7E5-4F8E1D7D29F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545109" y="5469467"/>
            <a:ext cx="1447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Strongly Not Taken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00</a:t>
            </a:r>
          </a:p>
        </p:txBody>
      </p:sp>
      <p:sp>
        <p:nvSpPr>
          <p:cNvPr id="39943" name="Line 9">
            <a:extLst>
              <a:ext uri="{FF2B5EF4-FFF2-40B4-BE49-F238E27FC236}">
                <a16:creationId xmlns:a16="http://schemas.microsoft.com/office/drawing/2014/main" id="{BAD18F08-0548-A977-4F80-21DDA3AA23A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11259609" y="3488267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4" name="Line 10">
            <a:extLst>
              <a:ext uri="{FF2B5EF4-FFF2-40B4-BE49-F238E27FC236}">
                <a16:creationId xmlns:a16="http://schemas.microsoft.com/office/drawing/2014/main" id="{7946A558-E657-F902-4852-8A3FD8586630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02209" y="3412067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5" name="Text Box 11">
            <a:extLst>
              <a:ext uri="{FF2B5EF4-FFF2-40B4-BE49-F238E27FC236}">
                <a16:creationId xmlns:a16="http://schemas.microsoft.com/office/drawing/2014/main" id="{001F6A85-E818-2C93-5BC0-9460C301FE42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16200000">
            <a:off x="7814735" y="3929593"/>
            <a:ext cx="231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Decrement when not taken</a:t>
            </a:r>
          </a:p>
        </p:txBody>
      </p:sp>
      <p:sp>
        <p:nvSpPr>
          <p:cNvPr id="39946" name="Text Box 12">
            <a:extLst>
              <a:ext uri="{FF2B5EF4-FFF2-40B4-BE49-F238E27FC236}">
                <a16:creationId xmlns:a16="http://schemas.microsoft.com/office/drawing/2014/main" id="{FAD706DD-A80C-F008-6444-B3438CD57623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6200000">
            <a:off x="10510309" y="4237567"/>
            <a:ext cx="195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Increment when taken</a:t>
            </a:r>
          </a:p>
        </p:txBody>
      </p:sp>
      <p:sp>
        <p:nvSpPr>
          <p:cNvPr id="39947" name="Text Box 13">
            <a:extLst>
              <a:ext uri="{FF2B5EF4-FFF2-40B4-BE49-F238E27FC236}">
                <a16:creationId xmlns:a16="http://schemas.microsoft.com/office/drawing/2014/main" id="{4F1986CA-9915-C4AA-14E7-55667E914871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71801" y="2025651"/>
            <a:ext cx="2220480" cy="40011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Saturating counter</a:t>
            </a:r>
          </a:p>
        </p:txBody>
      </p:sp>
      <p:pic>
        <p:nvPicPr>
          <p:cNvPr id="39948" name="Picture 2" descr="Diagram&#10;&#10;Description automatically generated">
            <a:extLst>
              <a:ext uri="{FF2B5EF4-FFF2-40B4-BE49-F238E27FC236}">
                <a16:creationId xmlns:a16="http://schemas.microsoft.com/office/drawing/2014/main" id="{F320144D-AD07-D4BF-8827-4C546D49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9" y="5034663"/>
            <a:ext cx="7970838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9" name="TextBox 3">
            <a:extLst>
              <a:ext uri="{FF2B5EF4-FFF2-40B4-BE49-F238E27FC236}">
                <a16:creationId xmlns:a16="http://schemas.microsoft.com/office/drawing/2014/main" id="{D58ABDFF-54D0-A061-03A7-7A9154A0F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298" y="5223575"/>
            <a:ext cx="388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39950" name="TextBox 16">
            <a:extLst>
              <a:ext uri="{FF2B5EF4-FFF2-40B4-BE49-F238E27FC236}">
                <a16:creationId xmlns:a16="http://schemas.microsoft.com/office/drawing/2014/main" id="{101C65DA-9B1D-CBDF-BB61-DD2A60569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359" y="5187064"/>
            <a:ext cx="388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39951" name="TextBox 17">
            <a:extLst>
              <a:ext uri="{FF2B5EF4-FFF2-40B4-BE49-F238E27FC236}">
                <a16:creationId xmlns:a16="http://schemas.microsoft.com/office/drawing/2014/main" id="{A21BCFA8-B255-C733-844A-E782621E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423" y="5082289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9952" name="TextBox 18">
            <a:extLst>
              <a:ext uri="{FF2B5EF4-FFF2-40B4-BE49-F238E27FC236}">
                <a16:creationId xmlns:a16="http://schemas.microsoft.com/office/drawing/2014/main" id="{C5D667EF-1A81-76BB-7D0C-011FC615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459" y="5085464"/>
            <a:ext cx="381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11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4553D2CE-50ED-9F52-07AC-0D0AB91B836B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209798" y="1773044"/>
            <a:ext cx="7772400" cy="1143000"/>
          </a:xfrm>
        </p:spPr>
        <p:txBody>
          <a:bodyPr/>
          <a:lstStyle/>
          <a:p>
            <a:r>
              <a:rPr lang="en-US" altLang="en-US" dirty="0"/>
              <a:t>Branch Prediction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5F064C1-45AC-6DA0-E99F-BB6AC9B298E9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or</a:t>
            </a:r>
          </a:p>
          <a:p>
            <a:pPr marL="342900" indent="-342900"/>
            <a:r>
              <a:rPr lang="en-US" altLang="en-US" i="1"/>
              <a:t>sometimes you just have to guess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2">
            <a:extLst>
              <a:ext uri="{FF2B5EF4-FFF2-40B4-BE49-F238E27FC236}">
                <a16:creationId xmlns:a16="http://schemas.microsoft.com/office/drawing/2014/main" id="{4AC61426-04BB-594E-51FB-34592CEF7AC6}"/>
              </a:ext>
            </a:extLst>
          </p:cNvPr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0384630" y="2477911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EB4EBFF4-4513-2BE9-3468-7EB9BB18794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2-bit branch prediction</a:t>
            </a:r>
          </a:p>
        </p:txBody>
      </p:sp>
      <p:sp>
        <p:nvSpPr>
          <p:cNvPr id="41987" name="Content Placeholder 1">
            <a:extLst>
              <a:ext uri="{FF2B5EF4-FFF2-40B4-BE49-F238E27FC236}">
                <a16:creationId xmlns:a16="http://schemas.microsoft.com/office/drawing/2014/main" id="{51474C6F-2FF0-67EF-336C-1165B39E39FA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435770" y="1594561"/>
            <a:ext cx="4038600" cy="4114800"/>
          </a:xfrm>
        </p:spPr>
        <p:txBody>
          <a:bodyPr/>
          <a:lstStyle/>
          <a:p>
            <a:r>
              <a:rPr lang="en-US" altLang="en-US" dirty="0"/>
              <a:t>Often referred to as a “saturating counter”</a:t>
            </a:r>
          </a:p>
          <a:p>
            <a:endParaRPr lang="en-US" altLang="en-US" dirty="0"/>
          </a:p>
          <a:p>
            <a:r>
              <a:rPr lang="en-US" altLang="en-US" dirty="0"/>
              <a:t>Loops?</a:t>
            </a:r>
          </a:p>
        </p:txBody>
      </p:sp>
      <p:sp>
        <p:nvSpPr>
          <p:cNvPr id="41988" name="Oval 5">
            <a:extLst>
              <a:ext uri="{FF2B5EF4-FFF2-40B4-BE49-F238E27FC236}">
                <a16:creationId xmlns:a16="http://schemas.microsoft.com/office/drawing/2014/main" id="{ECD879FD-9CF5-D53C-AE18-3992E11676E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60730" y="1639711"/>
            <a:ext cx="1447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Strongly Taken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11</a:t>
            </a:r>
          </a:p>
        </p:txBody>
      </p:sp>
      <p:sp>
        <p:nvSpPr>
          <p:cNvPr id="41989" name="Oval 6">
            <a:extLst>
              <a:ext uri="{FF2B5EF4-FFF2-40B4-BE49-F238E27FC236}">
                <a16:creationId xmlns:a16="http://schemas.microsoft.com/office/drawing/2014/main" id="{F87A2AEC-6C1C-5265-FC73-C35F20D66C9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660730" y="2858911"/>
            <a:ext cx="1447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Weakly Taken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41990" name="Oval 7">
            <a:extLst>
              <a:ext uri="{FF2B5EF4-FFF2-40B4-BE49-F238E27FC236}">
                <a16:creationId xmlns:a16="http://schemas.microsoft.com/office/drawing/2014/main" id="{56A79A51-D643-E31A-B55B-F8C220B2DE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60730" y="4078111"/>
            <a:ext cx="1447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Weakly Not Taken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01</a:t>
            </a:r>
          </a:p>
        </p:txBody>
      </p:sp>
      <p:sp>
        <p:nvSpPr>
          <p:cNvPr id="41991" name="Oval 8">
            <a:extLst>
              <a:ext uri="{FF2B5EF4-FFF2-40B4-BE49-F238E27FC236}">
                <a16:creationId xmlns:a16="http://schemas.microsoft.com/office/drawing/2014/main" id="{C0482CDC-D459-C6AD-9C94-C272FEDEF2F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660730" y="5297311"/>
            <a:ext cx="1447800" cy="914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Strongly Not Taken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00</a:t>
            </a:r>
          </a:p>
        </p:txBody>
      </p:sp>
      <p:sp>
        <p:nvSpPr>
          <p:cNvPr id="41992" name="Line 9">
            <a:extLst>
              <a:ext uri="{FF2B5EF4-FFF2-40B4-BE49-F238E27FC236}">
                <a16:creationId xmlns:a16="http://schemas.microsoft.com/office/drawing/2014/main" id="{755A05BC-55E6-62BC-2B18-F7619C399AF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11375230" y="3316111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3" name="Line 10">
            <a:extLst>
              <a:ext uri="{FF2B5EF4-FFF2-40B4-BE49-F238E27FC236}">
                <a16:creationId xmlns:a16="http://schemas.microsoft.com/office/drawing/2014/main" id="{0976F3C1-EE99-9CB5-EF3B-C17A7F3A281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317830" y="3239911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994" name="Text Box 11">
            <a:extLst>
              <a:ext uri="{FF2B5EF4-FFF2-40B4-BE49-F238E27FC236}">
                <a16:creationId xmlns:a16="http://schemas.microsoft.com/office/drawing/2014/main" id="{E4616A83-192B-C9D1-5B6D-2B6AE0F3EEC7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16200000">
            <a:off x="7930356" y="3757437"/>
            <a:ext cx="231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Decrement when not taken</a:t>
            </a:r>
          </a:p>
        </p:txBody>
      </p:sp>
      <p:sp>
        <p:nvSpPr>
          <p:cNvPr id="41995" name="Text Box 12">
            <a:extLst>
              <a:ext uri="{FF2B5EF4-FFF2-40B4-BE49-F238E27FC236}">
                <a16:creationId xmlns:a16="http://schemas.microsoft.com/office/drawing/2014/main" id="{179C8A15-3B98-7E72-CD6B-58AD8A16A9B0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16200000">
            <a:off x="10625930" y="4065411"/>
            <a:ext cx="195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Increment when taken</a:t>
            </a:r>
          </a:p>
        </p:txBody>
      </p:sp>
      <p:sp>
        <p:nvSpPr>
          <p:cNvPr id="41996" name="Text Box 13">
            <a:extLst>
              <a:ext uri="{FF2B5EF4-FFF2-40B4-BE49-F238E27FC236}">
                <a16:creationId xmlns:a16="http://schemas.microsoft.com/office/drawing/2014/main" id="{CC30C611-6D5A-6A2D-09BC-D7E47830801E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5770" y="6061789"/>
            <a:ext cx="2220480" cy="40011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Saturating counter</a:t>
            </a:r>
          </a:p>
        </p:txBody>
      </p:sp>
      <p:sp>
        <p:nvSpPr>
          <p:cNvPr id="41997" name="Text Box 4">
            <a:extLst>
              <a:ext uri="{FF2B5EF4-FFF2-40B4-BE49-F238E27FC236}">
                <a16:creationId xmlns:a16="http://schemas.microsoft.com/office/drawing/2014/main" id="{67770D41-A45F-008B-BB9A-F7EC34246005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50709" y="3886200"/>
            <a:ext cx="71177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for (I=0;I&lt;5;I++) {		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loop: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…				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}				</a:t>
            </a:r>
            <a:r>
              <a:rPr lang="en-US" altLang="en-US" sz="2800" dirty="0" err="1">
                <a:solidFill>
                  <a:srgbClr val="009900"/>
                </a:solidFill>
                <a:latin typeface="+mn-lt"/>
              </a:rPr>
              <a:t>bnez</a:t>
            </a:r>
            <a:r>
              <a:rPr lang="en-US" altLang="en-US" sz="2800" dirty="0">
                <a:solidFill>
                  <a:srgbClr val="009900"/>
                </a:solidFill>
                <a:latin typeface="+mn-lt"/>
              </a:rPr>
              <a:t> r1, loop: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2123520F-070F-9211-1F79-BDEB76C0CD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Bimodal Predictor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7D5A0E32-5BAE-475B-43F5-7F592938A45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has limited size</a:t>
            </a:r>
          </a:p>
          <a:p>
            <a:r>
              <a:rPr lang="en-US" altLang="en-US"/>
              <a:t>2 bits by N (e.g. 4K)</a:t>
            </a:r>
          </a:p>
          <a:p>
            <a:r>
              <a:rPr lang="en-US" altLang="en-US"/>
              <a:t>uses low bits of branch address to choose entry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DB6F7EE2-C995-0BEB-C8B3-EB65CF4CB68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9994" y="2148519"/>
            <a:ext cx="20447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+mn-lt"/>
              </a:rPr>
              <a:t>branch address</a:t>
            </a:r>
          </a:p>
        </p:txBody>
      </p:sp>
      <p:sp>
        <p:nvSpPr>
          <p:cNvPr id="44036" name="Line 5">
            <a:extLst>
              <a:ext uri="{FF2B5EF4-FFF2-40B4-BE49-F238E27FC236}">
                <a16:creationId xmlns:a16="http://schemas.microsoft.com/office/drawing/2014/main" id="{605CFB3D-4112-1225-5B8D-4D69A6855366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505244" y="2446969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Line 6">
            <a:extLst>
              <a:ext uri="{FF2B5EF4-FFF2-40B4-BE49-F238E27FC236}">
                <a16:creationId xmlns:a16="http://schemas.microsoft.com/office/drawing/2014/main" id="{D1664DBF-8B0C-84B9-07F4-DC3E837559D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9505244" y="2523169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7">
            <a:extLst>
              <a:ext uri="{FF2B5EF4-FFF2-40B4-BE49-F238E27FC236}">
                <a16:creationId xmlns:a16="http://schemas.microsoft.com/office/drawing/2014/main" id="{908C21FD-BC43-8A30-6C2C-3CE390B41352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10038644" y="2446969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8">
            <a:extLst>
              <a:ext uri="{FF2B5EF4-FFF2-40B4-BE49-F238E27FC236}">
                <a16:creationId xmlns:a16="http://schemas.microsoft.com/office/drawing/2014/main" id="{A951F5CD-5320-ED59-7F66-6C42D5D5A94F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9733844" y="2523169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9">
            <a:extLst>
              <a:ext uri="{FF2B5EF4-FFF2-40B4-BE49-F238E27FC236}">
                <a16:creationId xmlns:a16="http://schemas.microsoft.com/office/drawing/2014/main" id="{2F161554-3120-2ECF-E114-D8E9612FCF1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733844" y="2980369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C94B1D57-B512-BCC0-4558-FB50F0D61E9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883194" y="2224719"/>
            <a:ext cx="368300" cy="303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4042" name="Line 11">
            <a:extLst>
              <a:ext uri="{FF2B5EF4-FFF2-40B4-BE49-F238E27FC236}">
                <a16:creationId xmlns:a16="http://schemas.microsoft.com/office/drawing/2014/main" id="{35090AB1-7F9C-80B0-837E-75208F584FB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0876844" y="2904169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2">
            <a:extLst>
              <a:ext uri="{FF2B5EF4-FFF2-40B4-BE49-F238E27FC236}">
                <a16:creationId xmlns:a16="http://schemas.microsoft.com/office/drawing/2014/main" id="{3112C11E-71CA-3984-1E7B-623843078ACE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0876844" y="3056569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Rectangle 13">
            <a:extLst>
              <a:ext uri="{FF2B5EF4-FFF2-40B4-BE49-F238E27FC236}">
                <a16:creationId xmlns:a16="http://schemas.microsoft.com/office/drawing/2014/main" id="{14D8AF85-A649-7268-37B3-E5EAC2184AC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862557" y="2827970"/>
            <a:ext cx="4071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00</a:t>
            </a:r>
          </a:p>
        </p:txBody>
      </p:sp>
      <p:sp>
        <p:nvSpPr>
          <p:cNvPr id="44045" name="Rectangle 14">
            <a:extLst>
              <a:ext uri="{FF2B5EF4-FFF2-40B4-BE49-F238E27FC236}">
                <a16:creationId xmlns:a16="http://schemas.microsoft.com/office/drawing/2014/main" id="{C449AC50-2D67-93B2-71CB-8846C1CEACA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786358" y="1913569"/>
            <a:ext cx="54021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BHT</a:t>
            </a:r>
          </a:p>
        </p:txBody>
      </p:sp>
      <p:sp>
        <p:nvSpPr>
          <p:cNvPr id="44046" name="Text Box 15">
            <a:extLst>
              <a:ext uri="{FF2B5EF4-FFF2-40B4-BE49-F238E27FC236}">
                <a16:creationId xmlns:a16="http://schemas.microsoft.com/office/drawing/2014/main" id="{EF796AC1-522F-7FF4-F246-0D2E954D2F90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20949" y="4069790"/>
            <a:ext cx="1663700" cy="3968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Why low bits?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D11E3369-A19B-29C9-F601-DA45E0CBEE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2-bit branch prediction</a:t>
            </a:r>
          </a:p>
        </p:txBody>
      </p:sp>
      <p:graphicFrame>
        <p:nvGraphicFramePr>
          <p:cNvPr id="24" name="Group 32">
            <a:extLst>
              <a:ext uri="{FF2B5EF4-FFF2-40B4-BE49-F238E27FC236}">
                <a16:creationId xmlns:a16="http://schemas.microsoft.com/office/drawing/2014/main" id="{1E4D42C1-B88B-B6D0-9513-5AA3D788B004}"/>
              </a:ext>
            </a:extLst>
          </p:cNvPr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8235531"/>
              </p:ext>
            </p:extLst>
          </p:nvPr>
        </p:nvGraphicFramePr>
        <p:xfrm>
          <a:off x="1598613" y="4038601"/>
          <a:ext cx="4876800" cy="253841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 of the above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3">
            <a:extLst>
              <a:ext uri="{FF2B5EF4-FFF2-40B4-BE49-F238E27FC236}">
                <a16:creationId xmlns:a16="http://schemas.microsoft.com/office/drawing/2014/main" id="{E1CF21FC-A123-D44D-4330-361DA3262DD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32719" y="1608138"/>
            <a:ext cx="5208588" cy="1981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For a 2-bit predictor and a branch whose pattern is: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TTTTN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What will it's prediction accuracy be (over many, many executions, assume no aliasing)?</a:t>
            </a:r>
          </a:p>
        </p:txBody>
      </p:sp>
      <p:grpSp>
        <p:nvGrpSpPr>
          <p:cNvPr id="46106" name="Group 1">
            <a:extLst>
              <a:ext uri="{FF2B5EF4-FFF2-40B4-BE49-F238E27FC236}">
                <a16:creationId xmlns:a16="http://schemas.microsoft.com/office/drawing/2014/main" id="{BEE9F97A-096F-E813-43A0-20F33CD4AC64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726238" y="2027238"/>
            <a:ext cx="3186577" cy="3346450"/>
            <a:chOff x="5202237" y="2027918"/>
            <a:chExt cx="3186577" cy="3346450"/>
          </a:xfrm>
        </p:grpSpPr>
        <p:sp>
          <p:nvSpPr>
            <p:cNvPr id="46107" name="Rectangle 4">
              <a:extLst>
                <a:ext uri="{FF2B5EF4-FFF2-40B4-BE49-F238E27FC236}">
                  <a16:creationId xmlns:a16="http://schemas.microsoft.com/office/drawing/2014/main" id="{56E1118F-AEAA-6708-BC39-8FE5CAE9785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202237" y="2262868"/>
              <a:ext cx="2044700" cy="2159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+mn-lt"/>
                </a:rPr>
                <a:t>branch address</a:t>
              </a:r>
            </a:p>
          </p:txBody>
        </p:sp>
        <p:sp>
          <p:nvSpPr>
            <p:cNvPr id="46108" name="Line 5">
              <a:extLst>
                <a:ext uri="{FF2B5EF4-FFF2-40B4-BE49-F238E27FC236}">
                  <a16:creationId xmlns:a16="http://schemas.microsoft.com/office/drawing/2014/main" id="{4AF9B99C-03A4-7951-AB77-0F4B2B80C978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6567487" y="256131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6">
              <a:extLst>
                <a:ext uri="{FF2B5EF4-FFF2-40B4-BE49-F238E27FC236}">
                  <a16:creationId xmlns:a16="http://schemas.microsoft.com/office/drawing/2014/main" id="{9726852E-0AF4-51E9-FBB6-08FF2CCBFDB6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6567487" y="263751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7">
              <a:extLst>
                <a:ext uri="{FF2B5EF4-FFF2-40B4-BE49-F238E27FC236}">
                  <a16:creationId xmlns:a16="http://schemas.microsoft.com/office/drawing/2014/main" id="{966DDA28-AAA0-5C50-FE99-65C06D02BC87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7100887" y="256131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8">
              <a:extLst>
                <a:ext uri="{FF2B5EF4-FFF2-40B4-BE49-F238E27FC236}">
                  <a16:creationId xmlns:a16="http://schemas.microsoft.com/office/drawing/2014/main" id="{A9067F08-32E4-1324-C343-B2F3E47196D9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6796087" y="2637518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9">
              <a:extLst>
                <a:ext uri="{FF2B5EF4-FFF2-40B4-BE49-F238E27FC236}">
                  <a16:creationId xmlns:a16="http://schemas.microsoft.com/office/drawing/2014/main" id="{ABC94246-0E92-3453-9CC6-703AF01F8486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796087" y="3094718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0">
              <a:extLst>
                <a:ext uri="{FF2B5EF4-FFF2-40B4-BE49-F238E27FC236}">
                  <a16:creationId xmlns:a16="http://schemas.microsoft.com/office/drawing/2014/main" id="{FA17B26F-F70B-64FB-1952-7329DD48453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5437" y="2339068"/>
              <a:ext cx="368300" cy="3035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6114" name="Line 11">
              <a:extLst>
                <a:ext uri="{FF2B5EF4-FFF2-40B4-BE49-F238E27FC236}">
                  <a16:creationId xmlns:a16="http://schemas.microsoft.com/office/drawing/2014/main" id="{AE3CE4A3-8D2E-A14F-14DD-9B09E89A914F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7939087" y="301851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Line 12">
              <a:extLst>
                <a:ext uri="{FF2B5EF4-FFF2-40B4-BE49-F238E27FC236}">
                  <a16:creationId xmlns:a16="http://schemas.microsoft.com/office/drawing/2014/main" id="{4A9AEEE9-27F9-8C9F-D9E4-5EF85635A0C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939087" y="317091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6" name="Rectangle 13">
              <a:extLst>
                <a:ext uri="{FF2B5EF4-FFF2-40B4-BE49-F238E27FC236}">
                  <a16:creationId xmlns:a16="http://schemas.microsoft.com/office/drawing/2014/main" id="{1EB2B7A8-80C2-3116-B43F-BF3E981C92D9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924800" y="2942318"/>
              <a:ext cx="327014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??</a:t>
              </a:r>
            </a:p>
          </p:txBody>
        </p:sp>
        <p:sp>
          <p:nvSpPr>
            <p:cNvPr id="46117" name="Rectangle 14">
              <a:extLst>
                <a:ext uri="{FF2B5EF4-FFF2-40B4-BE49-F238E27FC236}">
                  <a16:creationId xmlns:a16="http://schemas.microsoft.com/office/drawing/2014/main" id="{A570C0EF-779C-AFF8-CD85-98888BAF2F96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848600" y="2027918"/>
              <a:ext cx="540214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BHT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C9ABE228-9E55-2548-E9D2-DF800920CEA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2-bit branch prediction</a:t>
            </a:r>
          </a:p>
        </p:txBody>
      </p:sp>
      <p:sp>
        <p:nvSpPr>
          <p:cNvPr id="47106" name="Text Box 23">
            <a:extLst>
              <a:ext uri="{FF2B5EF4-FFF2-40B4-BE49-F238E27FC236}">
                <a16:creationId xmlns:a16="http://schemas.microsoft.com/office/drawing/2014/main" id="{716BF685-6EE4-9AB9-4226-07A9D37D51D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0" y="6019801"/>
            <a:ext cx="184150" cy="46196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  <p:graphicFrame>
        <p:nvGraphicFramePr>
          <p:cNvPr id="24" name="Group 32">
            <a:extLst>
              <a:ext uri="{FF2B5EF4-FFF2-40B4-BE49-F238E27FC236}">
                <a16:creationId xmlns:a16="http://schemas.microsoft.com/office/drawing/2014/main" id="{956A768E-D83E-5BDA-C13D-72BF59E81F00}"/>
              </a:ext>
            </a:extLst>
          </p:cNvPr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82474295"/>
              </p:ext>
            </p:extLst>
          </p:nvPr>
        </p:nvGraphicFramePr>
        <p:xfrm>
          <a:off x="1598613" y="4038601"/>
          <a:ext cx="4876800" cy="253841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Better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 of the above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3">
            <a:extLst>
              <a:ext uri="{FF2B5EF4-FFF2-40B4-BE49-F238E27FC236}">
                <a16:creationId xmlns:a16="http://schemas.microsoft.com/office/drawing/2014/main" id="{01B5A900-E523-452C-5328-92DF3337710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68464" y="1638300"/>
            <a:ext cx="5208587" cy="1981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For branches with the following pattern: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TNTNTN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How much better will the 2-bit predictor do on average than the 1-bit predictor?</a:t>
            </a:r>
          </a:p>
        </p:txBody>
      </p:sp>
      <p:grpSp>
        <p:nvGrpSpPr>
          <p:cNvPr id="47131" name="Group 1">
            <a:extLst>
              <a:ext uri="{FF2B5EF4-FFF2-40B4-BE49-F238E27FC236}">
                <a16:creationId xmlns:a16="http://schemas.microsoft.com/office/drawing/2014/main" id="{5DD26E5A-0C73-E8C3-2AC4-AAA7032C6742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726238" y="2027238"/>
            <a:ext cx="3238500" cy="3346450"/>
            <a:chOff x="5202237" y="2027918"/>
            <a:chExt cx="3238500" cy="3346450"/>
          </a:xfrm>
        </p:grpSpPr>
        <p:sp>
          <p:nvSpPr>
            <p:cNvPr id="47132" name="Rectangle 4">
              <a:extLst>
                <a:ext uri="{FF2B5EF4-FFF2-40B4-BE49-F238E27FC236}">
                  <a16:creationId xmlns:a16="http://schemas.microsoft.com/office/drawing/2014/main" id="{B56150F7-C7BF-4F8B-7355-4B9EEAB34DBA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202237" y="2262868"/>
              <a:ext cx="2044700" cy="2159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</a:rPr>
                <a:t>branch address</a:t>
              </a:r>
            </a:p>
          </p:txBody>
        </p:sp>
        <p:sp>
          <p:nvSpPr>
            <p:cNvPr id="47133" name="Line 5">
              <a:extLst>
                <a:ext uri="{FF2B5EF4-FFF2-40B4-BE49-F238E27FC236}">
                  <a16:creationId xmlns:a16="http://schemas.microsoft.com/office/drawing/2014/main" id="{44B0EE5D-1E3A-998D-4A0F-53C1B5286894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6567487" y="256131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Line 6">
              <a:extLst>
                <a:ext uri="{FF2B5EF4-FFF2-40B4-BE49-F238E27FC236}">
                  <a16:creationId xmlns:a16="http://schemas.microsoft.com/office/drawing/2014/main" id="{04E7389E-7D70-2DFF-68EC-4D0D80BB7D85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6567487" y="263751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5" name="Line 7">
              <a:extLst>
                <a:ext uri="{FF2B5EF4-FFF2-40B4-BE49-F238E27FC236}">
                  <a16:creationId xmlns:a16="http://schemas.microsoft.com/office/drawing/2014/main" id="{CE2ADC7E-57B0-6EAB-80D9-4E5E92B356D8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7100887" y="256131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8">
              <a:extLst>
                <a:ext uri="{FF2B5EF4-FFF2-40B4-BE49-F238E27FC236}">
                  <a16:creationId xmlns:a16="http://schemas.microsoft.com/office/drawing/2014/main" id="{F2D9F80D-648B-3EAB-0F7A-CADD54A20D73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796087" y="2637518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Line 9">
              <a:extLst>
                <a:ext uri="{FF2B5EF4-FFF2-40B4-BE49-F238E27FC236}">
                  <a16:creationId xmlns:a16="http://schemas.microsoft.com/office/drawing/2014/main" id="{FAD7B6FC-EF6B-37C9-6846-90EA8C57E424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6796087" y="3094718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38" name="Rectangle 10">
              <a:extLst>
                <a:ext uri="{FF2B5EF4-FFF2-40B4-BE49-F238E27FC236}">
                  <a16:creationId xmlns:a16="http://schemas.microsoft.com/office/drawing/2014/main" id="{9A6CAF7B-00ED-5C21-AFF1-3AAA2A35E1A2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945437" y="2339068"/>
              <a:ext cx="368300" cy="3035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</a:endParaRPr>
            </a:p>
          </p:txBody>
        </p:sp>
        <p:sp>
          <p:nvSpPr>
            <p:cNvPr id="47139" name="Line 11">
              <a:extLst>
                <a:ext uri="{FF2B5EF4-FFF2-40B4-BE49-F238E27FC236}">
                  <a16:creationId xmlns:a16="http://schemas.microsoft.com/office/drawing/2014/main" id="{EA901A39-339C-F042-AC40-CA1E2A9237C3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939087" y="301851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Line 12">
              <a:extLst>
                <a:ext uri="{FF2B5EF4-FFF2-40B4-BE49-F238E27FC236}">
                  <a16:creationId xmlns:a16="http://schemas.microsoft.com/office/drawing/2014/main" id="{6019941D-CAB9-D89C-696E-E2B6AB7C37CE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7939087" y="317091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1" name="Rectangle 13">
              <a:extLst>
                <a:ext uri="{FF2B5EF4-FFF2-40B4-BE49-F238E27FC236}">
                  <a16:creationId xmlns:a16="http://schemas.microsoft.com/office/drawing/2014/main" id="{3C55F672-30C3-3A16-618F-02FD69CFA259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24800" y="2942318"/>
              <a:ext cx="365486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??</a:t>
              </a:r>
            </a:p>
          </p:txBody>
        </p:sp>
        <p:sp>
          <p:nvSpPr>
            <p:cNvPr id="47142" name="Rectangle 14">
              <a:extLst>
                <a:ext uri="{FF2B5EF4-FFF2-40B4-BE49-F238E27FC236}">
                  <a16:creationId xmlns:a16="http://schemas.microsoft.com/office/drawing/2014/main" id="{E1CB71CB-05BD-15E2-C27A-BB8060B76563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848600" y="2027918"/>
              <a:ext cx="5921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BHT</a:t>
              </a: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E3D3C23E-2D7F-4EC4-B0B6-26BCC91C17A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2-bit branch prediction</a:t>
            </a:r>
          </a:p>
        </p:txBody>
      </p:sp>
      <p:graphicFrame>
        <p:nvGraphicFramePr>
          <p:cNvPr id="24" name="Group 32">
            <a:extLst>
              <a:ext uri="{FF2B5EF4-FFF2-40B4-BE49-F238E27FC236}">
                <a16:creationId xmlns:a16="http://schemas.microsoft.com/office/drawing/2014/main" id="{5306B146-F089-AF1F-AD66-89884E97BA9A}"/>
              </a:ext>
            </a:extLst>
          </p:cNvPr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1320243"/>
              </p:ext>
            </p:extLst>
          </p:nvPr>
        </p:nvGraphicFramePr>
        <p:xfrm>
          <a:off x="1689099" y="3170239"/>
          <a:ext cx="7951611" cy="3452813"/>
        </p:xfrm>
        <a:graphic>
          <a:graphicData uri="http://schemas.openxmlformats.org/drawingml/2006/table">
            <a:tbl>
              <a:tblPr/>
              <a:tblGrid>
                <a:gridCol w="1749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aliasing is detected, the old value is cleared, and we restart for the new branch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aliasing is allowed and interference may occur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aliasing is allowed only if the two branches have the same bias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new set of bits are chosen to determine a new hash function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 of the above</a:t>
                      </a:r>
                    </a:p>
                  </a:txBody>
                  <a:tcPr marL="91430" marR="914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3">
            <a:extLst>
              <a:ext uri="{FF2B5EF4-FFF2-40B4-BE49-F238E27FC236}">
                <a16:creationId xmlns:a16="http://schemas.microsoft.com/office/drawing/2014/main" id="{51EE77D0-EC54-4F17-189C-147295B05E8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68464" y="1638300"/>
            <a:ext cx="5208587" cy="1981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kern="0" dirty="0"/>
              <a:t>What happens when the low order bits map to the same location in the BHT?</a:t>
            </a:r>
          </a:p>
        </p:txBody>
      </p:sp>
      <p:grpSp>
        <p:nvGrpSpPr>
          <p:cNvPr id="48154" name="Group 1">
            <a:extLst>
              <a:ext uri="{FF2B5EF4-FFF2-40B4-BE49-F238E27FC236}">
                <a16:creationId xmlns:a16="http://schemas.microsoft.com/office/drawing/2014/main" id="{98121447-6283-EF2A-3EFC-F97375DF4478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413518" y="1755775"/>
            <a:ext cx="3186577" cy="3346450"/>
            <a:chOff x="5202237" y="2027918"/>
            <a:chExt cx="3186577" cy="3346450"/>
          </a:xfrm>
        </p:grpSpPr>
        <p:sp>
          <p:nvSpPr>
            <p:cNvPr id="48156" name="Rectangle 4">
              <a:extLst>
                <a:ext uri="{FF2B5EF4-FFF2-40B4-BE49-F238E27FC236}">
                  <a16:creationId xmlns:a16="http://schemas.microsoft.com/office/drawing/2014/main" id="{FE9619DB-EFCD-E899-3673-FF725AB8BD69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202237" y="2262868"/>
              <a:ext cx="2044700" cy="2159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</a:rPr>
                <a:t>branch address</a:t>
              </a:r>
            </a:p>
          </p:txBody>
        </p:sp>
        <p:sp>
          <p:nvSpPr>
            <p:cNvPr id="48157" name="Line 5">
              <a:extLst>
                <a:ext uri="{FF2B5EF4-FFF2-40B4-BE49-F238E27FC236}">
                  <a16:creationId xmlns:a16="http://schemas.microsoft.com/office/drawing/2014/main" id="{EAA40DE0-5563-4782-2840-BB195CAFAC69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6567487" y="256131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Line 6">
              <a:extLst>
                <a:ext uri="{FF2B5EF4-FFF2-40B4-BE49-F238E27FC236}">
                  <a16:creationId xmlns:a16="http://schemas.microsoft.com/office/drawing/2014/main" id="{B91056DF-614F-CCBE-C81E-374B21D11CC8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6567487" y="2637518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Line 7">
              <a:extLst>
                <a:ext uri="{FF2B5EF4-FFF2-40B4-BE49-F238E27FC236}">
                  <a16:creationId xmlns:a16="http://schemas.microsoft.com/office/drawing/2014/main" id="{1E17B43E-9D03-744E-3EC6-94D9F2B1FCC6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7100887" y="2561318"/>
              <a:ext cx="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8">
              <a:extLst>
                <a:ext uri="{FF2B5EF4-FFF2-40B4-BE49-F238E27FC236}">
                  <a16:creationId xmlns:a16="http://schemas.microsoft.com/office/drawing/2014/main" id="{68CD86D2-FE18-D507-DE2B-44D0FD722359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796087" y="2637518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Line 9">
              <a:extLst>
                <a:ext uri="{FF2B5EF4-FFF2-40B4-BE49-F238E27FC236}">
                  <a16:creationId xmlns:a16="http://schemas.microsoft.com/office/drawing/2014/main" id="{36953377-93E9-D725-D743-6734A18F1DBF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6796087" y="3094718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10">
              <a:extLst>
                <a:ext uri="{FF2B5EF4-FFF2-40B4-BE49-F238E27FC236}">
                  <a16:creationId xmlns:a16="http://schemas.microsoft.com/office/drawing/2014/main" id="{F27C6385-DB49-CD6A-F1C3-88830B742DD4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945437" y="2339068"/>
              <a:ext cx="368300" cy="3035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8163" name="Line 11">
              <a:extLst>
                <a:ext uri="{FF2B5EF4-FFF2-40B4-BE49-F238E27FC236}">
                  <a16:creationId xmlns:a16="http://schemas.microsoft.com/office/drawing/2014/main" id="{D5B408B7-8D17-713B-4B72-68AC55FC3ED9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939087" y="301851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Line 12">
              <a:extLst>
                <a:ext uri="{FF2B5EF4-FFF2-40B4-BE49-F238E27FC236}">
                  <a16:creationId xmlns:a16="http://schemas.microsoft.com/office/drawing/2014/main" id="{BDB2D6AC-983B-8A2D-30B7-852E3337FC05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7939087" y="3170918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13">
              <a:extLst>
                <a:ext uri="{FF2B5EF4-FFF2-40B4-BE49-F238E27FC236}">
                  <a16:creationId xmlns:a16="http://schemas.microsoft.com/office/drawing/2014/main" id="{BDF4F646-FB36-998E-A57E-9A1FD5AC8BB8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24800" y="2942318"/>
              <a:ext cx="407164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00</a:t>
              </a:r>
            </a:p>
          </p:txBody>
        </p:sp>
        <p:sp>
          <p:nvSpPr>
            <p:cNvPr id="48166" name="Rectangle 14">
              <a:extLst>
                <a:ext uri="{FF2B5EF4-FFF2-40B4-BE49-F238E27FC236}">
                  <a16:creationId xmlns:a16="http://schemas.microsoft.com/office/drawing/2014/main" id="{C4695F59-F7D5-6EB0-413F-A803ABEA9156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848600" y="2027918"/>
              <a:ext cx="540214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BHT</a:t>
              </a:r>
            </a:p>
          </p:txBody>
        </p:sp>
      </p:grpSp>
      <p:sp>
        <p:nvSpPr>
          <p:cNvPr id="48155" name="Text Box 23">
            <a:extLst>
              <a:ext uri="{FF2B5EF4-FFF2-40B4-BE49-F238E27FC236}">
                <a16:creationId xmlns:a16="http://schemas.microsoft.com/office/drawing/2014/main" id="{BEFC3BB6-AC91-9A23-2713-AEBE391D1B9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13939" y="6019801"/>
            <a:ext cx="185737" cy="46196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5CF3F15D-8428-D31E-CEAF-1FC50EC9060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2-bit prediction accuracy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5C16AA2B-F75E-CF73-46A4-58221F0B2C2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758113" y="3033713"/>
            <a:ext cx="27379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Is this good enough?</a:t>
            </a:r>
          </a:p>
        </p:txBody>
      </p:sp>
      <p:pic>
        <p:nvPicPr>
          <p:cNvPr id="49155" name="Picture 5" descr="Ch3-fig09">
            <a:extLst>
              <a:ext uri="{FF2B5EF4-FFF2-40B4-BE49-F238E27FC236}">
                <a16:creationId xmlns:a16="http://schemas.microsoft.com/office/drawing/2014/main" id="{D2946CC5-9FF4-7846-856D-0D87196B44F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711" y="1371600"/>
            <a:ext cx="4561065" cy="546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026">
            <a:extLst>
              <a:ext uri="{FF2B5EF4-FFF2-40B4-BE49-F238E27FC236}">
                <a16:creationId xmlns:a16="http://schemas.microsoft.com/office/drawing/2014/main" id="{80C29436-23C5-7FBA-DBF4-F737E91F070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Looking for Instruction Level Parallelism (ILP)</a:t>
            </a:r>
          </a:p>
        </p:txBody>
      </p:sp>
      <p:sp>
        <p:nvSpPr>
          <p:cNvPr id="6146" name="Rectangle 1027">
            <a:extLst>
              <a:ext uri="{FF2B5EF4-FFF2-40B4-BE49-F238E27FC236}">
                <a16:creationId xmlns:a16="http://schemas.microsoft.com/office/drawing/2014/main" id="{3D78D41A-FB78-59AB-F584-80FBB672306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54578" y="1598260"/>
            <a:ext cx="7772400" cy="514032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We want to identify and exploit ILP – instructions that can potentially be executed at the same time.</a:t>
            </a:r>
          </a:p>
          <a:p>
            <a:r>
              <a:rPr lang="en-US" altLang="en-US" dirty="0"/>
              <a:t>Branches are 15-20% of instructions</a:t>
            </a:r>
          </a:p>
          <a:p>
            <a:pPr lvl="1"/>
            <a:r>
              <a:rPr lang="en-US" altLang="en-US" dirty="0"/>
              <a:t>Implications?</a:t>
            </a:r>
          </a:p>
          <a:p>
            <a:pPr lvl="2"/>
            <a:r>
              <a:rPr lang="en-US" altLang="en-US" sz="1800" dirty="0"/>
              <a:t> </a:t>
            </a:r>
          </a:p>
          <a:p>
            <a:pPr lvl="2"/>
            <a:r>
              <a:rPr lang="en-US" altLang="en-US" sz="1800" dirty="0"/>
              <a:t> </a:t>
            </a:r>
          </a:p>
          <a:p>
            <a:pPr lvl="2"/>
            <a:endParaRPr lang="en-US" altLang="en-US" sz="1800" dirty="0"/>
          </a:p>
          <a:p>
            <a:r>
              <a:rPr lang="en-US" altLang="en-US" dirty="0"/>
              <a:t>Can only keep the pipeline full if we can consistently keep fetching well past unresolved branches.</a:t>
            </a:r>
          </a:p>
          <a:p>
            <a:r>
              <a:rPr lang="en-US" altLang="en-US" dirty="0"/>
              <a:t>Can only exploit high levels of parallelism if we consistently have </a:t>
            </a:r>
            <a:r>
              <a:rPr lang="en-US" altLang="en-US" dirty="0">
                <a:solidFill>
                  <a:srgbClr val="CC0000"/>
                </a:solidFill>
              </a:rPr>
              <a:t>multiple basic blocks</a:t>
            </a:r>
            <a:r>
              <a:rPr lang="en-US" altLang="en-US" dirty="0"/>
              <a:t> in the processor at once.</a:t>
            </a:r>
          </a:p>
        </p:txBody>
      </p:sp>
      <p:sp>
        <p:nvSpPr>
          <p:cNvPr id="6147" name="Text Box 1030">
            <a:extLst>
              <a:ext uri="{FF2B5EF4-FFF2-40B4-BE49-F238E27FC236}">
                <a16:creationId xmlns:a16="http://schemas.microsoft.com/office/drawing/2014/main" id="{6A2051E1-67E0-C04C-8218-814E15C3092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48400" y="2895601"/>
            <a:ext cx="2124299" cy="707886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Lots of branches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Small basic blocks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660D0789-A68F-779E-5B01-DBD80209C22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Importance of Branch Prediction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5770D6F-ACF6-9723-1B0F-F2CEEBC3FD56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MIPS R2000 -- branch hazard of 1 cycle, 1 instruction issued per cycle</a:t>
            </a:r>
          </a:p>
          <a:p>
            <a:pPr lvl="1"/>
            <a:r>
              <a:rPr lang="en-US" altLang="en-US"/>
              <a:t>delayed branch</a:t>
            </a:r>
          </a:p>
          <a:p>
            <a:r>
              <a:rPr lang="en-US" altLang="en-US"/>
              <a:t>next generation – 2-3 cycle hazard, 1-2 instructions issued per cycle</a:t>
            </a:r>
          </a:p>
          <a:p>
            <a:pPr lvl="1"/>
            <a:r>
              <a:rPr lang="en-US" altLang="en-US"/>
              <a:t>cost of branch misprediction goes up</a:t>
            </a:r>
          </a:p>
          <a:p>
            <a:r>
              <a:rPr lang="en-US" altLang="en-US"/>
              <a:t>Pentium 4</a:t>
            </a:r>
          </a:p>
        </p:txBody>
      </p:sp>
      <p:pic>
        <p:nvPicPr>
          <p:cNvPr id="8195" name="Picture 4" descr="p4pipe">
            <a:extLst>
              <a:ext uri="{FF2B5EF4-FFF2-40B4-BE49-F238E27FC236}">
                <a16:creationId xmlns:a16="http://schemas.microsoft.com/office/drawing/2014/main" id="{C17504D9-63D4-7FE8-1A3B-D07CBB603761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67200"/>
            <a:ext cx="622935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03DFDA77-D658-3876-1F94-683FEE9F32E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Importance of Branch Prediction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487D4FD-82E4-4D2B-1D61-CB5FFFD6CE0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336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976D315D-57EA-586B-9163-B969C1F0F5D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33650" y="4267200"/>
            <a:ext cx="3048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63763913-A7CB-5E57-5B23-44109FCBACC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33650" y="3962400"/>
            <a:ext cx="304800" cy="304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5" name="Rectangle 8">
            <a:extLst>
              <a:ext uri="{FF2B5EF4-FFF2-40B4-BE49-F238E27FC236}">
                <a16:creationId xmlns:a16="http://schemas.microsoft.com/office/drawing/2014/main" id="{9A6B127F-4F83-1611-0E9B-E87A8069052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336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6" name="Rectangle 9">
            <a:extLst>
              <a:ext uri="{FF2B5EF4-FFF2-40B4-BE49-F238E27FC236}">
                <a16:creationId xmlns:a16="http://schemas.microsoft.com/office/drawing/2014/main" id="{E4EF4E13-680E-59DB-1F80-CB2C4F09E6F6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384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7" name="Rectangle 10">
            <a:extLst>
              <a:ext uri="{FF2B5EF4-FFF2-40B4-BE49-F238E27FC236}">
                <a16:creationId xmlns:a16="http://schemas.microsoft.com/office/drawing/2014/main" id="{D4D3BD30-8A6F-282F-1ED4-D472ED41BB5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384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8" name="Rectangle 11">
            <a:extLst>
              <a:ext uri="{FF2B5EF4-FFF2-40B4-BE49-F238E27FC236}">
                <a16:creationId xmlns:a16="http://schemas.microsoft.com/office/drawing/2014/main" id="{D6A520B9-4B97-67EC-07D5-611E93F9728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384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49" name="Rectangle 12">
            <a:extLst>
              <a:ext uri="{FF2B5EF4-FFF2-40B4-BE49-F238E27FC236}">
                <a16:creationId xmlns:a16="http://schemas.microsoft.com/office/drawing/2014/main" id="{CE695796-6070-4A5B-88D3-320B5CCF8D1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8384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0" name="Rectangle 25">
            <a:extLst>
              <a:ext uri="{FF2B5EF4-FFF2-40B4-BE49-F238E27FC236}">
                <a16:creationId xmlns:a16="http://schemas.microsoft.com/office/drawing/2014/main" id="{96E3CEAF-2CD0-9B35-B1F0-76E4DD15A88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432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1" name="Rectangle 26">
            <a:extLst>
              <a:ext uri="{FF2B5EF4-FFF2-40B4-BE49-F238E27FC236}">
                <a16:creationId xmlns:a16="http://schemas.microsoft.com/office/drawing/2014/main" id="{37582A9B-86B4-56CA-249C-53104987013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1432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2" name="Rectangle 27">
            <a:extLst>
              <a:ext uri="{FF2B5EF4-FFF2-40B4-BE49-F238E27FC236}">
                <a16:creationId xmlns:a16="http://schemas.microsoft.com/office/drawing/2014/main" id="{A846BC67-DF3B-BEEC-BE0C-B62F2CE686F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1432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3" name="Rectangle 28">
            <a:extLst>
              <a:ext uri="{FF2B5EF4-FFF2-40B4-BE49-F238E27FC236}">
                <a16:creationId xmlns:a16="http://schemas.microsoft.com/office/drawing/2014/main" id="{3EC3E068-55D9-8821-680D-CD73BB1C6EE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432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4" name="Rectangle 29">
            <a:extLst>
              <a:ext uri="{FF2B5EF4-FFF2-40B4-BE49-F238E27FC236}">
                <a16:creationId xmlns:a16="http://schemas.microsoft.com/office/drawing/2014/main" id="{A68DACEE-402B-DAAA-1ABC-DDFDC85FDEEA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4480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5" name="Rectangle 30">
            <a:extLst>
              <a:ext uri="{FF2B5EF4-FFF2-40B4-BE49-F238E27FC236}">
                <a16:creationId xmlns:a16="http://schemas.microsoft.com/office/drawing/2014/main" id="{1C75AE35-E0FD-C4DB-8B3D-5BE3E01B894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4480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6" name="Rectangle 31">
            <a:extLst>
              <a:ext uri="{FF2B5EF4-FFF2-40B4-BE49-F238E27FC236}">
                <a16:creationId xmlns:a16="http://schemas.microsoft.com/office/drawing/2014/main" id="{C6326DDA-0968-ECD6-4E96-2275267CED9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480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7" name="Rectangle 32">
            <a:extLst>
              <a:ext uri="{FF2B5EF4-FFF2-40B4-BE49-F238E27FC236}">
                <a16:creationId xmlns:a16="http://schemas.microsoft.com/office/drawing/2014/main" id="{6C48BED1-7357-A2E8-C6EA-519E4C8741B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4480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8" name="Rectangle 33">
            <a:extLst>
              <a:ext uri="{FF2B5EF4-FFF2-40B4-BE49-F238E27FC236}">
                <a16:creationId xmlns:a16="http://schemas.microsoft.com/office/drawing/2014/main" id="{86336449-9EBB-04DD-9CF0-F1DA4A83FDF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7528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59" name="Rectangle 34">
            <a:extLst>
              <a:ext uri="{FF2B5EF4-FFF2-40B4-BE49-F238E27FC236}">
                <a16:creationId xmlns:a16="http://schemas.microsoft.com/office/drawing/2014/main" id="{018C7347-DF14-3A27-12B7-2106BCC87A64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7528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0" name="Rectangle 35">
            <a:extLst>
              <a:ext uri="{FF2B5EF4-FFF2-40B4-BE49-F238E27FC236}">
                <a16:creationId xmlns:a16="http://schemas.microsoft.com/office/drawing/2014/main" id="{FABFB66C-A129-27E5-AB16-2E1C3B9F699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7528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1" name="Rectangle 36">
            <a:extLst>
              <a:ext uri="{FF2B5EF4-FFF2-40B4-BE49-F238E27FC236}">
                <a16:creationId xmlns:a16="http://schemas.microsoft.com/office/drawing/2014/main" id="{95FFC603-A037-F44D-4737-536E8849787A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7528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2" name="Rectangle 37">
            <a:extLst>
              <a:ext uri="{FF2B5EF4-FFF2-40B4-BE49-F238E27FC236}">
                <a16:creationId xmlns:a16="http://schemas.microsoft.com/office/drawing/2014/main" id="{8C91A496-96E9-480E-BA5D-7E4DB40F18EE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576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3" name="Rectangle 38">
            <a:extLst>
              <a:ext uri="{FF2B5EF4-FFF2-40B4-BE49-F238E27FC236}">
                <a16:creationId xmlns:a16="http://schemas.microsoft.com/office/drawing/2014/main" id="{E05B03B2-4998-EE68-0F78-5276088293A0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0576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4" name="Rectangle 39">
            <a:extLst>
              <a:ext uri="{FF2B5EF4-FFF2-40B4-BE49-F238E27FC236}">
                <a16:creationId xmlns:a16="http://schemas.microsoft.com/office/drawing/2014/main" id="{A27FD6E3-AEF0-9FE3-DEDB-6262443F8C84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0576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5" name="Rectangle 40">
            <a:extLst>
              <a:ext uri="{FF2B5EF4-FFF2-40B4-BE49-F238E27FC236}">
                <a16:creationId xmlns:a16="http://schemas.microsoft.com/office/drawing/2014/main" id="{E0F2889F-8460-320F-C46A-0B8AD27E56BB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0576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6" name="Rectangle 41">
            <a:extLst>
              <a:ext uri="{FF2B5EF4-FFF2-40B4-BE49-F238E27FC236}">
                <a16:creationId xmlns:a16="http://schemas.microsoft.com/office/drawing/2014/main" id="{F0B84DCC-1852-F613-85D2-70333B96D5AC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3624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7" name="Rectangle 42">
            <a:extLst>
              <a:ext uri="{FF2B5EF4-FFF2-40B4-BE49-F238E27FC236}">
                <a16:creationId xmlns:a16="http://schemas.microsoft.com/office/drawing/2014/main" id="{6A49BFE6-9FD0-62DF-472A-BF3B3BF9EB1C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3624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8" name="Rectangle 43">
            <a:extLst>
              <a:ext uri="{FF2B5EF4-FFF2-40B4-BE49-F238E27FC236}">
                <a16:creationId xmlns:a16="http://schemas.microsoft.com/office/drawing/2014/main" id="{9236E191-BD4E-F6F1-93C9-B33D0B2E6CA4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3624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69" name="Rectangle 44">
            <a:extLst>
              <a:ext uri="{FF2B5EF4-FFF2-40B4-BE49-F238E27FC236}">
                <a16:creationId xmlns:a16="http://schemas.microsoft.com/office/drawing/2014/main" id="{B6926133-BCB9-3CBB-726E-608B3738802B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3624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0" name="Rectangle 45">
            <a:extLst>
              <a:ext uri="{FF2B5EF4-FFF2-40B4-BE49-F238E27FC236}">
                <a16:creationId xmlns:a16="http://schemas.microsoft.com/office/drawing/2014/main" id="{E327A3F4-CDD1-ACEF-3255-72E4A17AEB0F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672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1" name="Rectangle 46">
            <a:extLst>
              <a:ext uri="{FF2B5EF4-FFF2-40B4-BE49-F238E27FC236}">
                <a16:creationId xmlns:a16="http://schemas.microsoft.com/office/drawing/2014/main" id="{3A3D7C09-7C73-CEDA-4251-DE31EB338C95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6672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2" name="Rectangle 47">
            <a:extLst>
              <a:ext uri="{FF2B5EF4-FFF2-40B4-BE49-F238E27FC236}">
                <a16:creationId xmlns:a16="http://schemas.microsoft.com/office/drawing/2014/main" id="{1753DEE2-9907-3828-BFF0-464399519C86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6672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3" name="Rectangle 48">
            <a:extLst>
              <a:ext uri="{FF2B5EF4-FFF2-40B4-BE49-F238E27FC236}">
                <a16:creationId xmlns:a16="http://schemas.microsoft.com/office/drawing/2014/main" id="{1813C76C-22FA-CA41-EC37-B22C852240D4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6672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4" name="Rectangle 49">
            <a:extLst>
              <a:ext uri="{FF2B5EF4-FFF2-40B4-BE49-F238E27FC236}">
                <a16:creationId xmlns:a16="http://schemas.microsoft.com/office/drawing/2014/main" id="{0F080E73-47B4-DA07-8EE4-4BE325B33C63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9720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5" name="Rectangle 50">
            <a:extLst>
              <a:ext uri="{FF2B5EF4-FFF2-40B4-BE49-F238E27FC236}">
                <a16:creationId xmlns:a16="http://schemas.microsoft.com/office/drawing/2014/main" id="{CA3727BB-8511-E0CD-510C-F257386CB740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9720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6" name="Rectangle 51">
            <a:extLst>
              <a:ext uri="{FF2B5EF4-FFF2-40B4-BE49-F238E27FC236}">
                <a16:creationId xmlns:a16="http://schemas.microsoft.com/office/drawing/2014/main" id="{F6FE0FD7-98F1-2334-2D61-594D2F03FFB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9720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7" name="Rectangle 52">
            <a:extLst>
              <a:ext uri="{FF2B5EF4-FFF2-40B4-BE49-F238E27FC236}">
                <a16:creationId xmlns:a16="http://schemas.microsoft.com/office/drawing/2014/main" id="{AD4A8484-0219-E782-74EA-B32CA8946D38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9720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8" name="Rectangle 53">
            <a:extLst>
              <a:ext uri="{FF2B5EF4-FFF2-40B4-BE49-F238E27FC236}">
                <a16:creationId xmlns:a16="http://schemas.microsoft.com/office/drawing/2014/main" id="{20758064-D768-4E3F-C858-E7C56C0389AE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52768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79" name="Rectangle 54">
            <a:extLst>
              <a:ext uri="{FF2B5EF4-FFF2-40B4-BE49-F238E27FC236}">
                <a16:creationId xmlns:a16="http://schemas.microsoft.com/office/drawing/2014/main" id="{997657F8-1D0D-32F7-8628-4C414C6C1CA3}"/>
              </a:ext>
            </a:extLst>
          </p:cNvPr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2768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0" name="Rectangle 55">
            <a:extLst>
              <a:ext uri="{FF2B5EF4-FFF2-40B4-BE49-F238E27FC236}">
                <a16:creationId xmlns:a16="http://schemas.microsoft.com/office/drawing/2014/main" id="{A46C67BD-C61C-8FB2-3F24-322329749737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52768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1" name="Rectangle 56">
            <a:extLst>
              <a:ext uri="{FF2B5EF4-FFF2-40B4-BE49-F238E27FC236}">
                <a16:creationId xmlns:a16="http://schemas.microsoft.com/office/drawing/2014/main" id="{9E4FDD03-433B-01C9-C2F4-FF0560773258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2768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2" name="Rectangle 57">
            <a:extLst>
              <a:ext uri="{FF2B5EF4-FFF2-40B4-BE49-F238E27FC236}">
                <a16:creationId xmlns:a16="http://schemas.microsoft.com/office/drawing/2014/main" id="{AE7211D4-6F06-DC21-BC10-E37F231AFE70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55816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3" name="Rectangle 58">
            <a:extLst>
              <a:ext uri="{FF2B5EF4-FFF2-40B4-BE49-F238E27FC236}">
                <a16:creationId xmlns:a16="http://schemas.microsoft.com/office/drawing/2014/main" id="{1368C863-C59D-98EE-AC35-52270FBC44BE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55816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4" name="Rectangle 59">
            <a:extLst>
              <a:ext uri="{FF2B5EF4-FFF2-40B4-BE49-F238E27FC236}">
                <a16:creationId xmlns:a16="http://schemas.microsoft.com/office/drawing/2014/main" id="{34061A78-67E6-DA11-F4AB-2ADE87CBC05A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5816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5" name="Rectangle 60">
            <a:extLst>
              <a:ext uri="{FF2B5EF4-FFF2-40B4-BE49-F238E27FC236}">
                <a16:creationId xmlns:a16="http://schemas.microsoft.com/office/drawing/2014/main" id="{72B65613-6963-8F5C-C255-61E271A385EB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5816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6" name="Rectangle 61">
            <a:extLst>
              <a:ext uri="{FF2B5EF4-FFF2-40B4-BE49-F238E27FC236}">
                <a16:creationId xmlns:a16="http://schemas.microsoft.com/office/drawing/2014/main" id="{E2452628-32AE-B47D-1675-B49204AB7DEE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8864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7" name="Rectangle 62">
            <a:extLst>
              <a:ext uri="{FF2B5EF4-FFF2-40B4-BE49-F238E27FC236}">
                <a16:creationId xmlns:a16="http://schemas.microsoft.com/office/drawing/2014/main" id="{8B99209D-7345-E212-CCDD-8CBCDF9680C4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8864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8" name="Rectangle 63">
            <a:extLst>
              <a:ext uri="{FF2B5EF4-FFF2-40B4-BE49-F238E27FC236}">
                <a16:creationId xmlns:a16="http://schemas.microsoft.com/office/drawing/2014/main" id="{5432B2CC-0469-2ABD-B8C6-76A77F0CB66A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8864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89" name="Rectangle 64">
            <a:extLst>
              <a:ext uri="{FF2B5EF4-FFF2-40B4-BE49-F238E27FC236}">
                <a16:creationId xmlns:a16="http://schemas.microsoft.com/office/drawing/2014/main" id="{59D0C174-9719-A06D-B06F-85B0DC90DC14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8864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0" name="Rectangle 65">
            <a:extLst>
              <a:ext uri="{FF2B5EF4-FFF2-40B4-BE49-F238E27FC236}">
                <a16:creationId xmlns:a16="http://schemas.microsoft.com/office/drawing/2014/main" id="{0B83BBC9-0276-004B-9C9A-2397A4174871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1912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1" name="Rectangle 66">
            <a:extLst>
              <a:ext uri="{FF2B5EF4-FFF2-40B4-BE49-F238E27FC236}">
                <a16:creationId xmlns:a16="http://schemas.microsoft.com/office/drawing/2014/main" id="{CB4FE81A-EA42-B1FD-A3BD-DBF95877ABFC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61912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2" name="Rectangle 67">
            <a:extLst>
              <a:ext uri="{FF2B5EF4-FFF2-40B4-BE49-F238E27FC236}">
                <a16:creationId xmlns:a16="http://schemas.microsoft.com/office/drawing/2014/main" id="{566F61D7-0EB9-4F6E-9B73-1D1BA7696577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1912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3" name="Rectangle 68">
            <a:extLst>
              <a:ext uri="{FF2B5EF4-FFF2-40B4-BE49-F238E27FC236}">
                <a16:creationId xmlns:a16="http://schemas.microsoft.com/office/drawing/2014/main" id="{4C3C91CD-119F-C708-1BC4-DA246AA6F9B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1912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4" name="Rectangle 69">
            <a:extLst>
              <a:ext uri="{FF2B5EF4-FFF2-40B4-BE49-F238E27FC236}">
                <a16:creationId xmlns:a16="http://schemas.microsoft.com/office/drawing/2014/main" id="{624ADCD8-1B78-3D9C-5B29-44ADD6F1C86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4960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5" name="Rectangle 70">
            <a:extLst>
              <a:ext uri="{FF2B5EF4-FFF2-40B4-BE49-F238E27FC236}">
                <a16:creationId xmlns:a16="http://schemas.microsoft.com/office/drawing/2014/main" id="{7A6856A0-E719-501D-0290-21192A52B269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4960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6" name="Rectangle 71">
            <a:extLst>
              <a:ext uri="{FF2B5EF4-FFF2-40B4-BE49-F238E27FC236}">
                <a16:creationId xmlns:a16="http://schemas.microsoft.com/office/drawing/2014/main" id="{7AF30B4A-454A-88E1-8F97-AFC183A03BF5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4960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7" name="Rectangle 72">
            <a:extLst>
              <a:ext uri="{FF2B5EF4-FFF2-40B4-BE49-F238E27FC236}">
                <a16:creationId xmlns:a16="http://schemas.microsoft.com/office/drawing/2014/main" id="{74D359D7-BF3C-1533-9C2E-427ED7A6F447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4960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8" name="Rectangle 73">
            <a:extLst>
              <a:ext uri="{FF2B5EF4-FFF2-40B4-BE49-F238E27FC236}">
                <a16:creationId xmlns:a16="http://schemas.microsoft.com/office/drawing/2014/main" id="{F84DAFD4-3CFB-1BF7-EFEA-BCB00BEBBAB8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68008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299" name="Rectangle 74">
            <a:extLst>
              <a:ext uri="{FF2B5EF4-FFF2-40B4-BE49-F238E27FC236}">
                <a16:creationId xmlns:a16="http://schemas.microsoft.com/office/drawing/2014/main" id="{D501F2AB-67C2-5CC8-FDE3-B9824C324F4D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68008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0" name="Rectangle 75">
            <a:extLst>
              <a:ext uri="{FF2B5EF4-FFF2-40B4-BE49-F238E27FC236}">
                <a16:creationId xmlns:a16="http://schemas.microsoft.com/office/drawing/2014/main" id="{BBAF1C09-D7D1-B04C-AD78-0D1C9E25C21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8008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1" name="Rectangle 76">
            <a:extLst>
              <a:ext uri="{FF2B5EF4-FFF2-40B4-BE49-F238E27FC236}">
                <a16:creationId xmlns:a16="http://schemas.microsoft.com/office/drawing/2014/main" id="{36A684A4-76EE-2DA2-1C3B-A985D641F680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68008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2" name="Rectangle 77">
            <a:extLst>
              <a:ext uri="{FF2B5EF4-FFF2-40B4-BE49-F238E27FC236}">
                <a16:creationId xmlns:a16="http://schemas.microsoft.com/office/drawing/2014/main" id="{E1906D17-3219-0DF9-98F5-E18C2B3542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1056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3" name="Rectangle 78">
            <a:extLst>
              <a:ext uri="{FF2B5EF4-FFF2-40B4-BE49-F238E27FC236}">
                <a16:creationId xmlns:a16="http://schemas.microsoft.com/office/drawing/2014/main" id="{83C43C76-AE79-55D6-B88E-7E2B9D0E77F6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71056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4" name="Rectangle 79">
            <a:extLst>
              <a:ext uri="{FF2B5EF4-FFF2-40B4-BE49-F238E27FC236}">
                <a16:creationId xmlns:a16="http://schemas.microsoft.com/office/drawing/2014/main" id="{6B210811-F583-B08B-9A5E-1B083AF4CA9D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1056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5" name="Rectangle 80">
            <a:extLst>
              <a:ext uri="{FF2B5EF4-FFF2-40B4-BE49-F238E27FC236}">
                <a16:creationId xmlns:a16="http://schemas.microsoft.com/office/drawing/2014/main" id="{E8865385-BCE2-96F4-D1C2-EAC3B148D657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1056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6" name="Rectangle 81">
            <a:extLst>
              <a:ext uri="{FF2B5EF4-FFF2-40B4-BE49-F238E27FC236}">
                <a16:creationId xmlns:a16="http://schemas.microsoft.com/office/drawing/2014/main" id="{970C63A9-B22A-6B3B-6788-BB73DF422537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104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7" name="Rectangle 82">
            <a:extLst>
              <a:ext uri="{FF2B5EF4-FFF2-40B4-BE49-F238E27FC236}">
                <a16:creationId xmlns:a16="http://schemas.microsoft.com/office/drawing/2014/main" id="{2AD72F2E-8757-2641-F109-D2CFCD4606ED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104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8" name="Rectangle 83">
            <a:extLst>
              <a:ext uri="{FF2B5EF4-FFF2-40B4-BE49-F238E27FC236}">
                <a16:creationId xmlns:a16="http://schemas.microsoft.com/office/drawing/2014/main" id="{93433E23-EF8B-3BAD-6F28-40154D89942B}"/>
              </a:ext>
            </a:extLst>
          </p:cNvPr>
          <p:cNvSpPr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74104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09" name="Rectangle 84">
            <a:extLst>
              <a:ext uri="{FF2B5EF4-FFF2-40B4-BE49-F238E27FC236}">
                <a16:creationId xmlns:a16="http://schemas.microsoft.com/office/drawing/2014/main" id="{2287F358-EDC7-DC10-659D-BF2B8B81AF69}"/>
              </a:ext>
            </a:extLst>
          </p:cNvPr>
          <p:cNvSpPr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4104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0" name="Rectangle 85">
            <a:extLst>
              <a:ext uri="{FF2B5EF4-FFF2-40B4-BE49-F238E27FC236}">
                <a16:creationId xmlns:a16="http://schemas.microsoft.com/office/drawing/2014/main" id="{918AF1A0-9037-1E76-28EA-4DC7C46778AB}"/>
              </a:ext>
            </a:extLst>
          </p:cNvPr>
          <p:cNvSpPr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77152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1" name="Rectangle 86">
            <a:extLst>
              <a:ext uri="{FF2B5EF4-FFF2-40B4-BE49-F238E27FC236}">
                <a16:creationId xmlns:a16="http://schemas.microsoft.com/office/drawing/2014/main" id="{08B50B2C-1887-B621-1451-67358CA93EA4}"/>
              </a:ext>
            </a:extLst>
          </p:cNvPr>
          <p:cNvSpPr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77152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2" name="Rectangle 87">
            <a:extLst>
              <a:ext uri="{FF2B5EF4-FFF2-40B4-BE49-F238E27FC236}">
                <a16:creationId xmlns:a16="http://schemas.microsoft.com/office/drawing/2014/main" id="{BD88CF88-3FD5-B41D-7D1E-1024D6708E27}"/>
              </a:ext>
            </a:extLst>
          </p:cNvPr>
          <p:cNvSpPr>
            <a:spLocks noChangeArrowheads="1"/>
          </p:cNvSpPr>
          <p:nvPr>
            <p:custDataLst>
              <p:tags r:id="rId72"/>
            </p:custDataLst>
          </p:nvPr>
        </p:nvSpPr>
        <p:spPr bwMode="auto">
          <a:xfrm>
            <a:off x="77152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3" name="Rectangle 88">
            <a:extLst>
              <a:ext uri="{FF2B5EF4-FFF2-40B4-BE49-F238E27FC236}">
                <a16:creationId xmlns:a16="http://schemas.microsoft.com/office/drawing/2014/main" id="{E5E4A2AB-C181-0B99-F275-037C36F01FB2}"/>
              </a:ext>
            </a:extLst>
          </p:cNvPr>
          <p:cNvSpPr>
            <a:spLocks noChangeArrowheads="1"/>
          </p:cNvSpPr>
          <p:nvPr>
            <p:custDataLst>
              <p:tags r:id="rId73"/>
            </p:custDataLst>
          </p:nvPr>
        </p:nvSpPr>
        <p:spPr bwMode="auto">
          <a:xfrm>
            <a:off x="77152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4" name="Rectangle 89">
            <a:extLst>
              <a:ext uri="{FF2B5EF4-FFF2-40B4-BE49-F238E27FC236}">
                <a16:creationId xmlns:a16="http://schemas.microsoft.com/office/drawing/2014/main" id="{A421E798-5FAC-0E11-6AF7-43DA6BE5E945}"/>
              </a:ext>
            </a:extLst>
          </p:cNvPr>
          <p:cNvSpPr>
            <a:spLocks noChangeArrowheads="1"/>
          </p:cNvSpPr>
          <p:nvPr>
            <p:custDataLst>
              <p:tags r:id="rId74"/>
            </p:custDataLst>
          </p:nvPr>
        </p:nvSpPr>
        <p:spPr bwMode="auto">
          <a:xfrm>
            <a:off x="80200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5" name="Rectangle 90">
            <a:extLst>
              <a:ext uri="{FF2B5EF4-FFF2-40B4-BE49-F238E27FC236}">
                <a16:creationId xmlns:a16="http://schemas.microsoft.com/office/drawing/2014/main" id="{97FA86B9-296A-6668-23B8-3E303C954FAB}"/>
              </a:ext>
            </a:extLst>
          </p:cNvPr>
          <p:cNvSpPr>
            <a:spLocks noChangeArrowheads="1"/>
          </p:cNvSpPr>
          <p:nvPr>
            <p:custDataLst>
              <p:tags r:id="rId75"/>
            </p:custDataLst>
          </p:nvPr>
        </p:nvSpPr>
        <p:spPr bwMode="auto">
          <a:xfrm>
            <a:off x="80200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6" name="Rectangle 91">
            <a:extLst>
              <a:ext uri="{FF2B5EF4-FFF2-40B4-BE49-F238E27FC236}">
                <a16:creationId xmlns:a16="http://schemas.microsoft.com/office/drawing/2014/main" id="{DDAEC26C-2928-7294-FBB5-D06BF3510DB9}"/>
              </a:ext>
            </a:extLst>
          </p:cNvPr>
          <p:cNvSpPr>
            <a:spLocks noChangeArrowheads="1"/>
          </p:cNvSpPr>
          <p:nvPr>
            <p:custDataLst>
              <p:tags r:id="rId76"/>
            </p:custDataLst>
          </p:nvPr>
        </p:nvSpPr>
        <p:spPr bwMode="auto">
          <a:xfrm>
            <a:off x="80200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7" name="Rectangle 92">
            <a:extLst>
              <a:ext uri="{FF2B5EF4-FFF2-40B4-BE49-F238E27FC236}">
                <a16:creationId xmlns:a16="http://schemas.microsoft.com/office/drawing/2014/main" id="{366D9FAA-F8A1-EEE6-F397-4EE057D3A7ED}"/>
              </a:ext>
            </a:extLst>
          </p:cNvPr>
          <p:cNvSpPr>
            <a:spLocks noChangeArrowheads="1"/>
          </p:cNvSpPr>
          <p:nvPr>
            <p:custDataLst>
              <p:tags r:id="rId77"/>
            </p:custDataLst>
          </p:nvPr>
        </p:nvSpPr>
        <p:spPr bwMode="auto">
          <a:xfrm>
            <a:off x="80200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8" name="Rectangle 93">
            <a:extLst>
              <a:ext uri="{FF2B5EF4-FFF2-40B4-BE49-F238E27FC236}">
                <a16:creationId xmlns:a16="http://schemas.microsoft.com/office/drawing/2014/main" id="{0888D6BD-239B-B3DC-B323-6E71C4F02EF6}"/>
              </a:ext>
            </a:extLst>
          </p:cNvPr>
          <p:cNvSpPr>
            <a:spLocks noChangeArrowheads="1"/>
          </p:cNvSpPr>
          <p:nvPr>
            <p:custDataLst>
              <p:tags r:id="rId78"/>
            </p:custDataLst>
          </p:nvPr>
        </p:nvSpPr>
        <p:spPr bwMode="auto">
          <a:xfrm>
            <a:off x="83248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19" name="Rectangle 94">
            <a:extLst>
              <a:ext uri="{FF2B5EF4-FFF2-40B4-BE49-F238E27FC236}">
                <a16:creationId xmlns:a16="http://schemas.microsoft.com/office/drawing/2014/main" id="{7D1ECECF-6D7C-96CE-64E3-B0878222605F}"/>
              </a:ext>
            </a:extLst>
          </p:cNvPr>
          <p:cNvSpPr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83248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0" name="Rectangle 95">
            <a:extLst>
              <a:ext uri="{FF2B5EF4-FFF2-40B4-BE49-F238E27FC236}">
                <a16:creationId xmlns:a16="http://schemas.microsoft.com/office/drawing/2014/main" id="{5726727C-083D-08C3-FF9B-94EDA0BAF4FD}"/>
              </a:ext>
            </a:extLst>
          </p:cNvPr>
          <p:cNvSpPr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83248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1" name="Rectangle 96">
            <a:extLst>
              <a:ext uri="{FF2B5EF4-FFF2-40B4-BE49-F238E27FC236}">
                <a16:creationId xmlns:a16="http://schemas.microsoft.com/office/drawing/2014/main" id="{657230ED-2C48-B99A-E503-082FEF92F794}"/>
              </a:ext>
            </a:extLst>
          </p:cNvPr>
          <p:cNvSpPr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83248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2" name="Rectangle 97">
            <a:extLst>
              <a:ext uri="{FF2B5EF4-FFF2-40B4-BE49-F238E27FC236}">
                <a16:creationId xmlns:a16="http://schemas.microsoft.com/office/drawing/2014/main" id="{0E0CA9D2-1312-EF8C-BCD7-80798D733583}"/>
              </a:ext>
            </a:extLst>
          </p:cNvPr>
          <p:cNvSpPr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86296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3" name="Rectangle 98">
            <a:extLst>
              <a:ext uri="{FF2B5EF4-FFF2-40B4-BE49-F238E27FC236}">
                <a16:creationId xmlns:a16="http://schemas.microsoft.com/office/drawing/2014/main" id="{E9330447-BC00-35E5-9BD3-03E1B0C55ED8}"/>
              </a:ext>
            </a:extLst>
          </p:cNvPr>
          <p:cNvSpPr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86296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4" name="Rectangle 99">
            <a:extLst>
              <a:ext uri="{FF2B5EF4-FFF2-40B4-BE49-F238E27FC236}">
                <a16:creationId xmlns:a16="http://schemas.microsoft.com/office/drawing/2014/main" id="{D59F3B5F-B399-FF3C-F6F3-8488BE319DF4}"/>
              </a:ext>
            </a:extLst>
          </p:cNvPr>
          <p:cNvSpPr>
            <a:spLocks noChangeArrowheads="1"/>
          </p:cNvSpPr>
          <p:nvPr>
            <p:custDataLst>
              <p:tags r:id="rId84"/>
            </p:custDataLst>
          </p:nvPr>
        </p:nvSpPr>
        <p:spPr bwMode="auto">
          <a:xfrm>
            <a:off x="86296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5" name="Rectangle 100">
            <a:extLst>
              <a:ext uri="{FF2B5EF4-FFF2-40B4-BE49-F238E27FC236}">
                <a16:creationId xmlns:a16="http://schemas.microsoft.com/office/drawing/2014/main" id="{6CD4832C-B6E6-94B7-FA82-8103FE8A2EAE}"/>
              </a:ext>
            </a:extLst>
          </p:cNvPr>
          <p:cNvSpPr>
            <a:spLocks noChangeArrowheads="1"/>
          </p:cNvSpPr>
          <p:nvPr>
            <p:custDataLst>
              <p:tags r:id="rId85"/>
            </p:custDataLst>
          </p:nvPr>
        </p:nvSpPr>
        <p:spPr bwMode="auto">
          <a:xfrm>
            <a:off x="86296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6" name="Rectangle 101">
            <a:extLst>
              <a:ext uri="{FF2B5EF4-FFF2-40B4-BE49-F238E27FC236}">
                <a16:creationId xmlns:a16="http://schemas.microsoft.com/office/drawing/2014/main" id="{C36E7EB5-1BF4-C111-0567-D54EA082FDDB}"/>
              </a:ext>
            </a:extLst>
          </p:cNvPr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8934450" y="33528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7" name="Rectangle 102">
            <a:extLst>
              <a:ext uri="{FF2B5EF4-FFF2-40B4-BE49-F238E27FC236}">
                <a16:creationId xmlns:a16="http://schemas.microsoft.com/office/drawing/2014/main" id="{4DE3813A-E30D-D553-445B-A492FB20BEAE}"/>
              </a:ext>
            </a:extLst>
          </p:cNvPr>
          <p:cNvSpPr>
            <a:spLocks noChangeArrowheads="1"/>
          </p:cNvSpPr>
          <p:nvPr>
            <p:custDataLst>
              <p:tags r:id="rId87"/>
            </p:custDataLst>
          </p:nvPr>
        </p:nvSpPr>
        <p:spPr bwMode="auto">
          <a:xfrm>
            <a:off x="8934450" y="42672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8" name="Rectangle 103">
            <a:extLst>
              <a:ext uri="{FF2B5EF4-FFF2-40B4-BE49-F238E27FC236}">
                <a16:creationId xmlns:a16="http://schemas.microsoft.com/office/drawing/2014/main" id="{A8E548CC-953E-A2D1-6793-52F49DE8A980}"/>
              </a:ext>
            </a:extLst>
          </p:cNvPr>
          <p:cNvSpPr>
            <a:spLocks noChangeArrowheads="1"/>
          </p:cNvSpPr>
          <p:nvPr>
            <p:custDataLst>
              <p:tags r:id="rId88"/>
            </p:custDataLst>
          </p:nvPr>
        </p:nvSpPr>
        <p:spPr bwMode="auto">
          <a:xfrm>
            <a:off x="8934450" y="39624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10329" name="Rectangle 104">
            <a:extLst>
              <a:ext uri="{FF2B5EF4-FFF2-40B4-BE49-F238E27FC236}">
                <a16:creationId xmlns:a16="http://schemas.microsoft.com/office/drawing/2014/main" id="{CE3D0D42-042D-AC81-3E46-9A9E971E72E4}"/>
              </a:ext>
            </a:extLst>
          </p:cNvPr>
          <p:cNvSpPr>
            <a:spLocks noChangeArrowheads="1"/>
          </p:cNvSpPr>
          <p:nvPr>
            <p:custDataLst>
              <p:tags r:id="rId89"/>
            </p:custDataLst>
          </p:nvPr>
        </p:nvSpPr>
        <p:spPr bwMode="auto">
          <a:xfrm>
            <a:off x="8934450" y="3657600"/>
            <a:ext cx="3048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cxnSp>
        <p:nvCxnSpPr>
          <p:cNvPr id="10330" name="Straight Arrow Connector 4">
            <a:extLst>
              <a:ext uri="{FF2B5EF4-FFF2-40B4-BE49-F238E27FC236}">
                <a16:creationId xmlns:a16="http://schemas.microsoft.com/office/drawing/2014/main" id="{0DB43163-A511-9582-DF9E-7D654E1FAFCF}"/>
              </a:ext>
            </a:extLst>
          </p:cNvPr>
          <p:cNvCxnSpPr>
            <a:cxnSpLocks noChangeShapeType="1"/>
          </p:cNvCxnSpPr>
          <p:nvPr>
            <p:custDataLst>
              <p:tags r:id="rId90"/>
            </p:custDataLst>
          </p:nvPr>
        </p:nvCxnSpPr>
        <p:spPr bwMode="auto">
          <a:xfrm flipH="1">
            <a:off x="2686050" y="2743200"/>
            <a:ext cx="666750" cy="1371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31" name="TextBox 5">
            <a:extLst>
              <a:ext uri="{FF2B5EF4-FFF2-40B4-BE49-F238E27FC236}">
                <a16:creationId xmlns:a16="http://schemas.microsoft.com/office/drawing/2014/main" id="{EB0D34DC-1ADC-E6A8-21F6-F1429E86E514}"/>
              </a:ext>
            </a:extLst>
          </p:cNvPr>
          <p:cNvSpPr txBox="1">
            <a:spLocks noChangeArrowheads="1"/>
          </p:cNvSpPr>
          <p:nvPr>
            <p:custDataLst>
              <p:tags r:id="rId91"/>
            </p:custDataLst>
          </p:nvPr>
        </p:nvSpPr>
        <p:spPr bwMode="auto">
          <a:xfrm>
            <a:off x="3187700" y="2459039"/>
            <a:ext cx="1435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Branch fetched</a:t>
            </a:r>
          </a:p>
        </p:txBody>
      </p:sp>
      <p:sp>
        <p:nvSpPr>
          <p:cNvPr id="10332" name="TextBox 9215">
            <a:extLst>
              <a:ext uri="{FF2B5EF4-FFF2-40B4-BE49-F238E27FC236}">
                <a16:creationId xmlns:a16="http://schemas.microsoft.com/office/drawing/2014/main" id="{0F88361F-96C6-14CA-B4CF-950AE5B81205}"/>
              </a:ext>
            </a:extLst>
          </p:cNvPr>
          <p:cNvSpPr txBox="1">
            <a:spLocks noChangeArrowheads="1"/>
          </p:cNvSpPr>
          <p:nvPr>
            <p:custDataLst>
              <p:tags r:id="rId92"/>
            </p:custDataLst>
          </p:nvPr>
        </p:nvSpPr>
        <p:spPr bwMode="auto">
          <a:xfrm rot="16200000">
            <a:off x="1283494" y="3793331"/>
            <a:ext cx="1733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4-wide superscalar</a:t>
            </a:r>
          </a:p>
        </p:txBody>
      </p:sp>
      <p:sp>
        <p:nvSpPr>
          <p:cNvPr id="10333" name="TextBox 9216">
            <a:extLst>
              <a:ext uri="{FF2B5EF4-FFF2-40B4-BE49-F238E27FC236}">
                <a16:creationId xmlns:a16="http://schemas.microsoft.com/office/drawing/2014/main" id="{1AE7C1B5-3EF5-4AC6-8A89-83FA612E3445}"/>
              </a:ext>
            </a:extLst>
          </p:cNvPr>
          <p:cNvSpPr txBox="1">
            <a:spLocks noChangeArrowheads="1"/>
          </p:cNvSpPr>
          <p:nvPr>
            <p:custDataLst>
              <p:tags r:id="rId93"/>
            </p:custDataLst>
          </p:nvPr>
        </p:nvSpPr>
        <p:spPr bwMode="auto">
          <a:xfrm>
            <a:off x="4630739" y="4805364"/>
            <a:ext cx="159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20-stage pipeline</a:t>
            </a:r>
          </a:p>
        </p:txBody>
      </p:sp>
      <p:sp>
        <p:nvSpPr>
          <p:cNvPr id="10334" name="Text Box 4">
            <a:extLst>
              <a:ext uri="{FF2B5EF4-FFF2-40B4-BE49-F238E27FC236}">
                <a16:creationId xmlns:a16="http://schemas.microsoft.com/office/drawing/2014/main" id="{B840812A-8636-6401-BCF9-EA3D6CE5EA76}"/>
              </a:ext>
            </a:extLst>
          </p:cNvPr>
          <p:cNvSpPr txBox="1"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9906000" y="1543050"/>
            <a:ext cx="184150" cy="40005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FF9999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BE2155F5-1DC5-45B8-B127-C0609037EE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Prediction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B0C09203-8E34-B37D-9D4E-2691DCB7412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Easiest (</a:t>
            </a:r>
            <a:r>
              <a:rPr lang="en-US" altLang="en-US" i="1" dirty="0"/>
              <a:t>static prediction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always not taken, always taken</a:t>
            </a:r>
          </a:p>
          <a:p>
            <a:pPr lvl="1"/>
            <a:r>
              <a:rPr lang="en-US" altLang="en-US" dirty="0"/>
              <a:t>forward not taken, backward always taken</a:t>
            </a:r>
          </a:p>
          <a:p>
            <a:pPr lvl="1"/>
            <a:r>
              <a:rPr lang="en-US" altLang="en-US" dirty="0"/>
              <a:t>compiler predicted (branch likely, branch not likely)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3A677D64-FF23-07B6-50DB-2C544BDD994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5661" y="3801534"/>
            <a:ext cx="3494867" cy="40011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+mn-lt"/>
              </a:rPr>
              <a:t>Question next..., then dynamic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1B9111E1-02C4-590A-4F8D-C353C64D6D6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Prediction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323EB8B-3FA0-9B74-6524-837C61A01FA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Easiest (</a:t>
            </a:r>
            <a:r>
              <a:rPr lang="en-US" altLang="en-US" i="1" dirty="0"/>
              <a:t>static prediction</a:t>
            </a:r>
            <a:r>
              <a:rPr lang="en-US" altLang="en-US" dirty="0"/>
              <a:t>)</a:t>
            </a:r>
          </a:p>
          <a:p>
            <a:pPr lvl="1">
              <a:defRPr/>
            </a:pPr>
            <a:r>
              <a:rPr lang="en-US" altLang="en-US" dirty="0"/>
              <a:t>always not taken, always taken</a:t>
            </a:r>
          </a:p>
          <a:p>
            <a:pPr lvl="1">
              <a:defRPr/>
            </a:pPr>
            <a:r>
              <a:rPr lang="en-US" altLang="en-US" dirty="0"/>
              <a:t>forward not taken, backward always taken</a:t>
            </a:r>
          </a:p>
          <a:p>
            <a:pPr lvl="1">
              <a:defRPr/>
            </a:pPr>
            <a:r>
              <a:rPr lang="en-US" altLang="en-US" dirty="0"/>
              <a:t>compiler predicted (branch likely, branch not likely)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What's the problem with static prediction?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61AFF377-7408-6781-1CE2-BF16BE17B3FF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50879640"/>
              </p:ext>
            </p:extLst>
          </p:nvPr>
        </p:nvGraphicFramePr>
        <p:xfrm>
          <a:off x="2667000" y="3962400"/>
          <a:ext cx="7086600" cy="19812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Requires ISA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Limited by branches bias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Neither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1566A8E-2D9B-9D42-36E5-1C1595630DE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Prediction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0CB20084-7E60-3771-FA73-0952CE64BDF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/>
              <a:t>for(int i = 0; i&lt;n; i++) {</a:t>
            </a:r>
          </a:p>
          <a:p>
            <a:pPr marL="0" indent="0">
              <a:buNone/>
            </a:pPr>
            <a:r>
              <a:rPr lang="en-US" altLang="en-US"/>
              <a:t>   if(i % 2 == 0) {</a:t>
            </a:r>
          </a:p>
          <a:p>
            <a:pPr marL="0" indent="0">
              <a:buNone/>
            </a:pPr>
            <a:r>
              <a:rPr lang="en-US" altLang="en-US"/>
              <a:t>       blah;</a:t>
            </a:r>
          </a:p>
          <a:p>
            <a:pPr marL="0" indent="0">
              <a:buNone/>
            </a:pPr>
            <a:r>
              <a:rPr lang="en-US" altLang="en-US"/>
              <a:t>    }</a:t>
            </a:r>
          </a:p>
          <a:p>
            <a:pPr marL="0" indent="0">
              <a:buNone/>
            </a:pPr>
            <a:r>
              <a:rPr lang="en-US" altLang="en-US"/>
              <a:t>    else {</a:t>
            </a:r>
          </a:p>
          <a:p>
            <a:pPr marL="0" indent="0">
              <a:buNone/>
            </a:pPr>
            <a:r>
              <a:rPr lang="en-US" altLang="en-US"/>
              <a:t>        foo;</a:t>
            </a:r>
          </a:p>
          <a:p>
            <a:pPr marL="0" indent="0">
              <a:buNone/>
            </a:pPr>
            <a:r>
              <a:rPr lang="en-US" altLang="en-US"/>
              <a:t>    }</a:t>
            </a:r>
          </a:p>
          <a:p>
            <a:pPr marL="0" indent="0">
              <a:buNone/>
            </a:pPr>
            <a:r>
              <a:rPr lang="en-US" altLang="en-US"/>
              <a:t>}</a:t>
            </a:r>
          </a:p>
          <a:p>
            <a:pPr lvl="1"/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Are we entirely stuck?</a:t>
            </a: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46AA505D-FA25-B023-BF1E-D702FC04620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Branch Prediction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0B6A9C9-E5E6-17D4-A6AF-E7B58693805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Easiest (</a:t>
            </a:r>
            <a:r>
              <a:rPr lang="en-US" altLang="en-US" i="1" dirty="0"/>
              <a:t>static prediction</a:t>
            </a:r>
            <a:r>
              <a:rPr lang="en-US" altLang="en-US" dirty="0"/>
              <a:t>)</a:t>
            </a:r>
          </a:p>
          <a:p>
            <a:pPr lvl="1">
              <a:defRPr/>
            </a:pPr>
            <a:r>
              <a:rPr lang="en-US" altLang="en-US" dirty="0"/>
              <a:t>always not taken, always taken</a:t>
            </a:r>
          </a:p>
          <a:p>
            <a:pPr lvl="1">
              <a:defRPr/>
            </a:pPr>
            <a:r>
              <a:rPr lang="en-US" altLang="en-US" dirty="0"/>
              <a:t>forward not taken, backward always taken</a:t>
            </a:r>
          </a:p>
          <a:p>
            <a:pPr lvl="1">
              <a:defRPr/>
            </a:pPr>
            <a:r>
              <a:rPr lang="en-US" altLang="en-US" dirty="0"/>
              <a:t>compiler predicted (branch likely, branch not likely)</a:t>
            </a:r>
          </a:p>
          <a:p>
            <a:pPr lvl="1"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What's else could you do to help the compiler?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45377975-A79B-A629-D814-9068E8643A6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62600" y="4648200"/>
            <a:ext cx="4356100" cy="1016000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Restructure code, profile code.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</a:rPr>
              <a:t>Less likely, use value range propagation.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17379</TotalTime>
  <Words>1493</Words>
  <Application>Microsoft Macintosh PowerPoint</Application>
  <PresentationFormat>Widescreen</PresentationFormat>
  <Paragraphs>317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Candara</vt:lpstr>
      <vt:lpstr>Helvetica Neue Light</vt:lpstr>
      <vt:lpstr>Tahoma</vt:lpstr>
      <vt:lpstr>Times New Roman</vt:lpstr>
      <vt:lpstr>Office Theme</vt:lpstr>
      <vt:lpstr>Principles of Computer Architecture</vt:lpstr>
      <vt:lpstr>Branch Prediction</vt:lpstr>
      <vt:lpstr>Looking for Instruction Level Parallelism (ILP)</vt:lpstr>
      <vt:lpstr>Importance of Branch Prediction</vt:lpstr>
      <vt:lpstr>Importance of Branch Prediction</vt:lpstr>
      <vt:lpstr>Branch Prediction</vt:lpstr>
      <vt:lpstr>Branch Prediction</vt:lpstr>
      <vt:lpstr>Branch Prediction</vt:lpstr>
      <vt:lpstr>Branch Prediction</vt:lpstr>
      <vt:lpstr>Branch Prediction</vt:lpstr>
      <vt:lpstr>Dynamic Branch Prediction</vt:lpstr>
      <vt:lpstr>Branch Prediction</vt:lpstr>
      <vt:lpstr>Paper Reading</vt:lpstr>
      <vt:lpstr>Context</vt:lpstr>
      <vt:lpstr>Branch Predictor Strategies</vt:lpstr>
      <vt:lpstr>Branch Confidence</vt:lpstr>
      <vt:lpstr>1-bit branch prediction</vt:lpstr>
      <vt:lpstr>1-bit branch prediction</vt:lpstr>
      <vt:lpstr>2-bit branch prediction</vt:lpstr>
      <vt:lpstr>2-bit branch prediction</vt:lpstr>
      <vt:lpstr>Bimodal Predictor</vt:lpstr>
      <vt:lpstr>2-bit branch prediction</vt:lpstr>
      <vt:lpstr>2-bit branch prediction</vt:lpstr>
      <vt:lpstr>2-bit branch prediction</vt:lpstr>
      <vt:lpstr>2-bit prediction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Esmaeilzadeh, Hadi</dc:creator>
  <cp:lastModifiedBy>Esmaeilzadeh, Hadi</cp:lastModifiedBy>
  <cp:revision>869</cp:revision>
  <cp:lastPrinted>2024-10-28T22:25:06Z</cp:lastPrinted>
  <dcterms:created xsi:type="dcterms:W3CDTF">2024-03-23T03:44:54Z</dcterms:created>
  <dcterms:modified xsi:type="dcterms:W3CDTF">2024-12-02T04:13:25Z</dcterms:modified>
</cp:coreProperties>
</file>