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7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8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9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10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11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12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13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notesSlides/notesSlide14.xml" ContentType="application/vnd.openxmlformats-officedocument.presentationml.notesSlid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notesSlides/notesSlide15.xml" ContentType="application/vnd.openxmlformats-officedocument.presentationml.notesSlide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16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notesSlides/notesSlide17.xml" ContentType="application/vnd.openxmlformats-officedocument.presentationml.notesSlide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18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notesSlides/notesSlide19.xml" ContentType="application/vnd.openxmlformats-officedocument.presentationml.notesSlide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20.xml" ContentType="application/vnd.openxmlformats-officedocument.presentationml.notesSlide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notesSlides/notesSlide21.xml" ContentType="application/vnd.openxmlformats-officedocument.presentationml.notesSlide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notesSlides/notesSlide22.xml" ContentType="application/vnd.openxmlformats-officedocument.presentationml.notesSlide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notesSlides/notesSlide23.xml" ContentType="application/vnd.openxmlformats-officedocument.presentationml.notesSlide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notesSlides/notesSlide24.xml" ContentType="application/vnd.openxmlformats-officedocument.presentationml.notesSlide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notesSlides/notesSlide25.xml" ContentType="application/vnd.openxmlformats-officedocument.presentationml.notesSlide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notesSlides/notesSlide26.xml" ContentType="application/vnd.openxmlformats-officedocument.presentationml.notesSlide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notesSlides/notesSlide27.xml" ContentType="application/vnd.openxmlformats-officedocument.presentationml.notesSlide+xml"/>
  <Override PartName="/ppt/tags/tag461.xml" ContentType="application/vnd.openxmlformats-officedocument.presentationml.tags+xml"/>
  <Override PartName="/ppt/notesSlides/notesSlide28.xml" ContentType="application/vnd.openxmlformats-officedocument.presentationml.notesSlide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notesSlides/notesSlide29.xml" ContentType="application/vnd.openxmlformats-officedocument.presentationml.notesSlide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notesSlides/notesSlide30.xml" ContentType="application/vnd.openxmlformats-officedocument.presentationml.notesSlide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notesSlides/notesSlide31.xml" ContentType="application/vnd.openxmlformats-officedocument.presentationml.notesSlide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notesSlides/notesSlide32.xml" ContentType="application/vnd.openxmlformats-officedocument.presentationml.notesSlide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notesSlides/notesSlide33.xml" ContentType="application/vnd.openxmlformats-officedocument.presentationml.notesSlide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notesSlides/notesSlide34.xml" ContentType="application/vnd.openxmlformats-officedocument.presentationml.notesSlide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1273" r:id="rId2"/>
    <p:sldId id="256" r:id="rId3"/>
    <p:sldId id="262" r:id="rId4"/>
    <p:sldId id="263" r:id="rId5"/>
    <p:sldId id="296" r:id="rId6"/>
    <p:sldId id="357" r:id="rId7"/>
    <p:sldId id="322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58" r:id="rId26"/>
    <p:sldId id="264" r:id="rId27"/>
    <p:sldId id="265" r:id="rId28"/>
    <p:sldId id="323" r:id="rId29"/>
    <p:sldId id="324" r:id="rId30"/>
    <p:sldId id="325" r:id="rId31"/>
    <p:sldId id="327" r:id="rId32"/>
    <p:sldId id="266" r:id="rId33"/>
    <p:sldId id="361" r:id="rId34"/>
    <p:sldId id="268" r:id="rId35"/>
    <p:sldId id="26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00"/>
    <a:srgbClr val="75D7FF"/>
    <a:srgbClr val="004D80"/>
    <a:srgbClr val="8EA9C3"/>
    <a:srgbClr val="436399"/>
    <a:srgbClr val="000000"/>
    <a:srgbClr val="119050"/>
    <a:srgbClr val="004D81"/>
    <a:srgbClr val="92D050"/>
    <a:srgbClr val="FBF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/>
    <p:restoredTop sz="71565"/>
  </p:normalViewPr>
  <p:slideViewPr>
    <p:cSldViewPr snapToGrid="0" snapToObjects="1">
      <p:cViewPr varScale="1">
        <p:scale>
          <a:sx n="90" d="100"/>
          <a:sy n="90" d="100"/>
        </p:scale>
        <p:origin x="2008" y="184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2D965-4370-EF49-9DDE-83945982D799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90FF5-551F-2D4B-851A-CB966C640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2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u="non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 code: 6699CC, 3399CC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C26AB-D1D9-4A46-85A7-8A39E465AC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09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5D949EFF-25F8-5ACA-46FF-D2DAB2DA1E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2598A49F-87F0-7DB2-BC97-EF99A4705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Misprediction</a:t>
            </a: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506B556C-FF23-C028-E59C-458053363E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1081E9B-429E-2148-81E4-A5A6CDABDCB5}" type="slidenum">
              <a:rPr lang="en-US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</a:pPr>
              <a:t>10</a:t>
            </a:fld>
            <a:endParaRPr lang="en-US" alt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>
            <a:extLst>
              <a:ext uri="{FF2B5EF4-FFF2-40B4-BE49-F238E27FC236}">
                <a16:creationId xmlns:a16="http://schemas.microsoft.com/office/drawing/2014/main" id="{0FE0BF66-0F80-292F-CD9B-0D5A13F17D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>
            <a:extLst>
              <a:ext uri="{FF2B5EF4-FFF2-40B4-BE49-F238E27FC236}">
                <a16:creationId xmlns:a16="http://schemas.microsoft.com/office/drawing/2014/main" id="{87321E6C-8ADE-A1FB-1E66-71D21A957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711DAFB8-011B-4396-33DB-22E0E1A901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C42821A-AD54-F14E-A97B-BAE0708B9FFF}" type="slidenum">
              <a:rPr lang="en-US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</a:pPr>
              <a:t>11</a:t>
            </a:fld>
            <a:endParaRPr lang="en-US" alt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E81D1B7A-5373-241B-AD78-5410ED3DE3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EF8C6036-B175-53D7-0730-70AAC4361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Coming back to the second time we are executing the loop</a:t>
            </a:r>
          </a:p>
          <a:p>
            <a:endParaRPr lang="en-US" altLang="en-US"/>
          </a:p>
          <a:p>
            <a:r>
              <a:rPr lang="en-US" altLang="en-US"/>
              <a:t>We will have another misprediction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8652804D-4364-3A02-B97A-922B0EDD40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2510C51-7F3D-F849-941E-0133BCC0F328}" type="slidenum">
              <a:rPr lang="en-US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</a:pPr>
              <a:t>12</a:t>
            </a:fld>
            <a:endParaRPr lang="en-US" alt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FB1884F5-8B37-9895-BE58-C9D881D8A8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7948B66E-88F8-C0F4-5689-388B4A896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/>
              <a:t>Misprediction</a:t>
            </a:r>
          </a:p>
          <a:p>
            <a:pPr>
              <a:spcBef>
                <a:spcPct val="0"/>
              </a:spcBef>
            </a:pPr>
            <a:r>
              <a:rPr lang="en-US" altLang="en-US"/>
              <a:t>History will be updated to 10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4625446C-B68C-D989-9D48-5A3383586E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C7E0C10-1ACD-E746-8720-C77115CF7537}" type="slidenum">
              <a:rPr lang="en-US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</a:pPr>
              <a:t>13</a:t>
            </a:fld>
            <a:endParaRPr lang="en-US" alt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E8D39E73-3E6E-246C-F755-8B07D7A307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>
            <a:extLst>
              <a:ext uri="{FF2B5EF4-FFF2-40B4-BE49-F238E27FC236}">
                <a16:creationId xmlns:a16="http://schemas.microsoft.com/office/drawing/2014/main" id="{417B4204-C7F5-A955-88CA-1A2E7F231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E158DB68-A92B-F6DC-EA0C-E71ED055AF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FA48F4E-D092-894A-B22E-92E6BF948C56}" type="slidenum">
              <a:rPr lang="en-US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</a:pPr>
              <a:t>14</a:t>
            </a:fld>
            <a:endParaRPr lang="en-US" alt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>
            <a:extLst>
              <a:ext uri="{FF2B5EF4-FFF2-40B4-BE49-F238E27FC236}">
                <a16:creationId xmlns:a16="http://schemas.microsoft.com/office/drawing/2014/main" id="{210920C5-A364-9B7B-D0F6-081A88C8DD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>
            <a:extLst>
              <a:ext uri="{FF2B5EF4-FFF2-40B4-BE49-F238E27FC236}">
                <a16:creationId xmlns:a16="http://schemas.microsoft.com/office/drawing/2014/main" id="{2BCA8792-10A0-EABD-F1F2-339ADAB2A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/>
              <a:t>Correct prediction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BC642A01-DA18-55FE-EA44-0ABB1CB582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57AAE39-B143-E445-A9A8-A31E0D069D85}" type="slidenum">
              <a:rPr lang="en-US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</a:pPr>
              <a:t>15</a:t>
            </a:fld>
            <a:endParaRPr lang="en-US" alt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586DE06D-5127-CEA9-5238-18B2EEB3EA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>
            <a:extLst>
              <a:ext uri="{FF2B5EF4-FFF2-40B4-BE49-F238E27FC236}">
                <a16:creationId xmlns:a16="http://schemas.microsoft.com/office/drawing/2014/main" id="{D2E3EE32-5944-AAB7-6ADA-85E5D1D21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/>
              <a:t>Misprediction -&gt; The history is going to change to 10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0BAB0A0F-3C1A-031F-8171-38210BC52F1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0DAF5EF-9299-6A4E-B16A-D43CC3F2E4ED}" type="slidenum">
              <a:rPr lang="en-US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</a:pPr>
              <a:t>16</a:t>
            </a:fld>
            <a:endParaRPr lang="en-US" alt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>
            <a:extLst>
              <a:ext uri="{FF2B5EF4-FFF2-40B4-BE49-F238E27FC236}">
                <a16:creationId xmlns:a16="http://schemas.microsoft.com/office/drawing/2014/main" id="{E1D0AE32-A75C-8699-881D-AFA0B01A4F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>
            <a:extLst>
              <a:ext uri="{FF2B5EF4-FFF2-40B4-BE49-F238E27FC236}">
                <a16:creationId xmlns:a16="http://schemas.microsoft.com/office/drawing/2014/main" id="{00866732-29B2-A19C-0580-2A428D173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/>
              <a:t>Second time we are executing the entire loop</a:t>
            </a:r>
          </a:p>
          <a:p>
            <a:pPr>
              <a:spcBef>
                <a:spcPct val="0"/>
              </a:spcBef>
            </a:pPr>
            <a:r>
              <a:rPr lang="en-US" altLang="en-US"/>
              <a:t>Then we have correct prediction and the history is updated to 11 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516710A2-CF90-CC71-CB82-0A55254AF9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0C10A22-2806-164B-8C7B-BA642BB3D355}" type="slidenum">
              <a:rPr lang="en-US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</a:pPr>
              <a:t>17</a:t>
            </a:fld>
            <a:endParaRPr lang="en-US" alt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642702DA-A121-487D-B507-F198BF088D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5AF8CE6F-1A70-AC89-A672-472176283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/>
              <a:t>Push 1 from left to the entry in 011011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r>
              <a:rPr lang="en-US" altLang="en-US"/>
              <a:t>Mispredict and push the 1 frm left and update the BHT to 10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2ACDF4B3-204A-9EAA-F976-B553D49207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C1525FF-1D57-C54E-AC35-1D57E674464F}" type="slidenum">
              <a:rPr lang="en-US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</a:pPr>
              <a:t>18</a:t>
            </a:fld>
            <a:endParaRPr lang="en-US" alt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A4E7A3A9-4E6D-C795-7219-CBBB83F6C5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48E5E8F1-2026-C0B2-439F-319C766A6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/>
              <a:t>101101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r>
              <a:rPr lang="en-US" altLang="en-US"/>
              <a:t>The BHT in that location is 01 -&gt; Mipredict and update to 10</a:t>
            </a:r>
            <a:br>
              <a:rPr lang="en-US" altLang="en-US"/>
            </a:br>
            <a:br>
              <a:rPr lang="en-US" altLang="en-US"/>
            </a:br>
            <a:endParaRPr lang="en-US" altLang="en-US"/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AC4A4C52-E821-189A-AD0B-B81D7BB4D6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E11000D-8D71-DD40-BDDF-85ED9477B502}" type="slidenum">
              <a:rPr lang="en-US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</a:pPr>
              <a:t>19</a:t>
            </a:fld>
            <a:endParaRPr lang="en-US" alt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>
            <a:extLst>
              <a:ext uri="{FF2B5EF4-FFF2-40B4-BE49-F238E27FC236}">
                <a16:creationId xmlns:a16="http://schemas.microsoft.com/office/drawing/2014/main" id="{C48BF33B-D749-76E5-42E8-2A91B1170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2" name="Notes Placeholder 2">
            <a:extLst>
              <a:ext uri="{FF2B5EF4-FFF2-40B4-BE49-F238E27FC236}">
                <a16:creationId xmlns:a16="http://schemas.microsoft.com/office/drawing/2014/main" id="{D111B850-573B-0064-8DCA-CA7AFE2BB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>
            <a:extLst>
              <a:ext uri="{FF2B5EF4-FFF2-40B4-BE49-F238E27FC236}">
                <a16:creationId xmlns:a16="http://schemas.microsoft.com/office/drawing/2014/main" id="{2FC8715A-ED2C-212C-83C3-7D5A04668F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Notes Placeholder 2">
            <a:extLst>
              <a:ext uri="{FF2B5EF4-FFF2-40B4-BE49-F238E27FC236}">
                <a16:creationId xmlns:a16="http://schemas.microsoft.com/office/drawing/2014/main" id="{4D9B8343-DD80-6685-1541-38F2F0923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/>
              <a:t>110110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r>
              <a:rPr lang="en-US" altLang="en-US"/>
              <a:t>Correct prediction -&gt; It should not be taken and the BHT is decremented to 00</a:t>
            </a: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D7FE6647-5CC4-7274-D6E6-FAF90299754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4EFD4D9-6488-324E-99A0-5CE0C5AC4356}" type="slidenum">
              <a:rPr lang="en-US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</a:pPr>
              <a:t>20</a:t>
            </a:fld>
            <a:endParaRPr lang="en-US" alt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>
            <a:extLst>
              <a:ext uri="{FF2B5EF4-FFF2-40B4-BE49-F238E27FC236}">
                <a16:creationId xmlns:a16="http://schemas.microsoft.com/office/drawing/2014/main" id="{CEC805C9-ABC7-FB87-DDA9-81A2533AE0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>
            <a:extLst>
              <a:ext uri="{FF2B5EF4-FFF2-40B4-BE49-F238E27FC236}">
                <a16:creationId xmlns:a16="http://schemas.microsoft.com/office/drawing/2014/main" id="{7FC93B14-975B-D535-3351-F18D3AA2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/>
              <a:t>011011 -&gt; Correct prediction -&gt; updated to 11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5DA741BC-836E-547E-E560-DCFC44A0667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96C415B-B7A9-F346-91AC-DB09D158E494}" type="slidenum">
              <a:rPr lang="en-US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</a:pPr>
              <a:t>21</a:t>
            </a:fld>
            <a:endParaRPr lang="en-US" alt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>
            <a:extLst>
              <a:ext uri="{FF2B5EF4-FFF2-40B4-BE49-F238E27FC236}">
                <a16:creationId xmlns:a16="http://schemas.microsoft.com/office/drawing/2014/main" id="{C74ED5E5-6735-67D8-9A8D-3A4EF0BF5E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Notes Placeholder 2">
            <a:extLst>
              <a:ext uri="{FF2B5EF4-FFF2-40B4-BE49-F238E27FC236}">
                <a16:creationId xmlns:a16="http://schemas.microsoft.com/office/drawing/2014/main" id="{99BE0E48-3CB2-735A-07FF-C83FB8E6D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/>
              <a:t>Correct prediction -&gt; BHT is updated to 11</a:t>
            </a: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A014AC6C-A996-CBF7-61E8-98EFB2E340A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407CFEE-BEAB-CD4C-99C3-8C02B77BE6C6}" type="slidenum">
              <a:rPr lang="en-US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</a:pPr>
              <a:t>22</a:t>
            </a:fld>
            <a:endParaRPr lang="en-US" alt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>
            <a:extLst>
              <a:ext uri="{FF2B5EF4-FFF2-40B4-BE49-F238E27FC236}">
                <a16:creationId xmlns:a16="http://schemas.microsoft.com/office/drawing/2014/main" id="{9F20DAC7-51D6-1F3B-6867-CC149C2B4C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>
            <a:extLst>
              <a:ext uri="{FF2B5EF4-FFF2-40B4-BE49-F238E27FC236}">
                <a16:creationId xmlns:a16="http://schemas.microsoft.com/office/drawing/2014/main" id="{4D54D511-7A23-5C6D-3B72-FFB9DC0C3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/>
              <a:t>Correct prediction, not taken and the BHT is not updated</a:t>
            </a:r>
          </a:p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32C51BDF-995D-DCBC-F002-2483824931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97D712-F378-BB40-9B15-4E6D5C3CC425}" type="slidenum">
              <a:rPr lang="en-US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</a:pPr>
              <a:t>23</a:t>
            </a:fld>
            <a:endParaRPr lang="en-US" alt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>
            <a:extLst>
              <a:ext uri="{FF2B5EF4-FFF2-40B4-BE49-F238E27FC236}">
                <a16:creationId xmlns:a16="http://schemas.microsoft.com/office/drawing/2014/main" id="{50F7F05F-942E-4E16-D896-7E75ACA743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Notes Placeholder 2">
            <a:extLst>
              <a:ext uri="{FF2B5EF4-FFF2-40B4-BE49-F238E27FC236}">
                <a16:creationId xmlns:a16="http://schemas.microsoft.com/office/drawing/2014/main" id="{E24DE845-A3FA-1575-3A0F-7E7738E7F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/>
              <a:t>Correct prediction of taken and the BHT is constnt</a:t>
            </a:r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0802932A-BFA6-0F8F-A05A-6C5EA71FF84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C3D6DF8-FFC5-F743-8AE0-0937BFAFF4F3}" type="slidenum">
              <a:rPr lang="en-US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</a:pPr>
              <a:t>24</a:t>
            </a:fld>
            <a:endParaRPr lang="en-US" alt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>
            <a:extLst>
              <a:ext uri="{FF2B5EF4-FFF2-40B4-BE49-F238E27FC236}">
                <a16:creationId xmlns:a16="http://schemas.microsoft.com/office/drawing/2014/main" id="{6B37A1A7-3112-A453-7B28-636CD46840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Notes Placeholder 2">
            <a:extLst>
              <a:ext uri="{FF2B5EF4-FFF2-40B4-BE49-F238E27FC236}">
                <a16:creationId xmlns:a16="http://schemas.microsoft.com/office/drawing/2014/main" id="{F474933A-E5F7-1871-4ED0-645ECE1D7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>
            <a:extLst>
              <a:ext uri="{FF2B5EF4-FFF2-40B4-BE49-F238E27FC236}">
                <a16:creationId xmlns:a16="http://schemas.microsoft.com/office/drawing/2014/main" id="{4DFECA53-D22E-AE6A-1C71-1AEA4D235F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Notes Placeholder 2">
            <a:extLst>
              <a:ext uri="{FF2B5EF4-FFF2-40B4-BE49-F238E27FC236}">
                <a16:creationId xmlns:a16="http://schemas.microsoft.com/office/drawing/2014/main" id="{64F9E04A-580D-D397-760D-C7D6D95D4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>
            <a:extLst>
              <a:ext uri="{FF2B5EF4-FFF2-40B4-BE49-F238E27FC236}">
                <a16:creationId xmlns:a16="http://schemas.microsoft.com/office/drawing/2014/main" id="{C0DAF349-6A6E-7C47-D66B-E2C231E4ED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14BDB923-DBDF-4B10-4E65-8217A7504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5DC2CE19-9F97-0CE5-85D3-345430B439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9344DA18-DD53-94BE-BA52-A8B69E013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>
            <a:extLst>
              <a:ext uri="{FF2B5EF4-FFF2-40B4-BE49-F238E27FC236}">
                <a16:creationId xmlns:a16="http://schemas.microsoft.com/office/drawing/2014/main" id="{9683A623-C1B7-D4ED-73F2-A5C62239C5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>
            <a:extLst>
              <a:ext uri="{FF2B5EF4-FFF2-40B4-BE49-F238E27FC236}">
                <a16:creationId xmlns:a16="http://schemas.microsoft.com/office/drawing/2014/main" id="{73C32B46-D18C-9A52-DFEC-49AB89B76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>
            <a:extLst>
              <a:ext uri="{FF2B5EF4-FFF2-40B4-BE49-F238E27FC236}">
                <a16:creationId xmlns:a16="http://schemas.microsoft.com/office/drawing/2014/main" id="{95F10EB6-2718-9A51-46D9-918237EAC7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Notes Placeholder 2">
            <a:extLst>
              <a:ext uri="{FF2B5EF4-FFF2-40B4-BE49-F238E27FC236}">
                <a16:creationId xmlns:a16="http://schemas.microsoft.com/office/drawing/2014/main" id="{7879CDDB-A306-2B30-FB56-9CDF23FD6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>
            <a:extLst>
              <a:ext uri="{FF2B5EF4-FFF2-40B4-BE49-F238E27FC236}">
                <a16:creationId xmlns:a16="http://schemas.microsoft.com/office/drawing/2014/main" id="{EDE39C5A-126C-EE07-765B-0A70E4457A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>
            <a:extLst>
              <a:ext uri="{FF2B5EF4-FFF2-40B4-BE49-F238E27FC236}">
                <a16:creationId xmlns:a16="http://schemas.microsoft.com/office/drawing/2014/main" id="{E96A845E-532F-E7A2-8FBE-ABCC5323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>
            <a:extLst>
              <a:ext uri="{FF2B5EF4-FFF2-40B4-BE49-F238E27FC236}">
                <a16:creationId xmlns:a16="http://schemas.microsoft.com/office/drawing/2014/main" id="{1348A631-C95C-34B1-1121-5B499D3B1D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>
            <a:extLst>
              <a:ext uri="{FF2B5EF4-FFF2-40B4-BE49-F238E27FC236}">
                <a16:creationId xmlns:a16="http://schemas.microsoft.com/office/drawing/2014/main" id="{9B8DF6EC-62E8-1EEE-13D3-904406CE3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>
            <a:extLst>
              <a:ext uri="{FF2B5EF4-FFF2-40B4-BE49-F238E27FC236}">
                <a16:creationId xmlns:a16="http://schemas.microsoft.com/office/drawing/2014/main" id="{6277BFED-504B-0155-6CF4-15E236C018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>
            <a:extLst>
              <a:ext uri="{FF2B5EF4-FFF2-40B4-BE49-F238E27FC236}">
                <a16:creationId xmlns:a16="http://schemas.microsoft.com/office/drawing/2014/main" id="{EBFC7A2B-45C1-E4BC-3A07-841FBF8FF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This is called the gshare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>
            <a:extLst>
              <a:ext uri="{FF2B5EF4-FFF2-40B4-BE49-F238E27FC236}">
                <a16:creationId xmlns:a16="http://schemas.microsoft.com/office/drawing/2014/main" id="{409789F4-A1AC-E994-A922-275B9F4471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Notes Placeholder 2">
            <a:extLst>
              <a:ext uri="{FF2B5EF4-FFF2-40B4-BE49-F238E27FC236}">
                <a16:creationId xmlns:a16="http://schemas.microsoft.com/office/drawing/2014/main" id="{9BF476E4-D361-F4B0-2C3E-ACE0F9F58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C is the correct answer</a:t>
            </a:r>
          </a:p>
          <a:p>
            <a:r>
              <a:rPr lang="en-US" altLang="en-US" dirty="0"/>
              <a:t>010101 -&gt; 00 100% accuracy </a:t>
            </a:r>
          </a:p>
          <a:p>
            <a:r>
              <a:rPr lang="en-US" altLang="en-US" dirty="0"/>
              <a:t>101010 -&gt; 11</a:t>
            </a:r>
          </a:p>
          <a:p>
            <a:endParaRPr lang="en-US" altLang="en-US" dirty="0"/>
          </a:p>
          <a:p>
            <a:r>
              <a:rPr lang="en-US" altLang="en-US" dirty="0"/>
              <a:t>D is also acceptable because we don’t know the PC and some of the aliasing that might happen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>
            <a:extLst>
              <a:ext uri="{FF2B5EF4-FFF2-40B4-BE49-F238E27FC236}">
                <a16:creationId xmlns:a16="http://schemas.microsoft.com/office/drawing/2014/main" id="{E2DCB2B2-D8E9-59F0-6140-8E8F5B230C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>
            <a:extLst>
              <a:ext uri="{FF2B5EF4-FFF2-40B4-BE49-F238E27FC236}">
                <a16:creationId xmlns:a16="http://schemas.microsoft.com/office/drawing/2014/main" id="{CED70A9C-7B0A-A85D-670C-2C78EF71C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>
            <a:extLst>
              <a:ext uri="{FF2B5EF4-FFF2-40B4-BE49-F238E27FC236}">
                <a16:creationId xmlns:a16="http://schemas.microsoft.com/office/drawing/2014/main" id="{E20D4CDD-0013-9068-E640-AE61C26715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Notes Placeholder 2">
            <a:extLst>
              <a:ext uri="{FF2B5EF4-FFF2-40B4-BE49-F238E27FC236}">
                <a16:creationId xmlns:a16="http://schemas.microsoft.com/office/drawing/2014/main" id="{3348EFF9-7040-02AC-091D-BC5FBB813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>
            <a:extLst>
              <a:ext uri="{FF2B5EF4-FFF2-40B4-BE49-F238E27FC236}">
                <a16:creationId xmlns:a16="http://schemas.microsoft.com/office/drawing/2014/main" id="{6D9FE254-CE74-D6CB-EF9E-24A51CA50A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Notes Placeholder 2">
            <a:extLst>
              <a:ext uri="{FF2B5EF4-FFF2-40B4-BE49-F238E27FC236}">
                <a16:creationId xmlns:a16="http://schemas.microsoft.com/office/drawing/2014/main" id="{D213CE4F-D18A-74C4-B0B2-922776F27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>
            <a:extLst>
              <a:ext uri="{FF2B5EF4-FFF2-40B4-BE49-F238E27FC236}">
                <a16:creationId xmlns:a16="http://schemas.microsoft.com/office/drawing/2014/main" id="{EC58AC5D-9806-5D8A-BF8D-3669FD61E3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Notes Placeholder 2">
            <a:extLst>
              <a:ext uri="{FF2B5EF4-FFF2-40B4-BE49-F238E27FC236}">
                <a16:creationId xmlns:a16="http://schemas.microsoft.com/office/drawing/2014/main" id="{7D192AE6-F9A3-55B3-8B01-E76BF5640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>
            <a:extLst>
              <a:ext uri="{FF2B5EF4-FFF2-40B4-BE49-F238E27FC236}">
                <a16:creationId xmlns:a16="http://schemas.microsoft.com/office/drawing/2014/main" id="{71494315-E483-A79C-B06E-AE4968F954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4" name="Notes Placeholder 2">
            <a:extLst>
              <a:ext uri="{FF2B5EF4-FFF2-40B4-BE49-F238E27FC236}">
                <a16:creationId xmlns:a16="http://schemas.microsoft.com/office/drawing/2014/main" id="{D2AFD62E-14AC-380C-5979-FABC3D58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The PC will be mapping to the same location</a:t>
            </a:r>
          </a:p>
          <a:p>
            <a:r>
              <a:rPr lang="en-US" altLang="en-US" dirty="0"/>
              <a:t>But the pattern in that location will be alternating between</a:t>
            </a:r>
          </a:p>
          <a:p>
            <a:r>
              <a:rPr lang="en-US" altLang="en-US" dirty="0"/>
              <a:t>010101 -&gt; 11</a:t>
            </a:r>
          </a:p>
          <a:p>
            <a:r>
              <a:rPr lang="en-US" altLang="en-US" dirty="0"/>
              <a:t>101010 -&gt; 00</a:t>
            </a:r>
          </a:p>
          <a:p>
            <a:endParaRPr lang="en-US" altLang="en-US" dirty="0"/>
          </a:p>
          <a:p>
            <a:r>
              <a:rPr lang="en-US" altLang="en-US" dirty="0"/>
              <a:t>That are mapped to completely separate locations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7A10D2BA-F70A-3E0C-8F40-8244A2B73F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1870AC3B-8994-CC2D-165C-4733CC42A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9C5F58DE-BF4D-19A6-9993-A371642F0A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C3577309-8083-7DD5-F3E3-08C756740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Initialized with NT -&gt; Misprediction</a:t>
            </a:r>
          </a:p>
          <a:p>
            <a:endParaRPr lang="en-US" altLang="en-US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9D277747-FDE1-792A-E32C-CFC9D6A8CD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ACA26FC-2827-1C49-87FC-5221A828F862}" type="slidenum">
              <a:rPr lang="en-US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</a:pPr>
              <a:t>8</a:t>
            </a:fld>
            <a:endParaRPr lang="en-US" alt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>
            <a:extLst>
              <a:ext uri="{FF2B5EF4-FFF2-40B4-BE49-F238E27FC236}">
                <a16:creationId xmlns:a16="http://schemas.microsoft.com/office/drawing/2014/main" id="{40F957C5-8AC6-737C-8C3E-4B1F1AABF1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>
            <a:extLst>
              <a:ext uri="{FF2B5EF4-FFF2-40B4-BE49-F238E27FC236}">
                <a16:creationId xmlns:a16="http://schemas.microsoft.com/office/drawing/2014/main" id="{95A4EB49-5DF9-4E4F-D1B1-3B8285BFD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Correct prediction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11C6B241-F8AD-C01B-9078-EE6067BFB2A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8FD9C7A-19ED-564F-B2CF-FD44FD75ED4F}" type="slidenum">
              <a:rPr lang="en-US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</a:pPr>
              <a:t>9</a:t>
            </a:fld>
            <a:endParaRPr lang="en-US" alt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background with black and white clouds&#10;&#10;Description automatically generated with medium confidence">
            <a:extLst>
              <a:ext uri="{FF2B5EF4-FFF2-40B4-BE49-F238E27FC236}">
                <a16:creationId xmlns:a16="http://schemas.microsoft.com/office/drawing/2014/main" id="{5E9217F9-8490-543A-91D0-29CD062862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91" y="1"/>
            <a:ext cx="12198183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F7220-B2EF-1E57-1A5D-E74400C3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016B5C-9E62-A541-A8D1-2318D4D9DC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C2E4B-B13D-038F-8CC6-7C87BCFD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2CC6-ABD8-8447-AA9F-348607E0A0F2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03975-53BF-2202-142A-3DB7AE44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7269B1-8E4F-7009-9124-2C83E4B2BD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09800" y="3091148"/>
            <a:ext cx="7772400" cy="10974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551778D-2252-F305-DEA8-C395BF4F0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3216868"/>
            <a:ext cx="9144000" cy="2584804"/>
          </a:xfrm>
        </p:spPr>
        <p:txBody>
          <a:bodyPr>
            <a:normAutofit/>
          </a:bodyPr>
          <a:lstStyle>
            <a:lvl1pPr marL="0" indent="0" algn="ctr">
              <a:buNone/>
              <a:defRPr sz="2200" b="1">
                <a:solidFill>
                  <a:srgbClr val="004D8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00829-B9B3-5756-7AF3-11EA6D0F2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7355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4D8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698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5360-AF0F-E906-2B71-28D31DAB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50" y="457200"/>
            <a:ext cx="4351076" cy="1600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B9DA8-C771-83CE-74C9-F1E5390DB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783911" cy="4873625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9E545-DDF2-5411-791D-33B68FC58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950" y="2057400"/>
            <a:ext cx="4351076" cy="3811588"/>
          </a:xfr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40180-ECA7-E6FF-27D4-2CF0607F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AB64-0571-DA4B-89D5-2318BA58A77D}" type="datetime1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4C512-99D8-7BB9-89FF-109676B5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5D02-384E-3F61-2CFE-DF5BF215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01A75-856D-568E-A5F7-3201F8C0E6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212" y="2015919"/>
            <a:ext cx="4439854" cy="6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5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5360-AF0F-E906-2B71-28D31DAB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50" y="457200"/>
            <a:ext cx="4351076" cy="427295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B9DA8-C771-83CE-74C9-F1E5390DB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783911" cy="4873625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9E545-DDF2-5411-791D-33B68FC58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950" y="4779392"/>
            <a:ext cx="4351076" cy="1089595"/>
          </a:xfr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40180-ECA7-E6FF-27D4-2CF0607F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AB64-0571-DA4B-89D5-2318BA58A77D}" type="datetime1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4C512-99D8-7BB9-89FF-109676B5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5D02-384E-3F61-2CFE-DF5BF215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01A75-856D-568E-A5F7-3201F8C0E6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561" y="4730150"/>
            <a:ext cx="4439854" cy="6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68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74F-0771-D77E-236F-644C4DB9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1FC0F-C835-817C-97D8-CE0A658CE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DF033-550E-94BF-1A16-CBCFCF1A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6A9E-D918-1F4B-AE85-7C846855F8CF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D345B-1606-966D-4D58-F737A51A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EA086-8D5D-76BF-428C-D7254C0D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EE7784-C8AB-D578-34C7-2D57CC3489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2172" y="1499092"/>
            <a:ext cx="7772400" cy="10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21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F3862-BFB3-44D4-50EA-745F14D10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06455" y="365125"/>
            <a:ext cx="236064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B9FE0-9FE1-87FA-6213-65FEF6581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20950" y="365125"/>
            <a:ext cx="9069892" cy="5811838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6A0D8-7C94-C383-8F13-5F4EA422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25BB-FC0B-194A-9C24-BB0AAEEE9C22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F8D5E-0E0A-6B88-964B-6CAAE228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06097-9FD6-75EF-4C9B-600BE193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533C3D-0775-5AB4-B1B7-412B34B2CC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6581911" y="3220942"/>
            <a:ext cx="5934984" cy="8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99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 algn="ctr" defTabSz="412750">
              <a:lnSpc>
                <a:spcPct val="100000"/>
              </a:lnSpc>
              <a:defRPr sz="56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67702" cy="287258"/>
          </a:xfrm>
          <a:prstGeom prst="rect">
            <a:avLst/>
          </a:prstGeom>
        </p:spPr>
        <p:txBody>
          <a:bodyPr/>
          <a:lstStyle>
            <a:lvl1pPr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298946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sz="half" idx="13"/>
          </p:nvPr>
        </p:nvSpPr>
        <p:spPr>
          <a:xfrm>
            <a:off x="2305666" y="446485"/>
            <a:ext cx="7570838" cy="41612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2045111" y="4723805"/>
            <a:ext cx="8101780" cy="1000125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"/>
          </p:nvPr>
        </p:nvSpPr>
        <p:spPr>
          <a:xfrm>
            <a:off x="2045111" y="5759649"/>
            <a:ext cx="810178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58"/>
            </a:lvl1pPr>
            <a:lvl2pPr marL="0" indent="132730" algn="ctr">
              <a:spcBef>
                <a:spcPts val="0"/>
              </a:spcBef>
              <a:buSzTx/>
              <a:buNone/>
              <a:defRPr sz="1858"/>
            </a:lvl2pPr>
            <a:lvl3pPr marL="0" indent="265460" algn="ctr">
              <a:spcBef>
                <a:spcPts val="0"/>
              </a:spcBef>
              <a:buSzTx/>
              <a:buNone/>
              <a:defRPr sz="1858"/>
            </a:lvl3pPr>
            <a:lvl4pPr marL="0" indent="398189" algn="ctr">
              <a:spcBef>
                <a:spcPts val="0"/>
              </a:spcBef>
              <a:buSzTx/>
              <a:buNone/>
              <a:defRPr sz="1858"/>
            </a:lvl4pPr>
            <a:lvl5pPr marL="0" indent="530919" algn="ctr">
              <a:spcBef>
                <a:spcPts val="0"/>
              </a:spcBef>
              <a:buSzTx/>
              <a:buNone/>
              <a:defRPr sz="1858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5924272" y="6500813"/>
            <a:ext cx="333626" cy="23290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512639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and white clouds&#10;&#10;Description automatically generated with medium confidence">
            <a:extLst>
              <a:ext uri="{FF2B5EF4-FFF2-40B4-BE49-F238E27FC236}">
                <a16:creationId xmlns:a16="http://schemas.microsoft.com/office/drawing/2014/main" id="{9B5526E0-C5A7-98CD-FB3E-250FFB0ED3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90" y="0"/>
            <a:ext cx="12195090" cy="685626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F7220-B2EF-1E57-1A5D-E74400C3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C2E4B-B13D-038F-8CC6-7C87BCFD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C535-C2EC-344C-B029-F3F06B382735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03975-53BF-2202-142A-3DB7AE44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4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64C55E-C1A6-9F70-2BF1-7B9E93A600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2172" y="1499092"/>
            <a:ext cx="7772400" cy="1097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22EC4-2634-72CF-31EE-75C8223D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61B65-E0AB-7686-C57E-9EA63BB5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F0CCAC7-D771-F9EF-FC54-A7DEF5F3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B50C-4D9C-1345-86AA-38DC1C94917D}" type="datetime1">
              <a:rPr lang="en-US" smtClean="0"/>
              <a:t>12/1/24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03B26D-4AB1-6BF0-524C-5BE5167B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D383F10-BFAF-D87B-DFF1-6C5F8ACA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1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B56D-7E0D-48B8-EE35-E5FCEA6DA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64E0E-8D65-D0B1-4FB5-59849F65D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C209B-EFB2-A22B-28A2-6C8B548E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B51F-01C6-204B-BD0B-5C7A8E7D7FB7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5FA1A-655C-11E6-9241-D9AB1CC1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A75C2-BAEA-2F00-5891-E9FB3B2B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18EB89-FB53-ADAE-5C1A-993CB8FD1F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2076" y="4519427"/>
            <a:ext cx="7772400" cy="10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2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E0CD-982A-B670-5982-EACEB119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3B841-BB8C-79F8-9D24-4AFCBE31B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949" y="1825625"/>
            <a:ext cx="56750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1F250-6516-3595-B561-73E05B7FB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2047" y="1825625"/>
            <a:ext cx="56750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A80D8-C8C1-B66F-E4B1-8677935F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8F02-DD4B-1049-8EC2-47B1876B9132}" type="datetime1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21BDF-1212-CF87-C167-64F1D69B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19938-4346-8B52-BE7C-3D792A75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A440F0-1A67-4D05-908A-588EDCDE5F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2172" y="1499092"/>
            <a:ext cx="7772400" cy="10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9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1278E6-B233-6537-0CF6-E8424D170E5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BFBFE">
                  <a:alpha val="0"/>
                </a:srgbClr>
              </a:gs>
              <a:gs pos="98000">
                <a:srgbClr val="004D80"/>
              </a:gs>
              <a:gs pos="95000">
                <a:schemeClr val="bg1"/>
              </a:gs>
              <a:gs pos="96000">
                <a:srgbClr val="FF9300">
                  <a:alpha val="35280"/>
                </a:srgbClr>
              </a:gs>
              <a:gs pos="100000">
                <a:srgbClr val="FF7E7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5E0CD-982A-B670-5982-EACEB119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3B841-BB8C-79F8-9D24-4AFCBE31B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949" y="2577403"/>
            <a:ext cx="5675051" cy="3599559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1F250-6516-3595-B561-73E05B7FB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2047" y="2577403"/>
            <a:ext cx="5675051" cy="3599559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A80D8-C8C1-B66F-E4B1-8677935F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D611-B328-A44F-A85C-2B30652FCCE3}" type="datetime1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21BDF-1212-CF87-C167-64F1D69B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19938-4346-8B52-BE7C-3D792A75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A440F0-1A67-4D05-908A-588EDCDE5F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2172" y="1499092"/>
            <a:ext cx="7772400" cy="109743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8008F8-D076-0195-75F4-6CF856E8152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20949" y="1681163"/>
            <a:ext cx="5675049" cy="823912"/>
          </a:xfrm>
        </p:spPr>
        <p:txBody>
          <a:bodyPr anchor="ctr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5BB776F-775F-C7EE-D52A-D5D16F80F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2047" y="1681163"/>
            <a:ext cx="5675050" cy="823912"/>
          </a:xfrm>
        </p:spPr>
        <p:txBody>
          <a:bodyPr anchor="ctr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875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6363-BAA0-59EA-F09C-7C1F553A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21F6D-9368-5092-624E-0E6C0936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6469-BD96-C344-99F6-4EFBCD180217}" type="datetime1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C8226-9E41-A2EB-B6EC-388B21C5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F289F-E306-4DE7-E4D3-3B7C3F12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A625CA-FD4E-150F-3038-D9EF66499E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2172" y="1499092"/>
            <a:ext cx="7772400" cy="10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2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1FFD4-1817-43E3-8D03-5D9EFFE8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8336-45D1-9B4D-8226-28311BC9767B}" type="datetime1">
              <a:rPr lang="en-US" smtClean="0"/>
              <a:t>12/1/24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6DD5-0997-F2C9-CD0F-CB610B0D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B7585-01B5-117B-5D8B-A992A39C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7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94E0-CA1A-5786-BB9E-905E54D0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50" y="178687"/>
            <a:ext cx="4351076" cy="1878713"/>
          </a:xfrm>
        </p:spPr>
        <p:txBody>
          <a:bodyPr lIns="228600" anchor="ctr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F3836-5F19-95DC-F307-7E2784C9E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950" y="2057399"/>
            <a:ext cx="4351076" cy="4119563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8F4D-6DE0-D312-E632-77A00ACFF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178687"/>
            <a:ext cx="6783911" cy="5998275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FFD6F-AE28-600C-BAA2-FCD3539B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48C3-1562-F54A-89E0-6C4DB0B2A8F8}" type="datetime1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B0388-21AC-C090-65B8-AE1CA0FF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98730-75A2-D000-10A3-167A299B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622C3A-B357-97FD-3A32-4D847C38E8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212" y="2015919"/>
            <a:ext cx="4439854" cy="6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1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DD93059B-E6DA-B718-9FB0-6FA8CE0F6ECA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951E5-8DAF-3539-A9D7-7BEAC9BA0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49" y="178687"/>
            <a:ext cx="115461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D3D5-AD61-1178-8446-E45F61C53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949" y="1597981"/>
            <a:ext cx="11546150" cy="4578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2D1D6-1ADF-8332-A15E-B31BFA506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94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A8B10-CEB0-6A41-99BA-C7A8C93B68C4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4DC96-B809-AC09-09ED-A61164E51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2134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9A7A2-014E-845E-AEE6-9893A63E2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8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C016B5C-9E62-A541-A8D1-2318D4D9DC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65" r:id="rId11"/>
    <p:sldLayoutId id="2147483658" r:id="rId12"/>
    <p:sldLayoutId id="2147483659" r:id="rId13"/>
    <p:sldLayoutId id="2147483663" r:id="rId14"/>
    <p:sldLayoutId id="2147483664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4D8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di@ucsd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18" Type="http://schemas.openxmlformats.org/officeDocument/2006/relationships/tags" Target="../tags/tag112.xml"/><Relationship Id="rId3" Type="http://schemas.openxmlformats.org/officeDocument/2006/relationships/tags" Target="../tags/tag97.xml"/><Relationship Id="rId21" Type="http://schemas.openxmlformats.org/officeDocument/2006/relationships/slideLayout" Target="../slideLayouts/slideLayout3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17" Type="http://schemas.openxmlformats.org/officeDocument/2006/relationships/tags" Target="../tags/tag111.xml"/><Relationship Id="rId2" Type="http://schemas.openxmlformats.org/officeDocument/2006/relationships/tags" Target="../tags/tag96.xml"/><Relationship Id="rId16" Type="http://schemas.openxmlformats.org/officeDocument/2006/relationships/tags" Target="../tags/tag110.xml"/><Relationship Id="rId20" Type="http://schemas.openxmlformats.org/officeDocument/2006/relationships/tags" Target="../tags/tag114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tags" Target="../tags/tag109.xml"/><Relationship Id="rId10" Type="http://schemas.openxmlformats.org/officeDocument/2006/relationships/tags" Target="../tags/tag104.xml"/><Relationship Id="rId19" Type="http://schemas.openxmlformats.org/officeDocument/2006/relationships/tags" Target="../tags/tag113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tags" Target="../tags/tag108.xml"/><Relationship Id="rId2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18" Type="http://schemas.openxmlformats.org/officeDocument/2006/relationships/tags" Target="../tags/tag132.xml"/><Relationship Id="rId3" Type="http://schemas.openxmlformats.org/officeDocument/2006/relationships/tags" Target="../tags/tag117.xml"/><Relationship Id="rId21" Type="http://schemas.openxmlformats.org/officeDocument/2006/relationships/slideLayout" Target="../slideLayouts/slideLayout3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17" Type="http://schemas.openxmlformats.org/officeDocument/2006/relationships/tags" Target="../tags/tag131.xml"/><Relationship Id="rId2" Type="http://schemas.openxmlformats.org/officeDocument/2006/relationships/tags" Target="../tags/tag116.xml"/><Relationship Id="rId16" Type="http://schemas.openxmlformats.org/officeDocument/2006/relationships/tags" Target="../tags/tag130.xml"/><Relationship Id="rId20" Type="http://schemas.openxmlformats.org/officeDocument/2006/relationships/tags" Target="../tags/tag134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5" Type="http://schemas.openxmlformats.org/officeDocument/2006/relationships/tags" Target="../tags/tag129.xml"/><Relationship Id="rId10" Type="http://schemas.openxmlformats.org/officeDocument/2006/relationships/tags" Target="../tags/tag124.xml"/><Relationship Id="rId19" Type="http://schemas.openxmlformats.org/officeDocument/2006/relationships/tags" Target="../tags/tag133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tags" Target="../tags/tag128.xml"/><Relationship Id="rId2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tags" Target="../tags/tag147.xml"/><Relationship Id="rId18" Type="http://schemas.openxmlformats.org/officeDocument/2006/relationships/tags" Target="../tags/tag152.xml"/><Relationship Id="rId3" Type="http://schemas.openxmlformats.org/officeDocument/2006/relationships/tags" Target="../tags/tag137.xml"/><Relationship Id="rId21" Type="http://schemas.openxmlformats.org/officeDocument/2006/relationships/slideLayout" Target="../slideLayouts/slideLayout3.xml"/><Relationship Id="rId7" Type="http://schemas.openxmlformats.org/officeDocument/2006/relationships/tags" Target="../tags/tag141.xml"/><Relationship Id="rId12" Type="http://schemas.openxmlformats.org/officeDocument/2006/relationships/tags" Target="../tags/tag146.xml"/><Relationship Id="rId17" Type="http://schemas.openxmlformats.org/officeDocument/2006/relationships/tags" Target="../tags/tag151.xml"/><Relationship Id="rId2" Type="http://schemas.openxmlformats.org/officeDocument/2006/relationships/tags" Target="../tags/tag136.xml"/><Relationship Id="rId16" Type="http://schemas.openxmlformats.org/officeDocument/2006/relationships/tags" Target="../tags/tag150.xml"/><Relationship Id="rId20" Type="http://schemas.openxmlformats.org/officeDocument/2006/relationships/tags" Target="../tags/tag154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5" Type="http://schemas.openxmlformats.org/officeDocument/2006/relationships/tags" Target="../tags/tag139.xml"/><Relationship Id="rId15" Type="http://schemas.openxmlformats.org/officeDocument/2006/relationships/tags" Target="../tags/tag149.xml"/><Relationship Id="rId10" Type="http://schemas.openxmlformats.org/officeDocument/2006/relationships/tags" Target="../tags/tag144.xml"/><Relationship Id="rId19" Type="http://schemas.openxmlformats.org/officeDocument/2006/relationships/tags" Target="../tags/tag153.xml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tags" Target="../tags/tag148.xml"/><Relationship Id="rId2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62.xml"/><Relationship Id="rId13" Type="http://schemas.openxmlformats.org/officeDocument/2006/relationships/tags" Target="../tags/tag167.xml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12" Type="http://schemas.openxmlformats.org/officeDocument/2006/relationships/tags" Target="../tags/tag166.xml"/><Relationship Id="rId2" Type="http://schemas.openxmlformats.org/officeDocument/2006/relationships/tags" Target="../tags/tag156.xml"/><Relationship Id="rId16" Type="http://schemas.openxmlformats.org/officeDocument/2006/relationships/notesSlide" Target="../notesSlides/notesSlide13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tags" Target="../tags/tag165.xml"/><Relationship Id="rId5" Type="http://schemas.openxmlformats.org/officeDocument/2006/relationships/tags" Target="../tags/tag159.xml"/><Relationship Id="rId15" Type="http://schemas.openxmlformats.org/officeDocument/2006/relationships/slideLayout" Target="../slideLayouts/slideLayout3.xml"/><Relationship Id="rId10" Type="http://schemas.openxmlformats.org/officeDocument/2006/relationships/tags" Target="../tags/tag164.xml"/><Relationship Id="rId4" Type="http://schemas.openxmlformats.org/officeDocument/2006/relationships/tags" Target="../tags/tag158.xml"/><Relationship Id="rId9" Type="http://schemas.openxmlformats.org/officeDocument/2006/relationships/tags" Target="../tags/tag163.xml"/><Relationship Id="rId14" Type="http://schemas.openxmlformats.org/officeDocument/2006/relationships/tags" Target="../tags/tag16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13" Type="http://schemas.openxmlformats.org/officeDocument/2006/relationships/tags" Target="../tags/tag181.xml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12" Type="http://schemas.openxmlformats.org/officeDocument/2006/relationships/tags" Target="../tags/tag180.xml"/><Relationship Id="rId2" Type="http://schemas.openxmlformats.org/officeDocument/2006/relationships/tags" Target="../tags/tag170.xml"/><Relationship Id="rId16" Type="http://schemas.openxmlformats.org/officeDocument/2006/relationships/notesSlide" Target="../notesSlides/notesSlide14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tags" Target="../tags/tag179.xml"/><Relationship Id="rId5" Type="http://schemas.openxmlformats.org/officeDocument/2006/relationships/tags" Target="../tags/tag173.xml"/><Relationship Id="rId15" Type="http://schemas.openxmlformats.org/officeDocument/2006/relationships/slideLayout" Target="../slideLayouts/slideLayout3.xml"/><Relationship Id="rId10" Type="http://schemas.openxmlformats.org/officeDocument/2006/relationships/tags" Target="../tags/tag178.xml"/><Relationship Id="rId4" Type="http://schemas.openxmlformats.org/officeDocument/2006/relationships/tags" Target="../tags/tag172.xml"/><Relationship Id="rId9" Type="http://schemas.openxmlformats.org/officeDocument/2006/relationships/tags" Target="../tags/tag177.xml"/><Relationship Id="rId14" Type="http://schemas.openxmlformats.org/officeDocument/2006/relationships/tags" Target="../tags/tag18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90.xml"/><Relationship Id="rId13" Type="http://schemas.openxmlformats.org/officeDocument/2006/relationships/tags" Target="../tags/tag195.xml"/><Relationship Id="rId3" Type="http://schemas.openxmlformats.org/officeDocument/2006/relationships/tags" Target="../tags/tag185.xml"/><Relationship Id="rId7" Type="http://schemas.openxmlformats.org/officeDocument/2006/relationships/tags" Target="../tags/tag189.xml"/><Relationship Id="rId12" Type="http://schemas.openxmlformats.org/officeDocument/2006/relationships/tags" Target="../tags/tag194.xml"/><Relationship Id="rId2" Type="http://schemas.openxmlformats.org/officeDocument/2006/relationships/tags" Target="../tags/tag184.xml"/><Relationship Id="rId16" Type="http://schemas.openxmlformats.org/officeDocument/2006/relationships/notesSlide" Target="../notesSlides/notesSlide15.xml"/><Relationship Id="rId1" Type="http://schemas.openxmlformats.org/officeDocument/2006/relationships/tags" Target="../tags/tag183.xml"/><Relationship Id="rId6" Type="http://schemas.openxmlformats.org/officeDocument/2006/relationships/tags" Target="../tags/tag188.xml"/><Relationship Id="rId11" Type="http://schemas.openxmlformats.org/officeDocument/2006/relationships/tags" Target="../tags/tag193.xml"/><Relationship Id="rId5" Type="http://schemas.openxmlformats.org/officeDocument/2006/relationships/tags" Target="../tags/tag187.xml"/><Relationship Id="rId15" Type="http://schemas.openxmlformats.org/officeDocument/2006/relationships/slideLayout" Target="../slideLayouts/slideLayout3.xml"/><Relationship Id="rId10" Type="http://schemas.openxmlformats.org/officeDocument/2006/relationships/tags" Target="../tags/tag192.xml"/><Relationship Id="rId4" Type="http://schemas.openxmlformats.org/officeDocument/2006/relationships/tags" Target="../tags/tag186.xml"/><Relationship Id="rId9" Type="http://schemas.openxmlformats.org/officeDocument/2006/relationships/tags" Target="../tags/tag191.xml"/><Relationship Id="rId14" Type="http://schemas.openxmlformats.org/officeDocument/2006/relationships/tags" Target="../tags/tag19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13" Type="http://schemas.openxmlformats.org/officeDocument/2006/relationships/tags" Target="../tags/tag209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tags" Target="../tags/tag208.xml"/><Relationship Id="rId2" Type="http://schemas.openxmlformats.org/officeDocument/2006/relationships/tags" Target="../tags/tag198.xml"/><Relationship Id="rId16" Type="http://schemas.openxmlformats.org/officeDocument/2006/relationships/notesSlide" Target="../notesSlides/notesSlide16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5" Type="http://schemas.openxmlformats.org/officeDocument/2006/relationships/tags" Target="../tags/tag201.xml"/><Relationship Id="rId15" Type="http://schemas.openxmlformats.org/officeDocument/2006/relationships/slideLayout" Target="../slideLayouts/slideLayout3.xml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Relationship Id="rId14" Type="http://schemas.openxmlformats.org/officeDocument/2006/relationships/tags" Target="../tags/tag2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18.xml"/><Relationship Id="rId13" Type="http://schemas.openxmlformats.org/officeDocument/2006/relationships/tags" Target="../tags/tag223.xml"/><Relationship Id="rId3" Type="http://schemas.openxmlformats.org/officeDocument/2006/relationships/tags" Target="../tags/tag213.xml"/><Relationship Id="rId7" Type="http://schemas.openxmlformats.org/officeDocument/2006/relationships/tags" Target="../tags/tag217.xml"/><Relationship Id="rId12" Type="http://schemas.openxmlformats.org/officeDocument/2006/relationships/tags" Target="../tags/tag222.xml"/><Relationship Id="rId2" Type="http://schemas.openxmlformats.org/officeDocument/2006/relationships/tags" Target="../tags/tag212.xml"/><Relationship Id="rId16" Type="http://schemas.openxmlformats.org/officeDocument/2006/relationships/notesSlide" Target="../notesSlides/notesSlide17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11" Type="http://schemas.openxmlformats.org/officeDocument/2006/relationships/tags" Target="../tags/tag221.xml"/><Relationship Id="rId5" Type="http://schemas.openxmlformats.org/officeDocument/2006/relationships/tags" Target="../tags/tag215.xml"/><Relationship Id="rId15" Type="http://schemas.openxmlformats.org/officeDocument/2006/relationships/slideLayout" Target="../slideLayouts/slideLayout3.xml"/><Relationship Id="rId10" Type="http://schemas.openxmlformats.org/officeDocument/2006/relationships/tags" Target="../tags/tag220.xml"/><Relationship Id="rId4" Type="http://schemas.openxmlformats.org/officeDocument/2006/relationships/tags" Target="../tags/tag214.xml"/><Relationship Id="rId9" Type="http://schemas.openxmlformats.org/officeDocument/2006/relationships/tags" Target="../tags/tag219.xml"/><Relationship Id="rId14" Type="http://schemas.openxmlformats.org/officeDocument/2006/relationships/tags" Target="../tags/tag22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32.xml"/><Relationship Id="rId13" Type="http://schemas.openxmlformats.org/officeDocument/2006/relationships/tags" Target="../tags/tag237.xml"/><Relationship Id="rId18" Type="http://schemas.openxmlformats.org/officeDocument/2006/relationships/tags" Target="../tags/tag242.xml"/><Relationship Id="rId26" Type="http://schemas.openxmlformats.org/officeDocument/2006/relationships/tags" Target="../tags/tag250.xml"/><Relationship Id="rId3" Type="http://schemas.openxmlformats.org/officeDocument/2006/relationships/tags" Target="../tags/tag227.xml"/><Relationship Id="rId21" Type="http://schemas.openxmlformats.org/officeDocument/2006/relationships/tags" Target="../tags/tag245.xml"/><Relationship Id="rId7" Type="http://schemas.openxmlformats.org/officeDocument/2006/relationships/tags" Target="../tags/tag231.xml"/><Relationship Id="rId12" Type="http://schemas.openxmlformats.org/officeDocument/2006/relationships/tags" Target="../tags/tag236.xml"/><Relationship Id="rId17" Type="http://schemas.openxmlformats.org/officeDocument/2006/relationships/tags" Target="../tags/tag241.xml"/><Relationship Id="rId25" Type="http://schemas.openxmlformats.org/officeDocument/2006/relationships/tags" Target="../tags/tag249.xml"/><Relationship Id="rId2" Type="http://schemas.openxmlformats.org/officeDocument/2006/relationships/tags" Target="../tags/tag226.xml"/><Relationship Id="rId16" Type="http://schemas.openxmlformats.org/officeDocument/2006/relationships/tags" Target="../tags/tag240.xml"/><Relationship Id="rId20" Type="http://schemas.openxmlformats.org/officeDocument/2006/relationships/tags" Target="../tags/tag244.xml"/><Relationship Id="rId29" Type="http://schemas.openxmlformats.org/officeDocument/2006/relationships/slideLayout" Target="../slideLayouts/slideLayout3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11" Type="http://schemas.openxmlformats.org/officeDocument/2006/relationships/tags" Target="../tags/tag235.xml"/><Relationship Id="rId24" Type="http://schemas.openxmlformats.org/officeDocument/2006/relationships/tags" Target="../tags/tag248.xml"/><Relationship Id="rId5" Type="http://schemas.openxmlformats.org/officeDocument/2006/relationships/tags" Target="../tags/tag229.xml"/><Relationship Id="rId15" Type="http://schemas.openxmlformats.org/officeDocument/2006/relationships/tags" Target="../tags/tag239.xml"/><Relationship Id="rId23" Type="http://schemas.openxmlformats.org/officeDocument/2006/relationships/tags" Target="../tags/tag247.xml"/><Relationship Id="rId28" Type="http://schemas.openxmlformats.org/officeDocument/2006/relationships/tags" Target="../tags/tag252.xml"/><Relationship Id="rId10" Type="http://schemas.openxmlformats.org/officeDocument/2006/relationships/tags" Target="../tags/tag234.xml"/><Relationship Id="rId19" Type="http://schemas.openxmlformats.org/officeDocument/2006/relationships/tags" Target="../tags/tag243.xml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4" Type="http://schemas.openxmlformats.org/officeDocument/2006/relationships/tags" Target="../tags/tag238.xml"/><Relationship Id="rId22" Type="http://schemas.openxmlformats.org/officeDocument/2006/relationships/tags" Target="../tags/tag246.xml"/><Relationship Id="rId27" Type="http://schemas.openxmlformats.org/officeDocument/2006/relationships/tags" Target="../tags/tag251.xml"/><Relationship Id="rId30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60.xml"/><Relationship Id="rId13" Type="http://schemas.openxmlformats.org/officeDocument/2006/relationships/tags" Target="../tags/tag265.xml"/><Relationship Id="rId18" Type="http://schemas.openxmlformats.org/officeDocument/2006/relationships/tags" Target="../tags/tag270.xml"/><Relationship Id="rId26" Type="http://schemas.openxmlformats.org/officeDocument/2006/relationships/tags" Target="../tags/tag278.xml"/><Relationship Id="rId3" Type="http://schemas.openxmlformats.org/officeDocument/2006/relationships/tags" Target="../tags/tag255.xml"/><Relationship Id="rId21" Type="http://schemas.openxmlformats.org/officeDocument/2006/relationships/tags" Target="../tags/tag273.xml"/><Relationship Id="rId7" Type="http://schemas.openxmlformats.org/officeDocument/2006/relationships/tags" Target="../tags/tag259.xml"/><Relationship Id="rId12" Type="http://schemas.openxmlformats.org/officeDocument/2006/relationships/tags" Target="../tags/tag264.xml"/><Relationship Id="rId17" Type="http://schemas.openxmlformats.org/officeDocument/2006/relationships/tags" Target="../tags/tag269.xml"/><Relationship Id="rId25" Type="http://schemas.openxmlformats.org/officeDocument/2006/relationships/tags" Target="../tags/tag277.xml"/><Relationship Id="rId2" Type="http://schemas.openxmlformats.org/officeDocument/2006/relationships/tags" Target="../tags/tag254.xml"/><Relationship Id="rId16" Type="http://schemas.openxmlformats.org/officeDocument/2006/relationships/tags" Target="../tags/tag268.xml"/><Relationship Id="rId20" Type="http://schemas.openxmlformats.org/officeDocument/2006/relationships/tags" Target="../tags/tag272.xml"/><Relationship Id="rId29" Type="http://schemas.openxmlformats.org/officeDocument/2006/relationships/slideLayout" Target="../slideLayouts/slideLayout3.xml"/><Relationship Id="rId1" Type="http://schemas.openxmlformats.org/officeDocument/2006/relationships/tags" Target="../tags/tag253.xml"/><Relationship Id="rId6" Type="http://schemas.openxmlformats.org/officeDocument/2006/relationships/tags" Target="../tags/tag258.xml"/><Relationship Id="rId11" Type="http://schemas.openxmlformats.org/officeDocument/2006/relationships/tags" Target="../tags/tag263.xml"/><Relationship Id="rId24" Type="http://schemas.openxmlformats.org/officeDocument/2006/relationships/tags" Target="../tags/tag276.xml"/><Relationship Id="rId5" Type="http://schemas.openxmlformats.org/officeDocument/2006/relationships/tags" Target="../tags/tag257.xml"/><Relationship Id="rId15" Type="http://schemas.openxmlformats.org/officeDocument/2006/relationships/tags" Target="../tags/tag267.xml"/><Relationship Id="rId23" Type="http://schemas.openxmlformats.org/officeDocument/2006/relationships/tags" Target="../tags/tag275.xml"/><Relationship Id="rId28" Type="http://schemas.openxmlformats.org/officeDocument/2006/relationships/tags" Target="../tags/tag280.xml"/><Relationship Id="rId10" Type="http://schemas.openxmlformats.org/officeDocument/2006/relationships/tags" Target="../tags/tag262.xml"/><Relationship Id="rId19" Type="http://schemas.openxmlformats.org/officeDocument/2006/relationships/tags" Target="../tags/tag271.xml"/><Relationship Id="rId4" Type="http://schemas.openxmlformats.org/officeDocument/2006/relationships/tags" Target="../tags/tag256.xml"/><Relationship Id="rId9" Type="http://schemas.openxmlformats.org/officeDocument/2006/relationships/tags" Target="../tags/tag261.xml"/><Relationship Id="rId14" Type="http://schemas.openxmlformats.org/officeDocument/2006/relationships/tags" Target="../tags/tag266.xml"/><Relationship Id="rId22" Type="http://schemas.openxmlformats.org/officeDocument/2006/relationships/tags" Target="../tags/tag274.xml"/><Relationship Id="rId27" Type="http://schemas.openxmlformats.org/officeDocument/2006/relationships/tags" Target="../tags/tag279.xml"/><Relationship Id="rId30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88.xml"/><Relationship Id="rId13" Type="http://schemas.openxmlformats.org/officeDocument/2006/relationships/tags" Target="../tags/tag293.xml"/><Relationship Id="rId18" Type="http://schemas.openxmlformats.org/officeDocument/2006/relationships/tags" Target="../tags/tag298.xml"/><Relationship Id="rId26" Type="http://schemas.openxmlformats.org/officeDocument/2006/relationships/tags" Target="../tags/tag306.xml"/><Relationship Id="rId3" Type="http://schemas.openxmlformats.org/officeDocument/2006/relationships/tags" Target="../tags/tag283.xml"/><Relationship Id="rId21" Type="http://schemas.openxmlformats.org/officeDocument/2006/relationships/tags" Target="../tags/tag301.xml"/><Relationship Id="rId7" Type="http://schemas.openxmlformats.org/officeDocument/2006/relationships/tags" Target="../tags/tag287.xml"/><Relationship Id="rId12" Type="http://schemas.openxmlformats.org/officeDocument/2006/relationships/tags" Target="../tags/tag292.xml"/><Relationship Id="rId17" Type="http://schemas.openxmlformats.org/officeDocument/2006/relationships/tags" Target="../tags/tag297.xml"/><Relationship Id="rId25" Type="http://schemas.openxmlformats.org/officeDocument/2006/relationships/tags" Target="../tags/tag305.xml"/><Relationship Id="rId2" Type="http://schemas.openxmlformats.org/officeDocument/2006/relationships/tags" Target="../tags/tag282.xml"/><Relationship Id="rId16" Type="http://schemas.openxmlformats.org/officeDocument/2006/relationships/tags" Target="../tags/tag296.xml"/><Relationship Id="rId20" Type="http://schemas.openxmlformats.org/officeDocument/2006/relationships/tags" Target="../tags/tag300.xml"/><Relationship Id="rId29" Type="http://schemas.openxmlformats.org/officeDocument/2006/relationships/slideLayout" Target="../slideLayouts/slideLayout3.xml"/><Relationship Id="rId1" Type="http://schemas.openxmlformats.org/officeDocument/2006/relationships/tags" Target="../tags/tag281.xml"/><Relationship Id="rId6" Type="http://schemas.openxmlformats.org/officeDocument/2006/relationships/tags" Target="../tags/tag286.xml"/><Relationship Id="rId11" Type="http://schemas.openxmlformats.org/officeDocument/2006/relationships/tags" Target="../tags/tag291.xml"/><Relationship Id="rId24" Type="http://schemas.openxmlformats.org/officeDocument/2006/relationships/tags" Target="../tags/tag304.xml"/><Relationship Id="rId5" Type="http://schemas.openxmlformats.org/officeDocument/2006/relationships/tags" Target="../tags/tag285.xml"/><Relationship Id="rId15" Type="http://schemas.openxmlformats.org/officeDocument/2006/relationships/tags" Target="../tags/tag295.xml"/><Relationship Id="rId23" Type="http://schemas.openxmlformats.org/officeDocument/2006/relationships/tags" Target="../tags/tag303.xml"/><Relationship Id="rId28" Type="http://schemas.openxmlformats.org/officeDocument/2006/relationships/tags" Target="../tags/tag308.xml"/><Relationship Id="rId10" Type="http://schemas.openxmlformats.org/officeDocument/2006/relationships/tags" Target="../tags/tag290.xml"/><Relationship Id="rId19" Type="http://schemas.openxmlformats.org/officeDocument/2006/relationships/tags" Target="../tags/tag299.xml"/><Relationship Id="rId4" Type="http://schemas.openxmlformats.org/officeDocument/2006/relationships/tags" Target="../tags/tag284.xml"/><Relationship Id="rId9" Type="http://schemas.openxmlformats.org/officeDocument/2006/relationships/tags" Target="../tags/tag289.xml"/><Relationship Id="rId14" Type="http://schemas.openxmlformats.org/officeDocument/2006/relationships/tags" Target="../tags/tag294.xml"/><Relationship Id="rId22" Type="http://schemas.openxmlformats.org/officeDocument/2006/relationships/tags" Target="../tags/tag302.xml"/><Relationship Id="rId27" Type="http://schemas.openxmlformats.org/officeDocument/2006/relationships/tags" Target="../tags/tag307.xml"/><Relationship Id="rId30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16.xml"/><Relationship Id="rId13" Type="http://schemas.openxmlformats.org/officeDocument/2006/relationships/tags" Target="../tags/tag321.xml"/><Relationship Id="rId18" Type="http://schemas.openxmlformats.org/officeDocument/2006/relationships/tags" Target="../tags/tag326.xml"/><Relationship Id="rId26" Type="http://schemas.openxmlformats.org/officeDocument/2006/relationships/tags" Target="../tags/tag334.xml"/><Relationship Id="rId3" Type="http://schemas.openxmlformats.org/officeDocument/2006/relationships/tags" Target="../tags/tag311.xml"/><Relationship Id="rId21" Type="http://schemas.openxmlformats.org/officeDocument/2006/relationships/tags" Target="../tags/tag329.xml"/><Relationship Id="rId7" Type="http://schemas.openxmlformats.org/officeDocument/2006/relationships/tags" Target="../tags/tag315.xml"/><Relationship Id="rId12" Type="http://schemas.openxmlformats.org/officeDocument/2006/relationships/tags" Target="../tags/tag320.xml"/><Relationship Id="rId17" Type="http://schemas.openxmlformats.org/officeDocument/2006/relationships/tags" Target="../tags/tag325.xml"/><Relationship Id="rId25" Type="http://schemas.openxmlformats.org/officeDocument/2006/relationships/tags" Target="../tags/tag333.xml"/><Relationship Id="rId2" Type="http://schemas.openxmlformats.org/officeDocument/2006/relationships/tags" Target="../tags/tag310.xml"/><Relationship Id="rId16" Type="http://schemas.openxmlformats.org/officeDocument/2006/relationships/tags" Target="../tags/tag324.xml"/><Relationship Id="rId20" Type="http://schemas.openxmlformats.org/officeDocument/2006/relationships/tags" Target="../tags/tag328.xml"/><Relationship Id="rId29" Type="http://schemas.openxmlformats.org/officeDocument/2006/relationships/slideLayout" Target="../slideLayouts/slideLayout3.xml"/><Relationship Id="rId1" Type="http://schemas.openxmlformats.org/officeDocument/2006/relationships/tags" Target="../tags/tag309.xml"/><Relationship Id="rId6" Type="http://schemas.openxmlformats.org/officeDocument/2006/relationships/tags" Target="../tags/tag314.xml"/><Relationship Id="rId11" Type="http://schemas.openxmlformats.org/officeDocument/2006/relationships/tags" Target="../tags/tag319.xml"/><Relationship Id="rId24" Type="http://schemas.openxmlformats.org/officeDocument/2006/relationships/tags" Target="../tags/tag332.xml"/><Relationship Id="rId5" Type="http://schemas.openxmlformats.org/officeDocument/2006/relationships/tags" Target="../tags/tag313.xml"/><Relationship Id="rId15" Type="http://schemas.openxmlformats.org/officeDocument/2006/relationships/tags" Target="../tags/tag323.xml"/><Relationship Id="rId23" Type="http://schemas.openxmlformats.org/officeDocument/2006/relationships/tags" Target="../tags/tag331.xml"/><Relationship Id="rId28" Type="http://schemas.openxmlformats.org/officeDocument/2006/relationships/tags" Target="../tags/tag336.xml"/><Relationship Id="rId10" Type="http://schemas.openxmlformats.org/officeDocument/2006/relationships/tags" Target="../tags/tag318.xml"/><Relationship Id="rId19" Type="http://schemas.openxmlformats.org/officeDocument/2006/relationships/tags" Target="../tags/tag327.xml"/><Relationship Id="rId4" Type="http://schemas.openxmlformats.org/officeDocument/2006/relationships/tags" Target="../tags/tag312.xml"/><Relationship Id="rId9" Type="http://schemas.openxmlformats.org/officeDocument/2006/relationships/tags" Target="../tags/tag317.xml"/><Relationship Id="rId14" Type="http://schemas.openxmlformats.org/officeDocument/2006/relationships/tags" Target="../tags/tag322.xml"/><Relationship Id="rId22" Type="http://schemas.openxmlformats.org/officeDocument/2006/relationships/tags" Target="../tags/tag330.xml"/><Relationship Id="rId27" Type="http://schemas.openxmlformats.org/officeDocument/2006/relationships/tags" Target="../tags/tag335.xml"/><Relationship Id="rId30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44.xml"/><Relationship Id="rId13" Type="http://schemas.openxmlformats.org/officeDocument/2006/relationships/tags" Target="../tags/tag349.xml"/><Relationship Id="rId18" Type="http://schemas.openxmlformats.org/officeDocument/2006/relationships/tags" Target="../tags/tag354.xml"/><Relationship Id="rId26" Type="http://schemas.openxmlformats.org/officeDocument/2006/relationships/tags" Target="../tags/tag362.xml"/><Relationship Id="rId3" Type="http://schemas.openxmlformats.org/officeDocument/2006/relationships/tags" Target="../tags/tag339.xml"/><Relationship Id="rId21" Type="http://schemas.openxmlformats.org/officeDocument/2006/relationships/tags" Target="../tags/tag357.xml"/><Relationship Id="rId7" Type="http://schemas.openxmlformats.org/officeDocument/2006/relationships/tags" Target="../tags/tag343.xml"/><Relationship Id="rId12" Type="http://schemas.openxmlformats.org/officeDocument/2006/relationships/tags" Target="../tags/tag348.xml"/><Relationship Id="rId17" Type="http://schemas.openxmlformats.org/officeDocument/2006/relationships/tags" Target="../tags/tag353.xml"/><Relationship Id="rId25" Type="http://schemas.openxmlformats.org/officeDocument/2006/relationships/tags" Target="../tags/tag361.xml"/><Relationship Id="rId2" Type="http://schemas.openxmlformats.org/officeDocument/2006/relationships/tags" Target="../tags/tag338.xml"/><Relationship Id="rId16" Type="http://schemas.openxmlformats.org/officeDocument/2006/relationships/tags" Target="../tags/tag352.xml"/><Relationship Id="rId20" Type="http://schemas.openxmlformats.org/officeDocument/2006/relationships/tags" Target="../tags/tag356.xml"/><Relationship Id="rId29" Type="http://schemas.openxmlformats.org/officeDocument/2006/relationships/slideLayout" Target="../slideLayouts/slideLayout3.xml"/><Relationship Id="rId1" Type="http://schemas.openxmlformats.org/officeDocument/2006/relationships/tags" Target="../tags/tag337.xml"/><Relationship Id="rId6" Type="http://schemas.openxmlformats.org/officeDocument/2006/relationships/tags" Target="../tags/tag342.xml"/><Relationship Id="rId11" Type="http://schemas.openxmlformats.org/officeDocument/2006/relationships/tags" Target="../tags/tag347.xml"/><Relationship Id="rId24" Type="http://schemas.openxmlformats.org/officeDocument/2006/relationships/tags" Target="../tags/tag360.xml"/><Relationship Id="rId5" Type="http://schemas.openxmlformats.org/officeDocument/2006/relationships/tags" Target="../tags/tag341.xml"/><Relationship Id="rId15" Type="http://schemas.openxmlformats.org/officeDocument/2006/relationships/tags" Target="../tags/tag351.xml"/><Relationship Id="rId23" Type="http://schemas.openxmlformats.org/officeDocument/2006/relationships/tags" Target="../tags/tag359.xml"/><Relationship Id="rId28" Type="http://schemas.openxmlformats.org/officeDocument/2006/relationships/tags" Target="../tags/tag364.xml"/><Relationship Id="rId10" Type="http://schemas.openxmlformats.org/officeDocument/2006/relationships/tags" Target="../tags/tag346.xml"/><Relationship Id="rId19" Type="http://schemas.openxmlformats.org/officeDocument/2006/relationships/tags" Target="../tags/tag355.xml"/><Relationship Id="rId4" Type="http://schemas.openxmlformats.org/officeDocument/2006/relationships/tags" Target="../tags/tag340.xml"/><Relationship Id="rId9" Type="http://schemas.openxmlformats.org/officeDocument/2006/relationships/tags" Target="../tags/tag345.xml"/><Relationship Id="rId14" Type="http://schemas.openxmlformats.org/officeDocument/2006/relationships/tags" Target="../tags/tag350.xml"/><Relationship Id="rId22" Type="http://schemas.openxmlformats.org/officeDocument/2006/relationships/tags" Target="../tags/tag358.xml"/><Relationship Id="rId27" Type="http://schemas.openxmlformats.org/officeDocument/2006/relationships/tags" Target="../tags/tag363.xml"/><Relationship Id="rId30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72.xml"/><Relationship Id="rId13" Type="http://schemas.openxmlformats.org/officeDocument/2006/relationships/tags" Target="../tags/tag377.xml"/><Relationship Id="rId18" Type="http://schemas.openxmlformats.org/officeDocument/2006/relationships/tags" Target="../tags/tag382.xml"/><Relationship Id="rId26" Type="http://schemas.openxmlformats.org/officeDocument/2006/relationships/tags" Target="../tags/tag390.xml"/><Relationship Id="rId3" Type="http://schemas.openxmlformats.org/officeDocument/2006/relationships/tags" Target="../tags/tag367.xml"/><Relationship Id="rId21" Type="http://schemas.openxmlformats.org/officeDocument/2006/relationships/tags" Target="../tags/tag385.xml"/><Relationship Id="rId7" Type="http://schemas.openxmlformats.org/officeDocument/2006/relationships/tags" Target="../tags/tag371.xml"/><Relationship Id="rId12" Type="http://schemas.openxmlformats.org/officeDocument/2006/relationships/tags" Target="../tags/tag376.xml"/><Relationship Id="rId17" Type="http://schemas.openxmlformats.org/officeDocument/2006/relationships/tags" Target="../tags/tag381.xml"/><Relationship Id="rId25" Type="http://schemas.openxmlformats.org/officeDocument/2006/relationships/tags" Target="../tags/tag389.xml"/><Relationship Id="rId2" Type="http://schemas.openxmlformats.org/officeDocument/2006/relationships/tags" Target="../tags/tag366.xml"/><Relationship Id="rId16" Type="http://schemas.openxmlformats.org/officeDocument/2006/relationships/tags" Target="../tags/tag380.xml"/><Relationship Id="rId20" Type="http://schemas.openxmlformats.org/officeDocument/2006/relationships/tags" Target="../tags/tag384.xml"/><Relationship Id="rId29" Type="http://schemas.openxmlformats.org/officeDocument/2006/relationships/slideLayout" Target="../slideLayouts/slideLayout3.xml"/><Relationship Id="rId1" Type="http://schemas.openxmlformats.org/officeDocument/2006/relationships/tags" Target="../tags/tag365.xml"/><Relationship Id="rId6" Type="http://schemas.openxmlformats.org/officeDocument/2006/relationships/tags" Target="../tags/tag370.xml"/><Relationship Id="rId11" Type="http://schemas.openxmlformats.org/officeDocument/2006/relationships/tags" Target="../tags/tag375.xml"/><Relationship Id="rId24" Type="http://schemas.openxmlformats.org/officeDocument/2006/relationships/tags" Target="../tags/tag388.xml"/><Relationship Id="rId5" Type="http://schemas.openxmlformats.org/officeDocument/2006/relationships/tags" Target="../tags/tag369.xml"/><Relationship Id="rId15" Type="http://schemas.openxmlformats.org/officeDocument/2006/relationships/tags" Target="../tags/tag379.xml"/><Relationship Id="rId23" Type="http://schemas.openxmlformats.org/officeDocument/2006/relationships/tags" Target="../tags/tag387.xml"/><Relationship Id="rId28" Type="http://schemas.openxmlformats.org/officeDocument/2006/relationships/tags" Target="../tags/tag392.xml"/><Relationship Id="rId10" Type="http://schemas.openxmlformats.org/officeDocument/2006/relationships/tags" Target="../tags/tag374.xml"/><Relationship Id="rId19" Type="http://schemas.openxmlformats.org/officeDocument/2006/relationships/tags" Target="../tags/tag383.xml"/><Relationship Id="rId4" Type="http://schemas.openxmlformats.org/officeDocument/2006/relationships/tags" Target="../tags/tag368.xml"/><Relationship Id="rId9" Type="http://schemas.openxmlformats.org/officeDocument/2006/relationships/tags" Target="../tags/tag373.xml"/><Relationship Id="rId14" Type="http://schemas.openxmlformats.org/officeDocument/2006/relationships/tags" Target="../tags/tag378.xml"/><Relationship Id="rId22" Type="http://schemas.openxmlformats.org/officeDocument/2006/relationships/tags" Target="../tags/tag386.xml"/><Relationship Id="rId27" Type="http://schemas.openxmlformats.org/officeDocument/2006/relationships/tags" Target="../tags/tag391.xml"/><Relationship Id="rId30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400.xml"/><Relationship Id="rId13" Type="http://schemas.openxmlformats.org/officeDocument/2006/relationships/tags" Target="../tags/tag405.xml"/><Relationship Id="rId18" Type="http://schemas.openxmlformats.org/officeDocument/2006/relationships/tags" Target="../tags/tag410.xml"/><Relationship Id="rId26" Type="http://schemas.openxmlformats.org/officeDocument/2006/relationships/tags" Target="../tags/tag418.xml"/><Relationship Id="rId3" Type="http://schemas.openxmlformats.org/officeDocument/2006/relationships/tags" Target="../tags/tag395.xml"/><Relationship Id="rId21" Type="http://schemas.openxmlformats.org/officeDocument/2006/relationships/tags" Target="../tags/tag413.xml"/><Relationship Id="rId7" Type="http://schemas.openxmlformats.org/officeDocument/2006/relationships/tags" Target="../tags/tag399.xml"/><Relationship Id="rId12" Type="http://schemas.openxmlformats.org/officeDocument/2006/relationships/tags" Target="../tags/tag404.xml"/><Relationship Id="rId17" Type="http://schemas.openxmlformats.org/officeDocument/2006/relationships/tags" Target="../tags/tag409.xml"/><Relationship Id="rId25" Type="http://schemas.openxmlformats.org/officeDocument/2006/relationships/tags" Target="../tags/tag417.xml"/><Relationship Id="rId2" Type="http://schemas.openxmlformats.org/officeDocument/2006/relationships/tags" Target="../tags/tag394.xml"/><Relationship Id="rId16" Type="http://schemas.openxmlformats.org/officeDocument/2006/relationships/tags" Target="../tags/tag408.xml"/><Relationship Id="rId20" Type="http://schemas.openxmlformats.org/officeDocument/2006/relationships/tags" Target="../tags/tag412.xml"/><Relationship Id="rId29" Type="http://schemas.openxmlformats.org/officeDocument/2006/relationships/slideLayout" Target="../slideLayouts/slideLayout3.xml"/><Relationship Id="rId1" Type="http://schemas.openxmlformats.org/officeDocument/2006/relationships/tags" Target="../tags/tag393.xml"/><Relationship Id="rId6" Type="http://schemas.openxmlformats.org/officeDocument/2006/relationships/tags" Target="../tags/tag398.xml"/><Relationship Id="rId11" Type="http://schemas.openxmlformats.org/officeDocument/2006/relationships/tags" Target="../tags/tag403.xml"/><Relationship Id="rId24" Type="http://schemas.openxmlformats.org/officeDocument/2006/relationships/tags" Target="../tags/tag416.xml"/><Relationship Id="rId5" Type="http://schemas.openxmlformats.org/officeDocument/2006/relationships/tags" Target="../tags/tag397.xml"/><Relationship Id="rId15" Type="http://schemas.openxmlformats.org/officeDocument/2006/relationships/tags" Target="../tags/tag407.xml"/><Relationship Id="rId23" Type="http://schemas.openxmlformats.org/officeDocument/2006/relationships/tags" Target="../tags/tag415.xml"/><Relationship Id="rId28" Type="http://schemas.openxmlformats.org/officeDocument/2006/relationships/tags" Target="../tags/tag420.xml"/><Relationship Id="rId10" Type="http://schemas.openxmlformats.org/officeDocument/2006/relationships/tags" Target="../tags/tag402.xml"/><Relationship Id="rId19" Type="http://schemas.openxmlformats.org/officeDocument/2006/relationships/tags" Target="../tags/tag411.xml"/><Relationship Id="rId4" Type="http://schemas.openxmlformats.org/officeDocument/2006/relationships/tags" Target="../tags/tag396.xml"/><Relationship Id="rId9" Type="http://schemas.openxmlformats.org/officeDocument/2006/relationships/tags" Target="../tags/tag401.xml"/><Relationship Id="rId14" Type="http://schemas.openxmlformats.org/officeDocument/2006/relationships/tags" Target="../tags/tag406.xml"/><Relationship Id="rId22" Type="http://schemas.openxmlformats.org/officeDocument/2006/relationships/tags" Target="../tags/tag414.xml"/><Relationship Id="rId27" Type="http://schemas.openxmlformats.org/officeDocument/2006/relationships/tags" Target="../tags/tag419.xml"/><Relationship Id="rId30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428.xml"/><Relationship Id="rId13" Type="http://schemas.openxmlformats.org/officeDocument/2006/relationships/tags" Target="../tags/tag433.xml"/><Relationship Id="rId18" Type="http://schemas.openxmlformats.org/officeDocument/2006/relationships/tags" Target="../tags/tag438.xml"/><Relationship Id="rId3" Type="http://schemas.openxmlformats.org/officeDocument/2006/relationships/tags" Target="../tags/tag423.xml"/><Relationship Id="rId21" Type="http://schemas.openxmlformats.org/officeDocument/2006/relationships/tags" Target="../tags/tag441.xml"/><Relationship Id="rId7" Type="http://schemas.openxmlformats.org/officeDocument/2006/relationships/tags" Target="../tags/tag427.xml"/><Relationship Id="rId12" Type="http://schemas.openxmlformats.org/officeDocument/2006/relationships/tags" Target="../tags/tag432.xml"/><Relationship Id="rId17" Type="http://schemas.openxmlformats.org/officeDocument/2006/relationships/tags" Target="../tags/tag437.xml"/><Relationship Id="rId2" Type="http://schemas.openxmlformats.org/officeDocument/2006/relationships/tags" Target="../tags/tag422.xml"/><Relationship Id="rId16" Type="http://schemas.openxmlformats.org/officeDocument/2006/relationships/tags" Target="../tags/tag436.xml"/><Relationship Id="rId20" Type="http://schemas.openxmlformats.org/officeDocument/2006/relationships/tags" Target="../tags/tag440.xml"/><Relationship Id="rId1" Type="http://schemas.openxmlformats.org/officeDocument/2006/relationships/tags" Target="../tags/tag421.xml"/><Relationship Id="rId6" Type="http://schemas.openxmlformats.org/officeDocument/2006/relationships/tags" Target="../tags/tag426.xml"/><Relationship Id="rId11" Type="http://schemas.openxmlformats.org/officeDocument/2006/relationships/tags" Target="../tags/tag431.xml"/><Relationship Id="rId24" Type="http://schemas.openxmlformats.org/officeDocument/2006/relationships/notesSlide" Target="../notesSlides/notesSlide25.xml"/><Relationship Id="rId5" Type="http://schemas.openxmlformats.org/officeDocument/2006/relationships/tags" Target="../tags/tag425.xml"/><Relationship Id="rId15" Type="http://schemas.openxmlformats.org/officeDocument/2006/relationships/tags" Target="../tags/tag435.xml"/><Relationship Id="rId23" Type="http://schemas.openxmlformats.org/officeDocument/2006/relationships/slideLayout" Target="../slideLayouts/slideLayout3.xml"/><Relationship Id="rId10" Type="http://schemas.openxmlformats.org/officeDocument/2006/relationships/tags" Target="../tags/tag430.xml"/><Relationship Id="rId19" Type="http://schemas.openxmlformats.org/officeDocument/2006/relationships/tags" Target="../tags/tag439.xml"/><Relationship Id="rId4" Type="http://schemas.openxmlformats.org/officeDocument/2006/relationships/tags" Target="../tags/tag424.xml"/><Relationship Id="rId9" Type="http://schemas.openxmlformats.org/officeDocument/2006/relationships/tags" Target="../tags/tag429.xml"/><Relationship Id="rId14" Type="http://schemas.openxmlformats.org/officeDocument/2006/relationships/tags" Target="../tags/tag434.xml"/><Relationship Id="rId22" Type="http://schemas.openxmlformats.org/officeDocument/2006/relationships/tags" Target="../tags/tag44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45.xml"/><Relationship Id="rId2" Type="http://schemas.openxmlformats.org/officeDocument/2006/relationships/tags" Target="../tags/tag444.xml"/><Relationship Id="rId1" Type="http://schemas.openxmlformats.org/officeDocument/2006/relationships/tags" Target="../tags/tag443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453.xml"/><Relationship Id="rId13" Type="http://schemas.openxmlformats.org/officeDocument/2006/relationships/tags" Target="../tags/tag458.xml"/><Relationship Id="rId3" Type="http://schemas.openxmlformats.org/officeDocument/2006/relationships/tags" Target="../tags/tag448.xml"/><Relationship Id="rId7" Type="http://schemas.openxmlformats.org/officeDocument/2006/relationships/tags" Target="../tags/tag452.xml"/><Relationship Id="rId12" Type="http://schemas.openxmlformats.org/officeDocument/2006/relationships/tags" Target="../tags/tag457.xml"/><Relationship Id="rId17" Type="http://schemas.openxmlformats.org/officeDocument/2006/relationships/notesSlide" Target="../notesSlides/notesSlide27.xml"/><Relationship Id="rId2" Type="http://schemas.openxmlformats.org/officeDocument/2006/relationships/tags" Target="../tags/tag447.xml"/><Relationship Id="rId16" Type="http://schemas.openxmlformats.org/officeDocument/2006/relationships/slideLayout" Target="../slideLayouts/slideLayout3.xml"/><Relationship Id="rId1" Type="http://schemas.openxmlformats.org/officeDocument/2006/relationships/tags" Target="../tags/tag446.xml"/><Relationship Id="rId6" Type="http://schemas.openxmlformats.org/officeDocument/2006/relationships/tags" Target="../tags/tag451.xml"/><Relationship Id="rId11" Type="http://schemas.openxmlformats.org/officeDocument/2006/relationships/tags" Target="../tags/tag456.xml"/><Relationship Id="rId5" Type="http://schemas.openxmlformats.org/officeDocument/2006/relationships/tags" Target="../tags/tag450.xml"/><Relationship Id="rId15" Type="http://schemas.openxmlformats.org/officeDocument/2006/relationships/tags" Target="../tags/tag460.xml"/><Relationship Id="rId10" Type="http://schemas.openxmlformats.org/officeDocument/2006/relationships/tags" Target="../tags/tag455.xml"/><Relationship Id="rId4" Type="http://schemas.openxmlformats.org/officeDocument/2006/relationships/tags" Target="../tags/tag449.xml"/><Relationship Id="rId9" Type="http://schemas.openxmlformats.org/officeDocument/2006/relationships/tags" Target="../tags/tag454.xml"/><Relationship Id="rId14" Type="http://schemas.openxmlformats.org/officeDocument/2006/relationships/tags" Target="../tags/tag45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1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tags" Target="../tags/tag474.xml"/><Relationship Id="rId18" Type="http://schemas.openxmlformats.org/officeDocument/2006/relationships/tags" Target="../tags/tag479.xml"/><Relationship Id="rId26" Type="http://schemas.openxmlformats.org/officeDocument/2006/relationships/tags" Target="../tags/tag487.xml"/><Relationship Id="rId39" Type="http://schemas.openxmlformats.org/officeDocument/2006/relationships/tags" Target="../tags/tag500.xml"/><Relationship Id="rId21" Type="http://schemas.openxmlformats.org/officeDocument/2006/relationships/tags" Target="../tags/tag482.xml"/><Relationship Id="rId34" Type="http://schemas.openxmlformats.org/officeDocument/2006/relationships/tags" Target="../tags/tag495.xml"/><Relationship Id="rId42" Type="http://schemas.openxmlformats.org/officeDocument/2006/relationships/tags" Target="../tags/tag503.xml"/><Relationship Id="rId7" Type="http://schemas.openxmlformats.org/officeDocument/2006/relationships/tags" Target="../tags/tag468.xml"/><Relationship Id="rId2" Type="http://schemas.openxmlformats.org/officeDocument/2006/relationships/tags" Target="../tags/tag463.xml"/><Relationship Id="rId16" Type="http://schemas.openxmlformats.org/officeDocument/2006/relationships/tags" Target="../tags/tag477.xml"/><Relationship Id="rId29" Type="http://schemas.openxmlformats.org/officeDocument/2006/relationships/tags" Target="../tags/tag490.xml"/><Relationship Id="rId1" Type="http://schemas.openxmlformats.org/officeDocument/2006/relationships/tags" Target="../tags/tag462.xml"/><Relationship Id="rId6" Type="http://schemas.openxmlformats.org/officeDocument/2006/relationships/tags" Target="../tags/tag467.xml"/><Relationship Id="rId11" Type="http://schemas.openxmlformats.org/officeDocument/2006/relationships/tags" Target="../tags/tag472.xml"/><Relationship Id="rId24" Type="http://schemas.openxmlformats.org/officeDocument/2006/relationships/tags" Target="../tags/tag485.xml"/><Relationship Id="rId32" Type="http://schemas.openxmlformats.org/officeDocument/2006/relationships/tags" Target="../tags/tag493.xml"/><Relationship Id="rId37" Type="http://schemas.openxmlformats.org/officeDocument/2006/relationships/tags" Target="../tags/tag498.xml"/><Relationship Id="rId40" Type="http://schemas.openxmlformats.org/officeDocument/2006/relationships/tags" Target="../tags/tag501.xml"/><Relationship Id="rId45" Type="http://schemas.openxmlformats.org/officeDocument/2006/relationships/slideLayout" Target="../slideLayouts/slideLayout3.xml"/><Relationship Id="rId5" Type="http://schemas.openxmlformats.org/officeDocument/2006/relationships/tags" Target="../tags/tag466.xml"/><Relationship Id="rId15" Type="http://schemas.openxmlformats.org/officeDocument/2006/relationships/tags" Target="../tags/tag476.xml"/><Relationship Id="rId23" Type="http://schemas.openxmlformats.org/officeDocument/2006/relationships/tags" Target="../tags/tag484.xml"/><Relationship Id="rId28" Type="http://schemas.openxmlformats.org/officeDocument/2006/relationships/tags" Target="../tags/tag489.xml"/><Relationship Id="rId36" Type="http://schemas.openxmlformats.org/officeDocument/2006/relationships/tags" Target="../tags/tag497.xml"/><Relationship Id="rId10" Type="http://schemas.openxmlformats.org/officeDocument/2006/relationships/tags" Target="../tags/tag471.xml"/><Relationship Id="rId19" Type="http://schemas.openxmlformats.org/officeDocument/2006/relationships/tags" Target="../tags/tag480.xml"/><Relationship Id="rId31" Type="http://schemas.openxmlformats.org/officeDocument/2006/relationships/tags" Target="../tags/tag492.xml"/><Relationship Id="rId44" Type="http://schemas.openxmlformats.org/officeDocument/2006/relationships/tags" Target="../tags/tag505.xml"/><Relationship Id="rId4" Type="http://schemas.openxmlformats.org/officeDocument/2006/relationships/tags" Target="../tags/tag465.xml"/><Relationship Id="rId9" Type="http://schemas.openxmlformats.org/officeDocument/2006/relationships/tags" Target="../tags/tag470.xml"/><Relationship Id="rId14" Type="http://schemas.openxmlformats.org/officeDocument/2006/relationships/tags" Target="../tags/tag475.xml"/><Relationship Id="rId22" Type="http://schemas.openxmlformats.org/officeDocument/2006/relationships/tags" Target="../tags/tag483.xml"/><Relationship Id="rId27" Type="http://schemas.openxmlformats.org/officeDocument/2006/relationships/tags" Target="../tags/tag488.xml"/><Relationship Id="rId30" Type="http://schemas.openxmlformats.org/officeDocument/2006/relationships/tags" Target="../tags/tag491.xml"/><Relationship Id="rId35" Type="http://schemas.openxmlformats.org/officeDocument/2006/relationships/tags" Target="../tags/tag496.xml"/><Relationship Id="rId43" Type="http://schemas.openxmlformats.org/officeDocument/2006/relationships/tags" Target="../tags/tag504.xml"/><Relationship Id="rId8" Type="http://schemas.openxmlformats.org/officeDocument/2006/relationships/tags" Target="../tags/tag469.xml"/><Relationship Id="rId3" Type="http://schemas.openxmlformats.org/officeDocument/2006/relationships/tags" Target="../tags/tag464.xml"/><Relationship Id="rId12" Type="http://schemas.openxmlformats.org/officeDocument/2006/relationships/tags" Target="../tags/tag473.xml"/><Relationship Id="rId17" Type="http://schemas.openxmlformats.org/officeDocument/2006/relationships/tags" Target="../tags/tag478.xml"/><Relationship Id="rId25" Type="http://schemas.openxmlformats.org/officeDocument/2006/relationships/tags" Target="../tags/tag486.xml"/><Relationship Id="rId33" Type="http://schemas.openxmlformats.org/officeDocument/2006/relationships/tags" Target="../tags/tag494.xml"/><Relationship Id="rId38" Type="http://schemas.openxmlformats.org/officeDocument/2006/relationships/tags" Target="../tags/tag499.xml"/><Relationship Id="rId46" Type="http://schemas.openxmlformats.org/officeDocument/2006/relationships/notesSlide" Target="../notesSlides/notesSlide29.xml"/><Relationship Id="rId20" Type="http://schemas.openxmlformats.org/officeDocument/2006/relationships/tags" Target="../tags/tag481.xml"/><Relationship Id="rId41" Type="http://schemas.openxmlformats.org/officeDocument/2006/relationships/tags" Target="../tags/tag50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508.xml"/><Relationship Id="rId2" Type="http://schemas.openxmlformats.org/officeDocument/2006/relationships/tags" Target="../tags/tag507.xml"/><Relationship Id="rId1" Type="http://schemas.openxmlformats.org/officeDocument/2006/relationships/tags" Target="../tags/tag506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511.xml"/><Relationship Id="rId2" Type="http://schemas.openxmlformats.org/officeDocument/2006/relationships/tags" Target="../tags/tag510.xml"/><Relationship Id="rId1" Type="http://schemas.openxmlformats.org/officeDocument/2006/relationships/tags" Target="../tags/tag509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519.xml"/><Relationship Id="rId13" Type="http://schemas.openxmlformats.org/officeDocument/2006/relationships/tags" Target="../tags/tag524.xml"/><Relationship Id="rId18" Type="http://schemas.openxmlformats.org/officeDocument/2006/relationships/tags" Target="../tags/tag529.xml"/><Relationship Id="rId26" Type="http://schemas.openxmlformats.org/officeDocument/2006/relationships/notesSlide" Target="../notesSlides/notesSlide32.xml"/><Relationship Id="rId3" Type="http://schemas.openxmlformats.org/officeDocument/2006/relationships/tags" Target="../tags/tag514.xml"/><Relationship Id="rId21" Type="http://schemas.openxmlformats.org/officeDocument/2006/relationships/tags" Target="../tags/tag532.xml"/><Relationship Id="rId7" Type="http://schemas.openxmlformats.org/officeDocument/2006/relationships/tags" Target="../tags/tag518.xml"/><Relationship Id="rId12" Type="http://schemas.openxmlformats.org/officeDocument/2006/relationships/tags" Target="../tags/tag523.xml"/><Relationship Id="rId17" Type="http://schemas.openxmlformats.org/officeDocument/2006/relationships/tags" Target="../tags/tag528.xml"/><Relationship Id="rId25" Type="http://schemas.openxmlformats.org/officeDocument/2006/relationships/slideLayout" Target="../slideLayouts/slideLayout3.xml"/><Relationship Id="rId2" Type="http://schemas.openxmlformats.org/officeDocument/2006/relationships/tags" Target="../tags/tag513.xml"/><Relationship Id="rId16" Type="http://schemas.openxmlformats.org/officeDocument/2006/relationships/tags" Target="../tags/tag527.xml"/><Relationship Id="rId20" Type="http://schemas.openxmlformats.org/officeDocument/2006/relationships/tags" Target="../tags/tag531.xml"/><Relationship Id="rId1" Type="http://schemas.openxmlformats.org/officeDocument/2006/relationships/tags" Target="../tags/tag512.xml"/><Relationship Id="rId6" Type="http://schemas.openxmlformats.org/officeDocument/2006/relationships/tags" Target="../tags/tag517.xml"/><Relationship Id="rId11" Type="http://schemas.openxmlformats.org/officeDocument/2006/relationships/tags" Target="../tags/tag522.xml"/><Relationship Id="rId24" Type="http://schemas.openxmlformats.org/officeDocument/2006/relationships/tags" Target="../tags/tag535.xml"/><Relationship Id="rId5" Type="http://schemas.openxmlformats.org/officeDocument/2006/relationships/tags" Target="../tags/tag516.xml"/><Relationship Id="rId15" Type="http://schemas.openxmlformats.org/officeDocument/2006/relationships/tags" Target="../tags/tag526.xml"/><Relationship Id="rId23" Type="http://schemas.openxmlformats.org/officeDocument/2006/relationships/tags" Target="../tags/tag534.xml"/><Relationship Id="rId10" Type="http://schemas.openxmlformats.org/officeDocument/2006/relationships/tags" Target="../tags/tag521.xml"/><Relationship Id="rId19" Type="http://schemas.openxmlformats.org/officeDocument/2006/relationships/tags" Target="../tags/tag530.xml"/><Relationship Id="rId4" Type="http://schemas.openxmlformats.org/officeDocument/2006/relationships/tags" Target="../tags/tag515.xml"/><Relationship Id="rId9" Type="http://schemas.openxmlformats.org/officeDocument/2006/relationships/tags" Target="../tags/tag520.xml"/><Relationship Id="rId14" Type="http://schemas.openxmlformats.org/officeDocument/2006/relationships/tags" Target="../tags/tag525.xml"/><Relationship Id="rId22" Type="http://schemas.openxmlformats.org/officeDocument/2006/relationships/tags" Target="../tags/tag53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543.xml"/><Relationship Id="rId13" Type="http://schemas.openxmlformats.org/officeDocument/2006/relationships/tags" Target="../tags/tag548.xml"/><Relationship Id="rId18" Type="http://schemas.openxmlformats.org/officeDocument/2006/relationships/tags" Target="../tags/tag553.xml"/><Relationship Id="rId26" Type="http://schemas.openxmlformats.org/officeDocument/2006/relationships/slideLayout" Target="../slideLayouts/slideLayout3.xml"/><Relationship Id="rId3" Type="http://schemas.openxmlformats.org/officeDocument/2006/relationships/tags" Target="../tags/tag538.xml"/><Relationship Id="rId21" Type="http://schemas.openxmlformats.org/officeDocument/2006/relationships/tags" Target="../tags/tag556.xml"/><Relationship Id="rId7" Type="http://schemas.openxmlformats.org/officeDocument/2006/relationships/tags" Target="../tags/tag542.xml"/><Relationship Id="rId12" Type="http://schemas.openxmlformats.org/officeDocument/2006/relationships/tags" Target="../tags/tag547.xml"/><Relationship Id="rId17" Type="http://schemas.openxmlformats.org/officeDocument/2006/relationships/tags" Target="../tags/tag552.xml"/><Relationship Id="rId25" Type="http://schemas.openxmlformats.org/officeDocument/2006/relationships/tags" Target="../tags/tag560.xml"/><Relationship Id="rId2" Type="http://schemas.openxmlformats.org/officeDocument/2006/relationships/tags" Target="../tags/tag537.xml"/><Relationship Id="rId16" Type="http://schemas.openxmlformats.org/officeDocument/2006/relationships/tags" Target="../tags/tag551.xml"/><Relationship Id="rId20" Type="http://schemas.openxmlformats.org/officeDocument/2006/relationships/tags" Target="../tags/tag555.xml"/><Relationship Id="rId1" Type="http://schemas.openxmlformats.org/officeDocument/2006/relationships/tags" Target="../tags/tag536.xml"/><Relationship Id="rId6" Type="http://schemas.openxmlformats.org/officeDocument/2006/relationships/tags" Target="../tags/tag541.xml"/><Relationship Id="rId11" Type="http://schemas.openxmlformats.org/officeDocument/2006/relationships/tags" Target="../tags/tag546.xml"/><Relationship Id="rId24" Type="http://schemas.openxmlformats.org/officeDocument/2006/relationships/tags" Target="../tags/tag559.xml"/><Relationship Id="rId5" Type="http://schemas.openxmlformats.org/officeDocument/2006/relationships/tags" Target="../tags/tag540.xml"/><Relationship Id="rId15" Type="http://schemas.openxmlformats.org/officeDocument/2006/relationships/tags" Target="../tags/tag550.xml"/><Relationship Id="rId23" Type="http://schemas.openxmlformats.org/officeDocument/2006/relationships/tags" Target="../tags/tag558.xml"/><Relationship Id="rId10" Type="http://schemas.openxmlformats.org/officeDocument/2006/relationships/tags" Target="../tags/tag545.xml"/><Relationship Id="rId19" Type="http://schemas.openxmlformats.org/officeDocument/2006/relationships/tags" Target="../tags/tag554.xml"/><Relationship Id="rId4" Type="http://schemas.openxmlformats.org/officeDocument/2006/relationships/tags" Target="../tags/tag539.xml"/><Relationship Id="rId9" Type="http://schemas.openxmlformats.org/officeDocument/2006/relationships/tags" Target="../tags/tag544.xml"/><Relationship Id="rId14" Type="http://schemas.openxmlformats.org/officeDocument/2006/relationships/tags" Target="../tags/tag549.xml"/><Relationship Id="rId22" Type="http://schemas.openxmlformats.org/officeDocument/2006/relationships/tags" Target="../tags/tag557.xml"/><Relationship Id="rId27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62.xml"/><Relationship Id="rId1" Type="http://schemas.openxmlformats.org/officeDocument/2006/relationships/tags" Target="../tags/tag561.xml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64.xml"/><Relationship Id="rId1" Type="http://schemas.openxmlformats.org/officeDocument/2006/relationships/tags" Target="../tags/tag563.xml"/><Relationship Id="rId4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notesSlide" Target="../notesSlides/notesSlide5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slideLayout" Target="../slideLayouts/slideLayout3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3" Type="http://schemas.openxmlformats.org/officeDocument/2006/relationships/tags" Target="../tags/tag32.xml"/><Relationship Id="rId21" Type="http://schemas.openxmlformats.org/officeDocument/2006/relationships/tags" Target="../tags/tag50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5" Type="http://schemas.openxmlformats.org/officeDocument/2006/relationships/notesSlide" Target="../notesSlides/notesSlide6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20" Type="http://schemas.openxmlformats.org/officeDocument/2006/relationships/tags" Target="../tags/tag49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slideLayout" Target="../slideLayouts/slideLayout3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23" Type="http://schemas.openxmlformats.org/officeDocument/2006/relationships/tags" Target="../tags/tag52.xml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tags" Target="../tags/tag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tags" Target="../tags/tag72.xml"/><Relationship Id="rId3" Type="http://schemas.openxmlformats.org/officeDocument/2006/relationships/tags" Target="../tags/tag57.xml"/><Relationship Id="rId21" Type="http://schemas.openxmlformats.org/officeDocument/2006/relationships/slideLayout" Target="../slideLayouts/slideLayout3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tags" Target="../tags/tag71.xml"/><Relationship Id="rId2" Type="http://schemas.openxmlformats.org/officeDocument/2006/relationships/tags" Target="../tags/tag56.xml"/><Relationship Id="rId16" Type="http://schemas.openxmlformats.org/officeDocument/2006/relationships/tags" Target="../tags/tag70.xml"/><Relationship Id="rId20" Type="http://schemas.openxmlformats.org/officeDocument/2006/relationships/tags" Target="../tags/tag74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5" Type="http://schemas.openxmlformats.org/officeDocument/2006/relationships/tags" Target="../tags/tag69.xml"/><Relationship Id="rId10" Type="http://schemas.openxmlformats.org/officeDocument/2006/relationships/tags" Target="../tags/tag64.xml"/><Relationship Id="rId19" Type="http://schemas.openxmlformats.org/officeDocument/2006/relationships/tags" Target="../tags/tag73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Relationship Id="rId2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tags" Target="../tags/tag87.xml"/><Relationship Id="rId18" Type="http://schemas.openxmlformats.org/officeDocument/2006/relationships/tags" Target="../tags/tag92.xml"/><Relationship Id="rId3" Type="http://schemas.openxmlformats.org/officeDocument/2006/relationships/tags" Target="../tags/tag77.xml"/><Relationship Id="rId21" Type="http://schemas.openxmlformats.org/officeDocument/2006/relationships/slideLayout" Target="../slideLayouts/slideLayout3.xml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17" Type="http://schemas.openxmlformats.org/officeDocument/2006/relationships/tags" Target="../tags/tag91.xml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20" Type="http://schemas.openxmlformats.org/officeDocument/2006/relationships/tags" Target="../tags/tag94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5" Type="http://schemas.openxmlformats.org/officeDocument/2006/relationships/tags" Target="../tags/tag79.xml"/><Relationship Id="rId15" Type="http://schemas.openxmlformats.org/officeDocument/2006/relationships/tags" Target="../tags/tag89.xml"/><Relationship Id="rId10" Type="http://schemas.openxmlformats.org/officeDocument/2006/relationships/tags" Target="../tags/tag84.xml"/><Relationship Id="rId19" Type="http://schemas.openxmlformats.org/officeDocument/2006/relationships/tags" Target="../tags/tag93.xml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Relationship Id="rId2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901751"/>
            <a:ext cx="8229600" cy="2120247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5400" dirty="0"/>
              <a:t>Principles of Computer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738132" y="3937271"/>
            <a:ext cx="8229600" cy="251513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CSE 240A</a:t>
            </a:r>
          </a:p>
          <a:p>
            <a:pPr algn="l"/>
            <a:r>
              <a:rPr lang="en-US" sz="2000" dirty="0"/>
              <a:t>Fall 2024</a:t>
            </a:r>
          </a:p>
          <a:p>
            <a:pPr algn="l"/>
            <a:endParaRPr lang="en-US" sz="2800" dirty="0"/>
          </a:p>
          <a:p>
            <a:pPr algn="l"/>
            <a:r>
              <a:rPr lang="en-US" dirty="0"/>
              <a:t>Hadi Esmaeilzadeh</a:t>
            </a:r>
          </a:p>
          <a:p>
            <a:pPr algn="l"/>
            <a:r>
              <a:rPr lang="en-US" sz="2000" dirty="0">
                <a:hlinkClick r:id="rId3"/>
              </a:rPr>
              <a:t>hadi@ucsd.edu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University of California, San Diego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121" y="3372142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16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E26BBCD3-6DA9-120D-865D-E5BB416E668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1-bit BHT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2272CFA4-C69C-1D7A-1145-FEAD474D90C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83150" y="1835150"/>
            <a:ext cx="139700" cy="394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20483" name="Line 4">
            <a:extLst>
              <a:ext uri="{FF2B5EF4-FFF2-40B4-BE49-F238E27FC236}">
                <a16:creationId xmlns:a16="http://schemas.microsoft.com/office/drawing/2014/main" id="{6119FF76-4337-CA8E-815F-0AB3F13AE8B8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876800" y="3048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Line 5">
            <a:extLst>
              <a:ext uri="{FF2B5EF4-FFF2-40B4-BE49-F238E27FC236}">
                <a16:creationId xmlns:a16="http://schemas.microsoft.com/office/drawing/2014/main" id="{882B208F-58B7-D2E2-48C4-085FADA25745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876800" y="3200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Line 6">
            <a:extLst>
              <a:ext uri="{FF2B5EF4-FFF2-40B4-BE49-F238E27FC236}">
                <a16:creationId xmlns:a16="http://schemas.microsoft.com/office/drawing/2014/main" id="{F87C9FD3-3F58-DD48-2575-D8888A71D7DE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876800" y="3352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Line 7">
            <a:extLst>
              <a:ext uri="{FF2B5EF4-FFF2-40B4-BE49-F238E27FC236}">
                <a16:creationId xmlns:a16="http://schemas.microsoft.com/office/drawing/2014/main" id="{0B0F4451-4214-FD6D-4ABB-D15FFD82EE05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876800" y="3505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Rectangle 8">
            <a:extLst>
              <a:ext uri="{FF2B5EF4-FFF2-40B4-BE49-F238E27FC236}">
                <a16:creationId xmlns:a16="http://schemas.microsoft.com/office/drawing/2014/main" id="{78FF3AEF-0551-2688-9924-D698FEF0233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840289" y="3019425"/>
            <a:ext cx="246863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488" name="Rectangle 9">
            <a:extLst>
              <a:ext uri="{FF2B5EF4-FFF2-40B4-BE49-F238E27FC236}">
                <a16:creationId xmlns:a16="http://schemas.microsoft.com/office/drawing/2014/main" id="{9E85CFD8-95CB-73FA-29E4-015B8E0E3EB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37114" y="3171825"/>
            <a:ext cx="246863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489" name="Rectangle 10">
            <a:extLst>
              <a:ext uri="{FF2B5EF4-FFF2-40B4-BE49-F238E27FC236}">
                <a16:creationId xmlns:a16="http://schemas.microsoft.com/office/drawing/2014/main" id="{31852C52-558A-DB12-4DA7-CB78CA3AEE60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833939" y="3324225"/>
            <a:ext cx="246863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490" name="Rectangle 11">
            <a:extLst>
              <a:ext uri="{FF2B5EF4-FFF2-40B4-BE49-F238E27FC236}">
                <a16:creationId xmlns:a16="http://schemas.microsoft.com/office/drawing/2014/main" id="{97237943-7A88-A722-B141-C7DB45954C6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962276" y="1531939"/>
            <a:ext cx="1546225" cy="346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program counter</a:t>
            </a:r>
          </a:p>
        </p:txBody>
      </p:sp>
      <p:sp>
        <p:nvSpPr>
          <p:cNvPr id="20491" name="Line 12">
            <a:extLst>
              <a:ext uri="{FF2B5EF4-FFF2-40B4-BE49-F238E27FC236}">
                <a16:creationId xmlns:a16="http://schemas.microsoft.com/office/drawing/2014/main" id="{3958852C-4467-B7CF-DF71-7CBB227CDB5E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767138" y="1893889"/>
            <a:ext cx="0" cy="857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13">
            <a:extLst>
              <a:ext uri="{FF2B5EF4-FFF2-40B4-BE49-F238E27FC236}">
                <a16:creationId xmlns:a16="http://schemas.microsoft.com/office/drawing/2014/main" id="{2B5FD17C-4436-DFD0-F913-AF78234435B3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486275" y="1890714"/>
            <a:ext cx="0" cy="857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14">
            <a:extLst>
              <a:ext uri="{FF2B5EF4-FFF2-40B4-BE49-F238E27FC236}">
                <a16:creationId xmlns:a16="http://schemas.microsoft.com/office/drawing/2014/main" id="{57C40125-BE29-BD47-7205-91C07573AD68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767139" y="1979613"/>
            <a:ext cx="7207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15">
            <a:extLst>
              <a:ext uri="{FF2B5EF4-FFF2-40B4-BE49-F238E27FC236}">
                <a16:creationId xmlns:a16="http://schemas.microsoft.com/office/drawing/2014/main" id="{1CAB8094-74CC-92C1-79BD-9A79678ADDBA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084638" y="1989139"/>
            <a:ext cx="0" cy="12922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16">
            <a:extLst>
              <a:ext uri="{FF2B5EF4-FFF2-40B4-BE49-F238E27FC236}">
                <a16:creationId xmlns:a16="http://schemas.microsoft.com/office/drawing/2014/main" id="{314629BB-8014-DE6E-EDBC-D3D030FEE041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084638" y="3281363"/>
            <a:ext cx="79375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Text Box 21">
            <a:extLst>
              <a:ext uri="{FF2B5EF4-FFF2-40B4-BE49-F238E27FC236}">
                <a16:creationId xmlns:a16="http://schemas.microsoft.com/office/drawing/2014/main" id="{63504889-909D-E1CB-2824-BC5551C07323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181601" y="2438401"/>
            <a:ext cx="19081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3</a:t>
            </a:r>
            <a:r>
              <a:rPr lang="en-US" altLang="en-US" sz="2000" baseline="30000">
                <a:solidFill>
                  <a:srgbClr val="FF0000"/>
                </a:solidFill>
              </a:rPr>
              <a:t>rd</a:t>
            </a:r>
            <a:r>
              <a:rPr lang="en-US" altLang="en-US" sz="2000">
                <a:solidFill>
                  <a:srgbClr val="FF0000"/>
                </a:solidFill>
              </a:rPr>
              <a:t> iteration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Branch Taken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(predicted taken)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History -&gt; 1</a:t>
            </a:r>
          </a:p>
        </p:txBody>
      </p:sp>
      <p:grpSp>
        <p:nvGrpSpPr>
          <p:cNvPr id="20497" name="Group 22">
            <a:extLst>
              <a:ext uri="{FF2B5EF4-FFF2-40B4-BE49-F238E27FC236}">
                <a16:creationId xmlns:a16="http://schemas.microsoft.com/office/drawing/2014/main" id="{EA6F0543-F248-4BB8-5EA7-E901F6368712}"/>
              </a:ext>
            </a:extLst>
          </p:cNvPr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8485186" y="2057401"/>
            <a:ext cx="1819274" cy="2546351"/>
            <a:chOff x="3530" y="1296"/>
            <a:chExt cx="1146" cy="1604"/>
          </a:xfrm>
        </p:grpSpPr>
        <p:sp>
          <p:nvSpPr>
            <p:cNvPr id="20498" name="Rectangle 23">
              <a:extLst>
                <a:ext uri="{FF2B5EF4-FFF2-40B4-BE49-F238E27FC236}">
                  <a16:creationId xmlns:a16="http://schemas.microsoft.com/office/drawing/2014/main" id="{2F9FA7F6-4182-D1AB-A51A-42351AB96FA4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530" y="1296"/>
              <a:ext cx="1146" cy="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for (i=0;i&lt;10;i++) {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}</a:t>
              </a:r>
            </a:p>
          </p:txBody>
        </p:sp>
        <p:sp>
          <p:nvSpPr>
            <p:cNvPr id="20499" name="Rectangle 24">
              <a:extLst>
                <a:ext uri="{FF2B5EF4-FFF2-40B4-BE49-F238E27FC236}">
                  <a16:creationId xmlns:a16="http://schemas.microsoft.com/office/drawing/2014/main" id="{C67C57A4-6920-7849-8186-AFBC77A14EFC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550" y="2223"/>
              <a:ext cx="856" cy="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subi  $i, $i, #1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bnez $i, loop</a:t>
              </a:r>
            </a:p>
          </p:txBody>
        </p:sp>
        <p:sp>
          <p:nvSpPr>
            <p:cNvPr id="20500" name="Line 25">
              <a:extLst>
                <a:ext uri="{FF2B5EF4-FFF2-40B4-BE49-F238E27FC236}">
                  <a16:creationId xmlns:a16="http://schemas.microsoft.com/office/drawing/2014/main" id="{3AEC7391-9382-028C-59DB-8C628C7363C4}"/>
                </a:ext>
              </a:extLst>
            </p:cNvPr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3927" y="1960"/>
              <a:ext cx="0" cy="27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B3B46BEB-646D-610D-C80D-9948CAB3B11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1-bit BHT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EDBFB951-2D98-ADDA-41AB-929D890E684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83150" y="1835150"/>
            <a:ext cx="139700" cy="394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22531" name="Line 4">
            <a:extLst>
              <a:ext uri="{FF2B5EF4-FFF2-40B4-BE49-F238E27FC236}">
                <a16:creationId xmlns:a16="http://schemas.microsoft.com/office/drawing/2014/main" id="{5753AC15-652D-C1B8-946D-BAC6F3113C35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876800" y="3048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Line 5">
            <a:extLst>
              <a:ext uri="{FF2B5EF4-FFF2-40B4-BE49-F238E27FC236}">
                <a16:creationId xmlns:a16="http://schemas.microsoft.com/office/drawing/2014/main" id="{C43E82E2-7821-FC37-7C06-DDC2DF57D8D5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876800" y="3200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" name="Line 6">
            <a:extLst>
              <a:ext uri="{FF2B5EF4-FFF2-40B4-BE49-F238E27FC236}">
                <a16:creationId xmlns:a16="http://schemas.microsoft.com/office/drawing/2014/main" id="{4923869A-8F90-FA67-C645-8AAE6BF6D4A5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876800" y="3352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Line 7">
            <a:extLst>
              <a:ext uri="{FF2B5EF4-FFF2-40B4-BE49-F238E27FC236}">
                <a16:creationId xmlns:a16="http://schemas.microsoft.com/office/drawing/2014/main" id="{6EC6C77D-19CE-7BD6-2AE3-11D45ADB03C4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876800" y="3505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Rectangle 8">
            <a:extLst>
              <a:ext uri="{FF2B5EF4-FFF2-40B4-BE49-F238E27FC236}">
                <a16:creationId xmlns:a16="http://schemas.microsoft.com/office/drawing/2014/main" id="{7953592D-4758-E8F1-9F22-46BBF95E32EF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840289" y="3019425"/>
            <a:ext cx="246863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2536" name="Rectangle 9">
            <a:extLst>
              <a:ext uri="{FF2B5EF4-FFF2-40B4-BE49-F238E27FC236}">
                <a16:creationId xmlns:a16="http://schemas.microsoft.com/office/drawing/2014/main" id="{53B1B0DA-B74A-ACF0-6CED-F5255357A844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37114" y="3171825"/>
            <a:ext cx="246863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537" name="Rectangle 10">
            <a:extLst>
              <a:ext uri="{FF2B5EF4-FFF2-40B4-BE49-F238E27FC236}">
                <a16:creationId xmlns:a16="http://schemas.microsoft.com/office/drawing/2014/main" id="{932196A7-FE13-2F01-FDB2-98FEC7D4736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833939" y="3324225"/>
            <a:ext cx="246863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2538" name="Rectangle 11">
            <a:extLst>
              <a:ext uri="{FF2B5EF4-FFF2-40B4-BE49-F238E27FC236}">
                <a16:creationId xmlns:a16="http://schemas.microsoft.com/office/drawing/2014/main" id="{85C96FCF-94DE-2C33-4F04-C588E47B98B0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962276" y="1531939"/>
            <a:ext cx="1546225" cy="346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program counter</a:t>
            </a:r>
          </a:p>
        </p:txBody>
      </p:sp>
      <p:sp>
        <p:nvSpPr>
          <p:cNvPr id="22539" name="Line 12">
            <a:extLst>
              <a:ext uri="{FF2B5EF4-FFF2-40B4-BE49-F238E27FC236}">
                <a16:creationId xmlns:a16="http://schemas.microsoft.com/office/drawing/2014/main" id="{514AB1F4-4666-5268-65D7-A0C58845CDF8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767138" y="1893889"/>
            <a:ext cx="0" cy="857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13">
            <a:extLst>
              <a:ext uri="{FF2B5EF4-FFF2-40B4-BE49-F238E27FC236}">
                <a16:creationId xmlns:a16="http://schemas.microsoft.com/office/drawing/2014/main" id="{FE4FF20B-DD76-8910-D539-DD507EF3A65E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486275" y="1890714"/>
            <a:ext cx="0" cy="857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Line 14">
            <a:extLst>
              <a:ext uri="{FF2B5EF4-FFF2-40B4-BE49-F238E27FC236}">
                <a16:creationId xmlns:a16="http://schemas.microsoft.com/office/drawing/2014/main" id="{FC3B7B2C-D5F9-0548-45F0-0790ECD90075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767139" y="1979613"/>
            <a:ext cx="7207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5">
            <a:extLst>
              <a:ext uri="{FF2B5EF4-FFF2-40B4-BE49-F238E27FC236}">
                <a16:creationId xmlns:a16="http://schemas.microsoft.com/office/drawing/2014/main" id="{63F378A1-5A81-9C70-8D48-60591D334686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084638" y="1989139"/>
            <a:ext cx="0" cy="12922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6">
            <a:extLst>
              <a:ext uri="{FF2B5EF4-FFF2-40B4-BE49-F238E27FC236}">
                <a16:creationId xmlns:a16="http://schemas.microsoft.com/office/drawing/2014/main" id="{618C1E0C-7B41-7978-7A1D-2139B2E03D72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084638" y="3281363"/>
            <a:ext cx="79375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Text Box 21">
            <a:extLst>
              <a:ext uri="{FF2B5EF4-FFF2-40B4-BE49-F238E27FC236}">
                <a16:creationId xmlns:a16="http://schemas.microsoft.com/office/drawing/2014/main" id="{40CFC075-75AC-E1B2-7732-91F9578ABFD6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181601" y="2438401"/>
            <a:ext cx="20605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10</a:t>
            </a:r>
            <a:r>
              <a:rPr lang="en-US" altLang="en-US" sz="2000" baseline="30000">
                <a:solidFill>
                  <a:srgbClr val="FF0000"/>
                </a:solidFill>
              </a:rPr>
              <a:t>th</a:t>
            </a:r>
            <a:r>
              <a:rPr lang="en-US" altLang="en-US" sz="2000">
                <a:solidFill>
                  <a:srgbClr val="FF0000"/>
                </a:solidFill>
              </a:rPr>
              <a:t> iteration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Branch Not Taken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(predicted taken)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History -&gt; 0</a:t>
            </a:r>
          </a:p>
        </p:txBody>
      </p:sp>
      <p:grpSp>
        <p:nvGrpSpPr>
          <p:cNvPr id="22545" name="Group 22">
            <a:extLst>
              <a:ext uri="{FF2B5EF4-FFF2-40B4-BE49-F238E27FC236}">
                <a16:creationId xmlns:a16="http://schemas.microsoft.com/office/drawing/2014/main" id="{2782BA2B-5FDD-02CC-B934-1461C60A1821}"/>
              </a:ext>
            </a:extLst>
          </p:cNvPr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8485186" y="2057401"/>
            <a:ext cx="1819274" cy="2546351"/>
            <a:chOff x="3530" y="1296"/>
            <a:chExt cx="1146" cy="1604"/>
          </a:xfrm>
        </p:grpSpPr>
        <p:sp>
          <p:nvSpPr>
            <p:cNvPr id="22546" name="Rectangle 23">
              <a:extLst>
                <a:ext uri="{FF2B5EF4-FFF2-40B4-BE49-F238E27FC236}">
                  <a16:creationId xmlns:a16="http://schemas.microsoft.com/office/drawing/2014/main" id="{65D9D121-E167-02C8-33F0-3615F2DBBCD1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530" y="1296"/>
              <a:ext cx="1146" cy="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for (i=0;i&lt;10;i++) {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}</a:t>
              </a:r>
            </a:p>
          </p:txBody>
        </p:sp>
        <p:sp>
          <p:nvSpPr>
            <p:cNvPr id="22547" name="Rectangle 24">
              <a:extLst>
                <a:ext uri="{FF2B5EF4-FFF2-40B4-BE49-F238E27FC236}">
                  <a16:creationId xmlns:a16="http://schemas.microsoft.com/office/drawing/2014/main" id="{8CB86AF4-C233-6DE0-A43A-D940942D1CB2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550" y="2223"/>
              <a:ext cx="856" cy="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subi  $i, $i, #1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bnez $i, loop</a:t>
              </a:r>
            </a:p>
          </p:txBody>
        </p:sp>
        <p:sp>
          <p:nvSpPr>
            <p:cNvPr id="22548" name="Line 25">
              <a:extLst>
                <a:ext uri="{FF2B5EF4-FFF2-40B4-BE49-F238E27FC236}">
                  <a16:creationId xmlns:a16="http://schemas.microsoft.com/office/drawing/2014/main" id="{ACA7BCBB-C861-F20C-B085-A938B5A41753}"/>
                </a:ext>
              </a:extLst>
            </p:cNvPr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3927" y="1960"/>
              <a:ext cx="0" cy="27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337E8CE4-FE9B-521D-23FB-6039DADB8B0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1-bit BHT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C82F16EB-392C-D21B-5BFC-AE266F42E3D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83150" y="1835150"/>
            <a:ext cx="139700" cy="394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24579" name="Line 4">
            <a:extLst>
              <a:ext uri="{FF2B5EF4-FFF2-40B4-BE49-F238E27FC236}">
                <a16:creationId xmlns:a16="http://schemas.microsoft.com/office/drawing/2014/main" id="{D54A410D-D629-C6C7-1087-AF8227ECDFFE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876800" y="3048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Line 5">
            <a:extLst>
              <a:ext uri="{FF2B5EF4-FFF2-40B4-BE49-F238E27FC236}">
                <a16:creationId xmlns:a16="http://schemas.microsoft.com/office/drawing/2014/main" id="{E5275CEC-C3E4-09FF-FBFB-ECD113DD9211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876800" y="3200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6">
            <a:extLst>
              <a:ext uri="{FF2B5EF4-FFF2-40B4-BE49-F238E27FC236}">
                <a16:creationId xmlns:a16="http://schemas.microsoft.com/office/drawing/2014/main" id="{4958666D-1B96-3A3A-B266-AE252A500B99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876800" y="3352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7">
            <a:extLst>
              <a:ext uri="{FF2B5EF4-FFF2-40B4-BE49-F238E27FC236}">
                <a16:creationId xmlns:a16="http://schemas.microsoft.com/office/drawing/2014/main" id="{1E9CD1B9-9160-A2A7-097C-BCA19262BA7C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876800" y="3505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Rectangle 8">
            <a:extLst>
              <a:ext uri="{FF2B5EF4-FFF2-40B4-BE49-F238E27FC236}">
                <a16:creationId xmlns:a16="http://schemas.microsoft.com/office/drawing/2014/main" id="{F8565F52-488A-4CE0-1943-DF40904ECD08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840289" y="3019425"/>
            <a:ext cx="246863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4584" name="Rectangle 9">
            <a:extLst>
              <a:ext uri="{FF2B5EF4-FFF2-40B4-BE49-F238E27FC236}">
                <a16:creationId xmlns:a16="http://schemas.microsoft.com/office/drawing/2014/main" id="{1B52E458-68CE-5B23-EDD0-6D5F19ABC7CD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37114" y="3171825"/>
            <a:ext cx="246863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585" name="Rectangle 10">
            <a:extLst>
              <a:ext uri="{FF2B5EF4-FFF2-40B4-BE49-F238E27FC236}">
                <a16:creationId xmlns:a16="http://schemas.microsoft.com/office/drawing/2014/main" id="{B7576150-C414-2762-3EE1-2605663F898D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833939" y="3324225"/>
            <a:ext cx="246863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4586" name="Rectangle 11">
            <a:extLst>
              <a:ext uri="{FF2B5EF4-FFF2-40B4-BE49-F238E27FC236}">
                <a16:creationId xmlns:a16="http://schemas.microsoft.com/office/drawing/2014/main" id="{FD2E5944-DDCB-A759-D4AA-69165A73EF16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962276" y="1531939"/>
            <a:ext cx="1546225" cy="346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program counter</a:t>
            </a:r>
          </a:p>
        </p:txBody>
      </p:sp>
      <p:sp>
        <p:nvSpPr>
          <p:cNvPr id="24587" name="Line 12">
            <a:extLst>
              <a:ext uri="{FF2B5EF4-FFF2-40B4-BE49-F238E27FC236}">
                <a16:creationId xmlns:a16="http://schemas.microsoft.com/office/drawing/2014/main" id="{CF0526D5-0B62-E3CC-C857-FFA26585482A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767138" y="1893889"/>
            <a:ext cx="0" cy="857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13">
            <a:extLst>
              <a:ext uri="{FF2B5EF4-FFF2-40B4-BE49-F238E27FC236}">
                <a16:creationId xmlns:a16="http://schemas.microsoft.com/office/drawing/2014/main" id="{F697A6C8-C3A9-AD76-1A7A-F2F4FFFB472A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486275" y="1890714"/>
            <a:ext cx="0" cy="857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14">
            <a:extLst>
              <a:ext uri="{FF2B5EF4-FFF2-40B4-BE49-F238E27FC236}">
                <a16:creationId xmlns:a16="http://schemas.microsoft.com/office/drawing/2014/main" id="{BA414F05-238C-C112-61DF-60FB7D9173C6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767139" y="1979613"/>
            <a:ext cx="7207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Line 15">
            <a:extLst>
              <a:ext uri="{FF2B5EF4-FFF2-40B4-BE49-F238E27FC236}">
                <a16:creationId xmlns:a16="http://schemas.microsoft.com/office/drawing/2014/main" id="{E03B785A-A097-4ADA-B319-FD89D8DC6A25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084638" y="1989139"/>
            <a:ext cx="0" cy="12922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6">
            <a:extLst>
              <a:ext uri="{FF2B5EF4-FFF2-40B4-BE49-F238E27FC236}">
                <a16:creationId xmlns:a16="http://schemas.microsoft.com/office/drawing/2014/main" id="{BD228FB1-F1AF-4EF6-A62E-E42EF4430A81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084638" y="3281363"/>
            <a:ext cx="79375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Text Box 21">
            <a:extLst>
              <a:ext uri="{FF2B5EF4-FFF2-40B4-BE49-F238E27FC236}">
                <a16:creationId xmlns:a16="http://schemas.microsoft.com/office/drawing/2014/main" id="{427DBD16-E64E-753B-A193-9EE8D89FC6CC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181601" y="2438401"/>
            <a:ext cx="22955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1</a:t>
            </a:r>
            <a:r>
              <a:rPr lang="en-US" altLang="en-US" sz="2000" baseline="30000">
                <a:solidFill>
                  <a:srgbClr val="FF0000"/>
                </a:solidFill>
              </a:rPr>
              <a:t>st</a:t>
            </a:r>
            <a:r>
              <a:rPr lang="en-US" altLang="en-US" sz="2000">
                <a:solidFill>
                  <a:srgbClr val="FF0000"/>
                </a:solidFill>
              </a:rPr>
              <a:t> iteration again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Branch Taken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(predicted not taken)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History -&gt; 1</a:t>
            </a:r>
          </a:p>
        </p:txBody>
      </p:sp>
      <p:grpSp>
        <p:nvGrpSpPr>
          <p:cNvPr id="24593" name="Group 22">
            <a:extLst>
              <a:ext uri="{FF2B5EF4-FFF2-40B4-BE49-F238E27FC236}">
                <a16:creationId xmlns:a16="http://schemas.microsoft.com/office/drawing/2014/main" id="{6C811CEC-2C8A-D53A-9016-6778C1B500BD}"/>
              </a:ext>
            </a:extLst>
          </p:cNvPr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8485186" y="2057401"/>
            <a:ext cx="1819274" cy="2546351"/>
            <a:chOff x="3530" y="1296"/>
            <a:chExt cx="1146" cy="1604"/>
          </a:xfrm>
        </p:grpSpPr>
        <p:sp>
          <p:nvSpPr>
            <p:cNvPr id="24594" name="Rectangle 23">
              <a:extLst>
                <a:ext uri="{FF2B5EF4-FFF2-40B4-BE49-F238E27FC236}">
                  <a16:creationId xmlns:a16="http://schemas.microsoft.com/office/drawing/2014/main" id="{77E1DC05-29A0-115E-6C94-C8AD4F4291B1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530" y="1296"/>
              <a:ext cx="1146" cy="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for (i=0;i&lt;10;i++) {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}</a:t>
              </a:r>
            </a:p>
          </p:txBody>
        </p:sp>
        <p:sp>
          <p:nvSpPr>
            <p:cNvPr id="24595" name="Rectangle 24">
              <a:extLst>
                <a:ext uri="{FF2B5EF4-FFF2-40B4-BE49-F238E27FC236}">
                  <a16:creationId xmlns:a16="http://schemas.microsoft.com/office/drawing/2014/main" id="{AD4EEED9-FE2F-6B81-9F04-5BC37418B874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550" y="2223"/>
              <a:ext cx="856" cy="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subi  $i, $i, #1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bnez $i, loop</a:t>
              </a:r>
            </a:p>
          </p:txBody>
        </p:sp>
        <p:sp>
          <p:nvSpPr>
            <p:cNvPr id="24596" name="Line 25">
              <a:extLst>
                <a:ext uri="{FF2B5EF4-FFF2-40B4-BE49-F238E27FC236}">
                  <a16:creationId xmlns:a16="http://schemas.microsoft.com/office/drawing/2014/main" id="{9853BAE3-274E-7552-DFF8-3E91B20C480B}"/>
                </a:ext>
              </a:extLst>
            </p:cNvPr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3927" y="1960"/>
              <a:ext cx="0" cy="27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11DE1A6-3590-9B50-AB7B-80CD2F5CC55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2-bit Branch History Table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5498A179-F984-AF88-6233-C7580A5A555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905000" y="14478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7907E591-C266-3F06-BADA-EE0C0C7CBDD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76600" y="2520950"/>
            <a:ext cx="20447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branch address</a:t>
            </a:r>
          </a:p>
        </p:txBody>
      </p:sp>
      <p:sp>
        <p:nvSpPr>
          <p:cNvPr id="26628" name="Line 5">
            <a:extLst>
              <a:ext uri="{FF2B5EF4-FFF2-40B4-BE49-F238E27FC236}">
                <a16:creationId xmlns:a16="http://schemas.microsoft.com/office/drawing/2014/main" id="{BED15D38-29C4-D67D-2655-F4C8EED42C31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641850" y="2819400"/>
            <a:ext cx="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Line 6">
            <a:extLst>
              <a:ext uri="{FF2B5EF4-FFF2-40B4-BE49-F238E27FC236}">
                <a16:creationId xmlns:a16="http://schemas.microsoft.com/office/drawing/2014/main" id="{47929589-4C40-D58A-BFED-60401D2D4CD2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641850" y="2895600"/>
            <a:ext cx="533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Line 7">
            <a:extLst>
              <a:ext uri="{FF2B5EF4-FFF2-40B4-BE49-F238E27FC236}">
                <a16:creationId xmlns:a16="http://schemas.microsoft.com/office/drawing/2014/main" id="{256A45F6-2F1A-3C45-F909-34F775DBAF51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5175250" y="2819400"/>
            <a:ext cx="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8">
            <a:extLst>
              <a:ext uri="{FF2B5EF4-FFF2-40B4-BE49-F238E27FC236}">
                <a16:creationId xmlns:a16="http://schemas.microsoft.com/office/drawing/2014/main" id="{8E3FF93A-CF36-25FB-5E4B-95B959759A3C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870450" y="28956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Line 9">
            <a:extLst>
              <a:ext uri="{FF2B5EF4-FFF2-40B4-BE49-F238E27FC236}">
                <a16:creationId xmlns:a16="http://schemas.microsoft.com/office/drawing/2014/main" id="{AFBF8F9A-2072-793A-15E4-071C4A3EAE81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870450" y="3352800"/>
            <a:ext cx="1143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Rectangle 10">
            <a:extLst>
              <a:ext uri="{FF2B5EF4-FFF2-40B4-BE49-F238E27FC236}">
                <a16:creationId xmlns:a16="http://schemas.microsoft.com/office/drawing/2014/main" id="{5D884FB7-8C68-3C2F-EC51-7312EA02797D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019800" y="2597150"/>
            <a:ext cx="368300" cy="303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26634" name="Line 11">
            <a:extLst>
              <a:ext uri="{FF2B5EF4-FFF2-40B4-BE49-F238E27FC236}">
                <a16:creationId xmlns:a16="http://schemas.microsoft.com/office/drawing/2014/main" id="{3EA1C80A-0137-1A71-8E5B-2522AD3D4B2F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6013450" y="3200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12">
            <a:extLst>
              <a:ext uri="{FF2B5EF4-FFF2-40B4-BE49-F238E27FC236}">
                <a16:creationId xmlns:a16="http://schemas.microsoft.com/office/drawing/2014/main" id="{A8422B9E-284B-DC4B-4238-96098B10ACFA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013450" y="3505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Rectangle 13">
            <a:extLst>
              <a:ext uri="{FF2B5EF4-FFF2-40B4-BE49-F238E27FC236}">
                <a16:creationId xmlns:a16="http://schemas.microsoft.com/office/drawing/2014/main" id="{06CD6CD5-05F7-62A8-C7D8-77C74FEB6248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999163" y="3200401"/>
            <a:ext cx="38792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26637" name="Rectangle 14">
            <a:extLst>
              <a:ext uri="{FF2B5EF4-FFF2-40B4-BE49-F238E27FC236}">
                <a16:creationId xmlns:a16="http://schemas.microsoft.com/office/drawing/2014/main" id="{30ADF468-3EF8-46C2-58B4-2D7D4B80CBC8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922963" y="2286001"/>
            <a:ext cx="59151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BHT</a:t>
            </a:r>
          </a:p>
        </p:txBody>
      </p:sp>
      <p:sp>
        <p:nvSpPr>
          <p:cNvPr id="26638" name="Text Box 15">
            <a:extLst>
              <a:ext uri="{FF2B5EF4-FFF2-40B4-BE49-F238E27FC236}">
                <a16:creationId xmlns:a16="http://schemas.microsoft.com/office/drawing/2014/main" id="{E657EA71-66B5-D2C6-4F40-10E851EAF311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848476" y="2727326"/>
            <a:ext cx="22955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1</a:t>
            </a:r>
            <a:r>
              <a:rPr lang="en-US" altLang="en-US" sz="2000" baseline="30000">
                <a:solidFill>
                  <a:srgbClr val="FF0000"/>
                </a:solidFill>
              </a:rPr>
              <a:t>st</a:t>
            </a:r>
            <a:r>
              <a:rPr lang="en-US" altLang="en-US" sz="2000">
                <a:solidFill>
                  <a:srgbClr val="FF0000"/>
                </a:solidFill>
              </a:rPr>
              <a:t> iteration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Branch Taken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(predicted not taken)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History -&gt; ?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A85DCA2F-D43C-520F-D304-019BDB8C9D2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2-bit Branch History Table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1213B43C-EA16-01BE-6788-736038C234B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905000" y="14478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28675" name="Rectangle 4">
            <a:extLst>
              <a:ext uri="{FF2B5EF4-FFF2-40B4-BE49-F238E27FC236}">
                <a16:creationId xmlns:a16="http://schemas.microsoft.com/office/drawing/2014/main" id="{D2044F5E-F592-0636-F737-2E71FB5DA06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76600" y="2520950"/>
            <a:ext cx="20447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branch address</a:t>
            </a:r>
          </a:p>
        </p:txBody>
      </p:sp>
      <p:sp>
        <p:nvSpPr>
          <p:cNvPr id="28676" name="Line 5">
            <a:extLst>
              <a:ext uri="{FF2B5EF4-FFF2-40B4-BE49-F238E27FC236}">
                <a16:creationId xmlns:a16="http://schemas.microsoft.com/office/drawing/2014/main" id="{18B598F8-D81A-BEC0-897A-B9F10591B1F9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641850" y="2819400"/>
            <a:ext cx="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Line 6">
            <a:extLst>
              <a:ext uri="{FF2B5EF4-FFF2-40B4-BE49-F238E27FC236}">
                <a16:creationId xmlns:a16="http://schemas.microsoft.com/office/drawing/2014/main" id="{B5B5C285-9370-BB73-0884-EF8E74033FEE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641850" y="2895600"/>
            <a:ext cx="533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Line 7">
            <a:extLst>
              <a:ext uri="{FF2B5EF4-FFF2-40B4-BE49-F238E27FC236}">
                <a16:creationId xmlns:a16="http://schemas.microsoft.com/office/drawing/2014/main" id="{563B2399-3C87-C663-6C88-410A860E93A7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5175250" y="2819400"/>
            <a:ext cx="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8">
            <a:extLst>
              <a:ext uri="{FF2B5EF4-FFF2-40B4-BE49-F238E27FC236}">
                <a16:creationId xmlns:a16="http://schemas.microsoft.com/office/drawing/2014/main" id="{115F9F12-1FE3-D89A-E381-07B75CCC8B47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870450" y="28956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9">
            <a:extLst>
              <a:ext uri="{FF2B5EF4-FFF2-40B4-BE49-F238E27FC236}">
                <a16:creationId xmlns:a16="http://schemas.microsoft.com/office/drawing/2014/main" id="{D9DC1CAD-748C-FFD6-391B-CCC5CC2858D6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870450" y="3352800"/>
            <a:ext cx="1143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Rectangle 10">
            <a:extLst>
              <a:ext uri="{FF2B5EF4-FFF2-40B4-BE49-F238E27FC236}">
                <a16:creationId xmlns:a16="http://schemas.microsoft.com/office/drawing/2014/main" id="{BDCC261A-D84F-FE4F-01F7-208AA9800B8E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019800" y="2597150"/>
            <a:ext cx="368300" cy="303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28682" name="Line 11">
            <a:extLst>
              <a:ext uri="{FF2B5EF4-FFF2-40B4-BE49-F238E27FC236}">
                <a16:creationId xmlns:a16="http://schemas.microsoft.com/office/drawing/2014/main" id="{3E195860-D03A-5A16-D4EE-D02643D03B7A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6013450" y="3200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2">
            <a:extLst>
              <a:ext uri="{FF2B5EF4-FFF2-40B4-BE49-F238E27FC236}">
                <a16:creationId xmlns:a16="http://schemas.microsoft.com/office/drawing/2014/main" id="{20FBF625-A200-9421-0D38-B7345560A7BC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013450" y="3505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Rectangle 13">
            <a:extLst>
              <a:ext uri="{FF2B5EF4-FFF2-40B4-BE49-F238E27FC236}">
                <a16:creationId xmlns:a16="http://schemas.microsoft.com/office/drawing/2014/main" id="{218ECAEF-7886-3464-4CF5-3F66A3645653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999163" y="3200401"/>
            <a:ext cx="38792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8685" name="Rectangle 14">
            <a:extLst>
              <a:ext uri="{FF2B5EF4-FFF2-40B4-BE49-F238E27FC236}">
                <a16:creationId xmlns:a16="http://schemas.microsoft.com/office/drawing/2014/main" id="{DAE80C55-EEE1-DBEC-DF10-5744F542DAD2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922963" y="2286001"/>
            <a:ext cx="59151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BHT</a:t>
            </a:r>
          </a:p>
        </p:txBody>
      </p:sp>
      <p:sp>
        <p:nvSpPr>
          <p:cNvPr id="28686" name="Text Box 15">
            <a:extLst>
              <a:ext uri="{FF2B5EF4-FFF2-40B4-BE49-F238E27FC236}">
                <a16:creationId xmlns:a16="http://schemas.microsoft.com/office/drawing/2014/main" id="{52C790DB-341D-7E0D-5218-666CA79B5027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848476" y="2727326"/>
            <a:ext cx="19081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2</a:t>
            </a:r>
            <a:r>
              <a:rPr lang="en-US" altLang="en-US" sz="2000" baseline="30000">
                <a:solidFill>
                  <a:srgbClr val="FF0000"/>
                </a:solidFill>
              </a:rPr>
              <a:t>nd</a:t>
            </a:r>
            <a:r>
              <a:rPr lang="en-US" altLang="en-US" sz="2000">
                <a:solidFill>
                  <a:srgbClr val="FF0000"/>
                </a:solidFill>
              </a:rPr>
              <a:t> iteration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Branch Taken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(predicted taken)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History -&gt; ?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B1EB9FE8-2691-D1EB-A110-7F68AAB9D81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2-bit Branch History Table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35E465F3-1E7C-695E-C690-A175E5712DF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905000" y="14478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30723" name="Rectangle 4">
            <a:extLst>
              <a:ext uri="{FF2B5EF4-FFF2-40B4-BE49-F238E27FC236}">
                <a16:creationId xmlns:a16="http://schemas.microsoft.com/office/drawing/2014/main" id="{FDEB93BC-8484-50E2-D842-573A8DBB00C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76600" y="2520950"/>
            <a:ext cx="20447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branch address</a:t>
            </a:r>
          </a:p>
        </p:txBody>
      </p:sp>
      <p:sp>
        <p:nvSpPr>
          <p:cNvPr id="30724" name="Line 5">
            <a:extLst>
              <a:ext uri="{FF2B5EF4-FFF2-40B4-BE49-F238E27FC236}">
                <a16:creationId xmlns:a16="http://schemas.microsoft.com/office/drawing/2014/main" id="{F1418CAD-11A5-5AF3-3478-3A9C9DD46150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641850" y="2819400"/>
            <a:ext cx="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Line 6">
            <a:extLst>
              <a:ext uri="{FF2B5EF4-FFF2-40B4-BE49-F238E27FC236}">
                <a16:creationId xmlns:a16="http://schemas.microsoft.com/office/drawing/2014/main" id="{7C6F58FF-815D-D09B-E96D-2752AABC2452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641850" y="2895600"/>
            <a:ext cx="533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6" name="Line 7">
            <a:extLst>
              <a:ext uri="{FF2B5EF4-FFF2-40B4-BE49-F238E27FC236}">
                <a16:creationId xmlns:a16="http://schemas.microsoft.com/office/drawing/2014/main" id="{E5EB5944-4193-8381-7AA8-57701557C94C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5175250" y="2819400"/>
            <a:ext cx="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Line 8">
            <a:extLst>
              <a:ext uri="{FF2B5EF4-FFF2-40B4-BE49-F238E27FC236}">
                <a16:creationId xmlns:a16="http://schemas.microsoft.com/office/drawing/2014/main" id="{933AA973-6444-1D06-C4E5-055B6BD35497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870450" y="28956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Line 9">
            <a:extLst>
              <a:ext uri="{FF2B5EF4-FFF2-40B4-BE49-F238E27FC236}">
                <a16:creationId xmlns:a16="http://schemas.microsoft.com/office/drawing/2014/main" id="{056EE038-A64C-9FC7-9CA2-8A4B9B9EFFEA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870450" y="3352800"/>
            <a:ext cx="1143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Rectangle 10">
            <a:extLst>
              <a:ext uri="{FF2B5EF4-FFF2-40B4-BE49-F238E27FC236}">
                <a16:creationId xmlns:a16="http://schemas.microsoft.com/office/drawing/2014/main" id="{42DD691D-F53A-7B01-7B1A-56BF6A2E775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019800" y="2597150"/>
            <a:ext cx="368300" cy="303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30730" name="Line 11">
            <a:extLst>
              <a:ext uri="{FF2B5EF4-FFF2-40B4-BE49-F238E27FC236}">
                <a16:creationId xmlns:a16="http://schemas.microsoft.com/office/drawing/2014/main" id="{108A739C-A03D-3E53-178F-958F60078924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6013450" y="3200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Line 12">
            <a:extLst>
              <a:ext uri="{FF2B5EF4-FFF2-40B4-BE49-F238E27FC236}">
                <a16:creationId xmlns:a16="http://schemas.microsoft.com/office/drawing/2014/main" id="{EF590313-078A-8FF0-6954-2013E163103A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013450" y="3505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Rectangle 13">
            <a:extLst>
              <a:ext uri="{FF2B5EF4-FFF2-40B4-BE49-F238E27FC236}">
                <a16:creationId xmlns:a16="http://schemas.microsoft.com/office/drawing/2014/main" id="{504ECA39-C6E0-8E1F-F8CC-0BC59CA96D6E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999164" y="3200401"/>
            <a:ext cx="3841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30733" name="Rectangle 14">
            <a:extLst>
              <a:ext uri="{FF2B5EF4-FFF2-40B4-BE49-F238E27FC236}">
                <a16:creationId xmlns:a16="http://schemas.microsoft.com/office/drawing/2014/main" id="{FE53DF77-84A9-215E-2A67-501F32960B3F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922963" y="2286001"/>
            <a:ext cx="59151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BHT</a:t>
            </a:r>
          </a:p>
        </p:txBody>
      </p:sp>
      <p:sp>
        <p:nvSpPr>
          <p:cNvPr id="30734" name="Text Box 15">
            <a:extLst>
              <a:ext uri="{FF2B5EF4-FFF2-40B4-BE49-F238E27FC236}">
                <a16:creationId xmlns:a16="http://schemas.microsoft.com/office/drawing/2014/main" id="{F3119E2B-4201-1597-7BB4-DBFBA0917526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848476" y="2727326"/>
            <a:ext cx="19081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3</a:t>
            </a:r>
            <a:r>
              <a:rPr lang="en-US" altLang="en-US" sz="2000" baseline="30000">
                <a:solidFill>
                  <a:srgbClr val="FF0000"/>
                </a:solidFill>
              </a:rPr>
              <a:t>rd</a:t>
            </a:r>
            <a:r>
              <a:rPr lang="en-US" altLang="en-US" sz="2000">
                <a:solidFill>
                  <a:srgbClr val="FF0000"/>
                </a:solidFill>
              </a:rPr>
              <a:t> iteration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Branch Taken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(predicted taken)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History -&gt; ?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124DE0CE-4C6A-33BE-1235-D20DB323DD5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2-bit Branch History Table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71328304-2782-0497-25A5-B4891AABC65F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905000" y="14478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32771" name="Rectangle 4">
            <a:extLst>
              <a:ext uri="{FF2B5EF4-FFF2-40B4-BE49-F238E27FC236}">
                <a16:creationId xmlns:a16="http://schemas.microsoft.com/office/drawing/2014/main" id="{BF8549A1-69E5-5FE8-6514-D5572EC4CA8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76600" y="2520950"/>
            <a:ext cx="20447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branch address</a:t>
            </a:r>
          </a:p>
        </p:txBody>
      </p:sp>
      <p:sp>
        <p:nvSpPr>
          <p:cNvPr id="32772" name="Line 5">
            <a:extLst>
              <a:ext uri="{FF2B5EF4-FFF2-40B4-BE49-F238E27FC236}">
                <a16:creationId xmlns:a16="http://schemas.microsoft.com/office/drawing/2014/main" id="{9534DE8E-2EC7-2BBB-0044-33D39B3A3B8B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641850" y="2819400"/>
            <a:ext cx="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3" name="Line 6">
            <a:extLst>
              <a:ext uri="{FF2B5EF4-FFF2-40B4-BE49-F238E27FC236}">
                <a16:creationId xmlns:a16="http://schemas.microsoft.com/office/drawing/2014/main" id="{A2B63BB6-69C3-8F08-5EC5-0BD0662F4FF2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641850" y="2895600"/>
            <a:ext cx="533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Line 7">
            <a:extLst>
              <a:ext uri="{FF2B5EF4-FFF2-40B4-BE49-F238E27FC236}">
                <a16:creationId xmlns:a16="http://schemas.microsoft.com/office/drawing/2014/main" id="{3AEE3E45-8EDD-13DB-2661-966283623142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5175250" y="2819400"/>
            <a:ext cx="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Line 8">
            <a:extLst>
              <a:ext uri="{FF2B5EF4-FFF2-40B4-BE49-F238E27FC236}">
                <a16:creationId xmlns:a16="http://schemas.microsoft.com/office/drawing/2014/main" id="{3BE1D6B5-05F7-6F64-A610-677E7923CF13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870450" y="28956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Line 9">
            <a:extLst>
              <a:ext uri="{FF2B5EF4-FFF2-40B4-BE49-F238E27FC236}">
                <a16:creationId xmlns:a16="http://schemas.microsoft.com/office/drawing/2014/main" id="{CCAFA931-01B8-BD92-7389-0C24BA5381A0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870450" y="3352800"/>
            <a:ext cx="1143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Rectangle 10">
            <a:extLst>
              <a:ext uri="{FF2B5EF4-FFF2-40B4-BE49-F238E27FC236}">
                <a16:creationId xmlns:a16="http://schemas.microsoft.com/office/drawing/2014/main" id="{E12124C1-F83E-C060-F284-9459EC1A0FE0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019800" y="2597150"/>
            <a:ext cx="368300" cy="303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32778" name="Line 11">
            <a:extLst>
              <a:ext uri="{FF2B5EF4-FFF2-40B4-BE49-F238E27FC236}">
                <a16:creationId xmlns:a16="http://schemas.microsoft.com/office/drawing/2014/main" id="{0AC0AC88-4D42-5D4C-13D6-7BBF53727FDF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6013450" y="3200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12">
            <a:extLst>
              <a:ext uri="{FF2B5EF4-FFF2-40B4-BE49-F238E27FC236}">
                <a16:creationId xmlns:a16="http://schemas.microsoft.com/office/drawing/2014/main" id="{BCE0A38B-B677-45E8-3A9B-CDB9C3611966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013450" y="3505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Rectangle 13">
            <a:extLst>
              <a:ext uri="{FF2B5EF4-FFF2-40B4-BE49-F238E27FC236}">
                <a16:creationId xmlns:a16="http://schemas.microsoft.com/office/drawing/2014/main" id="{71F7D5F8-1F07-00C9-54E3-221CBFCC0351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999164" y="3200401"/>
            <a:ext cx="3841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32781" name="Rectangle 14">
            <a:extLst>
              <a:ext uri="{FF2B5EF4-FFF2-40B4-BE49-F238E27FC236}">
                <a16:creationId xmlns:a16="http://schemas.microsoft.com/office/drawing/2014/main" id="{986E9B2D-DAC5-29F3-8BB0-713CBA6FF556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922963" y="2286001"/>
            <a:ext cx="59151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BHT</a:t>
            </a:r>
          </a:p>
        </p:txBody>
      </p:sp>
      <p:sp>
        <p:nvSpPr>
          <p:cNvPr id="32782" name="Text Box 15">
            <a:extLst>
              <a:ext uri="{FF2B5EF4-FFF2-40B4-BE49-F238E27FC236}">
                <a16:creationId xmlns:a16="http://schemas.microsoft.com/office/drawing/2014/main" id="{DA996805-4220-97B9-1222-521A7289B234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848476" y="2727326"/>
            <a:ext cx="20605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10</a:t>
            </a:r>
            <a:r>
              <a:rPr lang="en-US" altLang="en-US" sz="2000" baseline="30000">
                <a:solidFill>
                  <a:srgbClr val="FF0000"/>
                </a:solidFill>
              </a:rPr>
              <a:t>th</a:t>
            </a:r>
            <a:r>
              <a:rPr lang="en-US" altLang="en-US" sz="2000">
                <a:solidFill>
                  <a:srgbClr val="FF0000"/>
                </a:solidFill>
              </a:rPr>
              <a:t> iteration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Branch Not Taken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(predicted taken)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History -&gt; ?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6DB1CC17-7FE4-C2E0-46FB-012A6582BEB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2-bit Branch History Table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06361D9F-44BE-113C-59A2-C7395C759E40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905000" y="14478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34819" name="Rectangle 4">
            <a:extLst>
              <a:ext uri="{FF2B5EF4-FFF2-40B4-BE49-F238E27FC236}">
                <a16:creationId xmlns:a16="http://schemas.microsoft.com/office/drawing/2014/main" id="{0F642731-C021-3DAF-B88C-0E078090056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76600" y="2520950"/>
            <a:ext cx="20447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branch address</a:t>
            </a:r>
          </a:p>
        </p:txBody>
      </p:sp>
      <p:sp>
        <p:nvSpPr>
          <p:cNvPr id="34820" name="Line 5">
            <a:extLst>
              <a:ext uri="{FF2B5EF4-FFF2-40B4-BE49-F238E27FC236}">
                <a16:creationId xmlns:a16="http://schemas.microsoft.com/office/drawing/2014/main" id="{ADD3E49B-9F45-D724-0101-E79F40550EEF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641850" y="2819400"/>
            <a:ext cx="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1" name="Line 6">
            <a:extLst>
              <a:ext uri="{FF2B5EF4-FFF2-40B4-BE49-F238E27FC236}">
                <a16:creationId xmlns:a16="http://schemas.microsoft.com/office/drawing/2014/main" id="{894F864F-41C4-FDDB-0FE7-2891E13EABA9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641850" y="2895600"/>
            <a:ext cx="533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Line 7">
            <a:extLst>
              <a:ext uri="{FF2B5EF4-FFF2-40B4-BE49-F238E27FC236}">
                <a16:creationId xmlns:a16="http://schemas.microsoft.com/office/drawing/2014/main" id="{93E934C8-EE82-8004-DD90-6CE8DFFA1C3E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5175250" y="2819400"/>
            <a:ext cx="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Line 8">
            <a:extLst>
              <a:ext uri="{FF2B5EF4-FFF2-40B4-BE49-F238E27FC236}">
                <a16:creationId xmlns:a16="http://schemas.microsoft.com/office/drawing/2014/main" id="{38A28483-4794-D4F3-F3CA-688BB129161E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870450" y="28956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Line 9">
            <a:extLst>
              <a:ext uri="{FF2B5EF4-FFF2-40B4-BE49-F238E27FC236}">
                <a16:creationId xmlns:a16="http://schemas.microsoft.com/office/drawing/2014/main" id="{652EE998-41FA-9A62-6990-F1B6337EFE20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870450" y="3352800"/>
            <a:ext cx="1143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Rectangle 10">
            <a:extLst>
              <a:ext uri="{FF2B5EF4-FFF2-40B4-BE49-F238E27FC236}">
                <a16:creationId xmlns:a16="http://schemas.microsoft.com/office/drawing/2014/main" id="{035C7434-B5C6-89EC-06DD-D330C63A97A4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019800" y="2597150"/>
            <a:ext cx="368300" cy="303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34826" name="Line 11">
            <a:extLst>
              <a:ext uri="{FF2B5EF4-FFF2-40B4-BE49-F238E27FC236}">
                <a16:creationId xmlns:a16="http://schemas.microsoft.com/office/drawing/2014/main" id="{F4003386-01F1-2D68-40B6-86CB1DFD2340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6013450" y="3200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12">
            <a:extLst>
              <a:ext uri="{FF2B5EF4-FFF2-40B4-BE49-F238E27FC236}">
                <a16:creationId xmlns:a16="http://schemas.microsoft.com/office/drawing/2014/main" id="{06DFACAA-7F54-ED9C-1575-04CAF8ED692D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013450" y="3505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Rectangle 13">
            <a:extLst>
              <a:ext uri="{FF2B5EF4-FFF2-40B4-BE49-F238E27FC236}">
                <a16:creationId xmlns:a16="http://schemas.microsoft.com/office/drawing/2014/main" id="{BEF553C6-F99E-B11C-AD5F-5A7CF882E814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999163" y="3200401"/>
            <a:ext cx="38792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4829" name="Rectangle 14">
            <a:extLst>
              <a:ext uri="{FF2B5EF4-FFF2-40B4-BE49-F238E27FC236}">
                <a16:creationId xmlns:a16="http://schemas.microsoft.com/office/drawing/2014/main" id="{21FB2E61-16FB-0125-BE90-8240824DA51D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922963" y="2286001"/>
            <a:ext cx="59151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BHT</a:t>
            </a:r>
          </a:p>
        </p:txBody>
      </p:sp>
      <p:sp>
        <p:nvSpPr>
          <p:cNvPr id="34830" name="Text Box 15">
            <a:extLst>
              <a:ext uri="{FF2B5EF4-FFF2-40B4-BE49-F238E27FC236}">
                <a16:creationId xmlns:a16="http://schemas.microsoft.com/office/drawing/2014/main" id="{811701D6-272B-51A0-D0B7-3AD51136314E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848475" y="2727326"/>
            <a:ext cx="19621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1</a:t>
            </a:r>
            <a:r>
              <a:rPr lang="en-US" altLang="en-US" sz="2000" baseline="30000">
                <a:solidFill>
                  <a:srgbClr val="FF0000"/>
                </a:solidFill>
              </a:rPr>
              <a:t>st</a:t>
            </a:r>
            <a:r>
              <a:rPr lang="en-US" altLang="en-US" sz="2000">
                <a:solidFill>
                  <a:srgbClr val="FF0000"/>
                </a:solidFill>
              </a:rPr>
              <a:t> iteration again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Branch Taken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(predicted taken)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History -&gt; ?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219433CC-7C65-B128-14C0-3BCE40D917A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Local predictor</a:t>
            </a:r>
          </a:p>
        </p:txBody>
      </p:sp>
      <p:sp>
        <p:nvSpPr>
          <p:cNvPr id="36866" name="Rectangle 4">
            <a:extLst>
              <a:ext uri="{FF2B5EF4-FFF2-40B4-BE49-F238E27FC236}">
                <a16:creationId xmlns:a16="http://schemas.microsoft.com/office/drawing/2014/main" id="{26EEA964-1800-4264-2E0D-C23ED1F7487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14800" y="3816350"/>
            <a:ext cx="825500" cy="158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36867" name="Rectangle 5">
            <a:extLst>
              <a:ext uri="{FF2B5EF4-FFF2-40B4-BE49-F238E27FC236}">
                <a16:creationId xmlns:a16="http://schemas.microsoft.com/office/drawing/2014/main" id="{5F0952B3-D87C-E3D9-1146-CC80326773D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14800" y="290195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000000</a:t>
            </a: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5D23CBD3-1AC4-983B-F2B7-C9332D8E498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14800" y="313055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111111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253B7AB2-8185-884F-6306-C305B9B69E2D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4800" y="335915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011011</a:t>
            </a:r>
          </a:p>
        </p:txBody>
      </p:sp>
      <p:sp>
        <p:nvSpPr>
          <p:cNvPr id="36870" name="Rectangle 8">
            <a:extLst>
              <a:ext uri="{FF2B5EF4-FFF2-40B4-BE49-F238E27FC236}">
                <a16:creationId xmlns:a16="http://schemas.microsoft.com/office/drawing/2014/main" id="{DCA118AF-0DC3-1D00-4A6A-BE812C7B0C4D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14800" y="358775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000000</a:t>
            </a:r>
          </a:p>
        </p:txBody>
      </p:sp>
      <p:sp>
        <p:nvSpPr>
          <p:cNvPr id="36871" name="Rectangle 9">
            <a:extLst>
              <a:ext uri="{FF2B5EF4-FFF2-40B4-BE49-F238E27FC236}">
                <a16:creationId xmlns:a16="http://schemas.microsoft.com/office/drawing/2014/main" id="{CBE18B20-954E-877D-A9DC-AE3AC9D31D4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286000" y="2597150"/>
            <a:ext cx="1130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address</a:t>
            </a:r>
          </a:p>
        </p:txBody>
      </p:sp>
      <p:sp>
        <p:nvSpPr>
          <p:cNvPr id="36872" name="Line 10">
            <a:extLst>
              <a:ext uri="{FF2B5EF4-FFF2-40B4-BE49-F238E27FC236}">
                <a16:creationId xmlns:a16="http://schemas.microsoft.com/office/drawing/2014/main" id="{BE67AECF-1177-CB07-B1F3-9AD0AAF77A53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965450" y="2819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11">
            <a:extLst>
              <a:ext uri="{FF2B5EF4-FFF2-40B4-BE49-F238E27FC236}">
                <a16:creationId xmlns:a16="http://schemas.microsoft.com/office/drawing/2014/main" id="{D8D7C958-3CD2-3780-F097-DD8B8EA74E7D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965450" y="2971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12">
            <a:extLst>
              <a:ext uri="{FF2B5EF4-FFF2-40B4-BE49-F238E27FC236}">
                <a16:creationId xmlns:a16="http://schemas.microsoft.com/office/drawing/2014/main" id="{13C4273A-B63A-A3ED-FBB6-1F923E732736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3270250" y="2819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13">
            <a:extLst>
              <a:ext uri="{FF2B5EF4-FFF2-40B4-BE49-F238E27FC236}">
                <a16:creationId xmlns:a16="http://schemas.microsoft.com/office/drawing/2014/main" id="{E0B1DE89-6C16-A2C8-8758-D90CADB3A297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117850" y="2971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14">
            <a:extLst>
              <a:ext uri="{FF2B5EF4-FFF2-40B4-BE49-F238E27FC236}">
                <a16:creationId xmlns:a16="http://schemas.microsoft.com/office/drawing/2014/main" id="{8C3687ED-A87B-09CB-2782-C1B28F52CC3C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117850" y="34290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Rectangle 15">
            <a:extLst>
              <a:ext uri="{FF2B5EF4-FFF2-40B4-BE49-F238E27FC236}">
                <a16:creationId xmlns:a16="http://schemas.microsoft.com/office/drawing/2014/main" id="{720DFF0E-6EDC-0403-63A2-E37B4D9C3448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151563" y="2438401"/>
            <a:ext cx="59151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BHT</a:t>
            </a:r>
          </a:p>
        </p:txBody>
      </p:sp>
      <p:sp>
        <p:nvSpPr>
          <p:cNvPr id="36878" name="Rectangle 16">
            <a:extLst>
              <a:ext uri="{FF2B5EF4-FFF2-40B4-BE49-F238E27FC236}">
                <a16:creationId xmlns:a16="http://schemas.microsoft.com/office/drawing/2014/main" id="{722D513B-404A-60E5-60EB-C25252C17F5D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248400" y="282575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36879" name="Rectangle 17">
            <a:extLst>
              <a:ext uri="{FF2B5EF4-FFF2-40B4-BE49-F238E27FC236}">
                <a16:creationId xmlns:a16="http://schemas.microsoft.com/office/drawing/2014/main" id="{99D2B1D0-64F8-74BD-39D2-37899E63C0CB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248400" y="35052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36880" name="Rectangle 18">
            <a:extLst>
              <a:ext uri="{FF2B5EF4-FFF2-40B4-BE49-F238E27FC236}">
                <a16:creationId xmlns:a16="http://schemas.microsoft.com/office/drawing/2014/main" id="{16CE469A-ED93-6825-6CC6-E876A8C92D4E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248400" y="495935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36881" name="Rectangle 19">
            <a:extLst>
              <a:ext uri="{FF2B5EF4-FFF2-40B4-BE49-F238E27FC236}">
                <a16:creationId xmlns:a16="http://schemas.microsoft.com/office/drawing/2014/main" id="{1795687B-67BF-55D4-0E18-4F310E736711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248400" y="3282950"/>
            <a:ext cx="368300" cy="1663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36882" name="Line 20">
            <a:extLst>
              <a:ext uri="{FF2B5EF4-FFF2-40B4-BE49-F238E27FC236}">
                <a16:creationId xmlns:a16="http://schemas.microsoft.com/office/drawing/2014/main" id="{0C3D8635-FDFA-9E25-A224-9D4ABEE33B5F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V="1">
            <a:off x="4946650" y="2895600"/>
            <a:ext cx="1295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1">
            <a:extLst>
              <a:ext uri="{FF2B5EF4-FFF2-40B4-BE49-F238E27FC236}">
                <a16:creationId xmlns:a16="http://schemas.microsoft.com/office/drawing/2014/main" id="{DC89C9AA-6753-4E2D-3018-842B4D16506F}"/>
              </a:ext>
            </a:extLst>
          </p:cNvPr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4946650" y="3200400"/>
            <a:ext cx="12954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2">
            <a:extLst>
              <a:ext uri="{FF2B5EF4-FFF2-40B4-BE49-F238E27FC236}">
                <a16:creationId xmlns:a16="http://schemas.microsoft.com/office/drawing/2014/main" id="{2EA35636-28BF-8577-FBFC-947F6B125C63}"/>
              </a:ext>
            </a:extLst>
          </p:cNvPr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4946650" y="3429000"/>
            <a:ext cx="130175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5" name="Line 23">
            <a:extLst>
              <a:ext uri="{FF2B5EF4-FFF2-40B4-BE49-F238E27FC236}">
                <a16:creationId xmlns:a16="http://schemas.microsoft.com/office/drawing/2014/main" id="{17A289A4-A624-E737-C417-F2889B07D88F}"/>
              </a:ext>
            </a:extLst>
          </p:cNvPr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V="1">
            <a:off x="4946650" y="2971800"/>
            <a:ext cx="1295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6" name="Text Box 25">
            <a:extLst>
              <a:ext uri="{FF2B5EF4-FFF2-40B4-BE49-F238E27FC236}">
                <a16:creationId xmlns:a16="http://schemas.microsoft.com/office/drawing/2014/main" id="{43AE75BC-C8EF-1B47-DCB4-92A1CAC21B1C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038600" y="1905000"/>
            <a:ext cx="8699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Pattern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History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Table</a:t>
            </a:r>
          </a:p>
        </p:txBody>
      </p:sp>
      <p:sp>
        <p:nvSpPr>
          <p:cNvPr id="36887" name="Text Box 26">
            <a:extLst>
              <a:ext uri="{FF2B5EF4-FFF2-40B4-BE49-F238E27FC236}">
                <a16:creationId xmlns:a16="http://schemas.microsoft.com/office/drawing/2014/main" id="{2E94BC82-B28B-B5BE-3407-2FD2AD77FA3E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47926" y="5562601"/>
            <a:ext cx="6772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Assume a loop that repeatedly executes three iterations (thus, the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branch is TTNTTNTTN…</a:t>
            </a:r>
          </a:p>
        </p:txBody>
      </p:sp>
      <p:sp>
        <p:nvSpPr>
          <p:cNvPr id="36888" name="Text Box 28">
            <a:extLst>
              <a:ext uri="{FF2B5EF4-FFF2-40B4-BE49-F238E27FC236}">
                <a16:creationId xmlns:a16="http://schemas.microsoft.com/office/drawing/2014/main" id="{440FF896-46AE-5EF5-63AA-856A8E1C7FFC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696200" y="2995613"/>
            <a:ext cx="2852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First iteration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Branch Taken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Predicted not taken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BHT -&gt;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Pattern Hist Table -&gt; 101101</a:t>
            </a:r>
          </a:p>
        </p:txBody>
      </p:sp>
      <p:sp>
        <p:nvSpPr>
          <p:cNvPr id="36889" name="Rectangle 29">
            <a:extLst>
              <a:ext uri="{FF2B5EF4-FFF2-40B4-BE49-F238E27FC236}">
                <a16:creationId xmlns:a16="http://schemas.microsoft.com/office/drawing/2014/main" id="{122F36D7-5180-90A9-B3B0-FEAC09975E9C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48400" y="30607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36890" name="Text Box 30">
            <a:extLst>
              <a:ext uri="{FF2B5EF4-FFF2-40B4-BE49-F238E27FC236}">
                <a16:creationId xmlns:a16="http://schemas.microsoft.com/office/drawing/2014/main" id="{14B28A4A-5A1F-ACFB-02F6-246B1FE9CC4D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553200" y="3276600"/>
            <a:ext cx="71660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Entry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011011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101101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110110</a:t>
            </a:r>
          </a:p>
        </p:txBody>
      </p:sp>
      <p:sp>
        <p:nvSpPr>
          <p:cNvPr id="36891" name="Rectangle 31">
            <a:extLst>
              <a:ext uri="{FF2B5EF4-FFF2-40B4-BE49-F238E27FC236}">
                <a16:creationId xmlns:a16="http://schemas.microsoft.com/office/drawing/2014/main" id="{6C75663F-03E5-0F70-B259-40DE6909782A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248400" y="41910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36892" name="Rectangle 32">
            <a:extLst>
              <a:ext uri="{FF2B5EF4-FFF2-40B4-BE49-F238E27FC236}">
                <a16:creationId xmlns:a16="http://schemas.microsoft.com/office/drawing/2014/main" id="{22F46490-6BEF-6CC1-C55C-CDD07CABCB01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248400" y="45847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01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3574B1F6-F2C0-CC96-F1C8-FD80DC6AB61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Local predictor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301E4C39-F949-F97B-C8B0-7D64F3FCFC2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14800" y="3816350"/>
            <a:ext cx="825500" cy="158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38915" name="Rectangle 4">
            <a:extLst>
              <a:ext uri="{FF2B5EF4-FFF2-40B4-BE49-F238E27FC236}">
                <a16:creationId xmlns:a16="http://schemas.microsoft.com/office/drawing/2014/main" id="{FE1F4078-3CD3-1770-E6CC-FD9A170590B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14800" y="290195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000000</a:t>
            </a:r>
          </a:p>
        </p:txBody>
      </p:sp>
      <p:sp>
        <p:nvSpPr>
          <p:cNvPr id="38916" name="Rectangle 5">
            <a:extLst>
              <a:ext uri="{FF2B5EF4-FFF2-40B4-BE49-F238E27FC236}">
                <a16:creationId xmlns:a16="http://schemas.microsoft.com/office/drawing/2014/main" id="{B8CC9BF1-9253-801E-15CD-BC9ADC363A6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14800" y="313055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111111</a:t>
            </a:r>
          </a:p>
        </p:txBody>
      </p:sp>
      <p:sp>
        <p:nvSpPr>
          <p:cNvPr id="38917" name="Rectangle 6">
            <a:extLst>
              <a:ext uri="{FF2B5EF4-FFF2-40B4-BE49-F238E27FC236}">
                <a16:creationId xmlns:a16="http://schemas.microsoft.com/office/drawing/2014/main" id="{0C1733DA-2F48-5AFF-B3FD-9C1223F08D1E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4800" y="335915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1</a:t>
            </a:r>
            <a:r>
              <a:rPr lang="en-US" altLang="en-US" sz="1600">
                <a:solidFill>
                  <a:schemeClr val="tx2"/>
                </a:solidFill>
              </a:rPr>
              <a:t>01101</a:t>
            </a:r>
          </a:p>
        </p:txBody>
      </p:sp>
      <p:sp>
        <p:nvSpPr>
          <p:cNvPr id="38918" name="Rectangle 7">
            <a:extLst>
              <a:ext uri="{FF2B5EF4-FFF2-40B4-BE49-F238E27FC236}">
                <a16:creationId xmlns:a16="http://schemas.microsoft.com/office/drawing/2014/main" id="{DFE1C908-427B-90AB-3E45-7A032801ED74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14800" y="358775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000000</a:t>
            </a:r>
          </a:p>
        </p:txBody>
      </p:sp>
      <p:sp>
        <p:nvSpPr>
          <p:cNvPr id="38919" name="Rectangle 8">
            <a:extLst>
              <a:ext uri="{FF2B5EF4-FFF2-40B4-BE49-F238E27FC236}">
                <a16:creationId xmlns:a16="http://schemas.microsoft.com/office/drawing/2014/main" id="{B0FDDEAF-C13C-C8D0-5234-4737D6F1EAC8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286000" y="2597150"/>
            <a:ext cx="1130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address</a:t>
            </a:r>
          </a:p>
        </p:txBody>
      </p:sp>
      <p:sp>
        <p:nvSpPr>
          <p:cNvPr id="38920" name="Line 9">
            <a:extLst>
              <a:ext uri="{FF2B5EF4-FFF2-40B4-BE49-F238E27FC236}">
                <a16:creationId xmlns:a16="http://schemas.microsoft.com/office/drawing/2014/main" id="{064FDA1E-0BCF-56A2-7DE0-A75844A4C37D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965450" y="2819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1" name="Line 10">
            <a:extLst>
              <a:ext uri="{FF2B5EF4-FFF2-40B4-BE49-F238E27FC236}">
                <a16:creationId xmlns:a16="http://schemas.microsoft.com/office/drawing/2014/main" id="{C07BC620-3F9E-FF0E-90BB-B7B3E2E29050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965450" y="2971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Line 11">
            <a:extLst>
              <a:ext uri="{FF2B5EF4-FFF2-40B4-BE49-F238E27FC236}">
                <a16:creationId xmlns:a16="http://schemas.microsoft.com/office/drawing/2014/main" id="{140730D6-F1E4-B41D-A61C-171E57F085A5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3270250" y="2819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Line 12">
            <a:extLst>
              <a:ext uri="{FF2B5EF4-FFF2-40B4-BE49-F238E27FC236}">
                <a16:creationId xmlns:a16="http://schemas.microsoft.com/office/drawing/2014/main" id="{95CEBCFD-3810-07A8-D543-4C666DA700BF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117850" y="2971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Line 13">
            <a:extLst>
              <a:ext uri="{FF2B5EF4-FFF2-40B4-BE49-F238E27FC236}">
                <a16:creationId xmlns:a16="http://schemas.microsoft.com/office/drawing/2014/main" id="{0B289EDA-91D1-D003-E4E1-24A1383423BD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117850" y="34290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Rectangle 14">
            <a:extLst>
              <a:ext uri="{FF2B5EF4-FFF2-40B4-BE49-F238E27FC236}">
                <a16:creationId xmlns:a16="http://schemas.microsoft.com/office/drawing/2014/main" id="{2E3582CD-F26B-FEFE-1D9E-31503DD36E77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151563" y="2438401"/>
            <a:ext cx="59151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BHT</a:t>
            </a:r>
          </a:p>
        </p:txBody>
      </p:sp>
      <p:sp>
        <p:nvSpPr>
          <p:cNvPr id="38926" name="Rectangle 15">
            <a:extLst>
              <a:ext uri="{FF2B5EF4-FFF2-40B4-BE49-F238E27FC236}">
                <a16:creationId xmlns:a16="http://schemas.microsoft.com/office/drawing/2014/main" id="{E3D2BAC6-28F5-6187-5DBC-116D686CF20B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248400" y="282575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38927" name="Rectangle 16">
            <a:extLst>
              <a:ext uri="{FF2B5EF4-FFF2-40B4-BE49-F238E27FC236}">
                <a16:creationId xmlns:a16="http://schemas.microsoft.com/office/drawing/2014/main" id="{0A52E033-C76E-94B2-BE6D-F334CDE4D628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248400" y="35052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8928" name="Rectangle 17">
            <a:extLst>
              <a:ext uri="{FF2B5EF4-FFF2-40B4-BE49-F238E27FC236}">
                <a16:creationId xmlns:a16="http://schemas.microsoft.com/office/drawing/2014/main" id="{7150AF20-720F-92D2-DB88-B8C67CECA44E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248400" y="495935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38929" name="Rectangle 18">
            <a:extLst>
              <a:ext uri="{FF2B5EF4-FFF2-40B4-BE49-F238E27FC236}">
                <a16:creationId xmlns:a16="http://schemas.microsoft.com/office/drawing/2014/main" id="{E2E73E42-C457-E860-B2DC-CE4188FFAB40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248400" y="3282950"/>
            <a:ext cx="368300" cy="1663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38930" name="Line 19">
            <a:extLst>
              <a:ext uri="{FF2B5EF4-FFF2-40B4-BE49-F238E27FC236}">
                <a16:creationId xmlns:a16="http://schemas.microsoft.com/office/drawing/2014/main" id="{D3358AC9-2589-DEE1-9B3E-A8FCC8175C01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V="1">
            <a:off x="4946650" y="2895600"/>
            <a:ext cx="1295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1" name="Line 20">
            <a:extLst>
              <a:ext uri="{FF2B5EF4-FFF2-40B4-BE49-F238E27FC236}">
                <a16:creationId xmlns:a16="http://schemas.microsoft.com/office/drawing/2014/main" id="{83D4E3F4-B6DF-451C-B303-2D7C009E6EE7}"/>
              </a:ext>
            </a:extLst>
          </p:cNvPr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4946650" y="3200400"/>
            <a:ext cx="12954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2" name="Line 21">
            <a:extLst>
              <a:ext uri="{FF2B5EF4-FFF2-40B4-BE49-F238E27FC236}">
                <a16:creationId xmlns:a16="http://schemas.microsoft.com/office/drawing/2014/main" id="{C97F649A-69D4-BA9F-B497-2218013C215A}"/>
              </a:ext>
            </a:extLst>
          </p:cNvPr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4946650" y="3429000"/>
            <a:ext cx="130175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3" name="Line 22">
            <a:extLst>
              <a:ext uri="{FF2B5EF4-FFF2-40B4-BE49-F238E27FC236}">
                <a16:creationId xmlns:a16="http://schemas.microsoft.com/office/drawing/2014/main" id="{F689F608-1FC0-F5DE-C392-82FCB371B2BE}"/>
              </a:ext>
            </a:extLst>
          </p:cNvPr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V="1">
            <a:off x="4946650" y="2971800"/>
            <a:ext cx="1295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4" name="Text Box 23">
            <a:extLst>
              <a:ext uri="{FF2B5EF4-FFF2-40B4-BE49-F238E27FC236}">
                <a16:creationId xmlns:a16="http://schemas.microsoft.com/office/drawing/2014/main" id="{FF5F53EC-0448-A8B2-FB82-9189C23380C3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038600" y="1905000"/>
            <a:ext cx="8699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Pattern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History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Table</a:t>
            </a:r>
          </a:p>
        </p:txBody>
      </p:sp>
      <p:sp>
        <p:nvSpPr>
          <p:cNvPr id="38935" name="Text Box 24">
            <a:extLst>
              <a:ext uri="{FF2B5EF4-FFF2-40B4-BE49-F238E27FC236}">
                <a16:creationId xmlns:a16="http://schemas.microsoft.com/office/drawing/2014/main" id="{5E7DD55D-0BB6-4C93-8CAC-8C45C3E0A82F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47926" y="5562601"/>
            <a:ext cx="6772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Assume a loop that repeatedly executes three iterations (thus, the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branch is TTNTTNTTN…</a:t>
            </a:r>
          </a:p>
        </p:txBody>
      </p:sp>
      <p:sp>
        <p:nvSpPr>
          <p:cNvPr id="38936" name="Text Box 25">
            <a:extLst>
              <a:ext uri="{FF2B5EF4-FFF2-40B4-BE49-F238E27FC236}">
                <a16:creationId xmlns:a16="http://schemas.microsoft.com/office/drawing/2014/main" id="{99E9F864-561D-8D42-0482-DF64D76B0212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696200" y="2995613"/>
            <a:ext cx="2852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Second iteration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Branch Taken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Predicted not taken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BHT -&gt;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Pattern Hist Table -&gt; 110110</a:t>
            </a:r>
          </a:p>
        </p:txBody>
      </p:sp>
      <p:sp>
        <p:nvSpPr>
          <p:cNvPr id="38937" name="Rectangle 26">
            <a:extLst>
              <a:ext uri="{FF2B5EF4-FFF2-40B4-BE49-F238E27FC236}">
                <a16:creationId xmlns:a16="http://schemas.microsoft.com/office/drawing/2014/main" id="{F237242A-B145-AC77-51D9-E82926C618DC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48400" y="30607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38938" name="Text Box 27">
            <a:extLst>
              <a:ext uri="{FF2B5EF4-FFF2-40B4-BE49-F238E27FC236}">
                <a16:creationId xmlns:a16="http://schemas.microsoft.com/office/drawing/2014/main" id="{C3C5F863-31C8-FDC1-6E8F-9B892464C58C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553200" y="3276600"/>
            <a:ext cx="71660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Entry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011011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101101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110110</a:t>
            </a:r>
          </a:p>
        </p:txBody>
      </p:sp>
      <p:sp>
        <p:nvSpPr>
          <p:cNvPr id="38939" name="Rectangle 28">
            <a:extLst>
              <a:ext uri="{FF2B5EF4-FFF2-40B4-BE49-F238E27FC236}">
                <a16:creationId xmlns:a16="http://schemas.microsoft.com/office/drawing/2014/main" id="{C0E76995-F20D-33C5-2CCE-64BC057813D9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248400" y="41910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38940" name="Rectangle 29">
            <a:extLst>
              <a:ext uri="{FF2B5EF4-FFF2-40B4-BE49-F238E27FC236}">
                <a16:creationId xmlns:a16="http://schemas.microsoft.com/office/drawing/2014/main" id="{A0FCE4C7-5535-230D-B303-F7E1549B5FFD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248400" y="45847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01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9401900A-141D-8CAF-68B6-FFB5053C903E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209798" y="1971675"/>
            <a:ext cx="7772400" cy="1143000"/>
          </a:xfrm>
        </p:spPr>
        <p:txBody>
          <a:bodyPr/>
          <a:lstStyle/>
          <a:p>
            <a:r>
              <a:rPr lang="en-US" altLang="en-US" dirty="0"/>
              <a:t>Branch Prediction</a:t>
            </a: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89D93B63-CEA1-6478-F88E-F923E23D1C56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marL="342900" indent="-342900"/>
            <a:r>
              <a:rPr lang="en-US" altLang="en-US"/>
              <a:t>or</a:t>
            </a:r>
          </a:p>
          <a:p>
            <a:pPr marL="342900" indent="-342900"/>
            <a:r>
              <a:rPr lang="en-US" altLang="en-US" i="1"/>
              <a:t>sometimes you just have to guess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ECB3D652-3149-7735-4DB6-3A74BB90698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Local predictor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03791A6C-9923-A51A-5DF2-AC1961270ED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14800" y="3816350"/>
            <a:ext cx="825500" cy="158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0963" name="Rectangle 4">
            <a:extLst>
              <a:ext uri="{FF2B5EF4-FFF2-40B4-BE49-F238E27FC236}">
                <a16:creationId xmlns:a16="http://schemas.microsoft.com/office/drawing/2014/main" id="{B400C644-1277-2B7A-82B6-4BF9232FBC3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14800" y="290195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000000</a:t>
            </a:r>
          </a:p>
        </p:txBody>
      </p:sp>
      <p:sp>
        <p:nvSpPr>
          <p:cNvPr id="40964" name="Rectangle 5">
            <a:extLst>
              <a:ext uri="{FF2B5EF4-FFF2-40B4-BE49-F238E27FC236}">
                <a16:creationId xmlns:a16="http://schemas.microsoft.com/office/drawing/2014/main" id="{0484974D-B911-8CD4-7C04-FD8B63EB8EC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14800" y="313055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111111</a:t>
            </a:r>
          </a:p>
        </p:txBody>
      </p:sp>
      <p:sp>
        <p:nvSpPr>
          <p:cNvPr id="40965" name="Rectangle 6">
            <a:extLst>
              <a:ext uri="{FF2B5EF4-FFF2-40B4-BE49-F238E27FC236}">
                <a16:creationId xmlns:a16="http://schemas.microsoft.com/office/drawing/2014/main" id="{B6F38316-92EF-9679-CD42-9590AE5D534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4800" y="335915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11</a:t>
            </a:r>
            <a:r>
              <a:rPr lang="en-US" altLang="en-US" sz="1600">
                <a:solidFill>
                  <a:schemeClr val="tx2"/>
                </a:solidFill>
              </a:rPr>
              <a:t>0110</a:t>
            </a:r>
          </a:p>
        </p:txBody>
      </p:sp>
      <p:sp>
        <p:nvSpPr>
          <p:cNvPr id="40966" name="Rectangle 7">
            <a:extLst>
              <a:ext uri="{FF2B5EF4-FFF2-40B4-BE49-F238E27FC236}">
                <a16:creationId xmlns:a16="http://schemas.microsoft.com/office/drawing/2014/main" id="{8CB3DDEA-4FC5-42AE-C365-E2EF7231B5E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14800" y="358775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000000</a:t>
            </a:r>
          </a:p>
        </p:txBody>
      </p:sp>
      <p:sp>
        <p:nvSpPr>
          <p:cNvPr id="40967" name="Rectangle 8">
            <a:extLst>
              <a:ext uri="{FF2B5EF4-FFF2-40B4-BE49-F238E27FC236}">
                <a16:creationId xmlns:a16="http://schemas.microsoft.com/office/drawing/2014/main" id="{57935FEF-02E7-FE5C-A238-D580F06C1896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286000" y="2597150"/>
            <a:ext cx="1130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address</a:t>
            </a:r>
          </a:p>
        </p:txBody>
      </p:sp>
      <p:sp>
        <p:nvSpPr>
          <p:cNvPr id="40968" name="Line 9">
            <a:extLst>
              <a:ext uri="{FF2B5EF4-FFF2-40B4-BE49-F238E27FC236}">
                <a16:creationId xmlns:a16="http://schemas.microsoft.com/office/drawing/2014/main" id="{78738D21-E8F0-7D91-6084-96B22AC78447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965450" y="2819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9" name="Line 10">
            <a:extLst>
              <a:ext uri="{FF2B5EF4-FFF2-40B4-BE49-F238E27FC236}">
                <a16:creationId xmlns:a16="http://schemas.microsoft.com/office/drawing/2014/main" id="{643C4B88-8EB4-9724-7D42-450F8E5FF66B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965450" y="2971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Line 11">
            <a:extLst>
              <a:ext uri="{FF2B5EF4-FFF2-40B4-BE49-F238E27FC236}">
                <a16:creationId xmlns:a16="http://schemas.microsoft.com/office/drawing/2014/main" id="{2095FF15-C0B9-4C17-9E52-B6653C58549B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3270250" y="2819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Line 12">
            <a:extLst>
              <a:ext uri="{FF2B5EF4-FFF2-40B4-BE49-F238E27FC236}">
                <a16:creationId xmlns:a16="http://schemas.microsoft.com/office/drawing/2014/main" id="{46C40CBD-A12E-DF6E-EE9A-715FE0C48D57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117850" y="2971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2" name="Line 13">
            <a:extLst>
              <a:ext uri="{FF2B5EF4-FFF2-40B4-BE49-F238E27FC236}">
                <a16:creationId xmlns:a16="http://schemas.microsoft.com/office/drawing/2014/main" id="{2A6C198E-2A1B-E467-8B09-3A499F59E8A7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117850" y="34290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Rectangle 14">
            <a:extLst>
              <a:ext uri="{FF2B5EF4-FFF2-40B4-BE49-F238E27FC236}">
                <a16:creationId xmlns:a16="http://schemas.microsoft.com/office/drawing/2014/main" id="{B1098954-D284-BA1B-CE6A-147A4630A538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151563" y="2438401"/>
            <a:ext cx="59151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BHT</a:t>
            </a:r>
          </a:p>
        </p:txBody>
      </p:sp>
      <p:sp>
        <p:nvSpPr>
          <p:cNvPr id="40974" name="Rectangle 15">
            <a:extLst>
              <a:ext uri="{FF2B5EF4-FFF2-40B4-BE49-F238E27FC236}">
                <a16:creationId xmlns:a16="http://schemas.microsoft.com/office/drawing/2014/main" id="{8012814A-2A1C-4CB5-85AE-3BB80CE3CFEE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248400" y="282575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40975" name="Rectangle 16">
            <a:extLst>
              <a:ext uri="{FF2B5EF4-FFF2-40B4-BE49-F238E27FC236}">
                <a16:creationId xmlns:a16="http://schemas.microsoft.com/office/drawing/2014/main" id="{F96F068F-DE49-FB8D-6B92-B29411C663E4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248400" y="35052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0976" name="Rectangle 17">
            <a:extLst>
              <a:ext uri="{FF2B5EF4-FFF2-40B4-BE49-F238E27FC236}">
                <a16:creationId xmlns:a16="http://schemas.microsoft.com/office/drawing/2014/main" id="{41082497-365A-10AE-2989-64D2F2BA2593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248400" y="495935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40977" name="Rectangle 18">
            <a:extLst>
              <a:ext uri="{FF2B5EF4-FFF2-40B4-BE49-F238E27FC236}">
                <a16:creationId xmlns:a16="http://schemas.microsoft.com/office/drawing/2014/main" id="{D955FB55-226A-1375-C7C4-07F775C1AA07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248400" y="3282950"/>
            <a:ext cx="368300" cy="1663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0978" name="Line 19">
            <a:extLst>
              <a:ext uri="{FF2B5EF4-FFF2-40B4-BE49-F238E27FC236}">
                <a16:creationId xmlns:a16="http://schemas.microsoft.com/office/drawing/2014/main" id="{1A6F04F5-802F-3891-4314-84B146E49CB8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V="1">
            <a:off x="4946650" y="2895600"/>
            <a:ext cx="1295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9" name="Line 20">
            <a:extLst>
              <a:ext uri="{FF2B5EF4-FFF2-40B4-BE49-F238E27FC236}">
                <a16:creationId xmlns:a16="http://schemas.microsoft.com/office/drawing/2014/main" id="{55AD1913-719B-59A3-79F8-729503A7677F}"/>
              </a:ext>
            </a:extLst>
          </p:cNvPr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4946650" y="3200400"/>
            <a:ext cx="12954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0" name="Line 21">
            <a:extLst>
              <a:ext uri="{FF2B5EF4-FFF2-40B4-BE49-F238E27FC236}">
                <a16:creationId xmlns:a16="http://schemas.microsoft.com/office/drawing/2014/main" id="{0BADCAB5-3018-E1C1-C287-252C6C3D2F33}"/>
              </a:ext>
            </a:extLst>
          </p:cNvPr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4946650" y="3429000"/>
            <a:ext cx="130175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1" name="Line 22">
            <a:extLst>
              <a:ext uri="{FF2B5EF4-FFF2-40B4-BE49-F238E27FC236}">
                <a16:creationId xmlns:a16="http://schemas.microsoft.com/office/drawing/2014/main" id="{835EA983-C1C9-0D90-7FE3-79705096E158}"/>
              </a:ext>
            </a:extLst>
          </p:cNvPr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V="1">
            <a:off x="4946650" y="2971800"/>
            <a:ext cx="1295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2" name="Text Box 23">
            <a:extLst>
              <a:ext uri="{FF2B5EF4-FFF2-40B4-BE49-F238E27FC236}">
                <a16:creationId xmlns:a16="http://schemas.microsoft.com/office/drawing/2014/main" id="{F3D61D79-8342-8CF6-C9F8-9027617637C5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038600" y="1905000"/>
            <a:ext cx="8699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Pattern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History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Table</a:t>
            </a:r>
          </a:p>
        </p:txBody>
      </p:sp>
      <p:sp>
        <p:nvSpPr>
          <p:cNvPr id="40983" name="Text Box 24">
            <a:extLst>
              <a:ext uri="{FF2B5EF4-FFF2-40B4-BE49-F238E27FC236}">
                <a16:creationId xmlns:a16="http://schemas.microsoft.com/office/drawing/2014/main" id="{A75803DC-C8D0-B9DD-671C-4A38776E41B1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47926" y="5562601"/>
            <a:ext cx="6772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Assume a loop that repeatedly executes three iterations (thus, the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branch is TTNTTNTTN…</a:t>
            </a:r>
          </a:p>
        </p:txBody>
      </p:sp>
      <p:sp>
        <p:nvSpPr>
          <p:cNvPr id="40984" name="Text Box 25">
            <a:extLst>
              <a:ext uri="{FF2B5EF4-FFF2-40B4-BE49-F238E27FC236}">
                <a16:creationId xmlns:a16="http://schemas.microsoft.com/office/drawing/2014/main" id="{7F28CCAE-F0A8-C7CC-3455-B9D05CCF0C69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696200" y="2995613"/>
            <a:ext cx="2852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Third iteration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Branch not taken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Predicted not taken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BHT -&gt; 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Pattern Hist Table -&gt; 011011</a:t>
            </a:r>
          </a:p>
        </p:txBody>
      </p:sp>
      <p:sp>
        <p:nvSpPr>
          <p:cNvPr id="40985" name="Rectangle 26">
            <a:extLst>
              <a:ext uri="{FF2B5EF4-FFF2-40B4-BE49-F238E27FC236}">
                <a16:creationId xmlns:a16="http://schemas.microsoft.com/office/drawing/2014/main" id="{C8809322-7C8E-8F5E-76C7-E167074A43CC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48400" y="30607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40986" name="Text Box 27">
            <a:extLst>
              <a:ext uri="{FF2B5EF4-FFF2-40B4-BE49-F238E27FC236}">
                <a16:creationId xmlns:a16="http://schemas.microsoft.com/office/drawing/2014/main" id="{4F4E6838-4FF6-2F3B-4F8E-99FD09F70175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553200" y="3276600"/>
            <a:ext cx="71660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Entry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011011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101101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110110</a:t>
            </a:r>
          </a:p>
        </p:txBody>
      </p:sp>
      <p:sp>
        <p:nvSpPr>
          <p:cNvPr id="40987" name="Rectangle 28">
            <a:extLst>
              <a:ext uri="{FF2B5EF4-FFF2-40B4-BE49-F238E27FC236}">
                <a16:creationId xmlns:a16="http://schemas.microsoft.com/office/drawing/2014/main" id="{D5788916-7D65-44A2-B4B5-9356A560D272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248400" y="41910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0988" name="Rectangle 29">
            <a:extLst>
              <a:ext uri="{FF2B5EF4-FFF2-40B4-BE49-F238E27FC236}">
                <a16:creationId xmlns:a16="http://schemas.microsoft.com/office/drawing/2014/main" id="{3B2A4571-E637-9046-4B55-891C445825F4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248400" y="45847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01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D023E1D5-ECAF-A019-F6DA-CDBDFE09641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Local predictor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4D1CFB2B-89CC-1FB4-C3B4-325657A9E2D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14800" y="3816350"/>
            <a:ext cx="825500" cy="158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3011" name="Rectangle 4">
            <a:extLst>
              <a:ext uri="{FF2B5EF4-FFF2-40B4-BE49-F238E27FC236}">
                <a16:creationId xmlns:a16="http://schemas.microsoft.com/office/drawing/2014/main" id="{22BCCFBD-AC0B-BCEA-0EC0-93263062173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14800" y="290195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000000</a:t>
            </a:r>
          </a:p>
        </p:txBody>
      </p:sp>
      <p:sp>
        <p:nvSpPr>
          <p:cNvPr id="43012" name="Rectangle 5">
            <a:extLst>
              <a:ext uri="{FF2B5EF4-FFF2-40B4-BE49-F238E27FC236}">
                <a16:creationId xmlns:a16="http://schemas.microsoft.com/office/drawing/2014/main" id="{96C90474-D614-EE49-7CB1-0DE2FA564D1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14800" y="313055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111111</a:t>
            </a:r>
          </a:p>
        </p:txBody>
      </p:sp>
      <p:sp>
        <p:nvSpPr>
          <p:cNvPr id="43013" name="Rectangle 6">
            <a:extLst>
              <a:ext uri="{FF2B5EF4-FFF2-40B4-BE49-F238E27FC236}">
                <a16:creationId xmlns:a16="http://schemas.microsoft.com/office/drawing/2014/main" id="{4FF2B1B5-D707-3B17-EB3E-54AB53E6F4D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4800" y="335915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011</a:t>
            </a:r>
            <a:r>
              <a:rPr lang="en-US" altLang="en-US" sz="1600">
                <a:solidFill>
                  <a:schemeClr val="tx2"/>
                </a:solidFill>
              </a:rPr>
              <a:t>011</a:t>
            </a:r>
          </a:p>
        </p:txBody>
      </p:sp>
      <p:sp>
        <p:nvSpPr>
          <p:cNvPr id="43014" name="Rectangle 7">
            <a:extLst>
              <a:ext uri="{FF2B5EF4-FFF2-40B4-BE49-F238E27FC236}">
                <a16:creationId xmlns:a16="http://schemas.microsoft.com/office/drawing/2014/main" id="{9CA3A610-6DFC-9ABB-B403-D8C357619D7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14800" y="358775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000000</a:t>
            </a:r>
          </a:p>
        </p:txBody>
      </p:sp>
      <p:sp>
        <p:nvSpPr>
          <p:cNvPr id="43015" name="Rectangle 8">
            <a:extLst>
              <a:ext uri="{FF2B5EF4-FFF2-40B4-BE49-F238E27FC236}">
                <a16:creationId xmlns:a16="http://schemas.microsoft.com/office/drawing/2014/main" id="{A4E561C7-C0B4-6928-ABF0-38B4CE43F3B6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286000" y="2597150"/>
            <a:ext cx="1130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address</a:t>
            </a:r>
          </a:p>
        </p:txBody>
      </p:sp>
      <p:sp>
        <p:nvSpPr>
          <p:cNvPr id="43016" name="Line 9">
            <a:extLst>
              <a:ext uri="{FF2B5EF4-FFF2-40B4-BE49-F238E27FC236}">
                <a16:creationId xmlns:a16="http://schemas.microsoft.com/office/drawing/2014/main" id="{2C0DC611-9437-2215-7F1F-39620FF1FD19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965450" y="2819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10">
            <a:extLst>
              <a:ext uri="{FF2B5EF4-FFF2-40B4-BE49-F238E27FC236}">
                <a16:creationId xmlns:a16="http://schemas.microsoft.com/office/drawing/2014/main" id="{4A422779-9A4D-9885-CA0F-8EAE9E32DD83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965450" y="2971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Line 11">
            <a:extLst>
              <a:ext uri="{FF2B5EF4-FFF2-40B4-BE49-F238E27FC236}">
                <a16:creationId xmlns:a16="http://schemas.microsoft.com/office/drawing/2014/main" id="{15C89F66-FC51-3944-9AD2-367E36DB56BD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3270250" y="2819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Line 12">
            <a:extLst>
              <a:ext uri="{FF2B5EF4-FFF2-40B4-BE49-F238E27FC236}">
                <a16:creationId xmlns:a16="http://schemas.microsoft.com/office/drawing/2014/main" id="{26211DF2-7CE0-0F17-0EEA-ECE50EA4DD93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117850" y="2971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Line 13">
            <a:extLst>
              <a:ext uri="{FF2B5EF4-FFF2-40B4-BE49-F238E27FC236}">
                <a16:creationId xmlns:a16="http://schemas.microsoft.com/office/drawing/2014/main" id="{14DE1FBD-8878-F8AD-B82E-CBE9F00D1407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117850" y="34290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Rectangle 14">
            <a:extLst>
              <a:ext uri="{FF2B5EF4-FFF2-40B4-BE49-F238E27FC236}">
                <a16:creationId xmlns:a16="http://schemas.microsoft.com/office/drawing/2014/main" id="{B3FAF47C-68B2-6EA4-0EC4-C3594AAEDF91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151563" y="2438401"/>
            <a:ext cx="59151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BHT</a:t>
            </a:r>
          </a:p>
        </p:txBody>
      </p:sp>
      <p:sp>
        <p:nvSpPr>
          <p:cNvPr id="43022" name="Rectangle 15">
            <a:extLst>
              <a:ext uri="{FF2B5EF4-FFF2-40B4-BE49-F238E27FC236}">
                <a16:creationId xmlns:a16="http://schemas.microsoft.com/office/drawing/2014/main" id="{52F19E9A-0495-DEE8-C7AB-23D0766812C9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248400" y="282575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43023" name="Rectangle 16">
            <a:extLst>
              <a:ext uri="{FF2B5EF4-FFF2-40B4-BE49-F238E27FC236}">
                <a16:creationId xmlns:a16="http://schemas.microsoft.com/office/drawing/2014/main" id="{C333B535-7CD4-1676-FBA6-7400708355B3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248400" y="35052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3024" name="Rectangle 17">
            <a:extLst>
              <a:ext uri="{FF2B5EF4-FFF2-40B4-BE49-F238E27FC236}">
                <a16:creationId xmlns:a16="http://schemas.microsoft.com/office/drawing/2014/main" id="{50A5EA6B-8617-C6FB-309D-3841F67B0561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248400" y="495935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43025" name="Rectangle 18">
            <a:extLst>
              <a:ext uri="{FF2B5EF4-FFF2-40B4-BE49-F238E27FC236}">
                <a16:creationId xmlns:a16="http://schemas.microsoft.com/office/drawing/2014/main" id="{92FF5152-85A8-3A58-8090-3C0D7B8F6F08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248400" y="3282950"/>
            <a:ext cx="368300" cy="1663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3026" name="Line 19">
            <a:extLst>
              <a:ext uri="{FF2B5EF4-FFF2-40B4-BE49-F238E27FC236}">
                <a16:creationId xmlns:a16="http://schemas.microsoft.com/office/drawing/2014/main" id="{415E1AB1-22C5-DD71-B480-45C8CD123724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V="1">
            <a:off x="4946650" y="2895600"/>
            <a:ext cx="1295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7" name="Line 20">
            <a:extLst>
              <a:ext uri="{FF2B5EF4-FFF2-40B4-BE49-F238E27FC236}">
                <a16:creationId xmlns:a16="http://schemas.microsoft.com/office/drawing/2014/main" id="{4B281644-490D-005A-E326-21BC12855AC4}"/>
              </a:ext>
            </a:extLst>
          </p:cNvPr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4946650" y="3200400"/>
            <a:ext cx="12954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8" name="Line 21">
            <a:extLst>
              <a:ext uri="{FF2B5EF4-FFF2-40B4-BE49-F238E27FC236}">
                <a16:creationId xmlns:a16="http://schemas.microsoft.com/office/drawing/2014/main" id="{8C115478-9C33-A80D-F9D0-67E7ECADB776}"/>
              </a:ext>
            </a:extLst>
          </p:cNvPr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4946650" y="3429000"/>
            <a:ext cx="130175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9" name="Line 22">
            <a:extLst>
              <a:ext uri="{FF2B5EF4-FFF2-40B4-BE49-F238E27FC236}">
                <a16:creationId xmlns:a16="http://schemas.microsoft.com/office/drawing/2014/main" id="{33AFC4C4-83B5-89C8-7389-8FEDE369DDF7}"/>
              </a:ext>
            </a:extLst>
          </p:cNvPr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V="1">
            <a:off x="4946650" y="2971800"/>
            <a:ext cx="1295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0" name="Text Box 23">
            <a:extLst>
              <a:ext uri="{FF2B5EF4-FFF2-40B4-BE49-F238E27FC236}">
                <a16:creationId xmlns:a16="http://schemas.microsoft.com/office/drawing/2014/main" id="{1B9DB262-5488-1FE8-DCC4-F5E6748A27FA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038600" y="1905000"/>
            <a:ext cx="8699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Pattern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History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Table</a:t>
            </a:r>
          </a:p>
        </p:txBody>
      </p:sp>
      <p:sp>
        <p:nvSpPr>
          <p:cNvPr id="43031" name="Text Box 24">
            <a:extLst>
              <a:ext uri="{FF2B5EF4-FFF2-40B4-BE49-F238E27FC236}">
                <a16:creationId xmlns:a16="http://schemas.microsoft.com/office/drawing/2014/main" id="{809CDE2E-8B4D-7B4D-8528-FB261E7B3AA5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47926" y="5562601"/>
            <a:ext cx="6772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Assume a loop that repeatedly executes three iterations (thus, the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branch is TTNTTNTTN…</a:t>
            </a:r>
          </a:p>
        </p:txBody>
      </p:sp>
      <p:sp>
        <p:nvSpPr>
          <p:cNvPr id="43032" name="Text Box 25">
            <a:extLst>
              <a:ext uri="{FF2B5EF4-FFF2-40B4-BE49-F238E27FC236}">
                <a16:creationId xmlns:a16="http://schemas.microsoft.com/office/drawing/2014/main" id="{993B1936-A9BB-9EA9-5BE4-356AC072A8B4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696200" y="2995613"/>
            <a:ext cx="2852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First iteration, again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Branch taken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Predicted taken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BHT -&gt; 11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Pattern Hist Table -&gt; 101101</a:t>
            </a:r>
          </a:p>
        </p:txBody>
      </p:sp>
      <p:sp>
        <p:nvSpPr>
          <p:cNvPr id="43033" name="Rectangle 26">
            <a:extLst>
              <a:ext uri="{FF2B5EF4-FFF2-40B4-BE49-F238E27FC236}">
                <a16:creationId xmlns:a16="http://schemas.microsoft.com/office/drawing/2014/main" id="{A2351876-9437-18B5-B270-0056D6E455B2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48400" y="30607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43034" name="Text Box 27">
            <a:extLst>
              <a:ext uri="{FF2B5EF4-FFF2-40B4-BE49-F238E27FC236}">
                <a16:creationId xmlns:a16="http://schemas.microsoft.com/office/drawing/2014/main" id="{0CAE7D1C-D82A-9371-6166-0885AE2D4361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553200" y="3276600"/>
            <a:ext cx="71660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Entry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011011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101101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110110</a:t>
            </a:r>
          </a:p>
        </p:txBody>
      </p:sp>
      <p:sp>
        <p:nvSpPr>
          <p:cNvPr id="43035" name="Rectangle 28">
            <a:extLst>
              <a:ext uri="{FF2B5EF4-FFF2-40B4-BE49-F238E27FC236}">
                <a16:creationId xmlns:a16="http://schemas.microsoft.com/office/drawing/2014/main" id="{5D5E22EF-67F2-6B4A-FBE0-08EB4149DE92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248400" y="41910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3036" name="Rectangle 29">
            <a:extLst>
              <a:ext uri="{FF2B5EF4-FFF2-40B4-BE49-F238E27FC236}">
                <a16:creationId xmlns:a16="http://schemas.microsoft.com/office/drawing/2014/main" id="{BB1D5A6F-3957-6BB6-E44D-7E32B4D37A1A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248400" y="45847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00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917080A8-5F9D-C23F-B44F-5747CF18FCD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Local predictor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326247DE-1FB5-9500-6D30-5F30914F0E7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14800" y="3816350"/>
            <a:ext cx="825500" cy="158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5059" name="Rectangle 4">
            <a:extLst>
              <a:ext uri="{FF2B5EF4-FFF2-40B4-BE49-F238E27FC236}">
                <a16:creationId xmlns:a16="http://schemas.microsoft.com/office/drawing/2014/main" id="{4CB3557B-37A7-69CD-3FC6-9D76CB48FA7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14800" y="290195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000000</a:t>
            </a:r>
          </a:p>
        </p:txBody>
      </p:sp>
      <p:sp>
        <p:nvSpPr>
          <p:cNvPr id="45060" name="Rectangle 5">
            <a:extLst>
              <a:ext uri="{FF2B5EF4-FFF2-40B4-BE49-F238E27FC236}">
                <a16:creationId xmlns:a16="http://schemas.microsoft.com/office/drawing/2014/main" id="{E979D873-D378-CF73-D312-AEC6816E22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14800" y="313055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111111</a:t>
            </a:r>
          </a:p>
        </p:txBody>
      </p:sp>
      <p:sp>
        <p:nvSpPr>
          <p:cNvPr id="45061" name="Rectangle 6">
            <a:extLst>
              <a:ext uri="{FF2B5EF4-FFF2-40B4-BE49-F238E27FC236}">
                <a16:creationId xmlns:a16="http://schemas.microsoft.com/office/drawing/2014/main" id="{3AF1F468-1154-0658-8549-016736B214C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4800" y="335915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1011</a:t>
            </a:r>
            <a:r>
              <a:rPr lang="en-US" altLang="en-US" sz="160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45062" name="Rectangle 7">
            <a:extLst>
              <a:ext uri="{FF2B5EF4-FFF2-40B4-BE49-F238E27FC236}">
                <a16:creationId xmlns:a16="http://schemas.microsoft.com/office/drawing/2014/main" id="{3FE4B1E9-0F8A-2A1E-ABB0-DCF14C8452B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14800" y="358775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000000</a:t>
            </a:r>
          </a:p>
        </p:txBody>
      </p:sp>
      <p:sp>
        <p:nvSpPr>
          <p:cNvPr id="45063" name="Rectangle 8">
            <a:extLst>
              <a:ext uri="{FF2B5EF4-FFF2-40B4-BE49-F238E27FC236}">
                <a16:creationId xmlns:a16="http://schemas.microsoft.com/office/drawing/2014/main" id="{09F5BB81-5D35-E05B-CDB6-D9EF3276ADA8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286000" y="2597150"/>
            <a:ext cx="1130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address</a:t>
            </a:r>
          </a:p>
        </p:txBody>
      </p:sp>
      <p:sp>
        <p:nvSpPr>
          <p:cNvPr id="45064" name="Line 9">
            <a:extLst>
              <a:ext uri="{FF2B5EF4-FFF2-40B4-BE49-F238E27FC236}">
                <a16:creationId xmlns:a16="http://schemas.microsoft.com/office/drawing/2014/main" id="{7E02ED74-395E-149A-ABBC-1054A55EE30E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965450" y="2819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Line 10">
            <a:extLst>
              <a:ext uri="{FF2B5EF4-FFF2-40B4-BE49-F238E27FC236}">
                <a16:creationId xmlns:a16="http://schemas.microsoft.com/office/drawing/2014/main" id="{09E57416-1BFD-33E3-6978-EC04197236B6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965450" y="2971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Line 11">
            <a:extLst>
              <a:ext uri="{FF2B5EF4-FFF2-40B4-BE49-F238E27FC236}">
                <a16:creationId xmlns:a16="http://schemas.microsoft.com/office/drawing/2014/main" id="{6A4D9E79-0A5F-8EB7-7BF3-2E441EA971E9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3270250" y="2819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Line 12">
            <a:extLst>
              <a:ext uri="{FF2B5EF4-FFF2-40B4-BE49-F238E27FC236}">
                <a16:creationId xmlns:a16="http://schemas.microsoft.com/office/drawing/2014/main" id="{C1E5CCE2-4D86-8EF4-BB9A-0F333D60A40D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117850" y="2971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Line 13">
            <a:extLst>
              <a:ext uri="{FF2B5EF4-FFF2-40B4-BE49-F238E27FC236}">
                <a16:creationId xmlns:a16="http://schemas.microsoft.com/office/drawing/2014/main" id="{B04D15C4-46ED-7819-7E30-FF1EDC5297C5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117850" y="34290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Rectangle 14">
            <a:extLst>
              <a:ext uri="{FF2B5EF4-FFF2-40B4-BE49-F238E27FC236}">
                <a16:creationId xmlns:a16="http://schemas.microsoft.com/office/drawing/2014/main" id="{8A19EAA0-CBDF-69AC-D8B2-8739DBCCEBA2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151563" y="2438401"/>
            <a:ext cx="59151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BHT</a:t>
            </a:r>
          </a:p>
        </p:txBody>
      </p:sp>
      <p:sp>
        <p:nvSpPr>
          <p:cNvPr id="45070" name="Rectangle 15">
            <a:extLst>
              <a:ext uri="{FF2B5EF4-FFF2-40B4-BE49-F238E27FC236}">
                <a16:creationId xmlns:a16="http://schemas.microsoft.com/office/drawing/2014/main" id="{3FEF42D0-36D4-FB11-8813-E5D816B67E26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248400" y="282575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45071" name="Rectangle 16">
            <a:extLst>
              <a:ext uri="{FF2B5EF4-FFF2-40B4-BE49-F238E27FC236}">
                <a16:creationId xmlns:a16="http://schemas.microsoft.com/office/drawing/2014/main" id="{028994B7-DBBA-37D5-0327-AD7D3280F7EA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248400" y="35052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45072" name="Rectangle 17">
            <a:extLst>
              <a:ext uri="{FF2B5EF4-FFF2-40B4-BE49-F238E27FC236}">
                <a16:creationId xmlns:a16="http://schemas.microsoft.com/office/drawing/2014/main" id="{B489EB76-DA05-6A2C-60C2-C0F790ED0401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248400" y="495935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45073" name="Rectangle 18">
            <a:extLst>
              <a:ext uri="{FF2B5EF4-FFF2-40B4-BE49-F238E27FC236}">
                <a16:creationId xmlns:a16="http://schemas.microsoft.com/office/drawing/2014/main" id="{75F56F48-8B27-0DE9-6936-8AB55F241D80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248400" y="3282950"/>
            <a:ext cx="368300" cy="1663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5074" name="Line 19">
            <a:extLst>
              <a:ext uri="{FF2B5EF4-FFF2-40B4-BE49-F238E27FC236}">
                <a16:creationId xmlns:a16="http://schemas.microsoft.com/office/drawing/2014/main" id="{C43C5F85-F1A1-FC20-3FEE-D8567E9D9EC9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V="1">
            <a:off x="4946650" y="2895600"/>
            <a:ext cx="1295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Line 20">
            <a:extLst>
              <a:ext uri="{FF2B5EF4-FFF2-40B4-BE49-F238E27FC236}">
                <a16:creationId xmlns:a16="http://schemas.microsoft.com/office/drawing/2014/main" id="{62C3E64F-913D-04E4-A54B-C215DC5AA481}"/>
              </a:ext>
            </a:extLst>
          </p:cNvPr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4946650" y="3200400"/>
            <a:ext cx="12954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Line 21">
            <a:extLst>
              <a:ext uri="{FF2B5EF4-FFF2-40B4-BE49-F238E27FC236}">
                <a16:creationId xmlns:a16="http://schemas.microsoft.com/office/drawing/2014/main" id="{A02C679B-0ABD-BF72-9789-8BC01173EBE0}"/>
              </a:ext>
            </a:extLst>
          </p:cNvPr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4946650" y="3429000"/>
            <a:ext cx="130175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7" name="Line 22">
            <a:extLst>
              <a:ext uri="{FF2B5EF4-FFF2-40B4-BE49-F238E27FC236}">
                <a16:creationId xmlns:a16="http://schemas.microsoft.com/office/drawing/2014/main" id="{ED57C8E6-AF8A-BE9F-D0AA-AA3DB94A07DD}"/>
              </a:ext>
            </a:extLst>
          </p:cNvPr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V="1">
            <a:off x="4946650" y="2971800"/>
            <a:ext cx="1295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8" name="Text Box 23">
            <a:extLst>
              <a:ext uri="{FF2B5EF4-FFF2-40B4-BE49-F238E27FC236}">
                <a16:creationId xmlns:a16="http://schemas.microsoft.com/office/drawing/2014/main" id="{D4E071FF-3046-45FE-7C4E-3489DDD9B4F4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038600" y="1905000"/>
            <a:ext cx="8699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Pattern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History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Table</a:t>
            </a:r>
          </a:p>
        </p:txBody>
      </p:sp>
      <p:sp>
        <p:nvSpPr>
          <p:cNvPr id="45079" name="Text Box 24">
            <a:extLst>
              <a:ext uri="{FF2B5EF4-FFF2-40B4-BE49-F238E27FC236}">
                <a16:creationId xmlns:a16="http://schemas.microsoft.com/office/drawing/2014/main" id="{2A424B13-B038-5AF1-FA54-09243A1A2C75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47926" y="5562601"/>
            <a:ext cx="6772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Assume a loop that repeatedly executes three iterations (thus, the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branch is TTNTTNTTN…</a:t>
            </a:r>
          </a:p>
        </p:txBody>
      </p:sp>
      <p:sp>
        <p:nvSpPr>
          <p:cNvPr id="45080" name="Text Box 25">
            <a:extLst>
              <a:ext uri="{FF2B5EF4-FFF2-40B4-BE49-F238E27FC236}">
                <a16:creationId xmlns:a16="http://schemas.microsoft.com/office/drawing/2014/main" id="{24262E5F-479B-A5DA-8B65-8B6181585558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696200" y="2995613"/>
            <a:ext cx="2852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Second iteration, again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Branch taken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Predicted taken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BHT -&gt; 11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Pattern Hist Table -&gt; 110110</a:t>
            </a:r>
          </a:p>
        </p:txBody>
      </p:sp>
      <p:sp>
        <p:nvSpPr>
          <p:cNvPr id="45081" name="Rectangle 26">
            <a:extLst>
              <a:ext uri="{FF2B5EF4-FFF2-40B4-BE49-F238E27FC236}">
                <a16:creationId xmlns:a16="http://schemas.microsoft.com/office/drawing/2014/main" id="{3AE3A1B3-5AA7-5780-F373-B935EBB9C584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48400" y="30607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45082" name="Text Box 27">
            <a:extLst>
              <a:ext uri="{FF2B5EF4-FFF2-40B4-BE49-F238E27FC236}">
                <a16:creationId xmlns:a16="http://schemas.microsoft.com/office/drawing/2014/main" id="{1AA30F41-F855-ACC4-37F2-CEA82FCB75F9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553200" y="3276600"/>
            <a:ext cx="71660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Entry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011011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101101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110110</a:t>
            </a:r>
          </a:p>
        </p:txBody>
      </p:sp>
      <p:sp>
        <p:nvSpPr>
          <p:cNvPr id="45083" name="Rectangle 28">
            <a:extLst>
              <a:ext uri="{FF2B5EF4-FFF2-40B4-BE49-F238E27FC236}">
                <a16:creationId xmlns:a16="http://schemas.microsoft.com/office/drawing/2014/main" id="{37C907D2-8E01-2F20-824F-7B86705EBA97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248400" y="41910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5084" name="Rectangle 29">
            <a:extLst>
              <a:ext uri="{FF2B5EF4-FFF2-40B4-BE49-F238E27FC236}">
                <a16:creationId xmlns:a16="http://schemas.microsoft.com/office/drawing/2014/main" id="{89BE6D74-A341-74C5-7E96-D454032DCD29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248400" y="45847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00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46E6AB3C-6626-A692-4374-32E2A7C92F7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Local predictor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5422D113-992B-92E8-579B-C184C72097C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14800" y="3816350"/>
            <a:ext cx="825500" cy="158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7107" name="Rectangle 4">
            <a:extLst>
              <a:ext uri="{FF2B5EF4-FFF2-40B4-BE49-F238E27FC236}">
                <a16:creationId xmlns:a16="http://schemas.microsoft.com/office/drawing/2014/main" id="{D516BC14-3543-C4E2-B210-8AF74ED9324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14800" y="290195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000000</a:t>
            </a:r>
          </a:p>
        </p:txBody>
      </p:sp>
      <p:sp>
        <p:nvSpPr>
          <p:cNvPr id="47108" name="Rectangle 5">
            <a:extLst>
              <a:ext uri="{FF2B5EF4-FFF2-40B4-BE49-F238E27FC236}">
                <a16:creationId xmlns:a16="http://schemas.microsoft.com/office/drawing/2014/main" id="{22924F8C-CFD4-973E-3D55-471B60C11813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14800" y="313055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111111</a:t>
            </a:r>
          </a:p>
        </p:txBody>
      </p:sp>
      <p:sp>
        <p:nvSpPr>
          <p:cNvPr id="47109" name="Rectangle 6">
            <a:extLst>
              <a:ext uri="{FF2B5EF4-FFF2-40B4-BE49-F238E27FC236}">
                <a16:creationId xmlns:a16="http://schemas.microsoft.com/office/drawing/2014/main" id="{ECCEE141-CF6A-C16C-C5C3-F6868263520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4800" y="335915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11011</a:t>
            </a:r>
            <a:r>
              <a:rPr lang="en-US" altLang="en-US" sz="16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7110" name="Rectangle 7">
            <a:extLst>
              <a:ext uri="{FF2B5EF4-FFF2-40B4-BE49-F238E27FC236}">
                <a16:creationId xmlns:a16="http://schemas.microsoft.com/office/drawing/2014/main" id="{25196F7E-DD92-F631-214F-E15934805C7F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14800" y="358775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000000</a:t>
            </a:r>
          </a:p>
        </p:txBody>
      </p:sp>
      <p:sp>
        <p:nvSpPr>
          <p:cNvPr id="47111" name="Rectangle 8">
            <a:extLst>
              <a:ext uri="{FF2B5EF4-FFF2-40B4-BE49-F238E27FC236}">
                <a16:creationId xmlns:a16="http://schemas.microsoft.com/office/drawing/2014/main" id="{D6F9099D-6B41-DC47-2B6D-7B445F44948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286000" y="2597150"/>
            <a:ext cx="1130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address</a:t>
            </a:r>
          </a:p>
        </p:txBody>
      </p:sp>
      <p:sp>
        <p:nvSpPr>
          <p:cNvPr id="47112" name="Line 9">
            <a:extLst>
              <a:ext uri="{FF2B5EF4-FFF2-40B4-BE49-F238E27FC236}">
                <a16:creationId xmlns:a16="http://schemas.microsoft.com/office/drawing/2014/main" id="{5100BFA5-912F-500D-CE42-F76E6CA7DB36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965450" y="2819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" name="Line 10">
            <a:extLst>
              <a:ext uri="{FF2B5EF4-FFF2-40B4-BE49-F238E27FC236}">
                <a16:creationId xmlns:a16="http://schemas.microsoft.com/office/drawing/2014/main" id="{59473BD9-DD8D-4F77-9454-3D1D2D404559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965450" y="2971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Line 11">
            <a:extLst>
              <a:ext uri="{FF2B5EF4-FFF2-40B4-BE49-F238E27FC236}">
                <a16:creationId xmlns:a16="http://schemas.microsoft.com/office/drawing/2014/main" id="{4E2192D0-B4CF-B7A4-13F2-2832AE8E891A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3270250" y="2819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Line 12">
            <a:extLst>
              <a:ext uri="{FF2B5EF4-FFF2-40B4-BE49-F238E27FC236}">
                <a16:creationId xmlns:a16="http://schemas.microsoft.com/office/drawing/2014/main" id="{AFBFCE16-2754-803A-82E0-4DFCBA84B348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117850" y="2971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Line 13">
            <a:extLst>
              <a:ext uri="{FF2B5EF4-FFF2-40B4-BE49-F238E27FC236}">
                <a16:creationId xmlns:a16="http://schemas.microsoft.com/office/drawing/2014/main" id="{EC22A7D9-78A4-2CFB-4D47-8E982E01182C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117850" y="34290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Rectangle 14">
            <a:extLst>
              <a:ext uri="{FF2B5EF4-FFF2-40B4-BE49-F238E27FC236}">
                <a16:creationId xmlns:a16="http://schemas.microsoft.com/office/drawing/2014/main" id="{3DA60F3E-AFB1-1958-E1A9-2C327AF7CA58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151563" y="2438401"/>
            <a:ext cx="59151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BHT</a:t>
            </a:r>
          </a:p>
        </p:txBody>
      </p:sp>
      <p:sp>
        <p:nvSpPr>
          <p:cNvPr id="47118" name="Rectangle 15">
            <a:extLst>
              <a:ext uri="{FF2B5EF4-FFF2-40B4-BE49-F238E27FC236}">
                <a16:creationId xmlns:a16="http://schemas.microsoft.com/office/drawing/2014/main" id="{1AE489D5-3D7D-00EC-632D-36C2857BF394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248400" y="282575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47119" name="Rectangle 16">
            <a:extLst>
              <a:ext uri="{FF2B5EF4-FFF2-40B4-BE49-F238E27FC236}">
                <a16:creationId xmlns:a16="http://schemas.microsoft.com/office/drawing/2014/main" id="{C0130F02-0BC7-53E3-4B31-755278EE14B8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248400" y="35052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47120" name="Rectangle 17">
            <a:extLst>
              <a:ext uri="{FF2B5EF4-FFF2-40B4-BE49-F238E27FC236}">
                <a16:creationId xmlns:a16="http://schemas.microsoft.com/office/drawing/2014/main" id="{3858DA5C-FE6D-7508-3971-341E33B555E0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248400" y="495935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47121" name="Rectangle 18">
            <a:extLst>
              <a:ext uri="{FF2B5EF4-FFF2-40B4-BE49-F238E27FC236}">
                <a16:creationId xmlns:a16="http://schemas.microsoft.com/office/drawing/2014/main" id="{A5737FF3-56AF-F72C-954D-4FD15610A0C4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248400" y="3282950"/>
            <a:ext cx="368300" cy="1663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7122" name="Line 19">
            <a:extLst>
              <a:ext uri="{FF2B5EF4-FFF2-40B4-BE49-F238E27FC236}">
                <a16:creationId xmlns:a16="http://schemas.microsoft.com/office/drawing/2014/main" id="{CCA78DCF-9BB7-00CD-C33C-61287A5F5FA1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V="1">
            <a:off x="4946650" y="2895600"/>
            <a:ext cx="1295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3" name="Line 20">
            <a:extLst>
              <a:ext uri="{FF2B5EF4-FFF2-40B4-BE49-F238E27FC236}">
                <a16:creationId xmlns:a16="http://schemas.microsoft.com/office/drawing/2014/main" id="{74C94DFE-C989-128B-5384-A03D45419019}"/>
              </a:ext>
            </a:extLst>
          </p:cNvPr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4946650" y="3200400"/>
            <a:ext cx="12954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Line 21">
            <a:extLst>
              <a:ext uri="{FF2B5EF4-FFF2-40B4-BE49-F238E27FC236}">
                <a16:creationId xmlns:a16="http://schemas.microsoft.com/office/drawing/2014/main" id="{D9507642-13E0-61E8-9635-613E25D31B83}"/>
              </a:ext>
            </a:extLst>
          </p:cNvPr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4946650" y="3429000"/>
            <a:ext cx="130175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5" name="Line 22">
            <a:extLst>
              <a:ext uri="{FF2B5EF4-FFF2-40B4-BE49-F238E27FC236}">
                <a16:creationId xmlns:a16="http://schemas.microsoft.com/office/drawing/2014/main" id="{5AFB3C73-9964-7699-CE3E-4E2D0F25347F}"/>
              </a:ext>
            </a:extLst>
          </p:cNvPr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V="1">
            <a:off x="4946650" y="2971800"/>
            <a:ext cx="1295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Text Box 23">
            <a:extLst>
              <a:ext uri="{FF2B5EF4-FFF2-40B4-BE49-F238E27FC236}">
                <a16:creationId xmlns:a16="http://schemas.microsoft.com/office/drawing/2014/main" id="{A0D5B4C7-8AC5-4753-19FA-C0A36B3A8BDF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038600" y="1905000"/>
            <a:ext cx="8699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Pattern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History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Table</a:t>
            </a:r>
          </a:p>
        </p:txBody>
      </p:sp>
      <p:sp>
        <p:nvSpPr>
          <p:cNvPr id="47127" name="Text Box 24">
            <a:extLst>
              <a:ext uri="{FF2B5EF4-FFF2-40B4-BE49-F238E27FC236}">
                <a16:creationId xmlns:a16="http://schemas.microsoft.com/office/drawing/2014/main" id="{8DEF6811-612E-6DAA-439F-40E766AB94D8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47926" y="5562601"/>
            <a:ext cx="6772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Assume a loop that repeatedly executes three iterations (thus, the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branch is TTNTTNTTN…</a:t>
            </a:r>
          </a:p>
        </p:txBody>
      </p:sp>
      <p:sp>
        <p:nvSpPr>
          <p:cNvPr id="47128" name="Text Box 25">
            <a:extLst>
              <a:ext uri="{FF2B5EF4-FFF2-40B4-BE49-F238E27FC236}">
                <a16:creationId xmlns:a16="http://schemas.microsoft.com/office/drawing/2014/main" id="{BBFDECE2-1CE8-1188-8EEE-607D81BC827C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696200" y="2995613"/>
            <a:ext cx="2852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Third iteration, again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Branch not taken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Predicted not taken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BHT -&gt; 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Pattern Hist Table -&gt; 011011</a:t>
            </a:r>
          </a:p>
        </p:txBody>
      </p:sp>
      <p:sp>
        <p:nvSpPr>
          <p:cNvPr id="47129" name="Rectangle 26">
            <a:extLst>
              <a:ext uri="{FF2B5EF4-FFF2-40B4-BE49-F238E27FC236}">
                <a16:creationId xmlns:a16="http://schemas.microsoft.com/office/drawing/2014/main" id="{1364CBBE-08A9-FC7A-7EDE-BDAE00E41394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48400" y="30607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47130" name="Text Box 27">
            <a:extLst>
              <a:ext uri="{FF2B5EF4-FFF2-40B4-BE49-F238E27FC236}">
                <a16:creationId xmlns:a16="http://schemas.microsoft.com/office/drawing/2014/main" id="{26EC7934-BC26-0F91-9C73-B123AD2A0B97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553200" y="3276600"/>
            <a:ext cx="71660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Entry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011011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101101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110110</a:t>
            </a:r>
          </a:p>
        </p:txBody>
      </p:sp>
      <p:sp>
        <p:nvSpPr>
          <p:cNvPr id="47131" name="Rectangle 28">
            <a:extLst>
              <a:ext uri="{FF2B5EF4-FFF2-40B4-BE49-F238E27FC236}">
                <a16:creationId xmlns:a16="http://schemas.microsoft.com/office/drawing/2014/main" id="{40157680-A5D7-A33E-B8BE-A0C8ED6A634E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248400" y="41910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47132" name="Rectangle 29">
            <a:extLst>
              <a:ext uri="{FF2B5EF4-FFF2-40B4-BE49-F238E27FC236}">
                <a16:creationId xmlns:a16="http://schemas.microsoft.com/office/drawing/2014/main" id="{3A341986-43C1-76DD-5282-E50512983786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248400" y="45847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00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4EDDF625-81B2-F1FF-0E34-3A76CF08510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Local predictor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03502EEA-45AF-7BE9-8BB2-6EC75B58674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14800" y="3816350"/>
            <a:ext cx="825500" cy="158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9155" name="Rectangle 4">
            <a:extLst>
              <a:ext uri="{FF2B5EF4-FFF2-40B4-BE49-F238E27FC236}">
                <a16:creationId xmlns:a16="http://schemas.microsoft.com/office/drawing/2014/main" id="{575DCF2D-5729-8D98-0C5F-F90E320D1D4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14800" y="290195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000000</a:t>
            </a:r>
          </a:p>
        </p:txBody>
      </p:sp>
      <p:sp>
        <p:nvSpPr>
          <p:cNvPr id="49156" name="Rectangle 5">
            <a:extLst>
              <a:ext uri="{FF2B5EF4-FFF2-40B4-BE49-F238E27FC236}">
                <a16:creationId xmlns:a16="http://schemas.microsoft.com/office/drawing/2014/main" id="{59B266A6-6F0F-01BD-89FB-11B3136F0262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14800" y="313055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111111</a:t>
            </a:r>
          </a:p>
        </p:txBody>
      </p:sp>
      <p:sp>
        <p:nvSpPr>
          <p:cNvPr id="49157" name="Rectangle 6">
            <a:extLst>
              <a:ext uri="{FF2B5EF4-FFF2-40B4-BE49-F238E27FC236}">
                <a16:creationId xmlns:a16="http://schemas.microsoft.com/office/drawing/2014/main" id="{B10041EF-4D07-812B-124C-586E361518F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4800" y="335915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011011</a:t>
            </a: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9158" name="Rectangle 7">
            <a:extLst>
              <a:ext uri="{FF2B5EF4-FFF2-40B4-BE49-F238E27FC236}">
                <a16:creationId xmlns:a16="http://schemas.microsoft.com/office/drawing/2014/main" id="{FFB5F4CA-E529-C8E9-0BA4-2A3C9AB53B7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14800" y="358775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000000</a:t>
            </a:r>
          </a:p>
        </p:txBody>
      </p:sp>
      <p:sp>
        <p:nvSpPr>
          <p:cNvPr id="49159" name="Rectangle 8">
            <a:extLst>
              <a:ext uri="{FF2B5EF4-FFF2-40B4-BE49-F238E27FC236}">
                <a16:creationId xmlns:a16="http://schemas.microsoft.com/office/drawing/2014/main" id="{65FDA04C-D64F-2040-0A0B-77D0AE9D9DDB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286000" y="2597150"/>
            <a:ext cx="1130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address</a:t>
            </a:r>
          </a:p>
        </p:txBody>
      </p:sp>
      <p:sp>
        <p:nvSpPr>
          <p:cNvPr id="49160" name="Line 9">
            <a:extLst>
              <a:ext uri="{FF2B5EF4-FFF2-40B4-BE49-F238E27FC236}">
                <a16:creationId xmlns:a16="http://schemas.microsoft.com/office/drawing/2014/main" id="{39A4294D-8515-534D-FDA2-C53000029448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965450" y="2819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1" name="Line 10">
            <a:extLst>
              <a:ext uri="{FF2B5EF4-FFF2-40B4-BE49-F238E27FC236}">
                <a16:creationId xmlns:a16="http://schemas.microsoft.com/office/drawing/2014/main" id="{858A8831-8027-C45C-4413-23027340062F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965450" y="2971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2" name="Line 11">
            <a:extLst>
              <a:ext uri="{FF2B5EF4-FFF2-40B4-BE49-F238E27FC236}">
                <a16:creationId xmlns:a16="http://schemas.microsoft.com/office/drawing/2014/main" id="{B1BB947E-9BB6-EE71-7469-92A61410A659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3270250" y="2819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Line 12">
            <a:extLst>
              <a:ext uri="{FF2B5EF4-FFF2-40B4-BE49-F238E27FC236}">
                <a16:creationId xmlns:a16="http://schemas.microsoft.com/office/drawing/2014/main" id="{07E1C7A4-D1DB-14CF-3576-5C558883E024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117850" y="2971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4" name="Line 13">
            <a:extLst>
              <a:ext uri="{FF2B5EF4-FFF2-40B4-BE49-F238E27FC236}">
                <a16:creationId xmlns:a16="http://schemas.microsoft.com/office/drawing/2014/main" id="{F5CEFB87-14D3-28D4-AAE4-AD3D2A1198BF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117850" y="34290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5" name="Rectangle 14">
            <a:extLst>
              <a:ext uri="{FF2B5EF4-FFF2-40B4-BE49-F238E27FC236}">
                <a16:creationId xmlns:a16="http://schemas.microsoft.com/office/drawing/2014/main" id="{1C4C3A77-69D6-AB88-8EA3-2144222C97A5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151563" y="2438401"/>
            <a:ext cx="59151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BHT</a:t>
            </a:r>
          </a:p>
        </p:txBody>
      </p:sp>
      <p:sp>
        <p:nvSpPr>
          <p:cNvPr id="49166" name="Rectangle 15">
            <a:extLst>
              <a:ext uri="{FF2B5EF4-FFF2-40B4-BE49-F238E27FC236}">
                <a16:creationId xmlns:a16="http://schemas.microsoft.com/office/drawing/2014/main" id="{9ECE5744-554F-0C05-07AD-94AE6F38726E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248400" y="282575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49167" name="Rectangle 16">
            <a:extLst>
              <a:ext uri="{FF2B5EF4-FFF2-40B4-BE49-F238E27FC236}">
                <a16:creationId xmlns:a16="http://schemas.microsoft.com/office/drawing/2014/main" id="{0CD9B8B9-071E-4FA6-AF1F-A437D4086F12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248400" y="35052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49168" name="Rectangle 17">
            <a:extLst>
              <a:ext uri="{FF2B5EF4-FFF2-40B4-BE49-F238E27FC236}">
                <a16:creationId xmlns:a16="http://schemas.microsoft.com/office/drawing/2014/main" id="{C774530D-C19B-E2A0-5CB9-28E4A127A4B8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248400" y="495935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49169" name="Rectangle 18">
            <a:extLst>
              <a:ext uri="{FF2B5EF4-FFF2-40B4-BE49-F238E27FC236}">
                <a16:creationId xmlns:a16="http://schemas.microsoft.com/office/drawing/2014/main" id="{FCADEF37-6E05-7DC9-0C1B-DC67E2B84B52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248400" y="3282950"/>
            <a:ext cx="368300" cy="1663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9170" name="Line 19">
            <a:extLst>
              <a:ext uri="{FF2B5EF4-FFF2-40B4-BE49-F238E27FC236}">
                <a16:creationId xmlns:a16="http://schemas.microsoft.com/office/drawing/2014/main" id="{853DF561-723E-6688-1E3F-B18D3847C641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V="1">
            <a:off x="4946650" y="2895600"/>
            <a:ext cx="1295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1" name="Line 20">
            <a:extLst>
              <a:ext uri="{FF2B5EF4-FFF2-40B4-BE49-F238E27FC236}">
                <a16:creationId xmlns:a16="http://schemas.microsoft.com/office/drawing/2014/main" id="{9FBE05EF-B15A-D9E7-5039-1DA066EB2A07}"/>
              </a:ext>
            </a:extLst>
          </p:cNvPr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4946650" y="3200400"/>
            <a:ext cx="12954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2" name="Line 21">
            <a:extLst>
              <a:ext uri="{FF2B5EF4-FFF2-40B4-BE49-F238E27FC236}">
                <a16:creationId xmlns:a16="http://schemas.microsoft.com/office/drawing/2014/main" id="{9AADD070-EDB0-7785-9858-098BB818867E}"/>
              </a:ext>
            </a:extLst>
          </p:cNvPr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4946650" y="3429000"/>
            <a:ext cx="130175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3" name="Line 22">
            <a:extLst>
              <a:ext uri="{FF2B5EF4-FFF2-40B4-BE49-F238E27FC236}">
                <a16:creationId xmlns:a16="http://schemas.microsoft.com/office/drawing/2014/main" id="{8E104AE3-3D9C-8D34-7742-1C5D50B75A49}"/>
              </a:ext>
            </a:extLst>
          </p:cNvPr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V="1">
            <a:off x="4946650" y="2971800"/>
            <a:ext cx="1295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4" name="Text Box 23">
            <a:extLst>
              <a:ext uri="{FF2B5EF4-FFF2-40B4-BE49-F238E27FC236}">
                <a16:creationId xmlns:a16="http://schemas.microsoft.com/office/drawing/2014/main" id="{33150E71-821E-2987-0617-7ABCA1FE374B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038600" y="1905000"/>
            <a:ext cx="8699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Pattern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History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Table</a:t>
            </a:r>
          </a:p>
        </p:txBody>
      </p:sp>
      <p:sp>
        <p:nvSpPr>
          <p:cNvPr id="49175" name="Text Box 24">
            <a:extLst>
              <a:ext uri="{FF2B5EF4-FFF2-40B4-BE49-F238E27FC236}">
                <a16:creationId xmlns:a16="http://schemas.microsoft.com/office/drawing/2014/main" id="{FAF10028-5E63-0B84-7B92-6BC941C90830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47926" y="5562601"/>
            <a:ext cx="6772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Assume a loop that repeatedly executes three iterations (thus, the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branch is TTNTTNTTN…</a:t>
            </a:r>
          </a:p>
        </p:txBody>
      </p:sp>
      <p:sp>
        <p:nvSpPr>
          <p:cNvPr id="49176" name="Text Box 25">
            <a:extLst>
              <a:ext uri="{FF2B5EF4-FFF2-40B4-BE49-F238E27FC236}">
                <a16:creationId xmlns:a16="http://schemas.microsoft.com/office/drawing/2014/main" id="{F61DEE46-029E-AC3C-DEBA-4BA7A885DAE0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696200" y="2995613"/>
            <a:ext cx="2852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First iteration, yet again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Branch taken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Predicted taken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BHT -&gt; 11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Pattern Hist Table -&gt; 101101</a:t>
            </a:r>
          </a:p>
        </p:txBody>
      </p:sp>
      <p:sp>
        <p:nvSpPr>
          <p:cNvPr id="49177" name="Rectangle 26">
            <a:extLst>
              <a:ext uri="{FF2B5EF4-FFF2-40B4-BE49-F238E27FC236}">
                <a16:creationId xmlns:a16="http://schemas.microsoft.com/office/drawing/2014/main" id="{EFA4D3CF-0965-6139-2FC7-80F46892DE52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48400" y="30607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49178" name="Text Box 27">
            <a:extLst>
              <a:ext uri="{FF2B5EF4-FFF2-40B4-BE49-F238E27FC236}">
                <a16:creationId xmlns:a16="http://schemas.microsoft.com/office/drawing/2014/main" id="{B56DE35C-D039-3C15-3B6A-80069879A52D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553200" y="3276600"/>
            <a:ext cx="71660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Entry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011011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101101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110110</a:t>
            </a:r>
          </a:p>
        </p:txBody>
      </p:sp>
      <p:sp>
        <p:nvSpPr>
          <p:cNvPr id="49179" name="Rectangle 28">
            <a:extLst>
              <a:ext uri="{FF2B5EF4-FFF2-40B4-BE49-F238E27FC236}">
                <a16:creationId xmlns:a16="http://schemas.microsoft.com/office/drawing/2014/main" id="{9AB4A03C-6458-98A0-7A22-01EF8FB0F887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248400" y="41910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49180" name="Rectangle 29">
            <a:extLst>
              <a:ext uri="{FF2B5EF4-FFF2-40B4-BE49-F238E27FC236}">
                <a16:creationId xmlns:a16="http://schemas.microsoft.com/office/drawing/2014/main" id="{1CF9FCF3-9D1A-6642-D8A3-A5ED3F2F5F15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248400" y="45847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00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368AAB78-DAB3-44BE-6BF8-1258AEDA907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This seems great!</a:t>
            </a: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19D14FA3-6CB3-62A8-1DD0-2C68854C897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947862" y="2438400"/>
            <a:ext cx="3778250" cy="1981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>
                <a:latin typeface="+mn-lt"/>
              </a:rPr>
              <a:t>Is this just better then?  When might it do well, and when might it struggle?</a:t>
            </a:r>
          </a:p>
        </p:txBody>
      </p:sp>
      <p:sp>
        <p:nvSpPr>
          <p:cNvPr id="51203" name="Rectangle 4">
            <a:extLst>
              <a:ext uri="{FF2B5EF4-FFF2-40B4-BE49-F238E27FC236}">
                <a16:creationId xmlns:a16="http://schemas.microsoft.com/office/drawing/2014/main" id="{507E6F70-4BD9-E5C7-2C53-63E1B9F9D26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859712" y="3649663"/>
            <a:ext cx="825500" cy="158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1204" name="Rectangle 5">
            <a:extLst>
              <a:ext uri="{FF2B5EF4-FFF2-40B4-BE49-F238E27FC236}">
                <a16:creationId xmlns:a16="http://schemas.microsoft.com/office/drawing/2014/main" id="{FB904FFC-6474-1336-E3DF-514169DC1A2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859712" y="2735263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000000</a:t>
            </a:r>
          </a:p>
        </p:txBody>
      </p:sp>
      <p:sp>
        <p:nvSpPr>
          <p:cNvPr id="51205" name="Rectangle 6">
            <a:extLst>
              <a:ext uri="{FF2B5EF4-FFF2-40B4-BE49-F238E27FC236}">
                <a16:creationId xmlns:a16="http://schemas.microsoft.com/office/drawing/2014/main" id="{8A105799-D25B-C71C-C7D3-74DB34630ED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859712" y="2963863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111111</a:t>
            </a:r>
          </a:p>
        </p:txBody>
      </p:sp>
      <p:sp>
        <p:nvSpPr>
          <p:cNvPr id="51206" name="Rectangle 7">
            <a:extLst>
              <a:ext uri="{FF2B5EF4-FFF2-40B4-BE49-F238E27FC236}">
                <a16:creationId xmlns:a16="http://schemas.microsoft.com/office/drawing/2014/main" id="{136E127F-EC58-9E2C-D6C3-05F436AA3C7D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859712" y="3192463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001001</a:t>
            </a:r>
          </a:p>
        </p:txBody>
      </p:sp>
      <p:sp>
        <p:nvSpPr>
          <p:cNvPr id="51207" name="Rectangle 8">
            <a:extLst>
              <a:ext uri="{FF2B5EF4-FFF2-40B4-BE49-F238E27FC236}">
                <a16:creationId xmlns:a16="http://schemas.microsoft.com/office/drawing/2014/main" id="{A979ABE4-EAC7-15AA-AF6A-A0A6FE5FB55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859712" y="3421063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000000</a:t>
            </a:r>
          </a:p>
        </p:txBody>
      </p:sp>
      <p:sp>
        <p:nvSpPr>
          <p:cNvPr id="51208" name="Rectangle 9">
            <a:extLst>
              <a:ext uri="{FF2B5EF4-FFF2-40B4-BE49-F238E27FC236}">
                <a16:creationId xmlns:a16="http://schemas.microsoft.com/office/drawing/2014/main" id="{F7EA115A-0E18-8324-1874-E0E9932642B2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030912" y="2430463"/>
            <a:ext cx="1130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51209" name="Line 10">
            <a:extLst>
              <a:ext uri="{FF2B5EF4-FFF2-40B4-BE49-F238E27FC236}">
                <a16:creationId xmlns:a16="http://schemas.microsoft.com/office/drawing/2014/main" id="{A1896726-62B5-AFAA-1A7A-58F624641F07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710362" y="2652713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" name="Line 11">
            <a:extLst>
              <a:ext uri="{FF2B5EF4-FFF2-40B4-BE49-F238E27FC236}">
                <a16:creationId xmlns:a16="http://schemas.microsoft.com/office/drawing/2014/main" id="{31EBB032-58B8-FCDB-4075-CBB9979ED7B2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6710362" y="280511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1" name="Line 12">
            <a:extLst>
              <a:ext uri="{FF2B5EF4-FFF2-40B4-BE49-F238E27FC236}">
                <a16:creationId xmlns:a16="http://schemas.microsoft.com/office/drawing/2014/main" id="{3FC651F7-5552-02A4-FB62-236CA03A60F2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7015162" y="2652713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2" name="Line 13">
            <a:extLst>
              <a:ext uri="{FF2B5EF4-FFF2-40B4-BE49-F238E27FC236}">
                <a16:creationId xmlns:a16="http://schemas.microsoft.com/office/drawing/2014/main" id="{86F3C257-3326-5A20-3770-2C54960EE78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862762" y="2805113"/>
            <a:ext cx="0" cy="1060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3" name="Line 14">
            <a:extLst>
              <a:ext uri="{FF2B5EF4-FFF2-40B4-BE49-F238E27FC236}">
                <a16:creationId xmlns:a16="http://schemas.microsoft.com/office/drawing/2014/main" id="{DEDFFDDD-FB3F-4D63-31E4-1638A31226FD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900862" y="386556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4" name="Rectangle 15">
            <a:extLst>
              <a:ext uri="{FF2B5EF4-FFF2-40B4-BE49-F238E27FC236}">
                <a16:creationId xmlns:a16="http://schemas.microsoft.com/office/drawing/2014/main" id="{152DEDA6-2F15-D5E7-26C1-6E14D7012381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896475" y="2271714"/>
            <a:ext cx="54021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BHT</a:t>
            </a:r>
          </a:p>
        </p:txBody>
      </p:sp>
      <p:sp>
        <p:nvSpPr>
          <p:cNvPr id="51215" name="Rectangle 16">
            <a:extLst>
              <a:ext uri="{FF2B5EF4-FFF2-40B4-BE49-F238E27FC236}">
                <a16:creationId xmlns:a16="http://schemas.microsoft.com/office/drawing/2014/main" id="{4B8D0CA3-262E-D196-7EF3-7FD30FF63CCF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993312" y="2659063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00</a:t>
            </a:r>
          </a:p>
        </p:txBody>
      </p:sp>
      <p:sp>
        <p:nvSpPr>
          <p:cNvPr id="51216" name="Rectangle 17">
            <a:extLst>
              <a:ext uri="{FF2B5EF4-FFF2-40B4-BE49-F238E27FC236}">
                <a16:creationId xmlns:a16="http://schemas.microsoft.com/office/drawing/2014/main" id="{F36C41EE-F164-776C-2707-F3A133B4DDE7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993312" y="2887663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00</a:t>
            </a:r>
          </a:p>
        </p:txBody>
      </p:sp>
      <p:sp>
        <p:nvSpPr>
          <p:cNvPr id="51217" name="Rectangle 18">
            <a:extLst>
              <a:ext uri="{FF2B5EF4-FFF2-40B4-BE49-F238E27FC236}">
                <a16:creationId xmlns:a16="http://schemas.microsoft.com/office/drawing/2014/main" id="{927F2EA0-D812-812A-F4E3-164EC6BEC3DA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993312" y="4792663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11</a:t>
            </a:r>
          </a:p>
        </p:txBody>
      </p:sp>
      <p:sp>
        <p:nvSpPr>
          <p:cNvPr id="51218" name="Rectangle 19">
            <a:extLst>
              <a:ext uri="{FF2B5EF4-FFF2-40B4-BE49-F238E27FC236}">
                <a16:creationId xmlns:a16="http://schemas.microsoft.com/office/drawing/2014/main" id="{B92E19A2-91C1-6CC4-47B8-4DE5C3EA6831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993312" y="3116263"/>
            <a:ext cx="368300" cy="1663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1219" name="Line 20">
            <a:extLst>
              <a:ext uri="{FF2B5EF4-FFF2-40B4-BE49-F238E27FC236}">
                <a16:creationId xmlns:a16="http://schemas.microsoft.com/office/drawing/2014/main" id="{F9135742-DCE4-85BB-E83B-225A6E9755AE}"/>
              </a:ext>
            </a:extLst>
          </p:cNvPr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V="1">
            <a:off x="8691562" y="2728913"/>
            <a:ext cx="1295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0" name="Line 21">
            <a:extLst>
              <a:ext uri="{FF2B5EF4-FFF2-40B4-BE49-F238E27FC236}">
                <a16:creationId xmlns:a16="http://schemas.microsoft.com/office/drawing/2014/main" id="{8842B13A-889F-94BD-9A69-A0C780941ECF}"/>
              </a:ext>
            </a:extLst>
          </p:cNvPr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8691562" y="3033713"/>
            <a:ext cx="12954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1" name="Line 22">
            <a:extLst>
              <a:ext uri="{FF2B5EF4-FFF2-40B4-BE49-F238E27FC236}">
                <a16:creationId xmlns:a16="http://schemas.microsoft.com/office/drawing/2014/main" id="{C0253CF3-B296-3769-7F5E-784BC559CF43}"/>
              </a:ext>
            </a:extLst>
          </p:cNvPr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8691562" y="3262313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2" name="Line 23">
            <a:extLst>
              <a:ext uri="{FF2B5EF4-FFF2-40B4-BE49-F238E27FC236}">
                <a16:creationId xmlns:a16="http://schemas.microsoft.com/office/drawing/2014/main" id="{02EDDA00-5E68-1EED-498A-2828DE101DF2}"/>
              </a:ext>
            </a:extLst>
          </p:cNvPr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V="1">
            <a:off x="8691562" y="2805113"/>
            <a:ext cx="1295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3" name="TextBox 1">
            <a:extLst>
              <a:ext uri="{FF2B5EF4-FFF2-40B4-BE49-F238E27FC236}">
                <a16:creationId xmlns:a16="http://schemas.microsoft.com/office/drawing/2014/main" id="{5D219C18-BE5B-CD45-76F2-37F7B9B73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1" y="4783138"/>
            <a:ext cx="329609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>
                <a:latin typeface="+mn-lt"/>
              </a:rPr>
              <a:t>Two ways to alias</a:t>
            </a:r>
          </a:p>
          <a:p>
            <a:r>
              <a:rPr lang="en-US" altLang="en-US" sz="3200">
                <a:latin typeface="+mn-lt"/>
              </a:rPr>
              <a:t>Long time to train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01F2C3DF-6EFF-851B-3F8A-9772B4FC6BE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Can We Do Better?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0A9570F1-9B10-C8F0-66FE-1C0D64A73EAC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437482" y="1905001"/>
            <a:ext cx="8077200" cy="4114800"/>
          </a:xfrm>
        </p:spPr>
        <p:txBody>
          <a:bodyPr/>
          <a:lstStyle/>
          <a:p>
            <a:r>
              <a:rPr lang="en-US" altLang="en-US" b="1" i="1" dirty="0">
                <a:solidFill>
                  <a:srgbClr val="FF33CC"/>
                </a:solidFill>
              </a:rPr>
              <a:t>Correlating Branch Predictors</a:t>
            </a:r>
            <a:r>
              <a:rPr lang="en-US" altLang="en-US" i="1" dirty="0"/>
              <a:t> </a:t>
            </a:r>
            <a:r>
              <a:rPr lang="en-US" altLang="en-US" dirty="0"/>
              <a:t>also look at other branches for clues</a:t>
            </a:r>
          </a:p>
          <a:p>
            <a:pPr lvl="1">
              <a:buFontTx/>
              <a:buNone/>
            </a:pPr>
            <a:r>
              <a:rPr lang="en-US" altLang="en-US" dirty="0"/>
              <a:t>	if (</a:t>
            </a:r>
            <a:r>
              <a:rPr lang="en-US" altLang="en-US" dirty="0" err="1"/>
              <a:t>i</a:t>
            </a:r>
            <a:r>
              <a:rPr lang="en-US" altLang="en-US" dirty="0"/>
              <a:t> == 0)</a:t>
            </a:r>
          </a:p>
          <a:p>
            <a:pPr lvl="1">
              <a:buFontTx/>
              <a:buNone/>
            </a:pPr>
            <a:r>
              <a:rPr lang="en-US" altLang="en-US" dirty="0"/>
              <a:t>		...</a:t>
            </a:r>
          </a:p>
          <a:p>
            <a:pPr lvl="1">
              <a:buFontTx/>
              <a:buNone/>
            </a:pPr>
            <a:r>
              <a:rPr lang="en-US" altLang="en-US" dirty="0"/>
              <a:t>	if (</a:t>
            </a:r>
            <a:r>
              <a:rPr lang="en-US" altLang="en-US" dirty="0" err="1"/>
              <a:t>i</a:t>
            </a:r>
            <a:r>
              <a:rPr lang="en-US" altLang="en-US" dirty="0"/>
              <a:t> &gt; 7) </a:t>
            </a:r>
          </a:p>
          <a:p>
            <a:pPr lvl="1">
              <a:buFontTx/>
              <a:buNone/>
            </a:pPr>
            <a:r>
              <a:rPr lang="en-US" altLang="en-US" dirty="0"/>
              <a:t>     	...</a:t>
            </a:r>
          </a:p>
          <a:p>
            <a:r>
              <a:rPr lang="en-US" altLang="en-US" dirty="0"/>
              <a:t>Often use two indices</a:t>
            </a:r>
          </a:p>
          <a:p>
            <a:pPr lvl="1"/>
            <a:r>
              <a:rPr lang="en-US" altLang="en-US" b="1" i="1" dirty="0">
                <a:solidFill>
                  <a:srgbClr val="FF33CC"/>
                </a:solidFill>
              </a:rPr>
              <a:t>Global history register</a:t>
            </a:r>
            <a:r>
              <a:rPr lang="en-US" altLang="en-US" b="1" dirty="0">
                <a:solidFill>
                  <a:srgbClr val="FF33CC"/>
                </a:solidFill>
              </a:rPr>
              <a:t> (GHR)</a:t>
            </a:r>
            <a:r>
              <a:rPr lang="en-US" altLang="en-US" dirty="0"/>
              <a:t> --&gt; history of last m branches (e.g., 0100011)</a:t>
            </a:r>
          </a:p>
          <a:p>
            <a:pPr lvl="1"/>
            <a:r>
              <a:rPr lang="en-US" altLang="en-US" dirty="0"/>
              <a:t>branch address</a:t>
            </a:r>
          </a:p>
        </p:txBody>
      </p:sp>
      <p:sp>
        <p:nvSpPr>
          <p:cNvPr id="53251" name="Text Box 4">
            <a:extLst>
              <a:ext uri="{FF2B5EF4-FFF2-40B4-BE49-F238E27FC236}">
                <a16:creationId xmlns:a16="http://schemas.microsoft.com/office/drawing/2014/main" id="{DA2C79C6-9D15-727E-2D51-5838DE5FC9DE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514682" y="2362201"/>
            <a:ext cx="1720343" cy="707886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+mn-lt"/>
              </a:rPr>
              <a:t>If (I &lt; 10) j = 5;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+mn-lt"/>
              </a:rPr>
              <a:t>If (j == 5) blah;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86309EA2-77B2-1924-6010-F997D76FCC6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Correlating Branch Predictors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213A4141-0E94-3FB2-6370-BDE1A16C4EF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The</a:t>
            </a:r>
            <a:r>
              <a:rPr lang="en-US" altLang="en-US" b="1"/>
              <a:t> </a:t>
            </a:r>
            <a:r>
              <a:rPr lang="en-US" altLang="en-US" b="1" i="1">
                <a:solidFill>
                  <a:srgbClr val="FF33CC"/>
                </a:solidFill>
              </a:rPr>
              <a:t>global history register</a:t>
            </a:r>
            <a:r>
              <a:rPr lang="en-US" altLang="en-US" i="1"/>
              <a:t> </a:t>
            </a:r>
            <a:r>
              <a:rPr lang="en-US" altLang="en-US"/>
              <a:t>is a shift register that records the last </a:t>
            </a:r>
            <a:r>
              <a:rPr lang="en-US" altLang="en-US" i="1"/>
              <a:t>n </a:t>
            </a:r>
            <a:r>
              <a:rPr lang="en-US" altLang="en-US"/>
              <a:t>conditional branches (of any address) encountered by the processor.</a:t>
            </a:r>
          </a:p>
        </p:txBody>
      </p:sp>
      <p:sp>
        <p:nvSpPr>
          <p:cNvPr id="55299" name="Rectangle 4">
            <a:extLst>
              <a:ext uri="{FF2B5EF4-FFF2-40B4-BE49-F238E27FC236}">
                <a16:creationId xmlns:a16="http://schemas.microsoft.com/office/drawing/2014/main" id="{F5F9EC76-BB94-B809-5B69-064E19DDF33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6350" y="2901950"/>
            <a:ext cx="1130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ghr</a:t>
            </a:r>
          </a:p>
        </p:txBody>
      </p:sp>
      <p:sp>
        <p:nvSpPr>
          <p:cNvPr id="55300" name="Line 5">
            <a:extLst>
              <a:ext uri="{FF2B5EF4-FFF2-40B4-BE49-F238E27FC236}">
                <a16:creationId xmlns:a16="http://schemas.microsoft.com/office/drawing/2014/main" id="{C593F1CD-7F24-09E0-2B36-11F32DDF25FC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810000" y="3200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1" name="Line 6">
            <a:extLst>
              <a:ext uri="{FF2B5EF4-FFF2-40B4-BE49-F238E27FC236}">
                <a16:creationId xmlns:a16="http://schemas.microsoft.com/office/drawing/2014/main" id="{1D102CD4-2E70-3EDF-0FE8-0974FBA39AAA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810000" y="3352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2" name="Line 7">
            <a:extLst>
              <a:ext uri="{FF2B5EF4-FFF2-40B4-BE49-F238E27FC236}">
                <a16:creationId xmlns:a16="http://schemas.microsoft.com/office/drawing/2014/main" id="{3A852C2A-61DC-1C76-4EB6-AB6F6496EB0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4953000" y="3200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3" name="Line 8">
            <a:extLst>
              <a:ext uri="{FF2B5EF4-FFF2-40B4-BE49-F238E27FC236}">
                <a16:creationId xmlns:a16="http://schemas.microsoft.com/office/drawing/2014/main" id="{B8CCC121-3E1C-6B1F-4AC5-FBE3BCA5D00D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419600" y="3352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4" name="Line 9">
            <a:extLst>
              <a:ext uri="{FF2B5EF4-FFF2-40B4-BE49-F238E27FC236}">
                <a16:creationId xmlns:a16="http://schemas.microsoft.com/office/drawing/2014/main" id="{228DF1D4-0BB4-64AA-92E3-F84FA2162ED3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419600" y="3733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5" name="Rectangle 10">
            <a:extLst>
              <a:ext uri="{FF2B5EF4-FFF2-40B4-BE49-F238E27FC236}">
                <a16:creationId xmlns:a16="http://schemas.microsoft.com/office/drawing/2014/main" id="{9F8FB64E-D971-53A0-3659-FE62CC507E5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081714" y="4038601"/>
            <a:ext cx="1495603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2-bit predictors</a:t>
            </a:r>
          </a:p>
        </p:txBody>
      </p:sp>
      <p:sp>
        <p:nvSpPr>
          <p:cNvPr id="55306" name="Rectangle 11">
            <a:extLst>
              <a:ext uri="{FF2B5EF4-FFF2-40B4-BE49-F238E27FC236}">
                <a16:creationId xmlns:a16="http://schemas.microsoft.com/office/drawing/2014/main" id="{8775733B-8EB7-70CE-5870-56217D52711A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645150" y="335915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00</a:t>
            </a:r>
          </a:p>
        </p:txBody>
      </p:sp>
      <p:sp>
        <p:nvSpPr>
          <p:cNvPr id="55307" name="Rectangle 12">
            <a:extLst>
              <a:ext uri="{FF2B5EF4-FFF2-40B4-BE49-F238E27FC236}">
                <a16:creationId xmlns:a16="http://schemas.microsoft.com/office/drawing/2014/main" id="{D9F9AAF3-68C1-955C-36BC-A3A701376292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645150" y="358775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01</a:t>
            </a:r>
          </a:p>
        </p:txBody>
      </p:sp>
      <p:sp>
        <p:nvSpPr>
          <p:cNvPr id="55308" name="Rectangle 13">
            <a:extLst>
              <a:ext uri="{FF2B5EF4-FFF2-40B4-BE49-F238E27FC236}">
                <a16:creationId xmlns:a16="http://schemas.microsoft.com/office/drawing/2014/main" id="{B0F06671-6D0C-C260-4A56-A630EE133460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645150" y="549275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11</a:t>
            </a:r>
          </a:p>
        </p:txBody>
      </p:sp>
      <p:sp>
        <p:nvSpPr>
          <p:cNvPr id="55309" name="Rectangle 14">
            <a:extLst>
              <a:ext uri="{FF2B5EF4-FFF2-40B4-BE49-F238E27FC236}">
                <a16:creationId xmlns:a16="http://schemas.microsoft.com/office/drawing/2014/main" id="{D191BB93-09D7-AE5E-1B9A-97004D8E967C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645150" y="3816350"/>
            <a:ext cx="368300" cy="1663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5310" name="Rectangle 15">
            <a:extLst>
              <a:ext uri="{FF2B5EF4-FFF2-40B4-BE49-F238E27FC236}">
                <a16:creationId xmlns:a16="http://schemas.microsoft.com/office/drawing/2014/main" id="{3ACF3C55-CD58-8AA9-6193-19A3078D724B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645150" y="442595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00</a:t>
            </a:r>
          </a:p>
        </p:txBody>
      </p:sp>
      <p:sp>
        <p:nvSpPr>
          <p:cNvPr id="55311" name="Rectangle 16">
            <a:extLst>
              <a:ext uri="{FF2B5EF4-FFF2-40B4-BE49-F238E27FC236}">
                <a16:creationId xmlns:a16="http://schemas.microsoft.com/office/drawing/2014/main" id="{48F6E548-BC50-B169-91BF-28567A19EF35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562600" y="2971801"/>
            <a:ext cx="54021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BHT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0CBF162E-2528-5E53-D6DC-E97C8690CAD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05000" y="25146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Yeh and Patt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Alternative Implementations of Two Level Adaptive Branch Prediction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BEF8B8A6-2BD2-947B-E847-3C2AD2ED547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Yeh and Patt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ACB99664-4979-BABC-F504-3B5900803769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Described and evaluated some of these same predictors, although their terminology didn’t stick.</a:t>
            </a:r>
          </a:p>
        </p:txBody>
      </p:sp>
      <p:grpSp>
        <p:nvGrpSpPr>
          <p:cNvPr id="59395" name="Group 28">
            <a:extLst>
              <a:ext uri="{FF2B5EF4-FFF2-40B4-BE49-F238E27FC236}">
                <a16:creationId xmlns:a16="http://schemas.microsoft.com/office/drawing/2014/main" id="{A7B6C86F-8826-8D01-A228-C6DDB17775B7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514601" y="2819400"/>
            <a:ext cx="3336925" cy="2355850"/>
            <a:chOff x="762000" y="1905000"/>
            <a:chExt cx="5145331" cy="3498850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766550AA-1C78-E70B-F614-2A5D34DABD0E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590527" y="3817108"/>
              <a:ext cx="824917" cy="15867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05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9D58479D-21AD-0114-D612-71A7E0AEFA6D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590527" y="2902314"/>
              <a:ext cx="824917" cy="21455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sz="1050"/>
                <a:t>000000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2D291500-5095-82B8-8532-3CF6F434E2CB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590527" y="3131012"/>
              <a:ext cx="824917" cy="21455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sz="1050"/>
                <a:t>111111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DB43FBE9-D882-8AD0-13F6-E32E3C5150CE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590527" y="3359711"/>
              <a:ext cx="824917" cy="21455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sz="1050"/>
                <a:t>011011</a:t>
              </a: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F789121E-EBF2-B125-9F8C-256BC6984CF6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90527" y="3588409"/>
              <a:ext cx="824917" cy="21455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sz="1050"/>
                <a:t>000000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29126CA0-10BD-EC8D-93C2-C1338DD19D50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62000" y="2598168"/>
              <a:ext cx="1130896" cy="21455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sz="1050"/>
                <a:t>address</a:t>
              </a: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125E647D-75F9-6A21-844C-B3A89344E1A6}"/>
                </a:ext>
              </a:extLst>
            </p:cNvPr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1442496" y="2819794"/>
              <a:ext cx="0" cy="1508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CC1CB648-6F4A-68C6-9137-B0D58E7DEF68}"/>
                </a:ext>
              </a:extLst>
            </p:cNvPr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1442496" y="2970687"/>
              <a:ext cx="3035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47283D9F-C9DC-2212-6F82-8803CCC773A1}"/>
                </a:ext>
              </a:extLst>
            </p:cNvPr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V="1">
              <a:off x="1746026" y="2819794"/>
              <a:ext cx="0" cy="1508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F3D98198-6149-93C4-C2B1-4F408C0F7FD8}"/>
                </a:ext>
              </a:extLst>
            </p:cNvPr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1594261" y="2970687"/>
              <a:ext cx="0" cy="4573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43FAF5A8-AE40-A03B-F415-624C02152C14}"/>
                </a:ext>
              </a:extLst>
            </p:cNvPr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1594261" y="3428084"/>
              <a:ext cx="9913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050"/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709DE919-D570-8123-EAF7-27A7B3EFE8E2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627119" y="2437844"/>
              <a:ext cx="645124" cy="373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1050"/>
                <a:t>BHT</a:t>
              </a: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AD21AB8B-B6D1-8A7D-EA75-3F16B9C8E37E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725032" y="2826868"/>
              <a:ext cx="367174" cy="21455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sz="1050"/>
                <a:t>00</a:t>
              </a: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9BC1EEBC-A714-ED22-8FD0-F76402928C93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725032" y="3505890"/>
              <a:ext cx="367174" cy="21455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sz="1050">
                  <a:solidFill>
                    <a:srgbClr val="FF0000"/>
                  </a:solidFill>
                </a:rPr>
                <a:t>01</a:t>
              </a: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FF3E476E-2EF9-A25D-5020-2548A3EB8759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725032" y="4958242"/>
              <a:ext cx="367174" cy="2169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sz="1050"/>
                <a:t>11</a:t>
              </a:r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277FBAED-E220-882A-B8F5-8B45AD65B63B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725032" y="3281906"/>
              <a:ext cx="367174" cy="166454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050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D3EE4962-1327-03B3-55FC-981778327B49}"/>
                </a:ext>
              </a:extLst>
            </p:cNvPr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V="1">
              <a:off x="3422788" y="2895241"/>
              <a:ext cx="1294899" cy="754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050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F4AB398A-ED40-FA76-FC13-4D7F14763ED5}"/>
                </a:ext>
              </a:extLst>
            </p:cNvPr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>
              <a:off x="3422788" y="3199387"/>
              <a:ext cx="1294899" cy="1829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050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1B913A2F-E64E-B867-AD30-A6207F4153EB}"/>
                </a:ext>
              </a:extLst>
            </p:cNvPr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>
              <a:off x="3422788" y="3428084"/>
              <a:ext cx="1302244" cy="1532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050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AB0D009E-A9ED-FE03-5463-B774B12A54C1}"/>
                </a:ext>
              </a:extLst>
            </p:cNvPr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V="1">
              <a:off x="3422788" y="2970687"/>
              <a:ext cx="1294899" cy="6860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050"/>
            </a:p>
          </p:txBody>
        </p:sp>
        <p:sp>
          <p:nvSpPr>
            <p:cNvPr id="59432" name="Text Box 25">
              <a:extLst>
                <a:ext uri="{FF2B5EF4-FFF2-40B4-BE49-F238E27FC236}">
                  <a16:creationId xmlns:a16="http://schemas.microsoft.com/office/drawing/2014/main" id="{B4F475AF-17EA-7DD5-73DA-9AE36377C0D1}"/>
                </a:ext>
              </a:extLst>
            </p:cNvPr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2514600" y="1905000"/>
              <a:ext cx="934992" cy="891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chemeClr val="tx2"/>
                  </a:solidFill>
                </a:rPr>
                <a:t>Pattern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chemeClr val="tx2"/>
                  </a:solidFill>
                </a:rPr>
                <a:t>History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chemeClr val="tx2"/>
                  </a:solidFill>
                </a:rPr>
                <a:t>Table</a:t>
              </a:r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E1EEE9A7-A218-7820-39B7-A25C04E96703}"/>
                </a:ext>
              </a:extLst>
            </p:cNvPr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4725032" y="3060281"/>
              <a:ext cx="367174" cy="2169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sz="1050"/>
                <a:t>01</a:t>
              </a:r>
            </a:p>
          </p:txBody>
        </p:sp>
        <p:sp>
          <p:nvSpPr>
            <p:cNvPr id="59434" name="Text Box 30">
              <a:extLst>
                <a:ext uri="{FF2B5EF4-FFF2-40B4-BE49-F238E27FC236}">
                  <a16:creationId xmlns:a16="http://schemas.microsoft.com/office/drawing/2014/main" id="{94891B70-0DC9-85D8-BD84-8942CC967877}"/>
                </a:ext>
              </a:extLst>
            </p:cNvPr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5029200" y="3276599"/>
              <a:ext cx="878131" cy="173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chemeClr val="tx2"/>
                  </a:solidFill>
                </a:rPr>
                <a:t>Entry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chemeClr val="tx2"/>
                  </a:solidFill>
                </a:rPr>
                <a:t>011011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chemeClr val="tx2"/>
                  </a:solidFill>
                </a:rPr>
                <a:t>101101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chemeClr val="tx2"/>
                  </a:solidFill>
                </a:rPr>
                <a:t>110110</a:t>
              </a:r>
            </a:p>
          </p:txBody>
        </p:sp>
        <p:sp>
          <p:nvSpPr>
            <p:cNvPr id="27" name="Rectangle 31">
              <a:extLst>
                <a:ext uri="{FF2B5EF4-FFF2-40B4-BE49-F238E27FC236}">
                  <a16:creationId xmlns:a16="http://schemas.microsoft.com/office/drawing/2014/main" id="{2022F718-C125-5225-21CE-FFBB3BD45498}"/>
                </a:ext>
              </a:extLst>
            </p:cNvPr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4725032" y="4191984"/>
              <a:ext cx="367174" cy="21455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sz="1050"/>
                <a:t>01</a:t>
              </a:r>
            </a:p>
          </p:txBody>
        </p:sp>
        <p:sp>
          <p:nvSpPr>
            <p:cNvPr id="28" name="Rectangle 32">
              <a:extLst>
                <a:ext uri="{FF2B5EF4-FFF2-40B4-BE49-F238E27FC236}">
                  <a16:creationId xmlns:a16="http://schemas.microsoft.com/office/drawing/2014/main" id="{23EA3170-081A-8C31-B116-65E00CCD64EE}"/>
                </a:ext>
              </a:extLst>
            </p:cNvPr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4725032" y="4585723"/>
              <a:ext cx="367174" cy="21455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sz="1050"/>
                <a:t>01</a:t>
              </a:r>
            </a:p>
          </p:txBody>
        </p:sp>
      </p:grpSp>
      <p:grpSp>
        <p:nvGrpSpPr>
          <p:cNvPr id="59396" name="Group 42">
            <a:extLst>
              <a:ext uri="{FF2B5EF4-FFF2-40B4-BE49-F238E27FC236}">
                <a16:creationId xmlns:a16="http://schemas.microsoft.com/office/drawing/2014/main" id="{0B8F6E97-1741-1A8B-11DB-C029655D6520}"/>
              </a:ext>
            </a:extLst>
          </p:cNvPr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7696201" y="3429000"/>
            <a:ext cx="2416175" cy="1974850"/>
            <a:chOff x="4565650" y="2597150"/>
            <a:chExt cx="4266946" cy="2806700"/>
          </a:xfrm>
        </p:grpSpPr>
        <p:sp>
          <p:nvSpPr>
            <p:cNvPr id="59399" name="Rectangle 4">
              <a:extLst>
                <a:ext uri="{FF2B5EF4-FFF2-40B4-BE49-F238E27FC236}">
                  <a16:creationId xmlns:a16="http://schemas.microsoft.com/office/drawing/2014/main" id="{5E40E608-3E7F-123B-B5A9-DD4D0267FF81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572000" y="2597150"/>
              <a:ext cx="1130300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ghr</a:t>
              </a:r>
            </a:p>
          </p:txBody>
        </p:sp>
        <p:sp>
          <p:nvSpPr>
            <p:cNvPr id="59400" name="Line 5">
              <a:extLst>
                <a:ext uri="{FF2B5EF4-FFF2-40B4-BE49-F238E27FC236}">
                  <a16:creationId xmlns:a16="http://schemas.microsoft.com/office/drawing/2014/main" id="{AD4769B0-C55F-D68F-B44A-8C0EC714E074}"/>
                </a:ext>
              </a:extLst>
            </p:cNvPr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4565650" y="289560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1" name="Line 6">
              <a:extLst>
                <a:ext uri="{FF2B5EF4-FFF2-40B4-BE49-F238E27FC236}">
                  <a16:creationId xmlns:a16="http://schemas.microsoft.com/office/drawing/2014/main" id="{884EE373-C10E-9B4B-9DC1-163C5AA02F35}"/>
                </a:ext>
              </a:extLst>
            </p:cNvPr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4565650" y="3048000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2" name="Line 7">
              <a:extLst>
                <a:ext uri="{FF2B5EF4-FFF2-40B4-BE49-F238E27FC236}">
                  <a16:creationId xmlns:a16="http://schemas.microsoft.com/office/drawing/2014/main" id="{EC86894F-8D3E-C31A-F5A2-C40A73D1E0ED}"/>
                </a:ext>
              </a:extLst>
            </p:cNvPr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5708650" y="289560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3" name="Line 8">
              <a:extLst>
                <a:ext uri="{FF2B5EF4-FFF2-40B4-BE49-F238E27FC236}">
                  <a16:creationId xmlns:a16="http://schemas.microsoft.com/office/drawing/2014/main" id="{B8838DBB-B62C-FADE-8459-78D0F3A0388E}"/>
                </a:ext>
              </a:extLst>
            </p:cNvPr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5175250" y="30480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4" name="Line 9">
              <a:extLst>
                <a:ext uri="{FF2B5EF4-FFF2-40B4-BE49-F238E27FC236}">
                  <a16:creationId xmlns:a16="http://schemas.microsoft.com/office/drawing/2014/main" id="{940CC008-BC60-4BA3-D3C3-C88F7959EED7}"/>
                </a:ext>
              </a:extLst>
            </p:cNvPr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5175250" y="3429000"/>
              <a:ext cx="1219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5" name="Rectangle 10">
              <a:extLst>
                <a:ext uri="{FF2B5EF4-FFF2-40B4-BE49-F238E27FC236}">
                  <a16:creationId xmlns:a16="http://schemas.microsoft.com/office/drawing/2014/main" id="{E51E10E6-E19E-9770-ED3C-A6E3D431E9E4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837363" y="3733801"/>
              <a:ext cx="1995233" cy="390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2-bit predictors</a:t>
              </a:r>
            </a:p>
          </p:txBody>
        </p:sp>
        <p:sp>
          <p:nvSpPr>
            <p:cNvPr id="59406" name="Rectangle 11">
              <a:extLst>
                <a:ext uri="{FF2B5EF4-FFF2-40B4-BE49-F238E27FC236}">
                  <a16:creationId xmlns:a16="http://schemas.microsoft.com/office/drawing/2014/main" id="{8B46C66A-38BA-8B7E-1A46-71BA56D3E550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400800" y="3054350"/>
              <a:ext cx="368300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00</a:t>
              </a:r>
            </a:p>
          </p:txBody>
        </p:sp>
        <p:sp>
          <p:nvSpPr>
            <p:cNvPr id="59407" name="Rectangle 12">
              <a:extLst>
                <a:ext uri="{FF2B5EF4-FFF2-40B4-BE49-F238E27FC236}">
                  <a16:creationId xmlns:a16="http://schemas.microsoft.com/office/drawing/2014/main" id="{D137E55A-477D-7B5B-AC3D-134CB7CF6447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400800" y="3282950"/>
              <a:ext cx="368300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01</a:t>
              </a:r>
            </a:p>
          </p:txBody>
        </p:sp>
        <p:sp>
          <p:nvSpPr>
            <p:cNvPr id="59408" name="Rectangle 13">
              <a:extLst>
                <a:ext uri="{FF2B5EF4-FFF2-40B4-BE49-F238E27FC236}">
                  <a16:creationId xmlns:a16="http://schemas.microsoft.com/office/drawing/2014/main" id="{5590B4F5-D84D-1B97-D4F1-352132755255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400800" y="5187950"/>
              <a:ext cx="368300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11</a:t>
              </a:r>
            </a:p>
          </p:txBody>
        </p:sp>
        <p:sp>
          <p:nvSpPr>
            <p:cNvPr id="59409" name="Rectangle 14">
              <a:extLst>
                <a:ext uri="{FF2B5EF4-FFF2-40B4-BE49-F238E27FC236}">
                  <a16:creationId xmlns:a16="http://schemas.microsoft.com/office/drawing/2014/main" id="{6F9F56F0-2A27-0151-F5B6-2543AEB94F66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6400800" y="3511550"/>
              <a:ext cx="368300" cy="16637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2"/>
                </a:solidFill>
              </a:endParaRPr>
            </a:p>
          </p:txBody>
        </p:sp>
        <p:sp>
          <p:nvSpPr>
            <p:cNvPr id="59410" name="Rectangle 15">
              <a:extLst>
                <a:ext uri="{FF2B5EF4-FFF2-40B4-BE49-F238E27FC236}">
                  <a16:creationId xmlns:a16="http://schemas.microsoft.com/office/drawing/2014/main" id="{C5203D18-395E-1596-8990-EAF381189544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400800" y="4121150"/>
              <a:ext cx="368300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00</a:t>
              </a:r>
            </a:p>
          </p:txBody>
        </p:sp>
        <p:sp>
          <p:nvSpPr>
            <p:cNvPr id="59411" name="Rectangle 16">
              <a:extLst>
                <a:ext uri="{FF2B5EF4-FFF2-40B4-BE49-F238E27FC236}">
                  <a16:creationId xmlns:a16="http://schemas.microsoft.com/office/drawing/2014/main" id="{8B34CEDD-69E9-FB9F-DF56-B145650AA033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318249" y="2667000"/>
              <a:ext cx="866016" cy="390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BHT</a:t>
              </a:r>
            </a:p>
          </p:txBody>
        </p:sp>
      </p:grpSp>
      <p:sp>
        <p:nvSpPr>
          <p:cNvPr id="59397" name="TextBox 43">
            <a:extLst>
              <a:ext uri="{FF2B5EF4-FFF2-40B4-BE49-F238E27FC236}">
                <a16:creationId xmlns:a16="http://schemas.microsoft.com/office/drawing/2014/main" id="{4B9907FE-366C-D941-B0F0-D0009FE86386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86000" y="5715000"/>
            <a:ext cx="3581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Local Predictor == PAg</a:t>
            </a:r>
          </a:p>
        </p:txBody>
      </p:sp>
      <p:sp>
        <p:nvSpPr>
          <p:cNvPr id="59398" name="TextBox 44">
            <a:extLst>
              <a:ext uri="{FF2B5EF4-FFF2-40B4-BE49-F238E27FC236}">
                <a16:creationId xmlns:a16="http://schemas.microsoft.com/office/drawing/2014/main" id="{B389D79E-85EA-1D4D-AABA-D6577FD1671F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781800" y="5715000"/>
            <a:ext cx="3581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Correlating Predictor == GAg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D5EEC51D-9B42-ABDD-A56D-AC84997DEF1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2-bit prediction accuracy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589D9CF3-0F4F-B7A1-6A70-A30A72B1B7E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758113" y="3033713"/>
            <a:ext cx="28549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+mn-lt"/>
              </a:rPr>
              <a:t>Is this good enough?</a:t>
            </a:r>
          </a:p>
        </p:txBody>
      </p:sp>
      <p:pic>
        <p:nvPicPr>
          <p:cNvPr id="6147" name="Picture 5" descr="Ch3-fig09">
            <a:extLst>
              <a:ext uri="{FF2B5EF4-FFF2-40B4-BE49-F238E27FC236}">
                <a16:creationId xmlns:a16="http://schemas.microsoft.com/office/drawing/2014/main" id="{ADC4B5A8-5CB5-8617-F489-0C1628CE76F2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371600"/>
            <a:ext cx="43211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73D3231B-2C36-8BF1-420C-ECD83E2FD0D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Yeh and Patt</a:t>
            </a:r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B1D88EC6-02FE-5242-45E8-974BBF2BDA9C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What conclusions do they come to?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61443" name="Text Box 4">
            <a:extLst>
              <a:ext uri="{FF2B5EF4-FFF2-40B4-BE49-F238E27FC236}">
                <a16:creationId xmlns:a16="http://schemas.microsoft.com/office/drawing/2014/main" id="{84FBB3AF-8DC9-7EB1-9ED4-3F75DBCE255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806951" y="3124200"/>
            <a:ext cx="5825634" cy="1631216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+mn-lt"/>
              </a:rPr>
              <a:t>They like saturating counter vs other state machines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+mn-lt"/>
              </a:rPr>
              <a:t> - mention automaton A1 appeared in prior text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+mn-lt"/>
              </a:rPr>
              <a:t>Versions, came from a Patterson paper.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bg1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+mn-lt"/>
              </a:rPr>
              <a:t>They like 2-level adaptive (local)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2FD4EDCD-BF9A-B225-F1D9-44C0A40DBBA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Yeh and Patt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3FD0A49C-9495-C030-9692-6AD3496A0BE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What conclusions do they come to?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 marL="0" indent="0"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How do you handle context switches?</a:t>
            </a:r>
          </a:p>
        </p:txBody>
      </p:sp>
      <p:sp>
        <p:nvSpPr>
          <p:cNvPr id="63491" name="Text Box 4">
            <a:extLst>
              <a:ext uri="{FF2B5EF4-FFF2-40B4-BE49-F238E27FC236}">
                <a16:creationId xmlns:a16="http://schemas.microsoft.com/office/drawing/2014/main" id="{5751A627-8F7E-5ADC-EA61-4E561C7ADDC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29000" y="5410201"/>
            <a:ext cx="6954838" cy="1323975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Do nothing.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Impact on perf is minimal.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State of old program likely to be better than some iniitialized state.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7E00A82D-2496-9CBE-C904-EC7002AA246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Two-level correlating branch predictors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2BD3E039-40A0-DBB4-B2A6-EEAD3D52C659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063750" y="159385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altLang="en-US" sz="2000" dirty="0"/>
              <a:t>Can use both the PC address and the GHR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If the combining function is </a:t>
            </a:r>
            <a:r>
              <a:rPr lang="en-US" altLang="en-US" sz="2000" dirty="0" err="1"/>
              <a:t>xor</a:t>
            </a:r>
            <a:r>
              <a:rPr lang="en-US" altLang="en-US" sz="2000" dirty="0"/>
              <a:t>, this is called the _________ predictor.</a:t>
            </a:r>
          </a:p>
        </p:txBody>
      </p:sp>
      <p:grpSp>
        <p:nvGrpSpPr>
          <p:cNvPr id="65539" name="Group 1">
            <a:extLst>
              <a:ext uri="{FF2B5EF4-FFF2-40B4-BE49-F238E27FC236}">
                <a16:creationId xmlns:a16="http://schemas.microsoft.com/office/drawing/2014/main" id="{1A1188AE-DA29-5329-4794-0BB6418A2A93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063750" y="2286000"/>
            <a:ext cx="5818366" cy="2806700"/>
            <a:chOff x="539750" y="2286000"/>
            <a:chExt cx="5818366" cy="2806700"/>
          </a:xfrm>
        </p:grpSpPr>
        <p:sp>
          <p:nvSpPr>
            <p:cNvPr id="65540" name="Rectangle 4">
              <a:extLst>
                <a:ext uri="{FF2B5EF4-FFF2-40B4-BE49-F238E27FC236}">
                  <a16:creationId xmlns:a16="http://schemas.microsoft.com/office/drawing/2014/main" id="{BFC91FFE-43C9-25DB-3A2D-35524F276280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97150" y="2286000"/>
              <a:ext cx="1130300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ghr</a:t>
              </a:r>
            </a:p>
          </p:txBody>
        </p:sp>
        <p:sp>
          <p:nvSpPr>
            <p:cNvPr id="65541" name="Line 5">
              <a:extLst>
                <a:ext uri="{FF2B5EF4-FFF2-40B4-BE49-F238E27FC236}">
                  <a16:creationId xmlns:a16="http://schemas.microsoft.com/office/drawing/2014/main" id="{A07E460A-1682-639C-5349-05EA7DB739EE}"/>
                </a:ext>
              </a:extLst>
            </p:cNvPr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2590800" y="258445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2" name="Line 6">
              <a:extLst>
                <a:ext uri="{FF2B5EF4-FFF2-40B4-BE49-F238E27FC236}">
                  <a16:creationId xmlns:a16="http://schemas.microsoft.com/office/drawing/2014/main" id="{7D62EA7E-5D46-AAA0-0348-4084D04A0C70}"/>
                </a:ext>
              </a:extLst>
            </p:cNvPr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2590800" y="2736850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3" name="Line 7">
              <a:extLst>
                <a:ext uri="{FF2B5EF4-FFF2-40B4-BE49-F238E27FC236}">
                  <a16:creationId xmlns:a16="http://schemas.microsoft.com/office/drawing/2014/main" id="{64132CA6-DB0C-4984-EBC6-820EF70FF369}"/>
                </a:ext>
              </a:extLst>
            </p:cNvPr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3733800" y="258445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4" name="Line 8">
              <a:extLst>
                <a:ext uri="{FF2B5EF4-FFF2-40B4-BE49-F238E27FC236}">
                  <a16:creationId xmlns:a16="http://schemas.microsoft.com/office/drawing/2014/main" id="{3A26D4C0-6BA8-06E8-4B23-FBC084793E32}"/>
                </a:ext>
              </a:extLst>
            </p:cNvPr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3200400" y="273685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5" name="Line 9">
              <a:extLst>
                <a:ext uri="{FF2B5EF4-FFF2-40B4-BE49-F238E27FC236}">
                  <a16:creationId xmlns:a16="http://schemas.microsoft.com/office/drawing/2014/main" id="{DD840D72-F23C-2F5F-3E0C-4E7C64A0CD9E}"/>
                </a:ext>
              </a:extLst>
            </p:cNvPr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3200400" y="311785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6" name="Rectangle 10">
              <a:extLst>
                <a:ext uri="{FF2B5EF4-FFF2-40B4-BE49-F238E27FC236}">
                  <a16:creationId xmlns:a16="http://schemas.microsoft.com/office/drawing/2014/main" id="{6A6E6919-1C46-848A-D980-4675CBAFEAA9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862513" y="3422650"/>
              <a:ext cx="1495603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2-bit predictors</a:t>
              </a:r>
            </a:p>
          </p:txBody>
        </p:sp>
        <p:sp>
          <p:nvSpPr>
            <p:cNvPr id="65547" name="Rectangle 11">
              <a:extLst>
                <a:ext uri="{FF2B5EF4-FFF2-40B4-BE49-F238E27FC236}">
                  <a16:creationId xmlns:a16="http://schemas.microsoft.com/office/drawing/2014/main" id="{91ED97E0-7677-4A23-04C5-698B4395BFA9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425950" y="2743200"/>
              <a:ext cx="368300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00</a:t>
              </a:r>
            </a:p>
          </p:txBody>
        </p:sp>
        <p:sp>
          <p:nvSpPr>
            <p:cNvPr id="65548" name="Rectangle 12">
              <a:extLst>
                <a:ext uri="{FF2B5EF4-FFF2-40B4-BE49-F238E27FC236}">
                  <a16:creationId xmlns:a16="http://schemas.microsoft.com/office/drawing/2014/main" id="{04BA853B-2038-4241-2FBA-70F87CB68A42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425950" y="2971800"/>
              <a:ext cx="368300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01</a:t>
              </a:r>
            </a:p>
          </p:txBody>
        </p:sp>
        <p:sp>
          <p:nvSpPr>
            <p:cNvPr id="65549" name="Rectangle 13">
              <a:extLst>
                <a:ext uri="{FF2B5EF4-FFF2-40B4-BE49-F238E27FC236}">
                  <a16:creationId xmlns:a16="http://schemas.microsoft.com/office/drawing/2014/main" id="{38639347-E4A0-8E7A-05C8-5409B289824B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425950" y="4876800"/>
              <a:ext cx="368300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11</a:t>
              </a:r>
            </a:p>
          </p:txBody>
        </p:sp>
        <p:sp>
          <p:nvSpPr>
            <p:cNvPr id="65550" name="Rectangle 14">
              <a:extLst>
                <a:ext uri="{FF2B5EF4-FFF2-40B4-BE49-F238E27FC236}">
                  <a16:creationId xmlns:a16="http://schemas.microsoft.com/office/drawing/2014/main" id="{214F5DB9-C8AA-DBF6-A5A1-951AB9A09491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425950" y="3200400"/>
              <a:ext cx="368300" cy="16637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65551" name="Rectangle 15">
              <a:extLst>
                <a:ext uri="{FF2B5EF4-FFF2-40B4-BE49-F238E27FC236}">
                  <a16:creationId xmlns:a16="http://schemas.microsoft.com/office/drawing/2014/main" id="{D7617EF1-1ED9-EB11-7535-CA9C361EBD46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425950" y="3810000"/>
              <a:ext cx="368300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00</a:t>
              </a:r>
            </a:p>
          </p:txBody>
        </p:sp>
        <p:sp>
          <p:nvSpPr>
            <p:cNvPr id="65552" name="Rectangle 16">
              <a:extLst>
                <a:ext uri="{FF2B5EF4-FFF2-40B4-BE49-F238E27FC236}">
                  <a16:creationId xmlns:a16="http://schemas.microsoft.com/office/drawing/2014/main" id="{2FEE7335-D734-844B-3419-CF7E5894B418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39750" y="3657600"/>
              <a:ext cx="1739900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PC</a:t>
              </a:r>
            </a:p>
          </p:txBody>
        </p:sp>
        <p:sp>
          <p:nvSpPr>
            <p:cNvPr id="65553" name="Line 17">
              <a:extLst>
                <a:ext uri="{FF2B5EF4-FFF2-40B4-BE49-F238E27FC236}">
                  <a16:creationId xmlns:a16="http://schemas.microsoft.com/office/drawing/2014/main" id="{38580299-51F3-E4D0-EF11-A3380E6084C6}"/>
                </a:ext>
              </a:extLst>
            </p:cNvPr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524000" y="3956050"/>
              <a:ext cx="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4" name="Line 18">
              <a:extLst>
                <a:ext uri="{FF2B5EF4-FFF2-40B4-BE49-F238E27FC236}">
                  <a16:creationId xmlns:a16="http://schemas.microsoft.com/office/drawing/2014/main" id="{9969DD65-C986-F697-F53D-C47B07040AD5}"/>
                </a:ext>
              </a:extLst>
            </p:cNvPr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2286000" y="3956050"/>
              <a:ext cx="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Line 19">
              <a:extLst>
                <a:ext uri="{FF2B5EF4-FFF2-40B4-BE49-F238E27FC236}">
                  <a16:creationId xmlns:a16="http://schemas.microsoft.com/office/drawing/2014/main" id="{76E056E1-8E57-3EE9-F083-787B132461E2}"/>
                </a:ext>
              </a:extLst>
            </p:cNvPr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524000" y="4032250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6" name="Line 20">
              <a:extLst>
                <a:ext uri="{FF2B5EF4-FFF2-40B4-BE49-F238E27FC236}">
                  <a16:creationId xmlns:a16="http://schemas.microsoft.com/office/drawing/2014/main" id="{4AF00789-07A6-35C8-0AA4-57B0382316C0}"/>
                </a:ext>
              </a:extLst>
            </p:cNvPr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905000" y="403225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7" name="Line 21">
              <a:extLst>
                <a:ext uri="{FF2B5EF4-FFF2-40B4-BE49-F238E27FC236}">
                  <a16:creationId xmlns:a16="http://schemas.microsoft.com/office/drawing/2014/main" id="{9FB4E08F-B30C-90FC-6434-B113E43A2D30}"/>
                </a:ext>
              </a:extLst>
            </p:cNvPr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1905000" y="4184650"/>
              <a:ext cx="1066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8" name="AutoShape 22">
              <a:extLst>
                <a:ext uri="{FF2B5EF4-FFF2-40B4-BE49-F238E27FC236}">
                  <a16:creationId xmlns:a16="http://schemas.microsoft.com/office/drawing/2014/main" id="{0A1080AB-BF14-CF69-DBB0-AEB8C4A96904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978150" y="3962400"/>
              <a:ext cx="825500" cy="368300"/>
            </a:xfrm>
            <a:prstGeom prst="homePlate">
              <a:avLst>
                <a:gd name="adj" fmla="val 74713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  <a:latin typeface="+mn-lt"/>
                </a:rPr>
                <a:t>combining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  <a:latin typeface="+mn-lt"/>
                </a:rPr>
                <a:t>function</a:t>
              </a:r>
            </a:p>
          </p:txBody>
        </p:sp>
        <p:sp>
          <p:nvSpPr>
            <p:cNvPr id="65559" name="Line 23">
              <a:extLst>
                <a:ext uri="{FF2B5EF4-FFF2-40B4-BE49-F238E27FC236}">
                  <a16:creationId xmlns:a16="http://schemas.microsoft.com/office/drawing/2014/main" id="{E3447F64-37CE-F0AC-8ABF-505487364B2F}"/>
                </a:ext>
              </a:extLst>
            </p:cNvPr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3819525" y="4156075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0" name="Rectangle 24">
              <a:extLst>
                <a:ext uri="{FF2B5EF4-FFF2-40B4-BE49-F238E27FC236}">
                  <a16:creationId xmlns:a16="http://schemas.microsoft.com/office/drawing/2014/main" id="{1AE15FE7-87CB-5390-13B9-B2797F8E02D0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343400" y="2355850"/>
              <a:ext cx="540214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BHT</a:t>
              </a:r>
            </a:p>
          </p:txBody>
        </p:sp>
      </p:grp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77D268E8-D63C-C554-7C33-3BA3C7DE8FF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Gshare</a:t>
            </a: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BEEE1F2C-12D4-8AED-3123-0459A35D9AC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64883" y="1651309"/>
            <a:ext cx="3778250" cy="1981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dirty="0"/>
              <a:t>For a </a:t>
            </a:r>
            <a:r>
              <a:rPr lang="en-US" altLang="en-US" dirty="0" err="1"/>
              <a:t>gshare</a:t>
            </a:r>
            <a:r>
              <a:rPr lang="en-US" altLang="en-US" dirty="0"/>
              <a:t> predictor and a branch whose pattern is:</a:t>
            </a:r>
          </a:p>
          <a:p>
            <a:pPr marL="0" indent="0">
              <a:buNone/>
            </a:pPr>
            <a:r>
              <a:rPr lang="en-US" altLang="en-US" dirty="0"/>
              <a:t>TNTNTNTN</a:t>
            </a:r>
          </a:p>
          <a:p>
            <a:pPr marL="0" indent="0">
              <a:buNone/>
            </a:pPr>
            <a:r>
              <a:rPr lang="en-US" altLang="en-US" dirty="0"/>
              <a:t>What will it's prediction accuracy be (over many, many executions, assume no aliasing)?</a:t>
            </a:r>
          </a:p>
        </p:txBody>
      </p:sp>
      <p:graphicFrame>
        <p:nvGraphicFramePr>
          <p:cNvPr id="24" name="Group 32">
            <a:extLst>
              <a:ext uri="{FF2B5EF4-FFF2-40B4-BE49-F238E27FC236}">
                <a16:creationId xmlns:a16="http://schemas.microsoft.com/office/drawing/2014/main" id="{D0359DFE-C971-9703-28F7-E578666DFEFF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66299184"/>
              </p:ext>
            </p:extLst>
          </p:nvPr>
        </p:nvGraphicFramePr>
        <p:xfrm>
          <a:off x="1989138" y="4017963"/>
          <a:ext cx="4876800" cy="2286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Selection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~50%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~75%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~100%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Can't tell from the information provided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7607" name="Group 24">
            <a:extLst>
              <a:ext uri="{FF2B5EF4-FFF2-40B4-BE49-F238E27FC236}">
                <a16:creationId xmlns:a16="http://schemas.microsoft.com/office/drawing/2014/main" id="{416A71FB-7DD6-125C-0692-891E4DD9252E}"/>
              </a:ext>
            </a:extLst>
          </p:cNvPr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696077" y="2139950"/>
            <a:ext cx="5109179" cy="2578100"/>
            <a:chOff x="539750" y="2286000"/>
            <a:chExt cx="5471150" cy="2806700"/>
          </a:xfrm>
        </p:grpSpPr>
        <p:sp>
          <p:nvSpPr>
            <p:cNvPr id="67608" name="Rectangle 4">
              <a:extLst>
                <a:ext uri="{FF2B5EF4-FFF2-40B4-BE49-F238E27FC236}">
                  <a16:creationId xmlns:a16="http://schemas.microsoft.com/office/drawing/2014/main" id="{F17708DC-FCFF-9A42-9E2E-0584D465FA1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97150" y="2286000"/>
              <a:ext cx="1130300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ghr</a:t>
              </a:r>
            </a:p>
          </p:txBody>
        </p:sp>
        <p:sp>
          <p:nvSpPr>
            <p:cNvPr id="67609" name="Line 5">
              <a:extLst>
                <a:ext uri="{FF2B5EF4-FFF2-40B4-BE49-F238E27FC236}">
                  <a16:creationId xmlns:a16="http://schemas.microsoft.com/office/drawing/2014/main" id="{DA5AEDD3-A97F-71A0-7E93-EE4BD902F9A1}"/>
                </a:ext>
              </a:extLst>
            </p:cNvPr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2590800" y="258445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0" name="Line 6">
              <a:extLst>
                <a:ext uri="{FF2B5EF4-FFF2-40B4-BE49-F238E27FC236}">
                  <a16:creationId xmlns:a16="http://schemas.microsoft.com/office/drawing/2014/main" id="{A108F25A-F031-8C86-FDC2-2CC008378567}"/>
                </a:ext>
              </a:extLst>
            </p:cNvPr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2590800" y="2736850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1" name="Line 7">
              <a:extLst>
                <a:ext uri="{FF2B5EF4-FFF2-40B4-BE49-F238E27FC236}">
                  <a16:creationId xmlns:a16="http://schemas.microsoft.com/office/drawing/2014/main" id="{62501427-336F-62B1-6195-5DDB93D934CA}"/>
                </a:ext>
              </a:extLst>
            </p:cNvPr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3733800" y="258445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2" name="Line 8">
              <a:extLst>
                <a:ext uri="{FF2B5EF4-FFF2-40B4-BE49-F238E27FC236}">
                  <a16:creationId xmlns:a16="http://schemas.microsoft.com/office/drawing/2014/main" id="{9127E97B-5D80-A497-B434-E2FFCA6F756C}"/>
                </a:ext>
              </a:extLst>
            </p:cNvPr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3200400" y="273685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3" name="Line 9">
              <a:extLst>
                <a:ext uri="{FF2B5EF4-FFF2-40B4-BE49-F238E27FC236}">
                  <a16:creationId xmlns:a16="http://schemas.microsoft.com/office/drawing/2014/main" id="{6CA8C8E2-D191-9B00-98B1-0021B1C7F0C8}"/>
                </a:ext>
              </a:extLst>
            </p:cNvPr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3200400" y="311785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4" name="Rectangle 10">
              <a:extLst>
                <a:ext uri="{FF2B5EF4-FFF2-40B4-BE49-F238E27FC236}">
                  <a16:creationId xmlns:a16="http://schemas.microsoft.com/office/drawing/2014/main" id="{CFCBB387-111C-1099-601A-68B083A7DDB3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862513" y="3422650"/>
              <a:ext cx="1148387" cy="633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2-bit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predictors</a:t>
              </a:r>
            </a:p>
          </p:txBody>
        </p:sp>
        <p:sp>
          <p:nvSpPr>
            <p:cNvPr id="67615" name="Rectangle 11">
              <a:extLst>
                <a:ext uri="{FF2B5EF4-FFF2-40B4-BE49-F238E27FC236}">
                  <a16:creationId xmlns:a16="http://schemas.microsoft.com/office/drawing/2014/main" id="{3349B428-81A9-4D90-3269-8781C335394A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425950" y="2743200"/>
              <a:ext cx="368300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00</a:t>
              </a:r>
            </a:p>
          </p:txBody>
        </p:sp>
        <p:sp>
          <p:nvSpPr>
            <p:cNvPr id="67616" name="Rectangle 12">
              <a:extLst>
                <a:ext uri="{FF2B5EF4-FFF2-40B4-BE49-F238E27FC236}">
                  <a16:creationId xmlns:a16="http://schemas.microsoft.com/office/drawing/2014/main" id="{43856F38-3549-3722-67E2-01B7CCF2C772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425950" y="2971800"/>
              <a:ext cx="368300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01</a:t>
              </a:r>
            </a:p>
          </p:txBody>
        </p:sp>
        <p:sp>
          <p:nvSpPr>
            <p:cNvPr id="67617" name="Rectangle 13">
              <a:extLst>
                <a:ext uri="{FF2B5EF4-FFF2-40B4-BE49-F238E27FC236}">
                  <a16:creationId xmlns:a16="http://schemas.microsoft.com/office/drawing/2014/main" id="{E8D43E94-A29C-6638-5AE9-FD8E0BBD5B7F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425950" y="4876800"/>
              <a:ext cx="368300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11</a:t>
              </a:r>
            </a:p>
          </p:txBody>
        </p:sp>
        <p:sp>
          <p:nvSpPr>
            <p:cNvPr id="67618" name="Rectangle 14">
              <a:extLst>
                <a:ext uri="{FF2B5EF4-FFF2-40B4-BE49-F238E27FC236}">
                  <a16:creationId xmlns:a16="http://schemas.microsoft.com/office/drawing/2014/main" id="{055CEEE2-1DA5-D660-1EF5-2D87485C7ADA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425950" y="3200400"/>
              <a:ext cx="368300" cy="16637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67619" name="Rectangle 15">
              <a:extLst>
                <a:ext uri="{FF2B5EF4-FFF2-40B4-BE49-F238E27FC236}">
                  <a16:creationId xmlns:a16="http://schemas.microsoft.com/office/drawing/2014/main" id="{3A38B61C-180A-04CF-695E-3E9CA24D6BBD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425950" y="3810000"/>
              <a:ext cx="368300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00</a:t>
              </a:r>
            </a:p>
          </p:txBody>
        </p:sp>
        <p:sp>
          <p:nvSpPr>
            <p:cNvPr id="67620" name="Rectangle 16">
              <a:extLst>
                <a:ext uri="{FF2B5EF4-FFF2-40B4-BE49-F238E27FC236}">
                  <a16:creationId xmlns:a16="http://schemas.microsoft.com/office/drawing/2014/main" id="{1F122E00-915E-35BF-157C-85B20527FA4B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39750" y="3657600"/>
              <a:ext cx="1739900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PC</a:t>
              </a:r>
            </a:p>
          </p:txBody>
        </p:sp>
        <p:sp>
          <p:nvSpPr>
            <p:cNvPr id="67621" name="Line 17">
              <a:extLst>
                <a:ext uri="{FF2B5EF4-FFF2-40B4-BE49-F238E27FC236}">
                  <a16:creationId xmlns:a16="http://schemas.microsoft.com/office/drawing/2014/main" id="{25795805-6D7A-0EDF-448A-68D675917682}"/>
                </a:ext>
              </a:extLst>
            </p:cNvPr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524000" y="3956050"/>
              <a:ext cx="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22" name="Line 18">
              <a:extLst>
                <a:ext uri="{FF2B5EF4-FFF2-40B4-BE49-F238E27FC236}">
                  <a16:creationId xmlns:a16="http://schemas.microsoft.com/office/drawing/2014/main" id="{4DAD7350-8394-0212-FF0D-31A21428D79B}"/>
                </a:ext>
              </a:extLst>
            </p:cNvPr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286000" y="3956050"/>
              <a:ext cx="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23" name="Line 19">
              <a:extLst>
                <a:ext uri="{FF2B5EF4-FFF2-40B4-BE49-F238E27FC236}">
                  <a16:creationId xmlns:a16="http://schemas.microsoft.com/office/drawing/2014/main" id="{48F6F1A6-05C5-1D5B-B467-FEE50465A1E3}"/>
                </a:ext>
              </a:extLst>
            </p:cNvPr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524000" y="4032250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24" name="Line 20">
              <a:extLst>
                <a:ext uri="{FF2B5EF4-FFF2-40B4-BE49-F238E27FC236}">
                  <a16:creationId xmlns:a16="http://schemas.microsoft.com/office/drawing/2014/main" id="{F0F4FF70-F3A3-B461-0CBE-78C0085B8086}"/>
                </a:ext>
              </a:extLst>
            </p:cNvPr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1905000" y="403225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25" name="Line 21">
              <a:extLst>
                <a:ext uri="{FF2B5EF4-FFF2-40B4-BE49-F238E27FC236}">
                  <a16:creationId xmlns:a16="http://schemas.microsoft.com/office/drawing/2014/main" id="{D58C931F-25CD-8F6F-FC17-3F430C8736EC}"/>
                </a:ext>
              </a:extLst>
            </p:cNvPr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1905000" y="4184650"/>
              <a:ext cx="1066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26" name="AutoShape 22">
              <a:extLst>
                <a:ext uri="{FF2B5EF4-FFF2-40B4-BE49-F238E27FC236}">
                  <a16:creationId xmlns:a16="http://schemas.microsoft.com/office/drawing/2014/main" id="{9EA572E7-062E-1410-9F81-0DCFB3A6CCD2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978150" y="3962400"/>
              <a:ext cx="825500" cy="368300"/>
            </a:xfrm>
            <a:prstGeom prst="homePlate">
              <a:avLst>
                <a:gd name="adj" fmla="val 74713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  <a:latin typeface="+mn-lt"/>
                </a:rPr>
                <a:t>combining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  <a:latin typeface="+mn-lt"/>
                </a:rPr>
                <a:t>function</a:t>
              </a:r>
            </a:p>
          </p:txBody>
        </p:sp>
        <p:sp>
          <p:nvSpPr>
            <p:cNvPr id="67627" name="Line 23">
              <a:extLst>
                <a:ext uri="{FF2B5EF4-FFF2-40B4-BE49-F238E27FC236}">
                  <a16:creationId xmlns:a16="http://schemas.microsoft.com/office/drawing/2014/main" id="{FAEF747C-F411-AE75-B1A3-5FB249EE5941}"/>
                </a:ext>
              </a:extLst>
            </p:cNvPr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819525" y="4156075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28" name="Rectangle 24">
              <a:extLst>
                <a:ext uri="{FF2B5EF4-FFF2-40B4-BE49-F238E27FC236}">
                  <a16:creationId xmlns:a16="http://schemas.microsoft.com/office/drawing/2014/main" id="{7BA46EF7-12B1-A085-7FE3-9FF49FD9C3F1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343400" y="2355850"/>
              <a:ext cx="578487" cy="365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BHT</a:t>
              </a:r>
            </a:p>
          </p:txBody>
        </p:sp>
      </p:grp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81E2148D-35FC-2014-9066-BA1D8130F13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Performance of 2-level Correlating Branch Prediction</a:t>
            </a:r>
          </a:p>
        </p:txBody>
      </p:sp>
      <p:pic>
        <p:nvPicPr>
          <p:cNvPr id="69634" name="Picture 4" descr="Ch3-fig15">
            <a:extLst>
              <a:ext uri="{FF2B5EF4-FFF2-40B4-BE49-F238E27FC236}">
                <a16:creationId xmlns:a16="http://schemas.microsoft.com/office/drawing/2014/main" id="{EB3F0C5B-76A3-0A23-E1C9-ED0C707DA27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47800"/>
            <a:ext cx="414655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4DBC51B0-3D5A-69A2-63BE-4FC25A9B048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Are we happy yet????</a:t>
            </a:r>
          </a:p>
        </p:txBody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F62B6153-5C36-8772-C3D3-BC7AA9AB3D2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86ECB5BA-C629-003A-CB1C-A7481BAD483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Can We Do Better?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1F6CADB1-0C0D-17C1-637B-8D4F1208174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105025" y="1790700"/>
            <a:ext cx="7772400" cy="76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Can we get more information dynamically than just the general history of this branch?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EA14C151-A9DF-ADE3-A52D-66007C2B1C9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Can We Do Better?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6EF16382-7169-ED4C-ECAE-98D99D612E73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Can we get more information dynamically than just the general history of this branch?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We can look at </a:t>
            </a:r>
            <a:r>
              <a:rPr lang="en-US" altLang="en-US" b="1" i="1" dirty="0">
                <a:solidFill>
                  <a:srgbClr val="009900"/>
                </a:solidFill>
              </a:rPr>
              <a:t>patterns</a:t>
            </a:r>
            <a:r>
              <a:rPr lang="en-US" altLang="en-US" dirty="0"/>
              <a:t> (</a:t>
            </a:r>
            <a:r>
              <a:rPr lang="en-US" altLang="en-US" i="1" dirty="0">
                <a:solidFill>
                  <a:srgbClr val="FF33CC"/>
                </a:solidFill>
              </a:rPr>
              <a:t>local predictor</a:t>
            </a:r>
            <a:r>
              <a:rPr lang="en-US" altLang="en-US" dirty="0"/>
              <a:t>) for a particular branch.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last eight branches 00100100, then it is a good guess that the next one is “1” (taken)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even/odd branch?</a:t>
            </a: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15CA1AEC-63AF-53ED-2021-12ACB881D39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07050" y="4813300"/>
            <a:ext cx="825500" cy="158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244" name="Rectangle 5">
            <a:extLst>
              <a:ext uri="{FF2B5EF4-FFF2-40B4-BE49-F238E27FC236}">
                <a16:creationId xmlns:a16="http://schemas.microsoft.com/office/drawing/2014/main" id="{AA13138C-8C30-E394-4145-FBA387C831B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07050" y="389890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000000</a:t>
            </a:r>
          </a:p>
        </p:txBody>
      </p:sp>
      <p:sp>
        <p:nvSpPr>
          <p:cNvPr id="10245" name="Rectangle 6">
            <a:extLst>
              <a:ext uri="{FF2B5EF4-FFF2-40B4-BE49-F238E27FC236}">
                <a16:creationId xmlns:a16="http://schemas.microsoft.com/office/drawing/2014/main" id="{7CA6CD72-CA99-74B8-A358-8A092B02C1B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607050" y="412750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111111</a:t>
            </a:r>
          </a:p>
        </p:txBody>
      </p:sp>
      <p:sp>
        <p:nvSpPr>
          <p:cNvPr id="10246" name="Rectangle 7">
            <a:extLst>
              <a:ext uri="{FF2B5EF4-FFF2-40B4-BE49-F238E27FC236}">
                <a16:creationId xmlns:a16="http://schemas.microsoft.com/office/drawing/2014/main" id="{932487B2-DAF4-13F8-5786-B4056EDC677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07050" y="435610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001001</a:t>
            </a:r>
          </a:p>
        </p:txBody>
      </p:sp>
      <p:sp>
        <p:nvSpPr>
          <p:cNvPr id="10247" name="Rectangle 8">
            <a:extLst>
              <a:ext uri="{FF2B5EF4-FFF2-40B4-BE49-F238E27FC236}">
                <a16:creationId xmlns:a16="http://schemas.microsoft.com/office/drawing/2014/main" id="{C244D159-DC4A-4760-DB67-D69580D40DB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607050" y="458470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000000</a:t>
            </a:r>
          </a:p>
        </p:txBody>
      </p:sp>
      <p:sp>
        <p:nvSpPr>
          <p:cNvPr id="10248" name="Rectangle 9">
            <a:extLst>
              <a:ext uri="{FF2B5EF4-FFF2-40B4-BE49-F238E27FC236}">
                <a16:creationId xmlns:a16="http://schemas.microsoft.com/office/drawing/2014/main" id="{05195F06-1B3A-CB56-C1CA-B48771D0864D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778250" y="3594100"/>
            <a:ext cx="1130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10249" name="Line 10">
            <a:extLst>
              <a:ext uri="{FF2B5EF4-FFF2-40B4-BE49-F238E27FC236}">
                <a16:creationId xmlns:a16="http://schemas.microsoft.com/office/drawing/2014/main" id="{BC18AACE-DC50-CD06-C0CE-233FA9DD1AE6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457700" y="38163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11">
            <a:extLst>
              <a:ext uri="{FF2B5EF4-FFF2-40B4-BE49-F238E27FC236}">
                <a16:creationId xmlns:a16="http://schemas.microsoft.com/office/drawing/2014/main" id="{F1712B6E-D4E6-EC1F-96D3-5F9CD29EE6B6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457700" y="396875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2">
            <a:extLst>
              <a:ext uri="{FF2B5EF4-FFF2-40B4-BE49-F238E27FC236}">
                <a16:creationId xmlns:a16="http://schemas.microsoft.com/office/drawing/2014/main" id="{FF02DCEB-CBA0-4F1A-7FF4-DDA198667289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4762500" y="38163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13">
            <a:extLst>
              <a:ext uri="{FF2B5EF4-FFF2-40B4-BE49-F238E27FC236}">
                <a16:creationId xmlns:a16="http://schemas.microsoft.com/office/drawing/2014/main" id="{86248420-DBD5-BBDE-30D1-FF74C4A5ABB9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610100" y="3968750"/>
            <a:ext cx="0" cy="1060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Line 14">
            <a:extLst>
              <a:ext uri="{FF2B5EF4-FFF2-40B4-BE49-F238E27FC236}">
                <a16:creationId xmlns:a16="http://schemas.microsoft.com/office/drawing/2014/main" id="{785C7192-8400-8100-113E-5498BBF2E8BD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648200" y="50292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Rectangle 15">
            <a:extLst>
              <a:ext uri="{FF2B5EF4-FFF2-40B4-BE49-F238E27FC236}">
                <a16:creationId xmlns:a16="http://schemas.microsoft.com/office/drawing/2014/main" id="{A5258DF4-92F1-A611-EB17-246884CBFF69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643813" y="3435351"/>
            <a:ext cx="54021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BHT</a:t>
            </a:r>
          </a:p>
        </p:txBody>
      </p:sp>
      <p:sp>
        <p:nvSpPr>
          <p:cNvPr id="10255" name="Rectangle 16">
            <a:extLst>
              <a:ext uri="{FF2B5EF4-FFF2-40B4-BE49-F238E27FC236}">
                <a16:creationId xmlns:a16="http://schemas.microsoft.com/office/drawing/2014/main" id="{56CC3037-E0D7-2092-7280-5A8F0D54FE0F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740650" y="38227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00</a:t>
            </a:r>
          </a:p>
        </p:txBody>
      </p:sp>
      <p:sp>
        <p:nvSpPr>
          <p:cNvPr id="10256" name="Rectangle 17">
            <a:extLst>
              <a:ext uri="{FF2B5EF4-FFF2-40B4-BE49-F238E27FC236}">
                <a16:creationId xmlns:a16="http://schemas.microsoft.com/office/drawing/2014/main" id="{2C9A3945-7728-940C-B9C9-508C31B6CD6E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740650" y="40513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00</a:t>
            </a:r>
          </a:p>
        </p:txBody>
      </p:sp>
      <p:sp>
        <p:nvSpPr>
          <p:cNvPr id="10257" name="Rectangle 18">
            <a:extLst>
              <a:ext uri="{FF2B5EF4-FFF2-40B4-BE49-F238E27FC236}">
                <a16:creationId xmlns:a16="http://schemas.microsoft.com/office/drawing/2014/main" id="{BF3790B2-9128-F59A-246B-F5D02A7D2E57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740650" y="59563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11</a:t>
            </a:r>
          </a:p>
        </p:txBody>
      </p:sp>
      <p:sp>
        <p:nvSpPr>
          <p:cNvPr id="10258" name="Rectangle 19">
            <a:extLst>
              <a:ext uri="{FF2B5EF4-FFF2-40B4-BE49-F238E27FC236}">
                <a16:creationId xmlns:a16="http://schemas.microsoft.com/office/drawing/2014/main" id="{4D1A0EBE-BB96-CA06-781A-D8D8DF423AE4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740650" y="4279900"/>
            <a:ext cx="368300" cy="1663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259" name="Line 20">
            <a:extLst>
              <a:ext uri="{FF2B5EF4-FFF2-40B4-BE49-F238E27FC236}">
                <a16:creationId xmlns:a16="http://schemas.microsoft.com/office/drawing/2014/main" id="{AEF3714C-19DD-1B4B-FC00-732FCFFF429B}"/>
              </a:ext>
            </a:extLst>
          </p:cNvPr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V="1">
            <a:off x="6438900" y="3892550"/>
            <a:ext cx="1295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21">
            <a:extLst>
              <a:ext uri="{FF2B5EF4-FFF2-40B4-BE49-F238E27FC236}">
                <a16:creationId xmlns:a16="http://schemas.microsoft.com/office/drawing/2014/main" id="{7B41D5A4-C8E2-D0AD-CFB2-8E914832A8AA}"/>
              </a:ext>
            </a:extLst>
          </p:cNvPr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6438900" y="4197350"/>
            <a:ext cx="12954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Line 22">
            <a:extLst>
              <a:ext uri="{FF2B5EF4-FFF2-40B4-BE49-F238E27FC236}">
                <a16:creationId xmlns:a16="http://schemas.microsoft.com/office/drawing/2014/main" id="{3008A743-4592-672B-3B2F-934151031FCA}"/>
              </a:ext>
            </a:extLst>
          </p:cNvPr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6438900" y="44259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23">
            <a:extLst>
              <a:ext uri="{FF2B5EF4-FFF2-40B4-BE49-F238E27FC236}">
                <a16:creationId xmlns:a16="http://schemas.microsoft.com/office/drawing/2014/main" id="{67744E5D-3444-5B3C-82AB-C5031C9DCE84}"/>
              </a:ext>
            </a:extLst>
          </p:cNvPr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V="1">
            <a:off x="6438900" y="3968750"/>
            <a:ext cx="1295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7ED57391-67C0-5137-6DB4-E86A6C5205D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Can We Do Better?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A5F54217-4B6E-46F5-2CC2-6D6E9BCA796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962150" y="1770506"/>
            <a:ext cx="3778250" cy="1981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dirty="0"/>
              <a:t>For a local predictor and a branch whose pattern is:</a:t>
            </a:r>
          </a:p>
          <a:p>
            <a:pPr marL="0" indent="0">
              <a:buNone/>
            </a:pPr>
            <a:r>
              <a:rPr lang="en-US" altLang="en-US" dirty="0"/>
              <a:t>TNTNTNTN</a:t>
            </a:r>
          </a:p>
          <a:p>
            <a:pPr marL="0" indent="0">
              <a:buNone/>
            </a:pPr>
            <a:r>
              <a:rPr lang="en-US" altLang="en-US" dirty="0"/>
              <a:t>What will it's prediction accuracy be (over many, many executions, assume no aliasing)?</a:t>
            </a: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CBCAFBBC-1109-1155-ADC6-8B4350C4C05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545513" y="3429000"/>
            <a:ext cx="825500" cy="158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CF3C0051-3246-02C8-B25E-14E173FFE7D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545513" y="251460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000000</a:t>
            </a:r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76B1747E-1417-6014-A837-A529C99317D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545513" y="274320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111111</a:t>
            </a:r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457D2FDE-A378-1E74-4C4B-FA114BC75AC9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545513" y="297180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001001</a:t>
            </a:r>
          </a:p>
        </p:txBody>
      </p:sp>
      <p:sp>
        <p:nvSpPr>
          <p:cNvPr id="12295" name="Rectangle 8">
            <a:extLst>
              <a:ext uri="{FF2B5EF4-FFF2-40B4-BE49-F238E27FC236}">
                <a16:creationId xmlns:a16="http://schemas.microsoft.com/office/drawing/2014/main" id="{B37547A0-40C7-9EBE-4F6A-4516558B353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545513" y="320040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000000</a:t>
            </a:r>
          </a:p>
        </p:txBody>
      </p:sp>
      <p:sp>
        <p:nvSpPr>
          <p:cNvPr id="12296" name="Rectangle 9">
            <a:extLst>
              <a:ext uri="{FF2B5EF4-FFF2-40B4-BE49-F238E27FC236}">
                <a16:creationId xmlns:a16="http://schemas.microsoft.com/office/drawing/2014/main" id="{290B7C1F-3B52-3A38-E640-0E775810EE25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716713" y="2209800"/>
            <a:ext cx="1130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12297" name="Line 10">
            <a:extLst>
              <a:ext uri="{FF2B5EF4-FFF2-40B4-BE49-F238E27FC236}">
                <a16:creationId xmlns:a16="http://schemas.microsoft.com/office/drawing/2014/main" id="{51EAF2A3-2E58-1994-DFDA-BA3D5847AC16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396163" y="24320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1">
            <a:extLst>
              <a:ext uri="{FF2B5EF4-FFF2-40B4-BE49-F238E27FC236}">
                <a16:creationId xmlns:a16="http://schemas.microsoft.com/office/drawing/2014/main" id="{0CA4C5DB-FC55-5FB3-B41B-E0D708F419C7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7396163" y="258445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2">
            <a:extLst>
              <a:ext uri="{FF2B5EF4-FFF2-40B4-BE49-F238E27FC236}">
                <a16:creationId xmlns:a16="http://schemas.microsoft.com/office/drawing/2014/main" id="{20D6492C-F3F3-DEAD-535E-C6CD358E09F2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7700963" y="24320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3">
            <a:extLst>
              <a:ext uri="{FF2B5EF4-FFF2-40B4-BE49-F238E27FC236}">
                <a16:creationId xmlns:a16="http://schemas.microsoft.com/office/drawing/2014/main" id="{E5541ED1-4AFE-B05A-EBF2-B449B4CAB463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7548563" y="2584450"/>
            <a:ext cx="0" cy="1060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4">
            <a:extLst>
              <a:ext uri="{FF2B5EF4-FFF2-40B4-BE49-F238E27FC236}">
                <a16:creationId xmlns:a16="http://schemas.microsoft.com/office/drawing/2014/main" id="{B7AC59D7-5CA5-F8FB-35F5-8B79CF9EAEEC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7586663" y="36449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Rectangle 15">
            <a:extLst>
              <a:ext uri="{FF2B5EF4-FFF2-40B4-BE49-F238E27FC236}">
                <a16:creationId xmlns:a16="http://schemas.microsoft.com/office/drawing/2014/main" id="{418EE215-8B45-CD8F-F3AB-07DF5813FAE4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0582276" y="2051051"/>
            <a:ext cx="54021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BHT</a:t>
            </a:r>
          </a:p>
        </p:txBody>
      </p:sp>
      <p:sp>
        <p:nvSpPr>
          <p:cNvPr id="12303" name="Rectangle 16">
            <a:extLst>
              <a:ext uri="{FF2B5EF4-FFF2-40B4-BE49-F238E27FC236}">
                <a16:creationId xmlns:a16="http://schemas.microsoft.com/office/drawing/2014/main" id="{07FE0CA1-674B-A8D4-B8D1-C7E380908EDD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0679113" y="24384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00</a:t>
            </a:r>
          </a:p>
        </p:txBody>
      </p:sp>
      <p:sp>
        <p:nvSpPr>
          <p:cNvPr id="12304" name="Rectangle 17">
            <a:extLst>
              <a:ext uri="{FF2B5EF4-FFF2-40B4-BE49-F238E27FC236}">
                <a16:creationId xmlns:a16="http://schemas.microsoft.com/office/drawing/2014/main" id="{C0F861B7-EE7F-ABE4-CE7D-0498A2B9027C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0679113" y="26670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00</a:t>
            </a:r>
          </a:p>
        </p:txBody>
      </p:sp>
      <p:sp>
        <p:nvSpPr>
          <p:cNvPr id="12305" name="Rectangle 18">
            <a:extLst>
              <a:ext uri="{FF2B5EF4-FFF2-40B4-BE49-F238E27FC236}">
                <a16:creationId xmlns:a16="http://schemas.microsoft.com/office/drawing/2014/main" id="{41AD401E-7085-9F45-DE86-556B8E6FD5A7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0679113" y="45720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11</a:t>
            </a:r>
          </a:p>
        </p:txBody>
      </p:sp>
      <p:sp>
        <p:nvSpPr>
          <p:cNvPr id="12306" name="Rectangle 19">
            <a:extLst>
              <a:ext uri="{FF2B5EF4-FFF2-40B4-BE49-F238E27FC236}">
                <a16:creationId xmlns:a16="http://schemas.microsoft.com/office/drawing/2014/main" id="{5449ECC7-7C1C-D34B-B815-02A1C371D87E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0679113" y="2895600"/>
            <a:ext cx="368300" cy="1663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307" name="Line 20">
            <a:extLst>
              <a:ext uri="{FF2B5EF4-FFF2-40B4-BE49-F238E27FC236}">
                <a16:creationId xmlns:a16="http://schemas.microsoft.com/office/drawing/2014/main" id="{7FD60763-7C61-2624-E91B-9E49463C266E}"/>
              </a:ext>
            </a:extLst>
          </p:cNvPr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V="1">
            <a:off x="9377363" y="2508250"/>
            <a:ext cx="1295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Line 21">
            <a:extLst>
              <a:ext uri="{FF2B5EF4-FFF2-40B4-BE49-F238E27FC236}">
                <a16:creationId xmlns:a16="http://schemas.microsoft.com/office/drawing/2014/main" id="{91937100-3387-BE1D-3DD6-7567EADAF46A}"/>
              </a:ext>
            </a:extLst>
          </p:cNvPr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9377363" y="2813050"/>
            <a:ext cx="12954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Line 22">
            <a:extLst>
              <a:ext uri="{FF2B5EF4-FFF2-40B4-BE49-F238E27FC236}">
                <a16:creationId xmlns:a16="http://schemas.microsoft.com/office/drawing/2014/main" id="{66346FC3-BBAD-720D-66F1-3DD9BB19E952}"/>
              </a:ext>
            </a:extLst>
          </p:cNvPr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9377363" y="30416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Line 23">
            <a:extLst>
              <a:ext uri="{FF2B5EF4-FFF2-40B4-BE49-F238E27FC236}">
                <a16:creationId xmlns:a16="http://schemas.microsoft.com/office/drawing/2014/main" id="{3B2750EA-472B-1E5B-1DFA-FC2D8A390D09}"/>
              </a:ext>
            </a:extLst>
          </p:cNvPr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V="1">
            <a:off x="9377363" y="2584450"/>
            <a:ext cx="1295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4" name="Group 32">
            <a:extLst>
              <a:ext uri="{FF2B5EF4-FFF2-40B4-BE49-F238E27FC236}">
                <a16:creationId xmlns:a16="http://schemas.microsoft.com/office/drawing/2014/main" id="{36A51C14-72EC-EC69-3C31-E75092A5F9D5}"/>
              </a:ext>
            </a:extLst>
          </p:cNvPr>
          <p:cNvGraphicFramePr>
            <a:graphicFrameLocks/>
          </p:cNvGraphicFramePr>
          <p:nvPr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4214316587"/>
              </p:ext>
            </p:extLst>
          </p:nvPr>
        </p:nvGraphicFramePr>
        <p:xfrm>
          <a:off x="1989138" y="4017963"/>
          <a:ext cx="4876800" cy="2286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Selection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~50%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~75%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~100%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Can't tell from the information provided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A23FCF05-6AFD-3BB2-54D8-5EC382DADCC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BAA4FA16-A888-DDFE-A837-70122B24CE9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algn="ctr">
              <a:buFontTx/>
              <a:buNone/>
            </a:pPr>
            <a:r>
              <a:rPr lang="en-US" altLang="en-US" sz="3200"/>
              <a:t>Illustrating branch predictors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0A5A1658-8DD7-8C9E-86C9-B5090553333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1-bit BHT</a:t>
            </a:r>
          </a:p>
        </p:txBody>
      </p:sp>
      <p:sp>
        <p:nvSpPr>
          <p:cNvPr id="16386" name="Rectangle 4">
            <a:extLst>
              <a:ext uri="{FF2B5EF4-FFF2-40B4-BE49-F238E27FC236}">
                <a16:creationId xmlns:a16="http://schemas.microsoft.com/office/drawing/2014/main" id="{3E576CB3-0DBA-9839-3610-2AF37843FA9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83150" y="1835150"/>
            <a:ext cx="139700" cy="394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6387" name="Line 5">
            <a:extLst>
              <a:ext uri="{FF2B5EF4-FFF2-40B4-BE49-F238E27FC236}">
                <a16:creationId xmlns:a16="http://schemas.microsoft.com/office/drawing/2014/main" id="{4B9D182C-4267-8886-BC20-0F632E759057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876800" y="3048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" name="Line 6">
            <a:extLst>
              <a:ext uri="{FF2B5EF4-FFF2-40B4-BE49-F238E27FC236}">
                <a16:creationId xmlns:a16="http://schemas.microsoft.com/office/drawing/2014/main" id="{1D373E5B-A5A9-65ED-0C9F-D327C5DF53B7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876800" y="3200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Line 7">
            <a:extLst>
              <a:ext uri="{FF2B5EF4-FFF2-40B4-BE49-F238E27FC236}">
                <a16:creationId xmlns:a16="http://schemas.microsoft.com/office/drawing/2014/main" id="{0295532B-8766-B2E6-5B6B-008FB1564E0F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876800" y="3352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Line 8">
            <a:extLst>
              <a:ext uri="{FF2B5EF4-FFF2-40B4-BE49-F238E27FC236}">
                <a16:creationId xmlns:a16="http://schemas.microsoft.com/office/drawing/2014/main" id="{0347254D-AE20-78FA-9A70-79964BB16F3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876800" y="3505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Rectangle 9">
            <a:extLst>
              <a:ext uri="{FF2B5EF4-FFF2-40B4-BE49-F238E27FC236}">
                <a16:creationId xmlns:a16="http://schemas.microsoft.com/office/drawing/2014/main" id="{FC793161-B119-B4A9-29BA-E54DDE46691D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840289" y="3019425"/>
            <a:ext cx="246863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6392" name="Rectangle 10">
            <a:extLst>
              <a:ext uri="{FF2B5EF4-FFF2-40B4-BE49-F238E27FC236}">
                <a16:creationId xmlns:a16="http://schemas.microsoft.com/office/drawing/2014/main" id="{B15FE1D4-845F-8050-3C47-A220813B887E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37114" y="3171825"/>
            <a:ext cx="246863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393" name="Rectangle 11">
            <a:extLst>
              <a:ext uri="{FF2B5EF4-FFF2-40B4-BE49-F238E27FC236}">
                <a16:creationId xmlns:a16="http://schemas.microsoft.com/office/drawing/2014/main" id="{E393BC3E-F21C-B988-B479-1955D7A1BEA9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833939" y="3324225"/>
            <a:ext cx="246863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6394" name="Rectangle 12">
            <a:extLst>
              <a:ext uri="{FF2B5EF4-FFF2-40B4-BE49-F238E27FC236}">
                <a16:creationId xmlns:a16="http://schemas.microsoft.com/office/drawing/2014/main" id="{1DC442AF-CDD8-2A5B-F20C-09F1118F6F9E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962276" y="1531939"/>
            <a:ext cx="1546225" cy="346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program counter</a:t>
            </a:r>
          </a:p>
        </p:txBody>
      </p:sp>
      <p:sp>
        <p:nvSpPr>
          <p:cNvPr id="16395" name="Line 13">
            <a:extLst>
              <a:ext uri="{FF2B5EF4-FFF2-40B4-BE49-F238E27FC236}">
                <a16:creationId xmlns:a16="http://schemas.microsoft.com/office/drawing/2014/main" id="{E67A9C40-2B6B-0450-22D9-4BA0C5702C02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767138" y="1893889"/>
            <a:ext cx="0" cy="857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Line 14">
            <a:extLst>
              <a:ext uri="{FF2B5EF4-FFF2-40B4-BE49-F238E27FC236}">
                <a16:creationId xmlns:a16="http://schemas.microsoft.com/office/drawing/2014/main" id="{360F3860-E012-1014-9235-DB1EF255BBBF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486275" y="1890714"/>
            <a:ext cx="0" cy="857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15">
            <a:extLst>
              <a:ext uri="{FF2B5EF4-FFF2-40B4-BE49-F238E27FC236}">
                <a16:creationId xmlns:a16="http://schemas.microsoft.com/office/drawing/2014/main" id="{0BEEA655-6172-BC09-9D32-C441C4381A2A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767139" y="1979613"/>
            <a:ext cx="7207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6">
            <a:extLst>
              <a:ext uri="{FF2B5EF4-FFF2-40B4-BE49-F238E27FC236}">
                <a16:creationId xmlns:a16="http://schemas.microsoft.com/office/drawing/2014/main" id="{85E03A92-6856-424B-8A3A-F586C32C9C59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084638" y="1989139"/>
            <a:ext cx="0" cy="12922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7">
            <a:extLst>
              <a:ext uri="{FF2B5EF4-FFF2-40B4-BE49-F238E27FC236}">
                <a16:creationId xmlns:a16="http://schemas.microsoft.com/office/drawing/2014/main" id="{D9B8C42C-49DC-0C7A-0377-0AE591EDDAB5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084638" y="3281363"/>
            <a:ext cx="79375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400" name="Group 18">
            <a:extLst>
              <a:ext uri="{FF2B5EF4-FFF2-40B4-BE49-F238E27FC236}">
                <a16:creationId xmlns:a16="http://schemas.microsoft.com/office/drawing/2014/main" id="{15D4C25A-86D7-BEA9-57EA-8EEC8C073587}"/>
              </a:ext>
            </a:extLst>
          </p:cNvPr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8485186" y="2057401"/>
            <a:ext cx="1819274" cy="2546351"/>
            <a:chOff x="3530" y="1296"/>
            <a:chExt cx="1146" cy="1604"/>
          </a:xfrm>
        </p:grpSpPr>
        <p:sp>
          <p:nvSpPr>
            <p:cNvPr id="16402" name="Rectangle 19">
              <a:extLst>
                <a:ext uri="{FF2B5EF4-FFF2-40B4-BE49-F238E27FC236}">
                  <a16:creationId xmlns:a16="http://schemas.microsoft.com/office/drawing/2014/main" id="{1F62B1E5-823C-85BD-F2D3-3451A468C063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530" y="1296"/>
              <a:ext cx="1146" cy="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for (i=0;i&lt;10;i++) {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}</a:t>
              </a:r>
            </a:p>
          </p:txBody>
        </p:sp>
        <p:sp>
          <p:nvSpPr>
            <p:cNvPr id="16403" name="Rectangle 20">
              <a:extLst>
                <a:ext uri="{FF2B5EF4-FFF2-40B4-BE49-F238E27FC236}">
                  <a16:creationId xmlns:a16="http://schemas.microsoft.com/office/drawing/2014/main" id="{618C7436-8970-E56E-00D2-5160494FB25C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550" y="2223"/>
              <a:ext cx="856" cy="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subi  $i, $i, #1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bnez $i, loop</a:t>
              </a:r>
            </a:p>
          </p:txBody>
        </p:sp>
        <p:sp>
          <p:nvSpPr>
            <p:cNvPr id="16404" name="Line 21">
              <a:extLst>
                <a:ext uri="{FF2B5EF4-FFF2-40B4-BE49-F238E27FC236}">
                  <a16:creationId xmlns:a16="http://schemas.microsoft.com/office/drawing/2014/main" id="{2F98FE32-E9B3-3913-BAA0-62712E4ED04F}"/>
                </a:ext>
              </a:extLst>
            </p:cNvPr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3927" y="1960"/>
              <a:ext cx="0" cy="27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01" name="Text Box 22">
            <a:extLst>
              <a:ext uri="{FF2B5EF4-FFF2-40B4-BE49-F238E27FC236}">
                <a16:creationId xmlns:a16="http://schemas.microsoft.com/office/drawing/2014/main" id="{5BD7FF35-A8C3-28C7-2157-A6DA6D019A98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181601" y="2438401"/>
            <a:ext cx="22955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1</a:t>
            </a:r>
            <a:r>
              <a:rPr lang="en-US" altLang="en-US" sz="2000" baseline="30000">
                <a:solidFill>
                  <a:srgbClr val="FF0000"/>
                </a:solidFill>
              </a:rPr>
              <a:t>st</a:t>
            </a:r>
            <a:r>
              <a:rPr lang="en-US" altLang="en-US" sz="2000">
                <a:solidFill>
                  <a:srgbClr val="FF0000"/>
                </a:solidFill>
              </a:rPr>
              <a:t> iteration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Branch Taken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(predicted not taken)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History -&gt; 1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A34884AB-C430-1221-2536-78FF0398FBE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1-bit BHT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8821A1FD-E265-609C-0079-E56ACEEE076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83150" y="1835150"/>
            <a:ext cx="139700" cy="394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8435" name="Line 4">
            <a:extLst>
              <a:ext uri="{FF2B5EF4-FFF2-40B4-BE49-F238E27FC236}">
                <a16:creationId xmlns:a16="http://schemas.microsoft.com/office/drawing/2014/main" id="{320FB8F1-65ED-50CF-D064-DE0F574A059B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876800" y="3048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" name="Line 5">
            <a:extLst>
              <a:ext uri="{FF2B5EF4-FFF2-40B4-BE49-F238E27FC236}">
                <a16:creationId xmlns:a16="http://schemas.microsoft.com/office/drawing/2014/main" id="{94D213EC-64EB-0081-1E66-6BB5D4036B21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876800" y="3200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Line 6">
            <a:extLst>
              <a:ext uri="{FF2B5EF4-FFF2-40B4-BE49-F238E27FC236}">
                <a16:creationId xmlns:a16="http://schemas.microsoft.com/office/drawing/2014/main" id="{E34F4CB8-A344-7216-BC99-7F58DCF18DC8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876800" y="3352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Line 7">
            <a:extLst>
              <a:ext uri="{FF2B5EF4-FFF2-40B4-BE49-F238E27FC236}">
                <a16:creationId xmlns:a16="http://schemas.microsoft.com/office/drawing/2014/main" id="{73F24324-C122-18DD-7879-C999DA33D7E3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876800" y="3505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Rectangle 8">
            <a:extLst>
              <a:ext uri="{FF2B5EF4-FFF2-40B4-BE49-F238E27FC236}">
                <a16:creationId xmlns:a16="http://schemas.microsoft.com/office/drawing/2014/main" id="{03A22A68-4BDC-5C00-4558-BBA8D4BE93E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840289" y="3019425"/>
            <a:ext cx="246863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8440" name="Rectangle 9">
            <a:extLst>
              <a:ext uri="{FF2B5EF4-FFF2-40B4-BE49-F238E27FC236}">
                <a16:creationId xmlns:a16="http://schemas.microsoft.com/office/drawing/2014/main" id="{8F524251-59CD-F30C-DC2D-ECB31C3C324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37114" y="3171825"/>
            <a:ext cx="246863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441" name="Rectangle 10">
            <a:extLst>
              <a:ext uri="{FF2B5EF4-FFF2-40B4-BE49-F238E27FC236}">
                <a16:creationId xmlns:a16="http://schemas.microsoft.com/office/drawing/2014/main" id="{0E308953-9BA8-8F2E-BF9A-2293F01C0B9D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833939" y="3324225"/>
            <a:ext cx="246863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8442" name="Rectangle 11">
            <a:extLst>
              <a:ext uri="{FF2B5EF4-FFF2-40B4-BE49-F238E27FC236}">
                <a16:creationId xmlns:a16="http://schemas.microsoft.com/office/drawing/2014/main" id="{19302E2E-E432-800B-4D6F-F3A52E433880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962276" y="1531939"/>
            <a:ext cx="1546225" cy="346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program counter</a:t>
            </a:r>
          </a:p>
        </p:txBody>
      </p:sp>
      <p:sp>
        <p:nvSpPr>
          <p:cNvPr id="18443" name="Line 12">
            <a:extLst>
              <a:ext uri="{FF2B5EF4-FFF2-40B4-BE49-F238E27FC236}">
                <a16:creationId xmlns:a16="http://schemas.microsoft.com/office/drawing/2014/main" id="{BEFE453A-1330-3269-7710-CA0D3AF35534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767138" y="1893889"/>
            <a:ext cx="0" cy="857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3">
            <a:extLst>
              <a:ext uri="{FF2B5EF4-FFF2-40B4-BE49-F238E27FC236}">
                <a16:creationId xmlns:a16="http://schemas.microsoft.com/office/drawing/2014/main" id="{E304AAF5-75B0-95D9-E2DA-919A2329775E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486275" y="1890714"/>
            <a:ext cx="0" cy="857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4">
            <a:extLst>
              <a:ext uri="{FF2B5EF4-FFF2-40B4-BE49-F238E27FC236}">
                <a16:creationId xmlns:a16="http://schemas.microsoft.com/office/drawing/2014/main" id="{ADDAC1E3-F244-E544-DA5A-FEA797E92637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767139" y="1979613"/>
            <a:ext cx="7207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5">
            <a:extLst>
              <a:ext uri="{FF2B5EF4-FFF2-40B4-BE49-F238E27FC236}">
                <a16:creationId xmlns:a16="http://schemas.microsoft.com/office/drawing/2014/main" id="{33AD3892-D22C-C4B2-83B7-10F6DFB69C7A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084638" y="1989139"/>
            <a:ext cx="0" cy="12922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6">
            <a:extLst>
              <a:ext uri="{FF2B5EF4-FFF2-40B4-BE49-F238E27FC236}">
                <a16:creationId xmlns:a16="http://schemas.microsoft.com/office/drawing/2014/main" id="{CE5C5D16-2B61-9AB6-FAD8-4B2FC570B184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084638" y="3281363"/>
            <a:ext cx="79375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Text Box 21">
            <a:extLst>
              <a:ext uri="{FF2B5EF4-FFF2-40B4-BE49-F238E27FC236}">
                <a16:creationId xmlns:a16="http://schemas.microsoft.com/office/drawing/2014/main" id="{5A5E0AB0-2183-25C0-46C0-1EC09FD09CBB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181601" y="2438401"/>
            <a:ext cx="19081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2</a:t>
            </a:r>
            <a:r>
              <a:rPr lang="en-US" altLang="en-US" sz="2000" baseline="30000">
                <a:solidFill>
                  <a:srgbClr val="FF0000"/>
                </a:solidFill>
              </a:rPr>
              <a:t>nd</a:t>
            </a:r>
            <a:r>
              <a:rPr lang="en-US" altLang="en-US" sz="2000">
                <a:solidFill>
                  <a:srgbClr val="FF0000"/>
                </a:solidFill>
              </a:rPr>
              <a:t> iteration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Branch Taken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(predicted taken)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History -&gt; 1</a:t>
            </a:r>
          </a:p>
        </p:txBody>
      </p:sp>
      <p:grpSp>
        <p:nvGrpSpPr>
          <p:cNvPr id="18449" name="Group 22">
            <a:extLst>
              <a:ext uri="{FF2B5EF4-FFF2-40B4-BE49-F238E27FC236}">
                <a16:creationId xmlns:a16="http://schemas.microsoft.com/office/drawing/2014/main" id="{34AE1741-6384-0C04-3B2A-2FB030106FD7}"/>
              </a:ext>
            </a:extLst>
          </p:cNvPr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8485186" y="2057401"/>
            <a:ext cx="1819274" cy="2546351"/>
            <a:chOff x="3530" y="1296"/>
            <a:chExt cx="1146" cy="1604"/>
          </a:xfrm>
        </p:grpSpPr>
        <p:sp>
          <p:nvSpPr>
            <p:cNvPr id="18450" name="Rectangle 23">
              <a:extLst>
                <a:ext uri="{FF2B5EF4-FFF2-40B4-BE49-F238E27FC236}">
                  <a16:creationId xmlns:a16="http://schemas.microsoft.com/office/drawing/2014/main" id="{0D26A988-C15D-ADE4-C31D-B5985347E64C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530" y="1296"/>
              <a:ext cx="1146" cy="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for (i=0;i&lt;10;i++) {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}</a:t>
              </a:r>
            </a:p>
          </p:txBody>
        </p:sp>
        <p:sp>
          <p:nvSpPr>
            <p:cNvPr id="18451" name="Rectangle 24">
              <a:extLst>
                <a:ext uri="{FF2B5EF4-FFF2-40B4-BE49-F238E27FC236}">
                  <a16:creationId xmlns:a16="http://schemas.microsoft.com/office/drawing/2014/main" id="{5F4BA942-BC8C-C4AA-6553-0226C1EE60AC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550" y="2223"/>
              <a:ext cx="856" cy="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subi  $i, $i, #1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bnez $i, loop</a:t>
              </a:r>
            </a:p>
          </p:txBody>
        </p:sp>
        <p:sp>
          <p:nvSpPr>
            <p:cNvPr id="18452" name="Line 25">
              <a:extLst>
                <a:ext uri="{FF2B5EF4-FFF2-40B4-BE49-F238E27FC236}">
                  <a16:creationId xmlns:a16="http://schemas.microsoft.com/office/drawing/2014/main" id="{C361C659-A1E1-BCA4-6E4D-BAE3023EF33E}"/>
                </a:ext>
              </a:extLst>
            </p:cNvPr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3927" y="1960"/>
              <a:ext cx="0" cy="27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17378</TotalTime>
  <Words>1576</Words>
  <Application>Microsoft Macintosh PowerPoint</Application>
  <PresentationFormat>Widescreen</PresentationFormat>
  <Paragraphs>592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Candara</vt:lpstr>
      <vt:lpstr>Helvetica Neue Light</vt:lpstr>
      <vt:lpstr>Times New Roman</vt:lpstr>
      <vt:lpstr>Office Theme</vt:lpstr>
      <vt:lpstr>Principles of Computer Architecture</vt:lpstr>
      <vt:lpstr>Branch Prediction</vt:lpstr>
      <vt:lpstr>2-bit prediction accuracy</vt:lpstr>
      <vt:lpstr>Can We Do Better?</vt:lpstr>
      <vt:lpstr>Can We Do Better?</vt:lpstr>
      <vt:lpstr>Can We Do Better?</vt:lpstr>
      <vt:lpstr>PowerPoint Presentation</vt:lpstr>
      <vt:lpstr>1-bit BHT</vt:lpstr>
      <vt:lpstr>1-bit BHT</vt:lpstr>
      <vt:lpstr>1-bit BHT</vt:lpstr>
      <vt:lpstr>1-bit BHT</vt:lpstr>
      <vt:lpstr>1-bit BHT</vt:lpstr>
      <vt:lpstr>2-bit Branch History Table</vt:lpstr>
      <vt:lpstr>2-bit Branch History Table</vt:lpstr>
      <vt:lpstr>2-bit Branch History Table</vt:lpstr>
      <vt:lpstr>2-bit Branch History Table</vt:lpstr>
      <vt:lpstr>2-bit Branch History Table</vt:lpstr>
      <vt:lpstr>Local predictor</vt:lpstr>
      <vt:lpstr>Local predictor</vt:lpstr>
      <vt:lpstr>Local predictor</vt:lpstr>
      <vt:lpstr>Local predictor</vt:lpstr>
      <vt:lpstr>Local predictor</vt:lpstr>
      <vt:lpstr>Local predictor</vt:lpstr>
      <vt:lpstr>Local predictor</vt:lpstr>
      <vt:lpstr>This seems great!</vt:lpstr>
      <vt:lpstr>Can We Do Better?</vt:lpstr>
      <vt:lpstr>Correlating Branch Predictors</vt:lpstr>
      <vt:lpstr>Yeh and Patt  Alternative Implementations of Two Level Adaptive Branch Prediction</vt:lpstr>
      <vt:lpstr>Yeh and Patt</vt:lpstr>
      <vt:lpstr>Yeh and Patt</vt:lpstr>
      <vt:lpstr>Yeh and Patt</vt:lpstr>
      <vt:lpstr>Two-level correlating branch predictors</vt:lpstr>
      <vt:lpstr>Gshare</vt:lpstr>
      <vt:lpstr>Performance of 2-level Correlating Branch Prediction</vt:lpstr>
      <vt:lpstr>Are we happy yet????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Esmaeilzadeh, Hadi</dc:creator>
  <cp:lastModifiedBy>Esmaeilzadeh, Hadi</cp:lastModifiedBy>
  <cp:revision>862</cp:revision>
  <cp:lastPrinted>2024-10-28T22:25:06Z</cp:lastPrinted>
  <dcterms:created xsi:type="dcterms:W3CDTF">2024-03-23T03:44:54Z</dcterms:created>
  <dcterms:modified xsi:type="dcterms:W3CDTF">2024-12-02T04:26:28Z</dcterms:modified>
</cp:coreProperties>
</file>