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3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4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5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6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7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18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19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20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21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22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23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24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25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notesSlides/notesSlide26.xml" ContentType="application/vnd.openxmlformats-officedocument.presentationml.notesSlid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1273" r:id="rId2"/>
    <p:sldId id="256" r:id="rId3"/>
    <p:sldId id="269" r:id="rId4"/>
    <p:sldId id="304" r:id="rId5"/>
    <p:sldId id="302" r:id="rId6"/>
    <p:sldId id="270" r:id="rId7"/>
    <p:sldId id="271" r:id="rId8"/>
    <p:sldId id="272" r:id="rId9"/>
    <p:sldId id="359" r:id="rId10"/>
    <p:sldId id="360" r:id="rId11"/>
    <p:sldId id="274" r:id="rId12"/>
    <p:sldId id="275" r:id="rId13"/>
    <p:sldId id="303" r:id="rId14"/>
    <p:sldId id="276" r:id="rId15"/>
    <p:sldId id="277" r:id="rId16"/>
    <p:sldId id="347" r:id="rId17"/>
    <p:sldId id="330" r:id="rId18"/>
    <p:sldId id="348" r:id="rId19"/>
    <p:sldId id="349" r:id="rId20"/>
    <p:sldId id="331" r:id="rId21"/>
    <p:sldId id="332" r:id="rId22"/>
    <p:sldId id="333" r:id="rId23"/>
    <p:sldId id="361" r:id="rId24"/>
    <p:sldId id="362" r:id="rId25"/>
    <p:sldId id="364" r:id="rId26"/>
    <p:sldId id="363" r:id="rId27"/>
    <p:sldId id="365" r:id="rId28"/>
    <p:sldId id="369" r:id="rId29"/>
    <p:sldId id="366" r:id="rId30"/>
    <p:sldId id="367" r:id="rId31"/>
    <p:sldId id="368" r:id="rId32"/>
    <p:sldId id="370" r:id="rId33"/>
    <p:sldId id="371" r:id="rId34"/>
    <p:sldId id="35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00"/>
    <a:srgbClr val="75D7FF"/>
    <a:srgbClr val="004D80"/>
    <a:srgbClr val="8EA9C3"/>
    <a:srgbClr val="436399"/>
    <a:srgbClr val="000000"/>
    <a:srgbClr val="119050"/>
    <a:srgbClr val="004D81"/>
    <a:srgbClr val="92D050"/>
    <a:srgbClr val="FB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/>
    <p:restoredTop sz="71565"/>
  </p:normalViewPr>
  <p:slideViewPr>
    <p:cSldViewPr snapToGrid="0" snapToObjects="1">
      <p:cViewPr varScale="1">
        <p:scale>
          <a:sx n="90" d="100"/>
          <a:sy n="90" d="100"/>
        </p:scale>
        <p:origin x="2008" y="184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2D965-4370-EF49-9DDE-83945982D799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0FF5-551F-2D4B-851A-CB966C640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2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 code: 6699CC, 3399CC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C26AB-D1D9-4A46-85A7-8A39E465AC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9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42FF77B8-754D-FBE0-1866-CE6102D4D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DF7559B0-E3A0-4864-57B9-329ADC79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D5F909F1-673E-B38F-FD5A-E00A62BF34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685680FB-F67D-836C-22DD-40020419B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ED9983F3-37DA-9ACC-AE0F-52316D6C3F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F1939A2D-3901-1515-2E88-833B3EB3A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D86A6351-0A77-6700-2C3F-C4BD191CEF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E3489D82-8C43-9F7A-FC00-338D7098F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96C10399-33C9-1927-B663-54877554F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31DEB729-E1E7-A1D4-88BE-3DB2E9F6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0594B300-91C6-A3D4-2D1C-2E8F397ED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4655985B-7118-047A-200B-B1A268CF7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460EF0B5-56C8-AD68-8C78-E7A96609E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9B656E96-1687-0C4E-CC41-E761E193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3DC727EA-5CBD-EE03-0F43-4C440EECEF1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D33B16-97D0-9143-A301-3F52C4812130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17</a:t>
            </a:fld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8C58CD2-7644-0FC2-8850-BCA43BEBBE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9528BC1-7FAF-E1CE-2993-AB50FFEBA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0ABC6996-6650-322A-D28B-67CF5EB6E97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D8F254-2785-4945-81E3-8D457A100631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20</a:t>
            </a:fld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B02AE81-858F-FAE5-972E-EDCEA21D23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6F95CC7-DC65-7F4F-4F89-EF73FE66A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8CDB2C75-44E0-1C6B-47DC-0B0AABC7734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A97818-C01A-A244-807B-D599F4195D12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21</a:t>
            </a:fld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875706E6-714C-EC39-310A-A125967D32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A13275E-9C54-8A17-AC81-4DBB4E609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>
            <a:extLst>
              <a:ext uri="{FF2B5EF4-FFF2-40B4-BE49-F238E27FC236}">
                <a16:creationId xmlns:a16="http://schemas.microsoft.com/office/drawing/2014/main" id="{EDE8EF2C-C688-A0B3-37CC-559743FF2A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2" name="Notes Placeholder 2">
            <a:extLst>
              <a:ext uri="{FF2B5EF4-FFF2-40B4-BE49-F238E27FC236}">
                <a16:creationId xmlns:a16="http://schemas.microsoft.com/office/drawing/2014/main" id="{43F0F055-2BF2-B553-88B5-BFD95FD9B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15B94B69-0A1F-4768-45E8-B3F36D8849F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52239A-A82E-B341-BB07-F6EB0DB39020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22</a:t>
            </a:fld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BBB7AF1-7A85-634D-43FC-7BEDFB7A1C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9074658-5891-A54E-5EF0-31B8EB904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8629CAEA-7F65-030A-375A-316AC144FF7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70E828-62B0-814F-BA7C-6998E63FCF47}" type="slidenum">
              <a:rPr lang="en-US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</a:pPr>
              <a:t>23</a:t>
            </a:fld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5F8E8FD-138F-A38D-A2C6-3E00B47DF3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AAADB27-1671-8369-70AF-E3C86D911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491F7A05-621E-858C-C64F-B3EAC66496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E6BD4BF5-D9A2-561D-8E7D-40AECE7E4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굴림" panose="020B0600000101010101" pitchFamily="34" charset="-127"/>
                <a:ea typeface="굴림" panose="020B0600000101010101" pitchFamily="34" charset="-127"/>
              </a:rPr>
              <a:t>Segue – but, in the SpMT scenario, we do not know the correct GHR when we spawn a new thread.</a:t>
            </a: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5FBDCEC8-5203-E036-2642-C2DF211B43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3BC15C1-516C-0D4A-B42B-89D85EF7C4D5}" type="slidenum">
              <a:rPr kumimoji="1" lang="en-US" altLang="en-US">
                <a:latin typeface="굴림" panose="020B0600000101010101" pitchFamily="34" charset="-127"/>
                <a:ea typeface="굴림" panose="020B0600000101010101" pitchFamily="34" charset="-127"/>
              </a:rPr>
              <a:pPr eaLnBrk="1" hangingPunct="1">
                <a:spcBef>
                  <a:spcPct val="0"/>
                </a:spcBef>
              </a:pPr>
              <a:t>25</a:t>
            </a:fld>
            <a:endParaRPr kumimoji="1" lang="en-US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A309EC42-1760-655C-DEF5-DFD95557BB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F8C6DFAB-6ABD-5085-6F19-A758396D2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굴림" panose="020B0600000101010101" pitchFamily="34" charset="-127"/>
                <a:ea typeface="굴림" panose="020B0600000101010101" pitchFamily="34" charset="-127"/>
              </a:rPr>
              <a:t>Segue – but, in the SpMT scenario, we do not know the correct GHR when we spawn a new thread.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F3CEB095-E75F-7E13-CD10-80201F08CA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00DFA8-96CF-4946-A5B3-F7F3ED7EFCAF}" type="slidenum">
              <a:rPr kumimoji="1" lang="en-US" altLang="en-US">
                <a:latin typeface="굴림" panose="020B0600000101010101" pitchFamily="34" charset="-127"/>
                <a:ea typeface="굴림" panose="020B0600000101010101" pitchFamily="34" charset="-127"/>
              </a:rPr>
              <a:pPr eaLnBrk="1" hangingPunct="1">
                <a:spcBef>
                  <a:spcPct val="0"/>
                </a:spcBef>
              </a:pPr>
              <a:t>26</a:t>
            </a:fld>
            <a:endParaRPr kumimoji="1" lang="en-US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4C7E4F00-8F98-9560-60DD-B22B24C32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0BB0ACA5-B83A-7944-A77A-7A54652CE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Key word here is 32x as many entries as needed.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F06E2E53-4855-91E2-7433-7EFEF6A04D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84307623-9F36-0196-0FE2-EEF0AD4D4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Give an example of both positive and negative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C4C45448-229F-7F54-103E-B905E46A3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D042C82E-9D14-A894-5D40-66F26D171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en-US"/>
              <a:t>Mention lengths have been increasing with recent implementations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Ideal goal is to decrease negative impact while retaining positive impact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>
            <a:extLst>
              <a:ext uri="{FF2B5EF4-FFF2-40B4-BE49-F238E27FC236}">
                <a16:creationId xmlns:a16="http://schemas.microsoft.com/office/drawing/2014/main" id="{2F22CDE5-0D95-9395-D952-DABC62C9A5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>
            <a:extLst>
              <a:ext uri="{FF2B5EF4-FFF2-40B4-BE49-F238E27FC236}">
                <a16:creationId xmlns:a16="http://schemas.microsoft.com/office/drawing/2014/main" id="{1603D2DC-A4ED-2C8F-4E4D-CB31C2793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6E2ABF32-532C-F3FA-5172-4F33BD92D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6FAE5522-0EFB-DE90-8BFF-BF231A4D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D23176AD-6EC6-909E-D287-5D63BDDF64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EF39CEFC-AC62-268F-3656-625FC20B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>
            <a:extLst>
              <a:ext uri="{FF2B5EF4-FFF2-40B4-BE49-F238E27FC236}">
                <a16:creationId xmlns:a16="http://schemas.microsoft.com/office/drawing/2014/main" id="{E043F231-7C9C-01EB-67C1-6F9EE11FB8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Notes Placeholder 2">
            <a:extLst>
              <a:ext uri="{FF2B5EF4-FFF2-40B4-BE49-F238E27FC236}">
                <a16:creationId xmlns:a16="http://schemas.microsoft.com/office/drawing/2014/main" id="{BC520740-5F91-6EBD-3FB5-234F21E7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>
            <a:extLst>
              <a:ext uri="{FF2B5EF4-FFF2-40B4-BE49-F238E27FC236}">
                <a16:creationId xmlns:a16="http://schemas.microsoft.com/office/drawing/2014/main" id="{2423F10D-25E6-7128-0F28-8AA84899DE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Notes Placeholder 2">
            <a:extLst>
              <a:ext uri="{FF2B5EF4-FFF2-40B4-BE49-F238E27FC236}">
                <a16:creationId xmlns:a16="http://schemas.microsoft.com/office/drawing/2014/main" id="{6162EA49-E199-F8F8-DA41-5AC2A4579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F14EC38A-1186-79E1-B70C-4883A78619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8E8F5740-8AF1-3396-90B0-359CFBB8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7F9BE7BB-C1E2-CB31-3F42-AAA97DF1F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A3969161-F7B2-3A6C-56D9-83528D703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5654679C-45B2-155E-B6F1-EAD13F6AC0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6EB03ABC-3AD2-5C55-C449-C7F3269C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bg1"/>
                </a:solidFill>
              </a:rPr>
              <a:t>Correct answer B</a:t>
            </a:r>
          </a:p>
          <a:p>
            <a:pPr>
              <a:spcBef>
                <a:spcPct val="0"/>
              </a:spcBef>
            </a:pPr>
            <a:endParaRPr lang="en-US" altLang="en-US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bg1"/>
                </a:solidFill>
              </a:rPr>
              <a:t>Big problem, replacement. This is a small table and it not enough to hold all the information.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bg1"/>
                </a:solidFill>
              </a:rPr>
              <a:t>Minor problem: bias loss.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bg1"/>
                </a:solidFill>
              </a:rPr>
              <a:t>But not a bad place to put stuff entirely…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 with medium confidence">
            <a:extLst>
              <a:ext uri="{FF2B5EF4-FFF2-40B4-BE49-F238E27FC236}">
                <a16:creationId xmlns:a16="http://schemas.microsoft.com/office/drawing/2014/main" id="{5E9217F9-8490-543A-91D0-29CD062862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91" y="1"/>
            <a:ext cx="12198183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7220-B2EF-1E57-1A5D-E74400C3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016B5C-9E62-A541-A8D1-2318D4D9DC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2E4B-B13D-038F-8CC6-7C87BCFD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2CC6-ABD8-8447-AA9F-348607E0A0F2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3975-53BF-2202-142A-3DB7AE44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7269B1-8E4F-7009-9124-2C83E4B2BD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9800" y="3091148"/>
            <a:ext cx="7772400" cy="10974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551778D-2252-F305-DEA8-C395BF4F0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216868"/>
            <a:ext cx="9144000" cy="2584804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rgbClr val="004D8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00829-B9B3-5756-7AF3-11EA6D0F2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355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4D8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698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5360-AF0F-E906-2B71-28D31DAB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0" y="457200"/>
            <a:ext cx="4351076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B9DA8-C771-83CE-74C9-F1E5390DB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783911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9E545-DDF2-5411-791D-33B68FC5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950" y="2057400"/>
            <a:ext cx="4351076" cy="3811588"/>
          </a:xfr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40180-ECA7-E6FF-27D4-2CF0607F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AB64-0571-DA4B-89D5-2318BA58A77D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C512-99D8-7BB9-89FF-109676B5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5D02-384E-3F61-2CFE-DF5BF215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01A75-856D-568E-A5F7-3201F8C0E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212" y="2015919"/>
            <a:ext cx="4439854" cy="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5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5360-AF0F-E906-2B71-28D31DAB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0" y="457200"/>
            <a:ext cx="4351076" cy="427295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B9DA8-C771-83CE-74C9-F1E5390DB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783911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9E545-DDF2-5411-791D-33B68FC5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950" y="4779392"/>
            <a:ext cx="4351076" cy="1089595"/>
          </a:xfr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40180-ECA7-E6FF-27D4-2CF0607F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AB64-0571-DA4B-89D5-2318BA58A77D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C512-99D8-7BB9-89FF-109676B5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5D02-384E-3F61-2CFE-DF5BF215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01A75-856D-568E-A5F7-3201F8C0E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61" y="4730150"/>
            <a:ext cx="4439854" cy="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6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74F-0771-D77E-236F-644C4DB9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1FC0F-C835-817C-97D8-CE0A658CE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DF033-550E-94BF-1A16-CBCFCF1A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A9E-D918-1F4B-AE85-7C846855F8CF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D345B-1606-966D-4D58-F737A51A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EA086-8D5D-76BF-428C-D7254C0D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E7784-C8AB-D578-34C7-2D57CC3489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21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F3862-BFB3-44D4-50EA-745F14D10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06455" y="365125"/>
            <a:ext cx="23606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B9FE0-9FE1-87FA-6213-65FEF6581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0950" y="365125"/>
            <a:ext cx="9069892" cy="5811838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A0D8-7C94-C383-8F13-5F4EA42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25BB-FC0B-194A-9C24-BB0AAEEE9C22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8D5E-0E0A-6B88-964B-6CAAE228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6097-9FD6-75EF-4C9B-600BE193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533C3D-0775-5AB4-B1B7-412B34B2CC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6581911" y="3220942"/>
            <a:ext cx="5934984" cy="8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9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 algn="ctr" defTabSz="412750">
              <a:lnSpc>
                <a:spcPct val="100000"/>
              </a:lnSpc>
              <a:defRPr sz="56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67702" cy="287258"/>
          </a:xfrm>
          <a:prstGeom prst="rect">
            <a:avLst/>
          </a:prstGeom>
        </p:spPr>
        <p:txBody>
          <a:bodyPr/>
          <a:lstStyle>
            <a:lvl1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298946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sz="half" idx="13"/>
          </p:nvPr>
        </p:nvSpPr>
        <p:spPr>
          <a:xfrm>
            <a:off x="2305666" y="446485"/>
            <a:ext cx="7570838" cy="4161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2045111" y="4723805"/>
            <a:ext cx="8101780" cy="1000125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2045111" y="5759649"/>
            <a:ext cx="810178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58"/>
            </a:lvl1pPr>
            <a:lvl2pPr marL="0" indent="132730" algn="ctr">
              <a:spcBef>
                <a:spcPts val="0"/>
              </a:spcBef>
              <a:buSzTx/>
              <a:buNone/>
              <a:defRPr sz="1858"/>
            </a:lvl2pPr>
            <a:lvl3pPr marL="0" indent="265460" algn="ctr">
              <a:spcBef>
                <a:spcPts val="0"/>
              </a:spcBef>
              <a:buSzTx/>
              <a:buNone/>
              <a:defRPr sz="1858"/>
            </a:lvl3pPr>
            <a:lvl4pPr marL="0" indent="398189" algn="ctr">
              <a:spcBef>
                <a:spcPts val="0"/>
              </a:spcBef>
              <a:buSzTx/>
              <a:buNone/>
              <a:defRPr sz="1858"/>
            </a:lvl4pPr>
            <a:lvl5pPr marL="0" indent="530919" algn="ctr">
              <a:spcBef>
                <a:spcPts val="0"/>
              </a:spcBef>
              <a:buSzTx/>
              <a:buNone/>
              <a:defRPr sz="1858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5924272" y="6500813"/>
            <a:ext cx="333626" cy="2329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51263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and white clouds&#10;&#10;Description automatically generated with medium confidence">
            <a:extLst>
              <a:ext uri="{FF2B5EF4-FFF2-40B4-BE49-F238E27FC236}">
                <a16:creationId xmlns:a16="http://schemas.microsoft.com/office/drawing/2014/main" id="{9B5526E0-C5A7-98CD-FB3E-250FFB0ED3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90" y="0"/>
            <a:ext cx="12195090" cy="68562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7220-B2EF-1E57-1A5D-E74400C3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2E4B-B13D-038F-8CC6-7C87BCFD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C535-C2EC-344C-B029-F3F06B382735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3975-53BF-2202-142A-3DB7AE44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64C55E-C1A6-9F70-2BF1-7B9E93A600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2EC4-2634-72CF-31EE-75C8223D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61B65-E0AB-7686-C57E-9EA63BB5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F0CCAC7-D771-F9EF-FC54-A7DEF5F3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B50C-4D9C-1345-86AA-38DC1C94917D}" type="datetime1">
              <a:rPr lang="en-US" smtClean="0"/>
              <a:t>12/1/24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03B26D-4AB1-6BF0-524C-5BE5167B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383F10-BFAF-D87B-DFF1-6C5F8ACA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1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B56D-7E0D-48B8-EE35-E5FCEA6D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64E0E-8D65-D0B1-4FB5-59849F65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209B-EFB2-A22B-28A2-6C8B548E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51F-01C6-204B-BD0B-5C7A8E7D7FB7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5FA1A-655C-11E6-9241-D9AB1CC1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75C2-BAEA-2F00-5891-E9FB3B2B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8EB89-FB53-ADAE-5C1A-993CB8FD1F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2076" y="4519427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2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E0CD-982A-B670-5982-EACEB119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B841-BB8C-79F8-9D24-4AFCBE31B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49" y="1825625"/>
            <a:ext cx="56750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F250-6516-3595-B561-73E05B7F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047" y="1825625"/>
            <a:ext cx="56750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A80D8-C8C1-B66F-E4B1-8677935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F02-DD4B-1049-8EC2-47B1876B9132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1BDF-1212-CF87-C167-64F1D69B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19938-4346-8B52-BE7C-3D792A75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A440F0-1A67-4D05-908A-588EDCDE5F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9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1278E6-B233-6537-0CF6-E8424D170E5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BFBFE">
                  <a:alpha val="0"/>
                </a:srgbClr>
              </a:gs>
              <a:gs pos="98000">
                <a:srgbClr val="004D80"/>
              </a:gs>
              <a:gs pos="95000">
                <a:schemeClr val="bg1"/>
              </a:gs>
              <a:gs pos="96000">
                <a:srgbClr val="FF9300">
                  <a:alpha val="35280"/>
                </a:srgbClr>
              </a:gs>
              <a:gs pos="100000">
                <a:srgbClr val="FF7E7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5E0CD-982A-B670-5982-EACEB119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B841-BB8C-79F8-9D24-4AFCBE31B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49" y="2577403"/>
            <a:ext cx="5675051" cy="3599559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F250-6516-3595-B561-73E05B7F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047" y="2577403"/>
            <a:ext cx="5675051" cy="3599559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A80D8-C8C1-B66F-E4B1-8677935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D611-B328-A44F-A85C-2B30652FCCE3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1BDF-1212-CF87-C167-64F1D69B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19938-4346-8B52-BE7C-3D792A75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A440F0-1A67-4D05-908A-588EDCDE5F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8008F8-D076-0195-75F4-6CF856E8152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20949" y="1681163"/>
            <a:ext cx="5675049" cy="823912"/>
          </a:xfrm>
        </p:spPr>
        <p:txBody>
          <a:bodyPr anchor="ctr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5BB776F-775F-C7EE-D52A-D5D16F80F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2047" y="1681163"/>
            <a:ext cx="5675050" cy="823912"/>
          </a:xfrm>
        </p:spPr>
        <p:txBody>
          <a:bodyPr anchor="ctr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875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6363-BAA0-59EA-F09C-7C1F553A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21F6D-9368-5092-624E-0E6C0936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6469-BD96-C344-99F6-4EFBCD180217}" type="datetime1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C8226-9E41-A2EB-B6EC-388B21C5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F289F-E306-4DE7-E4D3-3B7C3F12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625CA-FD4E-150F-3038-D9EF66499E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2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1FFD4-1817-43E3-8D03-5D9EFFE8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336-45D1-9B4D-8226-28311BC9767B}" type="datetime1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6DD5-0997-F2C9-CD0F-CB610B0D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B7585-01B5-117B-5D8B-A992A39C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7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94E0-CA1A-5786-BB9E-905E54D0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0" y="178687"/>
            <a:ext cx="4351076" cy="1878713"/>
          </a:xfrm>
        </p:spPr>
        <p:txBody>
          <a:bodyPr lIns="228600"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F3836-5F19-95DC-F307-7E2784C9E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950" y="2057399"/>
            <a:ext cx="4351076" cy="4119563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8F4D-6DE0-D312-E632-77A00ACF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178687"/>
            <a:ext cx="6783911" cy="5998275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FFD6F-AE28-600C-BAA2-FCD3539B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48C3-1562-F54A-89E0-6C4DB0B2A8F8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B0388-21AC-C090-65B8-AE1CA0FF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98730-75A2-D000-10A3-167A299B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622C3A-B357-97FD-3A32-4D847C38E8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212" y="2015919"/>
            <a:ext cx="4439854" cy="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1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DD93059B-E6DA-B718-9FB0-6FA8CE0F6ECA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951E5-8DAF-3539-A9D7-7BEAC9BA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178687"/>
            <a:ext cx="11546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D3D5-AD61-1178-8446-E45F61C53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49" y="1597981"/>
            <a:ext cx="11546150" cy="457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D1D6-1ADF-8332-A15E-B31BFA506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94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8B10-CEB0-6A41-99BA-C7A8C93B68C4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DC96-B809-AC09-09ED-A61164E51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2134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A7A2-014E-845E-AEE6-9893A63E2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8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C016B5C-9E62-A541-A8D1-2318D4D9DC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65" r:id="rId11"/>
    <p:sldLayoutId id="2147483658" r:id="rId12"/>
    <p:sldLayoutId id="2147483659" r:id="rId13"/>
    <p:sldLayoutId id="2147483663" r:id="rId14"/>
    <p:sldLayoutId id="214748366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4D8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di@ucsd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notesSlide" Target="../notesSlides/notesSlide13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3" Type="http://schemas.openxmlformats.org/officeDocument/2006/relationships/tags" Target="../tags/tag63.xml"/><Relationship Id="rId21" Type="http://schemas.openxmlformats.org/officeDocument/2006/relationships/notesSlide" Target="../notesSlides/notesSlide14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0" Type="http://schemas.openxmlformats.org/officeDocument/2006/relationships/slideLayout" Target="../slideLayouts/slideLayout3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19" Type="http://schemas.openxmlformats.org/officeDocument/2006/relationships/tags" Target="../tags/tag79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92.xml"/><Relationship Id="rId18" Type="http://schemas.openxmlformats.org/officeDocument/2006/relationships/tags" Target="../tags/tag97.xml"/><Relationship Id="rId26" Type="http://schemas.openxmlformats.org/officeDocument/2006/relationships/tags" Target="../tags/tag105.xml"/><Relationship Id="rId39" Type="http://schemas.openxmlformats.org/officeDocument/2006/relationships/tags" Target="../tags/tag118.xml"/><Relationship Id="rId21" Type="http://schemas.openxmlformats.org/officeDocument/2006/relationships/tags" Target="../tags/tag100.xml"/><Relationship Id="rId34" Type="http://schemas.openxmlformats.org/officeDocument/2006/relationships/tags" Target="../tags/tag113.xml"/><Relationship Id="rId42" Type="http://schemas.openxmlformats.org/officeDocument/2006/relationships/tags" Target="../tags/tag121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9" Type="http://schemas.openxmlformats.org/officeDocument/2006/relationships/tags" Target="../tags/tag108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tags" Target="../tags/tag103.xml"/><Relationship Id="rId32" Type="http://schemas.openxmlformats.org/officeDocument/2006/relationships/tags" Target="../tags/tag111.xml"/><Relationship Id="rId37" Type="http://schemas.openxmlformats.org/officeDocument/2006/relationships/tags" Target="../tags/tag116.xml"/><Relationship Id="rId40" Type="http://schemas.openxmlformats.org/officeDocument/2006/relationships/tags" Target="../tags/tag119.xml"/><Relationship Id="rId45" Type="http://schemas.openxmlformats.org/officeDocument/2006/relationships/notesSlide" Target="../notesSlides/notesSlide15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23" Type="http://schemas.openxmlformats.org/officeDocument/2006/relationships/tags" Target="../tags/tag102.xml"/><Relationship Id="rId28" Type="http://schemas.openxmlformats.org/officeDocument/2006/relationships/tags" Target="../tags/tag107.xml"/><Relationship Id="rId36" Type="http://schemas.openxmlformats.org/officeDocument/2006/relationships/tags" Target="../tags/tag115.xml"/><Relationship Id="rId10" Type="http://schemas.openxmlformats.org/officeDocument/2006/relationships/tags" Target="../tags/tag89.xml"/><Relationship Id="rId19" Type="http://schemas.openxmlformats.org/officeDocument/2006/relationships/tags" Target="../tags/tag98.xml"/><Relationship Id="rId31" Type="http://schemas.openxmlformats.org/officeDocument/2006/relationships/tags" Target="../tags/tag110.xml"/><Relationship Id="rId44" Type="http://schemas.openxmlformats.org/officeDocument/2006/relationships/slideLayout" Target="../slideLayouts/slideLayout3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Relationship Id="rId22" Type="http://schemas.openxmlformats.org/officeDocument/2006/relationships/tags" Target="../tags/tag101.xml"/><Relationship Id="rId27" Type="http://schemas.openxmlformats.org/officeDocument/2006/relationships/tags" Target="../tags/tag106.xml"/><Relationship Id="rId30" Type="http://schemas.openxmlformats.org/officeDocument/2006/relationships/tags" Target="../tags/tag109.xml"/><Relationship Id="rId35" Type="http://schemas.openxmlformats.org/officeDocument/2006/relationships/tags" Target="../tags/tag114.xml"/><Relationship Id="rId43" Type="http://schemas.openxmlformats.org/officeDocument/2006/relationships/tags" Target="../tags/tag122.xml"/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5" Type="http://schemas.openxmlformats.org/officeDocument/2006/relationships/tags" Target="../tags/tag104.xml"/><Relationship Id="rId33" Type="http://schemas.openxmlformats.org/officeDocument/2006/relationships/tags" Target="../tags/tag112.xml"/><Relationship Id="rId38" Type="http://schemas.openxmlformats.org/officeDocument/2006/relationships/tags" Target="../tags/tag117.xml"/><Relationship Id="rId20" Type="http://schemas.openxmlformats.org/officeDocument/2006/relationships/tags" Target="../tags/tag99.xml"/><Relationship Id="rId41" Type="http://schemas.openxmlformats.org/officeDocument/2006/relationships/tags" Target="../tags/tag1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" Type="http://schemas.openxmlformats.org/officeDocument/2006/relationships/tags" Target="../tags/tag130.xml"/><Relationship Id="rId21" Type="http://schemas.openxmlformats.org/officeDocument/2006/relationships/tags" Target="../tags/tag148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0" Type="http://schemas.openxmlformats.org/officeDocument/2006/relationships/tags" Target="../tags/tag147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5" Type="http://schemas.openxmlformats.org/officeDocument/2006/relationships/tags" Target="../tags/tag142.xml"/><Relationship Id="rId10" Type="http://schemas.openxmlformats.org/officeDocument/2006/relationships/tags" Target="../tags/tag137.xml"/><Relationship Id="rId19" Type="http://schemas.openxmlformats.org/officeDocument/2006/relationships/tags" Target="../tags/tag146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tags" Target="../tags/tag141.xml"/><Relationship Id="rId2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161.xml"/><Relationship Id="rId18" Type="http://schemas.openxmlformats.org/officeDocument/2006/relationships/tags" Target="../tags/tag166.xml"/><Relationship Id="rId26" Type="http://schemas.openxmlformats.org/officeDocument/2006/relationships/tags" Target="../tags/tag174.xml"/><Relationship Id="rId39" Type="http://schemas.openxmlformats.org/officeDocument/2006/relationships/tags" Target="../tags/tag187.xml"/><Relationship Id="rId21" Type="http://schemas.openxmlformats.org/officeDocument/2006/relationships/tags" Target="../tags/tag169.xml"/><Relationship Id="rId34" Type="http://schemas.openxmlformats.org/officeDocument/2006/relationships/tags" Target="../tags/tag182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6" Type="http://schemas.openxmlformats.org/officeDocument/2006/relationships/tags" Target="../tags/tag164.xml"/><Relationship Id="rId20" Type="http://schemas.openxmlformats.org/officeDocument/2006/relationships/tags" Target="../tags/tag168.xml"/><Relationship Id="rId29" Type="http://schemas.openxmlformats.org/officeDocument/2006/relationships/tags" Target="../tags/tag177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24" Type="http://schemas.openxmlformats.org/officeDocument/2006/relationships/tags" Target="../tags/tag172.xml"/><Relationship Id="rId32" Type="http://schemas.openxmlformats.org/officeDocument/2006/relationships/tags" Target="../tags/tag180.xml"/><Relationship Id="rId37" Type="http://schemas.openxmlformats.org/officeDocument/2006/relationships/tags" Target="../tags/tag185.xml"/><Relationship Id="rId40" Type="http://schemas.openxmlformats.org/officeDocument/2006/relationships/tags" Target="../tags/tag188.xml"/><Relationship Id="rId5" Type="http://schemas.openxmlformats.org/officeDocument/2006/relationships/tags" Target="../tags/tag153.xml"/><Relationship Id="rId15" Type="http://schemas.openxmlformats.org/officeDocument/2006/relationships/tags" Target="../tags/tag163.xml"/><Relationship Id="rId23" Type="http://schemas.openxmlformats.org/officeDocument/2006/relationships/tags" Target="../tags/tag171.xml"/><Relationship Id="rId28" Type="http://schemas.openxmlformats.org/officeDocument/2006/relationships/tags" Target="../tags/tag176.xml"/><Relationship Id="rId36" Type="http://schemas.openxmlformats.org/officeDocument/2006/relationships/tags" Target="../tags/tag184.xml"/><Relationship Id="rId10" Type="http://schemas.openxmlformats.org/officeDocument/2006/relationships/tags" Target="../tags/tag158.xml"/><Relationship Id="rId19" Type="http://schemas.openxmlformats.org/officeDocument/2006/relationships/tags" Target="../tags/tag167.xml"/><Relationship Id="rId31" Type="http://schemas.openxmlformats.org/officeDocument/2006/relationships/tags" Target="../tags/tag179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Relationship Id="rId22" Type="http://schemas.openxmlformats.org/officeDocument/2006/relationships/tags" Target="../tags/tag170.xml"/><Relationship Id="rId27" Type="http://schemas.openxmlformats.org/officeDocument/2006/relationships/tags" Target="../tags/tag175.xml"/><Relationship Id="rId30" Type="http://schemas.openxmlformats.org/officeDocument/2006/relationships/tags" Target="../tags/tag178.xml"/><Relationship Id="rId35" Type="http://schemas.openxmlformats.org/officeDocument/2006/relationships/tags" Target="../tags/tag183.xml"/><Relationship Id="rId8" Type="http://schemas.openxmlformats.org/officeDocument/2006/relationships/tags" Target="../tags/tag156.xml"/><Relationship Id="rId3" Type="http://schemas.openxmlformats.org/officeDocument/2006/relationships/tags" Target="../tags/tag151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5" Type="http://schemas.openxmlformats.org/officeDocument/2006/relationships/tags" Target="../tags/tag173.xml"/><Relationship Id="rId33" Type="http://schemas.openxmlformats.org/officeDocument/2006/relationships/tags" Target="../tags/tag181.xml"/><Relationship Id="rId38" Type="http://schemas.openxmlformats.org/officeDocument/2006/relationships/tags" Target="../tags/tag18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5" Type="http://schemas.openxmlformats.org/officeDocument/2006/relationships/image" Target="../media/image8.emf"/><Relationship Id="rId4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image" Target="../media/image9.emf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4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202.xml"/><Relationship Id="rId10" Type="http://schemas.openxmlformats.org/officeDocument/2006/relationships/tags" Target="../tags/tag207.xml"/><Relationship Id="rId4" Type="http://schemas.openxmlformats.org/officeDocument/2006/relationships/tags" Target="../tags/tag201.xml"/><Relationship Id="rId9" Type="http://schemas.openxmlformats.org/officeDocument/2006/relationships/tags" Target="../tags/tag20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notesSlide" Target="../notesSlides/notesSlide22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12" Type="http://schemas.openxmlformats.org/officeDocument/2006/relationships/notesSlide" Target="../notesSlides/notesSlide23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22.xml"/><Relationship Id="rId10" Type="http://schemas.openxmlformats.org/officeDocument/2006/relationships/tags" Target="../tags/tag227.xml"/><Relationship Id="rId4" Type="http://schemas.openxmlformats.org/officeDocument/2006/relationships/tags" Target="../tags/tag221.xml"/><Relationship Id="rId9" Type="http://schemas.openxmlformats.org/officeDocument/2006/relationships/tags" Target="../tags/tag2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31.xml"/><Relationship Id="rId9" Type="http://schemas.openxmlformats.org/officeDocument/2006/relationships/tags" Target="../tags/tag2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tags" Target="../tags/tag252.xml"/><Relationship Id="rId18" Type="http://schemas.openxmlformats.org/officeDocument/2006/relationships/tags" Target="../tags/tag257.xml"/><Relationship Id="rId3" Type="http://schemas.openxmlformats.org/officeDocument/2006/relationships/tags" Target="../tags/tag242.xml"/><Relationship Id="rId21" Type="http://schemas.openxmlformats.org/officeDocument/2006/relationships/tags" Target="../tags/tag260.xml"/><Relationship Id="rId7" Type="http://schemas.openxmlformats.org/officeDocument/2006/relationships/tags" Target="../tags/tag246.xml"/><Relationship Id="rId12" Type="http://schemas.openxmlformats.org/officeDocument/2006/relationships/tags" Target="../tags/tag251.xml"/><Relationship Id="rId17" Type="http://schemas.openxmlformats.org/officeDocument/2006/relationships/tags" Target="../tags/tag256.xml"/><Relationship Id="rId25" Type="http://schemas.openxmlformats.org/officeDocument/2006/relationships/slideLayout" Target="../slideLayouts/slideLayout3.xml"/><Relationship Id="rId2" Type="http://schemas.openxmlformats.org/officeDocument/2006/relationships/tags" Target="../tags/tag241.xml"/><Relationship Id="rId16" Type="http://schemas.openxmlformats.org/officeDocument/2006/relationships/tags" Target="../tags/tag255.xml"/><Relationship Id="rId20" Type="http://schemas.openxmlformats.org/officeDocument/2006/relationships/tags" Target="../tags/tag259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24" Type="http://schemas.openxmlformats.org/officeDocument/2006/relationships/tags" Target="../tags/tag263.xml"/><Relationship Id="rId5" Type="http://schemas.openxmlformats.org/officeDocument/2006/relationships/tags" Target="../tags/tag244.xml"/><Relationship Id="rId15" Type="http://schemas.openxmlformats.org/officeDocument/2006/relationships/tags" Target="../tags/tag254.xml"/><Relationship Id="rId23" Type="http://schemas.openxmlformats.org/officeDocument/2006/relationships/tags" Target="../tags/tag262.xml"/><Relationship Id="rId10" Type="http://schemas.openxmlformats.org/officeDocument/2006/relationships/tags" Target="../tags/tag249.xml"/><Relationship Id="rId19" Type="http://schemas.openxmlformats.org/officeDocument/2006/relationships/tags" Target="../tags/tag258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tags" Target="../tags/tag253.xml"/><Relationship Id="rId22" Type="http://schemas.openxmlformats.org/officeDocument/2006/relationships/tags" Target="../tags/tag2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276.xml"/><Relationship Id="rId18" Type="http://schemas.openxmlformats.org/officeDocument/2006/relationships/tags" Target="../tags/tag281.xml"/><Relationship Id="rId26" Type="http://schemas.openxmlformats.org/officeDocument/2006/relationships/tags" Target="../tags/tag289.xml"/><Relationship Id="rId3" Type="http://schemas.openxmlformats.org/officeDocument/2006/relationships/tags" Target="../tags/tag266.xml"/><Relationship Id="rId21" Type="http://schemas.openxmlformats.org/officeDocument/2006/relationships/tags" Target="../tags/tag284.xml"/><Relationship Id="rId34" Type="http://schemas.openxmlformats.org/officeDocument/2006/relationships/notesSlide" Target="../notesSlides/notesSlide24.xml"/><Relationship Id="rId7" Type="http://schemas.openxmlformats.org/officeDocument/2006/relationships/tags" Target="../tags/tag270.xml"/><Relationship Id="rId12" Type="http://schemas.openxmlformats.org/officeDocument/2006/relationships/tags" Target="../tags/tag275.xml"/><Relationship Id="rId17" Type="http://schemas.openxmlformats.org/officeDocument/2006/relationships/tags" Target="../tags/tag280.xml"/><Relationship Id="rId25" Type="http://schemas.openxmlformats.org/officeDocument/2006/relationships/tags" Target="../tags/tag288.xml"/><Relationship Id="rId33" Type="http://schemas.openxmlformats.org/officeDocument/2006/relationships/slideLayout" Target="../slideLayouts/slideLayout3.xml"/><Relationship Id="rId2" Type="http://schemas.openxmlformats.org/officeDocument/2006/relationships/tags" Target="../tags/tag265.xml"/><Relationship Id="rId16" Type="http://schemas.openxmlformats.org/officeDocument/2006/relationships/tags" Target="../tags/tag279.xml"/><Relationship Id="rId20" Type="http://schemas.openxmlformats.org/officeDocument/2006/relationships/tags" Target="../tags/tag283.xml"/><Relationship Id="rId29" Type="http://schemas.openxmlformats.org/officeDocument/2006/relationships/tags" Target="../tags/tag292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tags" Target="../tags/tag274.xml"/><Relationship Id="rId24" Type="http://schemas.openxmlformats.org/officeDocument/2006/relationships/tags" Target="../tags/tag287.xml"/><Relationship Id="rId32" Type="http://schemas.openxmlformats.org/officeDocument/2006/relationships/tags" Target="../tags/tag295.xml"/><Relationship Id="rId5" Type="http://schemas.openxmlformats.org/officeDocument/2006/relationships/tags" Target="../tags/tag268.xml"/><Relationship Id="rId15" Type="http://schemas.openxmlformats.org/officeDocument/2006/relationships/tags" Target="../tags/tag278.xml"/><Relationship Id="rId23" Type="http://schemas.openxmlformats.org/officeDocument/2006/relationships/tags" Target="../tags/tag286.xml"/><Relationship Id="rId28" Type="http://schemas.openxmlformats.org/officeDocument/2006/relationships/tags" Target="../tags/tag291.xml"/><Relationship Id="rId10" Type="http://schemas.openxmlformats.org/officeDocument/2006/relationships/tags" Target="../tags/tag273.xml"/><Relationship Id="rId19" Type="http://schemas.openxmlformats.org/officeDocument/2006/relationships/tags" Target="../tags/tag282.xml"/><Relationship Id="rId31" Type="http://schemas.openxmlformats.org/officeDocument/2006/relationships/tags" Target="../tags/tag294.xml"/><Relationship Id="rId4" Type="http://schemas.openxmlformats.org/officeDocument/2006/relationships/tags" Target="../tags/tag267.xml"/><Relationship Id="rId9" Type="http://schemas.openxmlformats.org/officeDocument/2006/relationships/tags" Target="../tags/tag272.xml"/><Relationship Id="rId14" Type="http://schemas.openxmlformats.org/officeDocument/2006/relationships/tags" Target="../tags/tag277.xml"/><Relationship Id="rId22" Type="http://schemas.openxmlformats.org/officeDocument/2006/relationships/tags" Target="../tags/tag285.xml"/><Relationship Id="rId27" Type="http://schemas.openxmlformats.org/officeDocument/2006/relationships/tags" Target="../tags/tag290.xml"/><Relationship Id="rId30" Type="http://schemas.openxmlformats.org/officeDocument/2006/relationships/tags" Target="../tags/tag293.xml"/><Relationship Id="rId8" Type="http://schemas.openxmlformats.org/officeDocument/2006/relationships/tags" Target="../tags/tag271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308.xml"/><Relationship Id="rId18" Type="http://schemas.openxmlformats.org/officeDocument/2006/relationships/tags" Target="../tags/tag313.xml"/><Relationship Id="rId26" Type="http://schemas.openxmlformats.org/officeDocument/2006/relationships/tags" Target="../tags/tag321.xml"/><Relationship Id="rId21" Type="http://schemas.openxmlformats.org/officeDocument/2006/relationships/tags" Target="../tags/tag316.xml"/><Relationship Id="rId34" Type="http://schemas.openxmlformats.org/officeDocument/2006/relationships/tags" Target="../tags/tag329.xml"/><Relationship Id="rId7" Type="http://schemas.openxmlformats.org/officeDocument/2006/relationships/tags" Target="../tags/tag302.xml"/><Relationship Id="rId12" Type="http://schemas.openxmlformats.org/officeDocument/2006/relationships/tags" Target="../tags/tag307.xml"/><Relationship Id="rId17" Type="http://schemas.openxmlformats.org/officeDocument/2006/relationships/tags" Target="../tags/tag312.xml"/><Relationship Id="rId25" Type="http://schemas.openxmlformats.org/officeDocument/2006/relationships/tags" Target="../tags/tag320.xml"/><Relationship Id="rId33" Type="http://schemas.openxmlformats.org/officeDocument/2006/relationships/tags" Target="../tags/tag328.xml"/><Relationship Id="rId2" Type="http://schemas.openxmlformats.org/officeDocument/2006/relationships/tags" Target="../tags/tag297.xml"/><Relationship Id="rId16" Type="http://schemas.openxmlformats.org/officeDocument/2006/relationships/tags" Target="../tags/tag311.xml"/><Relationship Id="rId20" Type="http://schemas.openxmlformats.org/officeDocument/2006/relationships/tags" Target="../tags/tag315.xml"/><Relationship Id="rId29" Type="http://schemas.openxmlformats.org/officeDocument/2006/relationships/tags" Target="../tags/tag324.xml"/><Relationship Id="rId1" Type="http://schemas.openxmlformats.org/officeDocument/2006/relationships/tags" Target="../tags/tag296.xml"/><Relationship Id="rId6" Type="http://schemas.openxmlformats.org/officeDocument/2006/relationships/tags" Target="../tags/tag301.xml"/><Relationship Id="rId11" Type="http://schemas.openxmlformats.org/officeDocument/2006/relationships/tags" Target="../tags/tag306.xml"/><Relationship Id="rId24" Type="http://schemas.openxmlformats.org/officeDocument/2006/relationships/tags" Target="../tags/tag319.xml"/><Relationship Id="rId32" Type="http://schemas.openxmlformats.org/officeDocument/2006/relationships/tags" Target="../tags/tag327.xml"/><Relationship Id="rId37" Type="http://schemas.openxmlformats.org/officeDocument/2006/relationships/slideLayout" Target="../slideLayouts/slideLayout3.xml"/><Relationship Id="rId5" Type="http://schemas.openxmlformats.org/officeDocument/2006/relationships/tags" Target="../tags/tag300.xml"/><Relationship Id="rId15" Type="http://schemas.openxmlformats.org/officeDocument/2006/relationships/tags" Target="../tags/tag310.xml"/><Relationship Id="rId23" Type="http://schemas.openxmlformats.org/officeDocument/2006/relationships/tags" Target="../tags/tag318.xml"/><Relationship Id="rId28" Type="http://schemas.openxmlformats.org/officeDocument/2006/relationships/tags" Target="../tags/tag323.xml"/><Relationship Id="rId36" Type="http://schemas.openxmlformats.org/officeDocument/2006/relationships/tags" Target="../tags/tag331.xml"/><Relationship Id="rId10" Type="http://schemas.openxmlformats.org/officeDocument/2006/relationships/tags" Target="../tags/tag305.xml"/><Relationship Id="rId19" Type="http://schemas.openxmlformats.org/officeDocument/2006/relationships/tags" Target="../tags/tag314.xml"/><Relationship Id="rId31" Type="http://schemas.openxmlformats.org/officeDocument/2006/relationships/tags" Target="../tags/tag326.xml"/><Relationship Id="rId4" Type="http://schemas.openxmlformats.org/officeDocument/2006/relationships/tags" Target="../tags/tag299.xml"/><Relationship Id="rId9" Type="http://schemas.openxmlformats.org/officeDocument/2006/relationships/tags" Target="../tags/tag304.xml"/><Relationship Id="rId14" Type="http://schemas.openxmlformats.org/officeDocument/2006/relationships/tags" Target="../tags/tag309.xml"/><Relationship Id="rId22" Type="http://schemas.openxmlformats.org/officeDocument/2006/relationships/tags" Target="../tags/tag317.xml"/><Relationship Id="rId27" Type="http://schemas.openxmlformats.org/officeDocument/2006/relationships/tags" Target="../tags/tag322.xml"/><Relationship Id="rId30" Type="http://schemas.openxmlformats.org/officeDocument/2006/relationships/tags" Target="../tags/tag325.xml"/><Relationship Id="rId35" Type="http://schemas.openxmlformats.org/officeDocument/2006/relationships/tags" Target="../tags/tag330.xml"/><Relationship Id="rId8" Type="http://schemas.openxmlformats.org/officeDocument/2006/relationships/tags" Target="../tags/tag303.xml"/><Relationship Id="rId3" Type="http://schemas.openxmlformats.org/officeDocument/2006/relationships/tags" Target="../tags/tag29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4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41.xml"/><Relationship Id="rId13" Type="http://schemas.openxmlformats.org/officeDocument/2006/relationships/image" Target="../media/image12.emf"/><Relationship Id="rId3" Type="http://schemas.openxmlformats.org/officeDocument/2006/relationships/tags" Target="../tags/tag336.xml"/><Relationship Id="rId7" Type="http://schemas.openxmlformats.org/officeDocument/2006/relationships/tags" Target="../tags/tag340.xml"/><Relationship Id="rId12" Type="http://schemas.openxmlformats.org/officeDocument/2006/relationships/oleObject" Target="../embeddings/oleObject1.bin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tags" Target="../tags/tag339.xml"/><Relationship Id="rId11" Type="http://schemas.openxmlformats.org/officeDocument/2006/relationships/notesSlide" Target="../notesSlides/notesSlide26.xml"/><Relationship Id="rId5" Type="http://schemas.openxmlformats.org/officeDocument/2006/relationships/tags" Target="../tags/tag33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37.xml"/><Relationship Id="rId9" Type="http://schemas.openxmlformats.org/officeDocument/2006/relationships/tags" Target="../tags/tag34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4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notesSlide" Target="../notesSlides/notesSlide5.xml"/><Relationship Id="rId2" Type="http://schemas.openxmlformats.org/officeDocument/2006/relationships/tags" Target="../tags/tag9.xml"/><Relationship Id="rId16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901751"/>
            <a:ext cx="8229600" cy="2120247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/>
              <a:t>Principles of 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738132" y="3937271"/>
            <a:ext cx="8229600" cy="251513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CSE 240A</a:t>
            </a:r>
          </a:p>
          <a:p>
            <a:pPr algn="l"/>
            <a:r>
              <a:rPr lang="en-US" sz="2000" dirty="0"/>
              <a:t>Fall 2024</a:t>
            </a:r>
          </a:p>
          <a:p>
            <a:pPr algn="l"/>
            <a:endParaRPr lang="en-US" sz="2800" dirty="0"/>
          </a:p>
          <a:p>
            <a:pPr algn="l"/>
            <a:r>
              <a:rPr lang="en-US" dirty="0"/>
              <a:t>Hadi Esmaeilzadeh</a:t>
            </a:r>
          </a:p>
          <a:p>
            <a:pPr algn="l"/>
            <a:r>
              <a:rPr lang="en-US" sz="2000" dirty="0">
                <a:hlinkClick r:id="rId3"/>
              </a:rPr>
              <a:t>hadi@ucsd.edu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University of California, San Diego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121" y="3372142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1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FA19B9D5-6676-8483-6532-48F331F933A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BTB Performance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49AC0322-9F62-A6BC-C83A-451D4321410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Two things that can go wrong</a:t>
            </a:r>
          </a:p>
          <a:p>
            <a:pPr lvl="1"/>
            <a:r>
              <a:rPr lang="en-US" altLang="en-US"/>
              <a:t>didn’t predict the presence of branch (misfetch)</a:t>
            </a:r>
          </a:p>
          <a:p>
            <a:pPr lvl="1"/>
            <a:r>
              <a:rPr lang="en-US" altLang="en-US"/>
              <a:t>mispredicted a branch (mispredict)</a:t>
            </a:r>
          </a:p>
          <a:p>
            <a:r>
              <a:rPr lang="en-US" altLang="en-US"/>
              <a:t>Can use (now, </a:t>
            </a:r>
            <a:r>
              <a:rPr lang="en-US" altLang="en-US" i="1"/>
              <a:t>always</a:t>
            </a:r>
            <a:r>
              <a:rPr lang="en-US" altLang="en-US"/>
              <a:t> use) both BTB and branch predictor</a:t>
            </a:r>
          </a:p>
          <a:p>
            <a:pPr lvl="1"/>
            <a:r>
              <a:rPr lang="en-US" altLang="en-US"/>
              <a:t>have no prediction bits in BTB </a:t>
            </a:r>
          </a:p>
          <a:p>
            <a:pPr lvl="1"/>
            <a:r>
              <a:rPr lang="en-US" altLang="en-US"/>
              <a:t>presence of PC in BTB indicates a lookup in branch predictor to predict whether the branch will go to destination address in BTB.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48B5DEAF-EFA7-0836-7952-7A5E3C55B96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What about indirect jumps/returns?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D417514B-438F-307B-C174-56241BFEBB2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Branch predictor does really well with conditional jumps</a:t>
            </a:r>
          </a:p>
          <a:p>
            <a:r>
              <a:rPr lang="en-US" altLang="en-US"/>
              <a:t>BTB does really well with unconditional jumps (jump, jal, etc.)</a:t>
            </a:r>
          </a:p>
          <a:p>
            <a:r>
              <a:rPr lang="en-US" altLang="en-US"/>
              <a:t>Indirect jumps often jump to different destinations, even from the same instruction.  Indirect jumps most often used for </a:t>
            </a:r>
            <a:r>
              <a:rPr lang="en-US" altLang="en-US" i="1"/>
              <a:t>return</a:t>
            </a:r>
            <a:r>
              <a:rPr lang="en-US" altLang="en-US"/>
              <a:t> instructions.  Sometimes used for </a:t>
            </a:r>
            <a:r>
              <a:rPr lang="en-US" altLang="en-US" i="1"/>
              <a:t>case</a:t>
            </a:r>
            <a:r>
              <a:rPr lang="en-US" altLang="en-US"/>
              <a:t>.  Heavily used in object-oriented languages.</a:t>
            </a:r>
          </a:p>
          <a:p>
            <a:r>
              <a:rPr lang="en-US" altLang="en-US" i="1"/>
              <a:t>Return</a:t>
            </a:r>
            <a:r>
              <a:rPr lang="en-US" altLang="en-US"/>
              <a:t> easily handled by a stack.</a:t>
            </a:r>
          </a:p>
          <a:p>
            <a:pPr lvl="1"/>
            <a:r>
              <a:rPr lang="en-US" altLang="en-US"/>
              <a:t>jal -&gt; push PC+4</a:t>
            </a:r>
          </a:p>
          <a:p>
            <a:pPr lvl="1"/>
            <a:r>
              <a:rPr lang="en-US" altLang="en-US"/>
              <a:t>return -&gt; predict jump to address on top of stack, pop stack</a:t>
            </a:r>
          </a:p>
          <a:p>
            <a:pPr lvl="1"/>
            <a:r>
              <a:rPr lang="en-US" altLang="en-US"/>
              <a:t>Most processors include a hardware </a:t>
            </a:r>
            <a:r>
              <a:rPr lang="en-US" altLang="en-US">
                <a:solidFill>
                  <a:srgbClr val="7030A0"/>
                </a:solidFill>
              </a:rPr>
              <a:t>return address stack </a:t>
            </a:r>
            <a:r>
              <a:rPr lang="en-US" altLang="en-US"/>
              <a:t>(RAS), used only for prediction.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FEE68B28-A9D1-B223-8782-B8DED2FD62D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Real BP -- PowerPC 620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35A6409-789F-38E3-EBB5-161DB540528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256-entry 2-way set-associative BTB</a:t>
            </a:r>
          </a:p>
          <a:p>
            <a:r>
              <a:rPr lang="en-US" altLang="en-US"/>
              <a:t>2048-entry BHT indexed by PC</a:t>
            </a:r>
          </a:p>
          <a:p>
            <a:r>
              <a:rPr lang="en-US" altLang="en-US"/>
              <a:t>return-address stack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403BA56-C6D2-65B0-8BB6-6CAACE259EB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Power 4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D4B6F99C-86C2-9878-6E52-269BE4A72C5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Up to 2 branches per cycle predicted</a:t>
            </a:r>
          </a:p>
          <a:p>
            <a:endParaRPr lang="en-US" altLang="en-US"/>
          </a:p>
        </p:txBody>
      </p:sp>
      <p:sp>
        <p:nvSpPr>
          <p:cNvPr id="26627" name="Text Box 5">
            <a:extLst>
              <a:ext uri="{FF2B5EF4-FFF2-40B4-BE49-F238E27FC236}">
                <a16:creationId xmlns:a16="http://schemas.microsoft.com/office/drawing/2014/main" id="{C1ACCE75-6E88-7966-B4AD-C5F7BE1C001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37039" y="2376488"/>
            <a:ext cx="416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PC                                                               GHR</a:t>
            </a:r>
          </a:p>
        </p:txBody>
      </p:sp>
      <p:sp>
        <p:nvSpPr>
          <p:cNvPr id="26628" name="Line 7">
            <a:extLst>
              <a:ext uri="{FF2B5EF4-FFF2-40B4-BE49-F238E27FC236}">
                <a16:creationId xmlns:a16="http://schemas.microsoft.com/office/drawing/2014/main" id="{D29074A3-EA04-9502-3CFC-CCE6A1A095E6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441700" y="3076576"/>
            <a:ext cx="0" cy="263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Text Box 8">
            <a:extLst>
              <a:ext uri="{FF2B5EF4-FFF2-40B4-BE49-F238E27FC236}">
                <a16:creationId xmlns:a16="http://schemas.microsoft.com/office/drawing/2014/main" id="{B36EDA11-3F4A-43E7-E20E-402F7EA926D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38500" y="4130675"/>
            <a:ext cx="533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16K</a:t>
            </a:r>
          </a:p>
        </p:txBody>
      </p:sp>
      <p:sp>
        <p:nvSpPr>
          <p:cNvPr id="26630" name="Rectangle 11">
            <a:extLst>
              <a:ext uri="{FF2B5EF4-FFF2-40B4-BE49-F238E27FC236}">
                <a16:creationId xmlns:a16="http://schemas.microsoft.com/office/drawing/2014/main" id="{EB8FA929-CC43-646D-D84A-19A616E93DC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13163" y="3032125"/>
            <a:ext cx="322262" cy="271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26631" name="Rectangle 14">
            <a:extLst>
              <a:ext uri="{FF2B5EF4-FFF2-40B4-BE49-F238E27FC236}">
                <a16:creationId xmlns:a16="http://schemas.microsoft.com/office/drawing/2014/main" id="{1AF9E08F-BC54-4961-80CE-7D78DCC51A9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03888" y="3044825"/>
            <a:ext cx="322262" cy="271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26632" name="Line 15">
            <a:extLst>
              <a:ext uri="{FF2B5EF4-FFF2-40B4-BE49-F238E27FC236}">
                <a16:creationId xmlns:a16="http://schemas.microsoft.com/office/drawing/2014/main" id="{EC3F3CCA-20BB-1D0E-019D-055D3F060F9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410200" y="3081339"/>
            <a:ext cx="0" cy="263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Text Box 16">
            <a:extLst>
              <a:ext uri="{FF2B5EF4-FFF2-40B4-BE49-F238E27FC236}">
                <a16:creationId xmlns:a16="http://schemas.microsoft.com/office/drawing/2014/main" id="{F06B44B1-C09E-67FD-CD44-ED28BC087CB6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05400" y="4135438"/>
            <a:ext cx="533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16K</a:t>
            </a:r>
          </a:p>
        </p:txBody>
      </p:sp>
      <p:sp>
        <p:nvSpPr>
          <p:cNvPr id="26634" name="Rectangle 17">
            <a:extLst>
              <a:ext uri="{FF2B5EF4-FFF2-40B4-BE49-F238E27FC236}">
                <a16:creationId xmlns:a16="http://schemas.microsoft.com/office/drawing/2014/main" id="{0812B387-433C-2966-3ED8-62BBA4F5953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59688" y="3049588"/>
            <a:ext cx="322262" cy="271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26635" name="Line 18">
            <a:extLst>
              <a:ext uri="{FF2B5EF4-FFF2-40B4-BE49-F238E27FC236}">
                <a16:creationId xmlns:a16="http://schemas.microsoft.com/office/drawing/2014/main" id="{97576FFE-4F6D-2333-08C8-E44E09304968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8266113" y="3086101"/>
            <a:ext cx="0" cy="263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Text Box 19">
            <a:extLst>
              <a:ext uri="{FF2B5EF4-FFF2-40B4-BE49-F238E27FC236}">
                <a16:creationId xmlns:a16="http://schemas.microsoft.com/office/drawing/2014/main" id="{311D392E-AE2C-7370-7E66-773DE6E8F7BB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024813" y="4086225"/>
            <a:ext cx="533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16K</a:t>
            </a:r>
          </a:p>
        </p:txBody>
      </p:sp>
      <p:sp>
        <p:nvSpPr>
          <p:cNvPr id="26637" name="Line 21">
            <a:extLst>
              <a:ext uri="{FF2B5EF4-FFF2-40B4-BE49-F238E27FC236}">
                <a16:creationId xmlns:a16="http://schemas.microsoft.com/office/drawing/2014/main" id="{33E9CA7C-C005-8E46-F08F-B0286E54B508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419600" y="2667000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22">
            <a:extLst>
              <a:ext uri="{FF2B5EF4-FFF2-40B4-BE49-F238E27FC236}">
                <a16:creationId xmlns:a16="http://schemas.microsoft.com/office/drawing/2014/main" id="{998657B2-E235-27E6-250D-B2B686533BC0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4038600" y="4419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Rectangle 23">
            <a:extLst>
              <a:ext uri="{FF2B5EF4-FFF2-40B4-BE49-F238E27FC236}">
                <a16:creationId xmlns:a16="http://schemas.microsoft.com/office/drawing/2014/main" id="{C16719EC-61CB-3306-ABCB-8F84A4747568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553200" y="24384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XOR</a:t>
            </a:r>
          </a:p>
        </p:txBody>
      </p:sp>
      <p:sp>
        <p:nvSpPr>
          <p:cNvPr id="26640" name="Line 25">
            <a:extLst>
              <a:ext uri="{FF2B5EF4-FFF2-40B4-BE49-F238E27FC236}">
                <a16:creationId xmlns:a16="http://schemas.microsoft.com/office/drawing/2014/main" id="{4FA96F56-DD76-73EF-1B4F-35A58B0DB47B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648200" y="25908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26">
            <a:extLst>
              <a:ext uri="{FF2B5EF4-FFF2-40B4-BE49-F238E27FC236}">
                <a16:creationId xmlns:a16="http://schemas.microsoft.com/office/drawing/2014/main" id="{19C6386B-1B8E-E529-1C8D-6AFDD7B7D3C6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7162800" y="2514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28">
            <a:extLst>
              <a:ext uri="{FF2B5EF4-FFF2-40B4-BE49-F238E27FC236}">
                <a16:creationId xmlns:a16="http://schemas.microsoft.com/office/drawing/2014/main" id="{C398D353-2B45-E964-DEC1-FD0E4143288B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6781800" y="26670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30">
            <a:extLst>
              <a:ext uri="{FF2B5EF4-FFF2-40B4-BE49-F238E27FC236}">
                <a16:creationId xmlns:a16="http://schemas.microsoft.com/office/drawing/2014/main" id="{39E0CE57-8EE0-727F-AD89-96F37523CD1D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>
            <a:off x="6019800" y="4343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32">
            <a:extLst>
              <a:ext uri="{FF2B5EF4-FFF2-40B4-BE49-F238E27FC236}">
                <a16:creationId xmlns:a16="http://schemas.microsoft.com/office/drawing/2014/main" id="{1C726187-43D2-C0B4-4686-BD77EDAFD748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781800" y="4343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Text Box 33">
            <a:extLst>
              <a:ext uri="{FF2B5EF4-FFF2-40B4-BE49-F238E27FC236}">
                <a16:creationId xmlns:a16="http://schemas.microsoft.com/office/drawing/2014/main" id="{0BAFAD69-E662-132A-6D3B-BF5868C408CA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489326" y="5853113"/>
            <a:ext cx="6615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BHT                                gshare                     chooser (use bht or gshare result?)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E62295D-0F15-528F-E34C-A6400F5FDD4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Pentium Pro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AA8AD2E4-DBFD-5E8C-B2C3-103E9107DE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95487" y="1533525"/>
            <a:ext cx="7772400" cy="1600200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512-entry BTB 4-way set-associative</a:t>
            </a:r>
          </a:p>
          <a:p>
            <a:r>
              <a:rPr lang="en-US" altLang="en-US" dirty="0"/>
              <a:t>2-level predictor (1st level in BTB, one per set, 4 bits)</a:t>
            </a:r>
          </a:p>
          <a:p>
            <a:r>
              <a:rPr lang="en-US" altLang="en-US" dirty="0"/>
              <a:t>return stack</a:t>
            </a: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4EA0BAFF-348B-4588-D470-B4ED3B16A39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44750" y="3359150"/>
            <a:ext cx="3187700" cy="204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28676" name="Line 5">
            <a:extLst>
              <a:ext uri="{FF2B5EF4-FFF2-40B4-BE49-F238E27FC236}">
                <a16:creationId xmlns:a16="http://schemas.microsoft.com/office/drawing/2014/main" id="{045C4402-22E4-1C17-310C-371CDA06B53E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438400" y="35052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6">
            <a:extLst>
              <a:ext uri="{FF2B5EF4-FFF2-40B4-BE49-F238E27FC236}">
                <a16:creationId xmlns:a16="http://schemas.microsoft.com/office/drawing/2014/main" id="{6AB931D9-3BE4-CCFA-39F6-E404C50364D5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38400" y="36576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7">
            <a:extLst>
              <a:ext uri="{FF2B5EF4-FFF2-40B4-BE49-F238E27FC236}">
                <a16:creationId xmlns:a16="http://schemas.microsoft.com/office/drawing/2014/main" id="{8BC15C9E-B2BC-E6FC-5839-AAC2144ACEA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124200" y="3352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8">
            <a:extLst>
              <a:ext uri="{FF2B5EF4-FFF2-40B4-BE49-F238E27FC236}">
                <a16:creationId xmlns:a16="http://schemas.microsoft.com/office/drawing/2014/main" id="{6119BF03-6566-5B78-3324-4E5ED684CBAB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810000" y="3352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9">
            <a:extLst>
              <a:ext uri="{FF2B5EF4-FFF2-40B4-BE49-F238E27FC236}">
                <a16:creationId xmlns:a16="http://schemas.microsoft.com/office/drawing/2014/main" id="{A58A317E-463F-84FC-EB43-D463A8C796B1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495800" y="3352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10">
            <a:extLst>
              <a:ext uri="{FF2B5EF4-FFF2-40B4-BE49-F238E27FC236}">
                <a16:creationId xmlns:a16="http://schemas.microsoft.com/office/drawing/2014/main" id="{43548B93-4564-62FB-25BF-8B066B40EE0B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257800" y="3352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Rectangle 11">
            <a:extLst>
              <a:ext uri="{FF2B5EF4-FFF2-40B4-BE49-F238E27FC236}">
                <a16:creationId xmlns:a16="http://schemas.microsoft.com/office/drawing/2014/main" id="{A3679401-5268-4A21-D499-EFFF6823EFE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24113" y="3117850"/>
            <a:ext cx="721352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</a:rPr>
              <a:t>branch PC</a:t>
            </a:r>
          </a:p>
        </p:txBody>
      </p:sp>
      <p:sp>
        <p:nvSpPr>
          <p:cNvPr id="28683" name="Rectangle 12">
            <a:extLst>
              <a:ext uri="{FF2B5EF4-FFF2-40B4-BE49-F238E27FC236}">
                <a16:creationId xmlns:a16="http://schemas.microsoft.com/office/drawing/2014/main" id="{CF514774-4EFF-2296-838A-137AB940A393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109914" y="3117850"/>
            <a:ext cx="47609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</a:rPr>
              <a:t>target</a:t>
            </a:r>
          </a:p>
        </p:txBody>
      </p:sp>
      <p:sp>
        <p:nvSpPr>
          <p:cNvPr id="28684" name="Rectangle 13">
            <a:extLst>
              <a:ext uri="{FF2B5EF4-FFF2-40B4-BE49-F238E27FC236}">
                <a16:creationId xmlns:a16="http://schemas.microsoft.com/office/drawing/2014/main" id="{8E0AAEDB-3849-28DE-1DBF-CFBAEC5622E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871913" y="3117850"/>
            <a:ext cx="721352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</a:rPr>
              <a:t>branch PC</a:t>
            </a:r>
          </a:p>
        </p:txBody>
      </p:sp>
      <p:sp>
        <p:nvSpPr>
          <p:cNvPr id="28685" name="Rectangle 14">
            <a:extLst>
              <a:ext uri="{FF2B5EF4-FFF2-40B4-BE49-F238E27FC236}">
                <a16:creationId xmlns:a16="http://schemas.microsoft.com/office/drawing/2014/main" id="{10EA29A7-A9BB-B9DD-727D-FAEA2D424399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557714" y="3117850"/>
            <a:ext cx="47609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</a:rPr>
              <a:t>target</a:t>
            </a:r>
          </a:p>
        </p:txBody>
      </p:sp>
      <p:sp>
        <p:nvSpPr>
          <p:cNvPr id="28686" name="Rectangle 15">
            <a:extLst>
              <a:ext uri="{FF2B5EF4-FFF2-40B4-BE49-F238E27FC236}">
                <a16:creationId xmlns:a16="http://schemas.microsoft.com/office/drawing/2014/main" id="{D0BC6FD2-B380-1EA6-FEF0-29524EE1D883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167313" y="2965451"/>
            <a:ext cx="54021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</a:rPr>
              <a:t>branch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</a:rPr>
              <a:t>pattern</a:t>
            </a:r>
          </a:p>
        </p:txBody>
      </p:sp>
      <p:sp>
        <p:nvSpPr>
          <p:cNvPr id="28687" name="Rectangle 16">
            <a:extLst>
              <a:ext uri="{FF2B5EF4-FFF2-40B4-BE49-F238E27FC236}">
                <a16:creationId xmlns:a16="http://schemas.microsoft.com/office/drawing/2014/main" id="{CAB53B43-3710-1586-4912-5ED90B217CEF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330950" y="3435350"/>
            <a:ext cx="292100" cy="1435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28688" name="Rectangle 17">
            <a:extLst>
              <a:ext uri="{FF2B5EF4-FFF2-40B4-BE49-F238E27FC236}">
                <a16:creationId xmlns:a16="http://schemas.microsoft.com/office/drawing/2014/main" id="{4A4CF39A-85C7-A5A7-4104-AE76DF2E8D4B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34113" y="3171825"/>
            <a:ext cx="490520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BHT</a:t>
            </a:r>
          </a:p>
        </p:txBody>
      </p:sp>
      <p:sp>
        <p:nvSpPr>
          <p:cNvPr id="28689" name="Line 18">
            <a:extLst>
              <a:ext uri="{FF2B5EF4-FFF2-40B4-BE49-F238E27FC236}">
                <a16:creationId xmlns:a16="http://schemas.microsoft.com/office/drawing/2014/main" id="{2333485C-61D4-70CF-D2C0-B3FE34BA3033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324600" y="3581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9">
            <a:extLst>
              <a:ext uri="{FF2B5EF4-FFF2-40B4-BE49-F238E27FC236}">
                <a16:creationId xmlns:a16="http://schemas.microsoft.com/office/drawing/2014/main" id="{414107F9-3029-E81A-CA0B-428742F316E9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324600" y="3733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20">
            <a:extLst>
              <a:ext uri="{FF2B5EF4-FFF2-40B4-BE49-F238E27FC236}">
                <a16:creationId xmlns:a16="http://schemas.microsoft.com/office/drawing/2014/main" id="{946DB8C3-E612-E70D-EF86-18F0CBFC17E1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638800" y="3429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922E4638-E1DB-335A-8D65-D23CD9AD579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96400" y="1766420"/>
            <a:ext cx="1752600" cy="3429000"/>
          </a:xfrm>
          <a:prstGeom prst="rect">
            <a:avLst/>
          </a:pr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9280006F-4AD9-4584-E76C-3DF8614ED9A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0" y="1842620"/>
            <a:ext cx="3048000" cy="3124200"/>
          </a:xfrm>
          <a:prstGeom prst="rect">
            <a:avLst/>
          </a:pr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9DC154CE-5B12-F3CD-82FD-48B15BB07EE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/>
              <a:t>Compaq/Digital Alpha 21264</a:t>
            </a:r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77607DED-222C-294B-550F-15BD0762B9E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92750" y="2534770"/>
            <a:ext cx="673100" cy="1892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2E151AAB-1E85-87EA-A29F-EFF3594CECB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40550" y="2534770"/>
            <a:ext cx="292100" cy="1892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726" name="Rectangle 7">
            <a:extLst>
              <a:ext uri="{FF2B5EF4-FFF2-40B4-BE49-F238E27FC236}">
                <a16:creationId xmlns:a16="http://schemas.microsoft.com/office/drawing/2014/main" id="{6482984F-0E2C-6C75-F34C-BB545656130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921750" y="222997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727" name="Rectangle 8">
            <a:extLst>
              <a:ext uri="{FF2B5EF4-FFF2-40B4-BE49-F238E27FC236}">
                <a16:creationId xmlns:a16="http://schemas.microsoft.com/office/drawing/2014/main" id="{80F9E58D-CC10-E2C2-9CB9-A38A15E72C0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312150" y="2534770"/>
            <a:ext cx="292100" cy="234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728" name="Rectangle 9">
            <a:extLst>
              <a:ext uri="{FF2B5EF4-FFF2-40B4-BE49-F238E27FC236}">
                <a16:creationId xmlns:a16="http://schemas.microsoft.com/office/drawing/2014/main" id="{29796F3B-B9BD-4B78-52C3-4EFBF1BFE6A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064750" y="2534770"/>
            <a:ext cx="368300" cy="234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729" name="AutoShape 10">
            <a:extLst>
              <a:ext uri="{FF2B5EF4-FFF2-40B4-BE49-F238E27FC236}">
                <a16:creationId xmlns:a16="http://schemas.microsoft.com/office/drawing/2014/main" id="{728C1822-A3E5-EE4B-DC4B-D6851E4C5FB7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rot="10800000" flipH="1" flipV="1">
            <a:off x="7169150" y="5582770"/>
            <a:ext cx="1206500" cy="2159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1">
            <a:extLst>
              <a:ext uri="{FF2B5EF4-FFF2-40B4-BE49-F238E27FC236}">
                <a16:creationId xmlns:a16="http://schemas.microsoft.com/office/drawing/2014/main" id="{7ADCB0EF-3FB6-A4AD-2B75-F72BD9152919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633913" y="1995021"/>
            <a:ext cx="40876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PC</a:t>
            </a:r>
          </a:p>
        </p:txBody>
      </p:sp>
      <p:sp>
        <p:nvSpPr>
          <p:cNvPr id="30731" name="Line 12">
            <a:extLst>
              <a:ext uri="{FF2B5EF4-FFF2-40B4-BE49-F238E27FC236}">
                <a16:creationId xmlns:a16="http://schemas.microsoft.com/office/drawing/2014/main" id="{E29F0C1F-F7AF-4B9F-5A52-EF616891DA91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800600" y="229982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3">
            <a:extLst>
              <a:ext uri="{FF2B5EF4-FFF2-40B4-BE49-F238E27FC236}">
                <a16:creationId xmlns:a16="http://schemas.microsoft.com/office/drawing/2014/main" id="{1E566E6F-4522-8DC1-F738-75DB9018BCD5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800600" y="344282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Rectangle 14">
            <a:extLst>
              <a:ext uri="{FF2B5EF4-FFF2-40B4-BE49-F238E27FC236}">
                <a16:creationId xmlns:a16="http://schemas.microsoft.com/office/drawing/2014/main" id="{2E400459-F92D-A94E-FCC4-FF969E45486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492750" y="3372970"/>
            <a:ext cx="6731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734" name="Line 15">
            <a:extLst>
              <a:ext uri="{FF2B5EF4-FFF2-40B4-BE49-F238E27FC236}">
                <a16:creationId xmlns:a16="http://schemas.microsoft.com/office/drawing/2014/main" id="{81E008A0-F557-8C05-60CD-31A5D26C28EE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172200" y="344282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6">
            <a:extLst>
              <a:ext uri="{FF2B5EF4-FFF2-40B4-BE49-F238E27FC236}">
                <a16:creationId xmlns:a16="http://schemas.microsoft.com/office/drawing/2014/main" id="{C35E9AAC-4CEC-B1F2-04E3-91338466E683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6400800" y="313802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7">
            <a:extLst>
              <a:ext uri="{FF2B5EF4-FFF2-40B4-BE49-F238E27FC236}">
                <a16:creationId xmlns:a16="http://schemas.microsoft.com/office/drawing/2014/main" id="{9B6BCA3C-7307-3014-A4F6-2030C7B19846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6400800" y="313802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Rectangle 18">
            <a:extLst>
              <a:ext uri="{FF2B5EF4-FFF2-40B4-BE49-F238E27FC236}">
                <a16:creationId xmlns:a16="http://schemas.microsoft.com/office/drawing/2014/main" id="{7FE47AE1-5C3C-503F-4373-F4AC752CFAA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940550" y="3068170"/>
            <a:ext cx="2921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738" name="Rectangle 19">
            <a:extLst>
              <a:ext uri="{FF2B5EF4-FFF2-40B4-BE49-F238E27FC236}">
                <a16:creationId xmlns:a16="http://schemas.microsoft.com/office/drawing/2014/main" id="{A78AFC7C-57D5-2DCD-0FA0-C37D3E249B9A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624513" y="2223621"/>
            <a:ext cx="36708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10</a:t>
            </a:r>
          </a:p>
        </p:txBody>
      </p:sp>
      <p:sp>
        <p:nvSpPr>
          <p:cNvPr id="30739" name="Rectangle 20">
            <a:extLst>
              <a:ext uri="{FF2B5EF4-FFF2-40B4-BE49-F238E27FC236}">
                <a16:creationId xmlns:a16="http://schemas.microsoft.com/office/drawing/2014/main" id="{1B574BEB-43A4-70C8-E86A-8FB01709EFD4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996113" y="2223621"/>
            <a:ext cx="28533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3</a:t>
            </a:r>
          </a:p>
        </p:txBody>
      </p:sp>
      <p:sp>
        <p:nvSpPr>
          <p:cNvPr id="30740" name="Rectangle 21">
            <a:extLst>
              <a:ext uri="{FF2B5EF4-FFF2-40B4-BE49-F238E27FC236}">
                <a16:creationId xmlns:a16="http://schemas.microsoft.com/office/drawing/2014/main" id="{BD3C4012-5931-77F4-A773-C9E22D78F5DC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291513" y="2223621"/>
            <a:ext cx="28533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2</a:t>
            </a:r>
          </a:p>
        </p:txBody>
      </p:sp>
      <p:sp>
        <p:nvSpPr>
          <p:cNvPr id="30741" name="Rectangle 22">
            <a:extLst>
              <a:ext uri="{FF2B5EF4-FFF2-40B4-BE49-F238E27FC236}">
                <a16:creationId xmlns:a16="http://schemas.microsoft.com/office/drawing/2014/main" id="{77B48A5E-E2C2-CED3-39B3-EE22BB87C2C7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044113" y="2223621"/>
            <a:ext cx="28533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2</a:t>
            </a:r>
          </a:p>
        </p:txBody>
      </p:sp>
      <p:sp>
        <p:nvSpPr>
          <p:cNvPr id="30742" name="Line 23">
            <a:extLst>
              <a:ext uri="{FF2B5EF4-FFF2-40B4-BE49-F238E27FC236}">
                <a16:creationId xmlns:a16="http://schemas.microsoft.com/office/drawing/2014/main" id="{89F032F7-8747-924B-C029-BA4476C4235D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9296400" y="245222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Line 24">
            <a:extLst>
              <a:ext uri="{FF2B5EF4-FFF2-40B4-BE49-F238E27FC236}">
                <a16:creationId xmlns:a16="http://schemas.microsoft.com/office/drawing/2014/main" id="{5AFA4F08-E132-06BB-58F6-FA6624BE1C15}"/>
              </a:ext>
            </a:extLst>
          </p:cNvPr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8610600" y="367142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Rectangle 25">
            <a:extLst>
              <a:ext uri="{FF2B5EF4-FFF2-40B4-BE49-F238E27FC236}">
                <a16:creationId xmlns:a16="http://schemas.microsoft.com/office/drawing/2014/main" id="{7BB0E8EA-6E3C-C065-376F-DB307BFCCD77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312150" y="3601570"/>
            <a:ext cx="2921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745" name="Rectangle 26">
            <a:extLst>
              <a:ext uri="{FF2B5EF4-FFF2-40B4-BE49-F238E27FC236}">
                <a16:creationId xmlns:a16="http://schemas.microsoft.com/office/drawing/2014/main" id="{08D232B6-A0B3-AF37-1DEA-A9959F742243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0064750" y="3601570"/>
            <a:ext cx="3683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746" name="Line 27">
            <a:extLst>
              <a:ext uri="{FF2B5EF4-FFF2-40B4-BE49-F238E27FC236}">
                <a16:creationId xmlns:a16="http://schemas.microsoft.com/office/drawing/2014/main" id="{8B084672-E82F-12E1-2A17-708227BA82D6}"/>
              </a:ext>
            </a:extLst>
          </p:cNvPr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>
            <a:off x="8001000" y="367142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Line 28">
            <a:extLst>
              <a:ext uri="{FF2B5EF4-FFF2-40B4-BE49-F238E27FC236}">
                <a16:creationId xmlns:a16="http://schemas.microsoft.com/office/drawing/2014/main" id="{98ED6EE9-13B7-2E7A-A201-48257F061C12}"/>
              </a:ext>
            </a:extLst>
          </p:cNvPr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8001000" y="367142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Line 29">
            <a:extLst>
              <a:ext uri="{FF2B5EF4-FFF2-40B4-BE49-F238E27FC236}">
                <a16:creationId xmlns:a16="http://schemas.microsoft.com/office/drawing/2014/main" id="{ECE7BBB9-9CE5-6857-C0B0-5FDB69382614}"/>
              </a:ext>
            </a:extLst>
          </p:cNvPr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7239000" y="313802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Line 30">
            <a:extLst>
              <a:ext uri="{FF2B5EF4-FFF2-40B4-BE49-F238E27FC236}">
                <a16:creationId xmlns:a16="http://schemas.microsoft.com/office/drawing/2014/main" id="{873306C2-C3DB-C0D8-2D22-10FDA9A357F6}"/>
              </a:ext>
            </a:extLst>
          </p:cNvPr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7467600" y="313802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Line 31">
            <a:extLst>
              <a:ext uri="{FF2B5EF4-FFF2-40B4-BE49-F238E27FC236}">
                <a16:creationId xmlns:a16="http://schemas.microsoft.com/office/drawing/2014/main" id="{84782610-D581-BEED-C514-4EC86C5E9783}"/>
              </a:ext>
            </a:extLst>
          </p:cNvPr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10439400" y="367142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Line 32">
            <a:extLst>
              <a:ext uri="{FF2B5EF4-FFF2-40B4-BE49-F238E27FC236}">
                <a16:creationId xmlns:a16="http://schemas.microsoft.com/office/drawing/2014/main" id="{3C45A614-9698-2E9D-CE98-0E8276DC2069}"/>
              </a:ext>
            </a:extLst>
          </p:cNvPr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10668000" y="367142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Line 33">
            <a:extLst>
              <a:ext uri="{FF2B5EF4-FFF2-40B4-BE49-F238E27FC236}">
                <a16:creationId xmlns:a16="http://schemas.microsoft.com/office/drawing/2014/main" id="{D54D3593-CE1B-5E6F-C760-561D2774BDFA}"/>
              </a:ext>
            </a:extLst>
          </p:cNvPr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H="1">
            <a:off x="8229600" y="572882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3" name="Rectangle 34">
            <a:extLst>
              <a:ext uri="{FF2B5EF4-FFF2-40B4-BE49-F238E27FC236}">
                <a16:creationId xmlns:a16="http://schemas.microsoft.com/office/drawing/2014/main" id="{F52291F2-55A9-5452-4749-09E786943E4B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8977313" y="2223621"/>
            <a:ext cx="56746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GHR</a:t>
            </a:r>
          </a:p>
        </p:txBody>
      </p:sp>
      <p:sp>
        <p:nvSpPr>
          <p:cNvPr id="30754" name="Rectangle 35">
            <a:extLst>
              <a:ext uri="{FF2B5EF4-FFF2-40B4-BE49-F238E27FC236}">
                <a16:creationId xmlns:a16="http://schemas.microsoft.com/office/drawing/2014/main" id="{6BE9FB04-F5CE-5328-3DBD-C4C242E35A10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9282113" y="2680821"/>
            <a:ext cx="34945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30755" name="Line 36">
            <a:extLst>
              <a:ext uri="{FF2B5EF4-FFF2-40B4-BE49-F238E27FC236}">
                <a16:creationId xmlns:a16="http://schemas.microsoft.com/office/drawing/2014/main" id="{1B301136-41C2-1857-A632-075179FA033C}"/>
              </a:ext>
            </a:extLst>
          </p:cNvPr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V="1">
            <a:off x="9220200" y="275702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Rectangle 37">
            <a:extLst>
              <a:ext uri="{FF2B5EF4-FFF2-40B4-BE49-F238E27FC236}">
                <a16:creationId xmlns:a16="http://schemas.microsoft.com/office/drawing/2014/main" id="{B3402CB2-A3B9-C296-DCC9-09662272BF79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319714" y="1842621"/>
            <a:ext cx="148758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Local Predictor</a:t>
            </a:r>
          </a:p>
        </p:txBody>
      </p:sp>
      <p:sp>
        <p:nvSpPr>
          <p:cNvPr id="30757" name="Rectangle 38">
            <a:extLst>
              <a:ext uri="{FF2B5EF4-FFF2-40B4-BE49-F238E27FC236}">
                <a16:creationId xmlns:a16="http://schemas.microsoft.com/office/drawing/2014/main" id="{0687C595-68F6-7B7C-9D00-BE261B62CD5F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910513" y="1690221"/>
            <a:ext cx="985848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Global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Predictor</a:t>
            </a:r>
          </a:p>
        </p:txBody>
      </p:sp>
      <p:sp>
        <p:nvSpPr>
          <p:cNvPr id="30758" name="Rectangle 39">
            <a:extLst>
              <a:ext uri="{FF2B5EF4-FFF2-40B4-BE49-F238E27FC236}">
                <a16:creationId xmlns:a16="http://schemas.microsoft.com/office/drawing/2014/main" id="{767AE3F9-F10E-2BF3-FBBC-A23D8511BB7D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9586913" y="1766421"/>
            <a:ext cx="90088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Chooser</a:t>
            </a:r>
          </a:p>
        </p:txBody>
      </p:sp>
      <p:sp>
        <p:nvSpPr>
          <p:cNvPr id="30759" name="Line 40">
            <a:extLst>
              <a:ext uri="{FF2B5EF4-FFF2-40B4-BE49-F238E27FC236}">
                <a16:creationId xmlns:a16="http://schemas.microsoft.com/office/drawing/2014/main" id="{896F89FC-9320-18CD-35E5-6261DBCBA292}"/>
              </a:ext>
            </a:extLst>
          </p:cNvPr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7772400" y="580502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Rectangle 41">
            <a:extLst>
              <a:ext uri="{FF2B5EF4-FFF2-40B4-BE49-F238E27FC236}">
                <a16:creationId xmlns:a16="http://schemas.microsoft.com/office/drawing/2014/main" id="{4AD2E6EF-91F8-B33C-CC28-08CFF803E111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7300913" y="6262221"/>
            <a:ext cx="172162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Branch Prediction</a:t>
            </a:r>
          </a:p>
        </p:txBody>
      </p:sp>
      <p:sp>
        <p:nvSpPr>
          <p:cNvPr id="30761" name="Rectangle 42">
            <a:extLst>
              <a:ext uri="{FF2B5EF4-FFF2-40B4-BE49-F238E27FC236}">
                <a16:creationId xmlns:a16="http://schemas.microsoft.com/office/drawing/2014/main" id="{EA551AE7-3216-1027-CD2B-753E614E340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41"/>
            </p:custDataLst>
          </p:nvPr>
        </p:nvSpPr>
        <p:spPr>
          <a:xfrm>
            <a:off x="823913" y="5074210"/>
            <a:ext cx="3200400" cy="152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next-cache-line field in I-cache replaces BTB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return address stack</a:t>
            </a:r>
          </a:p>
        </p:txBody>
      </p:sp>
      <p:sp>
        <p:nvSpPr>
          <p:cNvPr id="30762" name="Line 43">
            <a:extLst>
              <a:ext uri="{FF2B5EF4-FFF2-40B4-BE49-F238E27FC236}">
                <a16:creationId xmlns:a16="http://schemas.microsoft.com/office/drawing/2014/main" id="{E567BBE5-BBC7-15F1-528F-0D2E9A6DEC88}"/>
              </a:ext>
            </a:extLst>
          </p:cNvPr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V="1">
            <a:off x="4679950" y="268082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3" name="Text Box 44">
            <a:extLst>
              <a:ext uri="{FF2B5EF4-FFF2-40B4-BE49-F238E27FC236}">
                <a16:creationId xmlns:a16="http://schemas.microsoft.com/office/drawing/2014/main" id="{B75F9AD4-C09C-245C-5559-C845AA409DC6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4845050" y="2542708"/>
            <a:ext cx="369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10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D412BDB3-CB74-6D86-A5B1-7C808E502BD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The YAGS Branch Prediction Scheme</a:t>
            </a:r>
            <a:br>
              <a:rPr lang="en-US" altLang="en-US"/>
            </a:br>
            <a:r>
              <a:rPr lang="en-US" altLang="en-US"/>
              <a:t>A. N. Eden and T. Mudge,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B8D1AEE2-51FF-7CA8-5CD8-5130954FF650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What’s the big problem they are trying to solve</a:t>
            </a:r>
          </a:p>
          <a:p>
            <a:endParaRPr lang="en-US" altLang="en-US"/>
          </a:p>
          <a:p>
            <a:r>
              <a:rPr lang="en-US" altLang="en-US"/>
              <a:t>What does aliasing do to the predictor?</a:t>
            </a:r>
          </a:p>
          <a:p>
            <a:endParaRPr lang="en-US" altLang="en-US"/>
          </a:p>
          <a:p>
            <a:r>
              <a:rPr lang="en-US" altLang="en-US"/>
              <a:t>What are some general techniques to reduce the impact of aliasing?</a:t>
            </a:r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684181F3-12CD-C942-27AE-99CA4CD9DAC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03476" y="4752019"/>
            <a:ext cx="3708066" cy="1015663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+mn-lt"/>
              </a:rPr>
              <a:t>Only predict some (remove bias)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+mn-lt"/>
              </a:rPr>
              <a:t>Create different hash functions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+mn-lt"/>
              </a:rPr>
              <a:t>Group by bias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3F1B252C-F30D-EE6B-DC43-3712D73977C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Aliasing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CD52BBAE-7A11-0778-D3F9-22B465CE244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Constructive</a:t>
            </a:r>
          </a:p>
          <a:p>
            <a:pPr eaLnBrk="1" hangingPunct="1"/>
            <a:r>
              <a:rPr lang="en-US" altLang="en-US"/>
              <a:t>Neutral</a:t>
            </a:r>
          </a:p>
          <a:p>
            <a:pPr eaLnBrk="1" hangingPunct="1"/>
            <a:r>
              <a:rPr lang="en-US" altLang="en-US"/>
              <a:t>Destructive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How does the two-level local predictor do wrt aliasing?</a:t>
            </a:r>
          </a:p>
          <a:p>
            <a:pPr eaLnBrk="1" hangingPunct="1"/>
            <a:r>
              <a:rPr lang="en-US" altLang="en-US"/>
              <a:t>21264 tournament predictor?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DB78D6B4-E172-0A79-0141-AE856F51B3F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Local predictor aliasing?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BF613FE0-97B1-EB50-A11A-FB9736296DB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21263" y="3733800"/>
            <a:ext cx="825500" cy="158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id="{4ACA2328-E1F9-9E4F-00BB-D99D449ED68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21263" y="281940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000000</a:t>
            </a:r>
          </a:p>
        </p:txBody>
      </p:sp>
      <p:sp>
        <p:nvSpPr>
          <p:cNvPr id="36869" name="Rectangle 6">
            <a:extLst>
              <a:ext uri="{FF2B5EF4-FFF2-40B4-BE49-F238E27FC236}">
                <a16:creationId xmlns:a16="http://schemas.microsoft.com/office/drawing/2014/main" id="{9C511868-FA53-5173-C28C-885C2D17E98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21263" y="304800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111111</a:t>
            </a:r>
          </a:p>
        </p:txBody>
      </p:sp>
      <p:sp>
        <p:nvSpPr>
          <p:cNvPr id="36870" name="Rectangle 7">
            <a:extLst>
              <a:ext uri="{FF2B5EF4-FFF2-40B4-BE49-F238E27FC236}">
                <a16:creationId xmlns:a16="http://schemas.microsoft.com/office/drawing/2014/main" id="{25A6CEC4-1FED-54F6-E1AA-422851D7459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21263" y="327660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001001</a:t>
            </a:r>
          </a:p>
        </p:txBody>
      </p:sp>
      <p:sp>
        <p:nvSpPr>
          <p:cNvPr id="36871" name="Rectangle 8">
            <a:extLst>
              <a:ext uri="{FF2B5EF4-FFF2-40B4-BE49-F238E27FC236}">
                <a16:creationId xmlns:a16="http://schemas.microsoft.com/office/drawing/2014/main" id="{23F3C4AC-610F-BA14-683B-80687C5DFE9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1263" y="3505200"/>
            <a:ext cx="825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000000</a:t>
            </a:r>
          </a:p>
        </p:txBody>
      </p:sp>
      <p:sp>
        <p:nvSpPr>
          <p:cNvPr id="36872" name="Rectangle 9">
            <a:extLst>
              <a:ext uri="{FF2B5EF4-FFF2-40B4-BE49-F238E27FC236}">
                <a16:creationId xmlns:a16="http://schemas.microsoft.com/office/drawing/2014/main" id="{58C76BF2-3D5D-4475-AFAB-E014D9A8BAF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192463" y="2514600"/>
            <a:ext cx="1130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36873" name="Line 10">
            <a:extLst>
              <a:ext uri="{FF2B5EF4-FFF2-40B4-BE49-F238E27FC236}">
                <a16:creationId xmlns:a16="http://schemas.microsoft.com/office/drawing/2014/main" id="{52479620-21D2-A8CD-BE13-D8CAB4BF6D7B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871913" y="27368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11">
            <a:extLst>
              <a:ext uri="{FF2B5EF4-FFF2-40B4-BE49-F238E27FC236}">
                <a16:creationId xmlns:a16="http://schemas.microsoft.com/office/drawing/2014/main" id="{1FB24D24-DFF4-79C5-A144-C9C6696F799F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871913" y="28892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2">
            <a:extLst>
              <a:ext uri="{FF2B5EF4-FFF2-40B4-BE49-F238E27FC236}">
                <a16:creationId xmlns:a16="http://schemas.microsoft.com/office/drawing/2014/main" id="{7F2EEBEA-D6E5-01CD-700F-56A6210F2F97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176713" y="27368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3">
            <a:extLst>
              <a:ext uri="{FF2B5EF4-FFF2-40B4-BE49-F238E27FC236}">
                <a16:creationId xmlns:a16="http://schemas.microsoft.com/office/drawing/2014/main" id="{FED2DBB6-4ECE-CD54-0139-D380035B836A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024313" y="2889250"/>
            <a:ext cx="0" cy="1060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4">
            <a:extLst>
              <a:ext uri="{FF2B5EF4-FFF2-40B4-BE49-F238E27FC236}">
                <a16:creationId xmlns:a16="http://schemas.microsoft.com/office/drawing/2014/main" id="{AD978754-B4AB-36B4-37D5-9F66ECF25349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062413" y="39497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Rectangle 15">
            <a:extLst>
              <a:ext uri="{FF2B5EF4-FFF2-40B4-BE49-F238E27FC236}">
                <a16:creationId xmlns:a16="http://schemas.microsoft.com/office/drawing/2014/main" id="{027EB85D-9021-AC8B-EE5B-116402C735B9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58025" y="2355851"/>
            <a:ext cx="54021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BHT</a:t>
            </a:r>
          </a:p>
        </p:txBody>
      </p:sp>
      <p:sp>
        <p:nvSpPr>
          <p:cNvPr id="36879" name="Rectangle 16">
            <a:extLst>
              <a:ext uri="{FF2B5EF4-FFF2-40B4-BE49-F238E27FC236}">
                <a16:creationId xmlns:a16="http://schemas.microsoft.com/office/drawing/2014/main" id="{AFF75FAD-F19B-800A-3E43-54F27AEF17BB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154863" y="27432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</a:t>
            </a:r>
          </a:p>
        </p:txBody>
      </p:sp>
      <p:sp>
        <p:nvSpPr>
          <p:cNvPr id="36880" name="Rectangle 17">
            <a:extLst>
              <a:ext uri="{FF2B5EF4-FFF2-40B4-BE49-F238E27FC236}">
                <a16:creationId xmlns:a16="http://schemas.microsoft.com/office/drawing/2014/main" id="{247D4B11-A22E-655A-D827-DF472DEFFCC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154863" y="29718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</a:t>
            </a:r>
          </a:p>
        </p:txBody>
      </p:sp>
      <p:sp>
        <p:nvSpPr>
          <p:cNvPr id="36881" name="Rectangle 18">
            <a:extLst>
              <a:ext uri="{FF2B5EF4-FFF2-40B4-BE49-F238E27FC236}">
                <a16:creationId xmlns:a16="http://schemas.microsoft.com/office/drawing/2014/main" id="{DBC61461-052C-4E09-F7B8-A6FC287D04FF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154863" y="487680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11</a:t>
            </a:r>
          </a:p>
        </p:txBody>
      </p:sp>
      <p:sp>
        <p:nvSpPr>
          <p:cNvPr id="36882" name="Rectangle 19">
            <a:extLst>
              <a:ext uri="{FF2B5EF4-FFF2-40B4-BE49-F238E27FC236}">
                <a16:creationId xmlns:a16="http://schemas.microsoft.com/office/drawing/2014/main" id="{C47D416C-D731-A41D-3F85-BF431DF4C6E9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154863" y="3200400"/>
            <a:ext cx="368300" cy="166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883" name="Line 20">
            <a:extLst>
              <a:ext uri="{FF2B5EF4-FFF2-40B4-BE49-F238E27FC236}">
                <a16:creationId xmlns:a16="http://schemas.microsoft.com/office/drawing/2014/main" id="{08BC8154-FA75-E4F7-5A01-342F353A1978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5853113" y="2813050"/>
            <a:ext cx="1295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1">
            <a:extLst>
              <a:ext uri="{FF2B5EF4-FFF2-40B4-BE49-F238E27FC236}">
                <a16:creationId xmlns:a16="http://schemas.microsoft.com/office/drawing/2014/main" id="{B166EF38-D3A6-3C5B-F44A-B5674913B1A8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853113" y="3117850"/>
            <a:ext cx="12954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Line 22">
            <a:extLst>
              <a:ext uri="{FF2B5EF4-FFF2-40B4-BE49-F238E27FC236}">
                <a16:creationId xmlns:a16="http://schemas.microsoft.com/office/drawing/2014/main" id="{2F6F2389-E37C-B4AC-0031-DC4F252440AC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5853113" y="33464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Line 23">
            <a:extLst>
              <a:ext uri="{FF2B5EF4-FFF2-40B4-BE49-F238E27FC236}">
                <a16:creationId xmlns:a16="http://schemas.microsoft.com/office/drawing/2014/main" id="{9A714449-8710-1F82-F155-220E27CE34F3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5853113" y="2889250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CAB32AB1-38DA-3DA6-FFFA-9CF137986D8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21264 Aliasing?</a:t>
            </a:r>
          </a:p>
        </p:txBody>
      </p:sp>
      <p:sp>
        <p:nvSpPr>
          <p:cNvPr id="37890" name="Rectangle 5">
            <a:extLst>
              <a:ext uri="{FF2B5EF4-FFF2-40B4-BE49-F238E27FC236}">
                <a16:creationId xmlns:a16="http://schemas.microsoft.com/office/drawing/2014/main" id="{76D7F9BC-40D3-22A6-2F0D-8018818861C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63950" y="2336800"/>
            <a:ext cx="673100" cy="1892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7891" name="Rectangle 6">
            <a:extLst>
              <a:ext uri="{FF2B5EF4-FFF2-40B4-BE49-F238E27FC236}">
                <a16:creationId xmlns:a16="http://schemas.microsoft.com/office/drawing/2014/main" id="{05E8EDE7-5BDC-5257-C2FB-FF4F058E92B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11750" y="2336800"/>
            <a:ext cx="292100" cy="1892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7892" name="Rectangle 7">
            <a:extLst>
              <a:ext uri="{FF2B5EF4-FFF2-40B4-BE49-F238E27FC236}">
                <a16:creationId xmlns:a16="http://schemas.microsoft.com/office/drawing/2014/main" id="{3B8DDE64-E76B-5B2D-F582-99ACA581A47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92950" y="203200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7893" name="Rectangle 8">
            <a:extLst>
              <a:ext uri="{FF2B5EF4-FFF2-40B4-BE49-F238E27FC236}">
                <a16:creationId xmlns:a16="http://schemas.microsoft.com/office/drawing/2014/main" id="{C857BD6F-376B-49D2-E59E-5EF9DA02C1C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483350" y="2336800"/>
            <a:ext cx="292100" cy="234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7894" name="Rectangle 9">
            <a:extLst>
              <a:ext uri="{FF2B5EF4-FFF2-40B4-BE49-F238E27FC236}">
                <a16:creationId xmlns:a16="http://schemas.microsoft.com/office/drawing/2014/main" id="{05A0FB6B-7640-D233-0C60-07027D990DA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235950" y="2336800"/>
            <a:ext cx="368300" cy="234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7895" name="AutoShape 10">
            <a:extLst>
              <a:ext uri="{FF2B5EF4-FFF2-40B4-BE49-F238E27FC236}">
                <a16:creationId xmlns:a16="http://schemas.microsoft.com/office/drawing/2014/main" id="{E2374383-8895-6144-ECBC-47351ABCD80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10800000" flipH="1" flipV="1">
            <a:off x="5340350" y="5384800"/>
            <a:ext cx="1206500" cy="2159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11">
            <a:extLst>
              <a:ext uri="{FF2B5EF4-FFF2-40B4-BE49-F238E27FC236}">
                <a16:creationId xmlns:a16="http://schemas.microsoft.com/office/drawing/2014/main" id="{3EDE9CCD-F864-A8D8-D14F-DD4E46670635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05113" y="1797051"/>
            <a:ext cx="40876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PC</a:t>
            </a:r>
          </a:p>
        </p:txBody>
      </p:sp>
      <p:sp>
        <p:nvSpPr>
          <p:cNvPr id="37897" name="Line 12">
            <a:extLst>
              <a:ext uri="{FF2B5EF4-FFF2-40B4-BE49-F238E27FC236}">
                <a16:creationId xmlns:a16="http://schemas.microsoft.com/office/drawing/2014/main" id="{C60894B0-A32E-FD18-264B-80D5956E465E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971800" y="210185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13">
            <a:extLst>
              <a:ext uri="{FF2B5EF4-FFF2-40B4-BE49-F238E27FC236}">
                <a16:creationId xmlns:a16="http://schemas.microsoft.com/office/drawing/2014/main" id="{05F21C6E-05D1-46A6-E636-C88647F8C432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971800" y="3244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Rectangle 14">
            <a:extLst>
              <a:ext uri="{FF2B5EF4-FFF2-40B4-BE49-F238E27FC236}">
                <a16:creationId xmlns:a16="http://schemas.microsoft.com/office/drawing/2014/main" id="{B53F9942-07D0-A45C-67FB-F41A0FEBA5E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63950" y="3175000"/>
            <a:ext cx="6731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7900" name="Line 15">
            <a:extLst>
              <a:ext uri="{FF2B5EF4-FFF2-40B4-BE49-F238E27FC236}">
                <a16:creationId xmlns:a16="http://schemas.microsoft.com/office/drawing/2014/main" id="{852B8F87-3C44-5260-7DAE-535072AF573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343400" y="32448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6">
            <a:extLst>
              <a:ext uri="{FF2B5EF4-FFF2-40B4-BE49-F238E27FC236}">
                <a16:creationId xmlns:a16="http://schemas.microsoft.com/office/drawing/2014/main" id="{CF62B0C4-A3E5-CB36-E48C-C6080F7323F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572000" y="29400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7">
            <a:extLst>
              <a:ext uri="{FF2B5EF4-FFF2-40B4-BE49-F238E27FC236}">
                <a16:creationId xmlns:a16="http://schemas.microsoft.com/office/drawing/2014/main" id="{5BB7F1FE-2A30-723E-FB37-F2860A0441CF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294005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Rectangle 18">
            <a:extLst>
              <a:ext uri="{FF2B5EF4-FFF2-40B4-BE49-F238E27FC236}">
                <a16:creationId xmlns:a16="http://schemas.microsoft.com/office/drawing/2014/main" id="{BFCE1B78-18A8-1F3D-8D5D-C91129845059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111750" y="2870200"/>
            <a:ext cx="2921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7904" name="Rectangle 19">
            <a:extLst>
              <a:ext uri="{FF2B5EF4-FFF2-40B4-BE49-F238E27FC236}">
                <a16:creationId xmlns:a16="http://schemas.microsoft.com/office/drawing/2014/main" id="{969E2773-52BC-1798-64BA-13D431FB4D38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795713" y="2025651"/>
            <a:ext cx="36708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10</a:t>
            </a:r>
          </a:p>
        </p:txBody>
      </p:sp>
      <p:sp>
        <p:nvSpPr>
          <p:cNvPr id="37905" name="Rectangle 20">
            <a:extLst>
              <a:ext uri="{FF2B5EF4-FFF2-40B4-BE49-F238E27FC236}">
                <a16:creationId xmlns:a16="http://schemas.microsoft.com/office/drawing/2014/main" id="{4875FB13-AA2E-7255-FDEE-3107B288538A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67313" y="2025651"/>
            <a:ext cx="28533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3</a:t>
            </a:r>
          </a:p>
        </p:txBody>
      </p:sp>
      <p:sp>
        <p:nvSpPr>
          <p:cNvPr id="37906" name="Rectangle 21">
            <a:extLst>
              <a:ext uri="{FF2B5EF4-FFF2-40B4-BE49-F238E27FC236}">
                <a16:creationId xmlns:a16="http://schemas.microsoft.com/office/drawing/2014/main" id="{379D6515-8858-D31C-FCDC-F76B3F742855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462713" y="2025651"/>
            <a:ext cx="28533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2</a:t>
            </a:r>
          </a:p>
        </p:txBody>
      </p:sp>
      <p:sp>
        <p:nvSpPr>
          <p:cNvPr id="37907" name="Rectangle 22">
            <a:extLst>
              <a:ext uri="{FF2B5EF4-FFF2-40B4-BE49-F238E27FC236}">
                <a16:creationId xmlns:a16="http://schemas.microsoft.com/office/drawing/2014/main" id="{F838417E-106C-E345-99D9-03E6D832311F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215313" y="2025651"/>
            <a:ext cx="28533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2</a:t>
            </a:r>
          </a:p>
        </p:txBody>
      </p:sp>
      <p:sp>
        <p:nvSpPr>
          <p:cNvPr id="37908" name="Line 23">
            <a:extLst>
              <a:ext uri="{FF2B5EF4-FFF2-40B4-BE49-F238E27FC236}">
                <a16:creationId xmlns:a16="http://schemas.microsoft.com/office/drawing/2014/main" id="{4F43C66A-1644-2B41-13D3-47FFF69F2A14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7467600" y="225425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4">
            <a:extLst>
              <a:ext uri="{FF2B5EF4-FFF2-40B4-BE49-F238E27FC236}">
                <a16:creationId xmlns:a16="http://schemas.microsoft.com/office/drawing/2014/main" id="{CA256F21-3713-4F0D-EDD9-1A2D3143756F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781800" y="347345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Rectangle 25">
            <a:extLst>
              <a:ext uri="{FF2B5EF4-FFF2-40B4-BE49-F238E27FC236}">
                <a16:creationId xmlns:a16="http://schemas.microsoft.com/office/drawing/2014/main" id="{047D40EC-D887-BA46-15A8-2D0217E0225C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483350" y="3403600"/>
            <a:ext cx="2921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7911" name="Rectangle 26">
            <a:extLst>
              <a:ext uri="{FF2B5EF4-FFF2-40B4-BE49-F238E27FC236}">
                <a16:creationId xmlns:a16="http://schemas.microsoft.com/office/drawing/2014/main" id="{8EB6739A-18AB-01C8-A4CE-AD5DE4EB0CB7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235950" y="3403600"/>
            <a:ext cx="3683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7912" name="Line 27">
            <a:extLst>
              <a:ext uri="{FF2B5EF4-FFF2-40B4-BE49-F238E27FC236}">
                <a16:creationId xmlns:a16="http://schemas.microsoft.com/office/drawing/2014/main" id="{FB585163-C8CD-264D-3625-03812B378A03}"/>
              </a:ext>
            </a:extLst>
          </p:cNvPr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>
            <a:off x="6172200" y="34734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8">
            <a:extLst>
              <a:ext uri="{FF2B5EF4-FFF2-40B4-BE49-F238E27FC236}">
                <a16:creationId xmlns:a16="http://schemas.microsoft.com/office/drawing/2014/main" id="{9A475F77-CD7D-2C9B-0097-33D8EA8B8883}"/>
              </a:ext>
            </a:extLst>
          </p:cNvPr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6172200" y="347345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29">
            <a:extLst>
              <a:ext uri="{FF2B5EF4-FFF2-40B4-BE49-F238E27FC236}">
                <a16:creationId xmlns:a16="http://schemas.microsoft.com/office/drawing/2014/main" id="{14A981A3-26CF-A44E-72C2-F9E8BFE057C5}"/>
              </a:ext>
            </a:extLst>
          </p:cNvPr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410200" y="29400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30">
            <a:extLst>
              <a:ext uri="{FF2B5EF4-FFF2-40B4-BE49-F238E27FC236}">
                <a16:creationId xmlns:a16="http://schemas.microsoft.com/office/drawing/2014/main" id="{F34E488A-2385-E99A-66EA-8D5AD8DF81C3}"/>
              </a:ext>
            </a:extLst>
          </p:cNvPr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5638800" y="294005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31">
            <a:extLst>
              <a:ext uri="{FF2B5EF4-FFF2-40B4-BE49-F238E27FC236}">
                <a16:creationId xmlns:a16="http://schemas.microsoft.com/office/drawing/2014/main" id="{790C16A2-576A-E86D-AA7F-064D2EFD5B0F}"/>
              </a:ext>
            </a:extLst>
          </p:cNvPr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8610600" y="34734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32">
            <a:extLst>
              <a:ext uri="{FF2B5EF4-FFF2-40B4-BE49-F238E27FC236}">
                <a16:creationId xmlns:a16="http://schemas.microsoft.com/office/drawing/2014/main" id="{E899A1E3-3190-BF14-3753-2BC1FC01AF9D}"/>
              </a:ext>
            </a:extLst>
          </p:cNvPr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8839200" y="34734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33">
            <a:extLst>
              <a:ext uri="{FF2B5EF4-FFF2-40B4-BE49-F238E27FC236}">
                <a16:creationId xmlns:a16="http://schemas.microsoft.com/office/drawing/2014/main" id="{B8D04CD3-B18A-6B51-CED9-483E1CADC118}"/>
              </a:ext>
            </a:extLst>
          </p:cNvPr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H="1">
            <a:off x="6400800" y="553085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Rectangle 34">
            <a:extLst>
              <a:ext uri="{FF2B5EF4-FFF2-40B4-BE49-F238E27FC236}">
                <a16:creationId xmlns:a16="http://schemas.microsoft.com/office/drawing/2014/main" id="{5AB79209-BF0D-7174-5146-D8AB84D5C116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148513" y="2025651"/>
            <a:ext cx="56746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GHR</a:t>
            </a:r>
          </a:p>
        </p:txBody>
      </p:sp>
      <p:sp>
        <p:nvSpPr>
          <p:cNvPr id="37920" name="Rectangle 35">
            <a:extLst>
              <a:ext uri="{FF2B5EF4-FFF2-40B4-BE49-F238E27FC236}">
                <a16:creationId xmlns:a16="http://schemas.microsoft.com/office/drawing/2014/main" id="{3033855C-C2CE-72F1-55B6-0C4228E6DE9E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453313" y="2482851"/>
            <a:ext cx="34945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37921" name="Line 36">
            <a:extLst>
              <a:ext uri="{FF2B5EF4-FFF2-40B4-BE49-F238E27FC236}">
                <a16:creationId xmlns:a16="http://schemas.microsoft.com/office/drawing/2014/main" id="{019A046C-63CC-11B6-663F-2225D6CE0305}"/>
              </a:ext>
            </a:extLst>
          </p:cNvPr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V="1">
            <a:off x="7391400" y="255905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Rectangle 37">
            <a:extLst>
              <a:ext uri="{FF2B5EF4-FFF2-40B4-BE49-F238E27FC236}">
                <a16:creationId xmlns:a16="http://schemas.microsoft.com/office/drawing/2014/main" id="{B87905A3-49DE-216E-8B7C-657AB8A6B034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490914" y="1644651"/>
            <a:ext cx="148758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Local Predictor</a:t>
            </a:r>
          </a:p>
        </p:txBody>
      </p:sp>
      <p:sp>
        <p:nvSpPr>
          <p:cNvPr id="37923" name="Rectangle 38">
            <a:extLst>
              <a:ext uri="{FF2B5EF4-FFF2-40B4-BE49-F238E27FC236}">
                <a16:creationId xmlns:a16="http://schemas.microsoft.com/office/drawing/2014/main" id="{E6376F90-B6DB-A84A-01C9-2961E1192DCC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081713" y="1492251"/>
            <a:ext cx="985848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Global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Predictor</a:t>
            </a:r>
          </a:p>
        </p:txBody>
      </p:sp>
      <p:sp>
        <p:nvSpPr>
          <p:cNvPr id="37924" name="Rectangle 39">
            <a:extLst>
              <a:ext uri="{FF2B5EF4-FFF2-40B4-BE49-F238E27FC236}">
                <a16:creationId xmlns:a16="http://schemas.microsoft.com/office/drawing/2014/main" id="{E3AB71F7-9502-80F3-9069-632882764B88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758113" y="1568451"/>
            <a:ext cx="90088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Chooser</a:t>
            </a:r>
          </a:p>
        </p:txBody>
      </p:sp>
      <p:sp>
        <p:nvSpPr>
          <p:cNvPr id="37925" name="Line 40">
            <a:extLst>
              <a:ext uri="{FF2B5EF4-FFF2-40B4-BE49-F238E27FC236}">
                <a16:creationId xmlns:a16="http://schemas.microsoft.com/office/drawing/2014/main" id="{9871C326-BDA0-5313-AE28-E224F6B75245}"/>
              </a:ext>
            </a:extLst>
          </p:cNvPr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5943600" y="56070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Rectangle 41">
            <a:extLst>
              <a:ext uri="{FF2B5EF4-FFF2-40B4-BE49-F238E27FC236}">
                <a16:creationId xmlns:a16="http://schemas.microsoft.com/office/drawing/2014/main" id="{69621C97-764A-0BF0-3C7D-0C273231A49C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472113" y="6064251"/>
            <a:ext cx="172162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Branch Prediction</a:t>
            </a:r>
          </a:p>
        </p:txBody>
      </p:sp>
      <p:sp>
        <p:nvSpPr>
          <p:cNvPr id="37927" name="Line 43">
            <a:extLst>
              <a:ext uri="{FF2B5EF4-FFF2-40B4-BE49-F238E27FC236}">
                <a16:creationId xmlns:a16="http://schemas.microsoft.com/office/drawing/2014/main" id="{A408EB09-E9A8-D2EF-AB6F-7ED53036068A}"/>
              </a:ext>
            </a:extLst>
          </p:cNvPr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V="1">
            <a:off x="2851150" y="248285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8" name="Text Box 44">
            <a:extLst>
              <a:ext uri="{FF2B5EF4-FFF2-40B4-BE49-F238E27FC236}">
                <a16:creationId xmlns:a16="http://schemas.microsoft.com/office/drawing/2014/main" id="{545767FF-2B45-3EEB-7DF4-D8359AF3B97D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016250" y="2344738"/>
            <a:ext cx="369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76ACED69-BF27-3A87-E19A-ECAD8B770754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209798" y="1971675"/>
            <a:ext cx="7772400" cy="1143000"/>
          </a:xfrm>
        </p:spPr>
        <p:txBody>
          <a:bodyPr/>
          <a:lstStyle/>
          <a:p>
            <a:r>
              <a:rPr lang="en-US" altLang="en-US" dirty="0"/>
              <a:t>Branch Prediction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472DAF0F-9487-0955-2CEC-467121ADA060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en-US"/>
              <a:t>or</a:t>
            </a:r>
          </a:p>
          <a:p>
            <a:pPr marL="342900" indent="-342900"/>
            <a:r>
              <a:rPr lang="en-US" altLang="en-US" i="1"/>
              <a:t>sometimes you just have to guess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6">
            <a:extLst>
              <a:ext uri="{FF2B5EF4-FFF2-40B4-BE49-F238E27FC236}">
                <a16:creationId xmlns:a16="http://schemas.microsoft.com/office/drawing/2014/main" id="{E10578E5-45DA-9CEA-3E8F-528F2EDD99A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Anti-Aliasing Predictors</a:t>
            </a:r>
          </a:p>
        </p:txBody>
      </p:sp>
      <p:pic>
        <p:nvPicPr>
          <p:cNvPr id="38914" name="Picture 5">
            <a:extLst>
              <a:ext uri="{FF2B5EF4-FFF2-40B4-BE49-F238E27FC236}">
                <a16:creationId xmlns:a16="http://schemas.microsoft.com/office/drawing/2014/main" id="{317D45BF-65F2-7A27-EE94-077D6A07CE5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1"/>
            <a:ext cx="83820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5AFD06EE-95AA-F8DD-D75E-FB727705DA3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Anti-Aliasing Predictors</a:t>
            </a:r>
          </a:p>
        </p:txBody>
      </p:sp>
      <p:pic>
        <p:nvPicPr>
          <p:cNvPr id="40962" name="Picture 5">
            <a:extLst>
              <a:ext uri="{FF2B5EF4-FFF2-40B4-BE49-F238E27FC236}">
                <a16:creationId xmlns:a16="http://schemas.microsoft.com/office/drawing/2014/main" id="{72B72EC3-9444-1EC3-D434-9029F77D031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1"/>
            <a:ext cx="82296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51FB330A-860B-97EA-3C13-7794FEEBA82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Anti-Aliasing Predictors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3D0B8537-1F94-378D-4127-C24A507951C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3011" name="Picture 5">
            <a:extLst>
              <a:ext uri="{FF2B5EF4-FFF2-40B4-BE49-F238E27FC236}">
                <a16:creationId xmlns:a16="http://schemas.microsoft.com/office/drawing/2014/main" id="{7B52BF5F-92D0-5D4A-1A51-9D6A774618C2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1"/>
            <a:ext cx="8610600" cy="467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FCC42D4A-6A1C-87F7-3505-0E775FB2AED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</a:t>
            </a:r>
          </a:p>
        </p:txBody>
      </p:sp>
      <p:sp>
        <p:nvSpPr>
          <p:cNvPr id="45058" name="Rectangle 1">
            <a:extLst>
              <a:ext uri="{FF2B5EF4-FFF2-40B4-BE49-F238E27FC236}">
                <a16:creationId xmlns:a16="http://schemas.microsoft.com/office/drawing/2014/main" id="{B6F2A178-7272-21EA-01AE-8EE36D755D8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67000" y="4760914"/>
            <a:ext cx="77724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Creating Artificial Global History to Improve Branch Prediction Accuracy</a:t>
            </a:r>
            <a:r>
              <a:rPr lang="en-US" altLang="en-US" sz="1600">
                <a:solidFill>
                  <a:srgbClr val="000000"/>
                </a:solidFill>
              </a:rPr>
              <a:t>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Leo Porter, and Dean M. Tullsen.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In </a:t>
            </a:r>
            <a:r>
              <a:rPr lang="en-US" altLang="en-US" sz="1600" i="1">
                <a:solidFill>
                  <a:srgbClr val="000000"/>
                </a:solidFill>
              </a:rPr>
              <a:t>Twenty-Third International Conference on Supercomputing</a:t>
            </a:r>
            <a:r>
              <a:rPr lang="en-US" altLang="en-US" sz="1600">
                <a:solidFill>
                  <a:srgbClr val="000000"/>
                </a:solidFill>
              </a:rPr>
              <a:t>, June, 2009. </a:t>
            </a:r>
            <a:br>
              <a:rPr lang="en-US" altLang="en-US" sz="1600">
                <a:solidFill>
                  <a:srgbClr val="000000"/>
                </a:solidFill>
              </a:rPr>
            </a:br>
            <a:endParaRPr lang="en-US" altLang="en-US" sz="16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Accurate Branch Prediction for Short Threads.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Bumyong Choi, Leo Porter, and Dean M. Tullsen.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In </a:t>
            </a:r>
            <a:r>
              <a:rPr lang="en-US" altLang="en-US" sz="1600" i="1">
                <a:solidFill>
                  <a:srgbClr val="000000"/>
                </a:solidFill>
              </a:rPr>
              <a:t>Thirteenth International Conference on Architectural Support for Programming Languages and Operating Systems</a:t>
            </a:r>
            <a:r>
              <a:rPr lang="en-US" altLang="en-US" sz="1600">
                <a:solidFill>
                  <a:srgbClr val="000000"/>
                </a:solidFill>
              </a:rPr>
              <a:t>, March, 2008.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ontent Placeholder 7">
            <a:extLst>
              <a:ext uri="{FF2B5EF4-FFF2-40B4-BE49-F238E27FC236}">
                <a16:creationId xmlns:a16="http://schemas.microsoft.com/office/drawing/2014/main" id="{9E5BE331-FF3F-B32E-EB04-99C7760499EA}"/>
              </a:ext>
            </a:extLst>
          </p:cNvPr>
          <p:cNvSpPr>
            <a:spLocks noGrp="1" noChangeArrowheads="1"/>
          </p:cNvSpPr>
          <p:nvPr>
            <p:ph sz="half" idx="1"/>
            <p:custDataLst>
              <p:tags r:id="rId1"/>
            </p:custDataLst>
          </p:nvPr>
        </p:nvSpPr>
        <p:spPr>
          <a:xfrm>
            <a:off x="1566862" y="1774033"/>
            <a:ext cx="6096000" cy="45259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맑은 고딕" panose="020B0503020000020004" pitchFamily="34" charset="-127"/>
              </a:rPr>
              <a:t>Core Hopping for thermal</a:t>
            </a:r>
          </a:p>
          <a:p>
            <a:pPr eaLnBrk="1" hangingPunct="1"/>
            <a:r>
              <a:rPr lang="en-US" altLang="en-US" dirty="0">
                <a:ea typeface="맑은 고딕" panose="020B0503020000020004" pitchFamily="34" charset="-127"/>
              </a:rPr>
              <a:t>Thread scheduling for Heterogeneous Cores</a:t>
            </a:r>
          </a:p>
          <a:p>
            <a:pPr eaLnBrk="1" hangingPunct="1"/>
            <a:r>
              <a:rPr lang="en-US" altLang="en-US" dirty="0">
                <a:ea typeface="맑은 고딕" panose="020B0503020000020004" pitchFamily="34" charset="-127"/>
              </a:rPr>
              <a:t>Hardware-based load balancing on CMP of SMTs</a:t>
            </a:r>
          </a:p>
          <a:p>
            <a:pPr eaLnBrk="1" hangingPunct="1"/>
            <a:r>
              <a:rPr lang="en-US" altLang="en-US" dirty="0">
                <a:ea typeface="맑은 고딕" panose="020B0503020000020004" pitchFamily="34" charset="-127"/>
              </a:rPr>
              <a:t>Speculative Multithreading (</a:t>
            </a:r>
            <a:r>
              <a:rPr lang="en-US" altLang="en-US" dirty="0" err="1">
                <a:ea typeface="맑은 고딕" panose="020B0503020000020004" pitchFamily="34" charset="-127"/>
              </a:rPr>
              <a:t>SpMT</a:t>
            </a:r>
            <a:r>
              <a:rPr lang="en-US" altLang="en-US" dirty="0">
                <a:ea typeface="맑은 고딕" panose="020B0503020000020004" pitchFamily="34" charset="-127"/>
              </a:rPr>
              <a:t>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02A0788-75D5-ED4E-5E83-7B471397ABF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dirty="0"/>
              <a:t>Rapid Migration</a:t>
            </a:r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C2155577-D238-ABCA-75CE-8BBF14B82C51}"/>
              </a:ext>
            </a:extLst>
          </p:cNvPr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1F084AA-BCA0-EB46-BC63-E82DA6ACF4CB}" type="slidenum"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0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5F83D3-CE1C-6E41-645C-B4FD98AF1C8A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rot="5400000">
            <a:off x="8077201" y="2132013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70E483-8CBB-58BB-3FA0-BA78584600FD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rot="5400000">
            <a:off x="9220994" y="3352006"/>
            <a:ext cx="1219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229769-AC0D-ADF2-03B6-4F28879739F7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5400000">
            <a:off x="8039101" y="4684713"/>
            <a:ext cx="12954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944943-218B-F3BD-20B7-258025032E88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8686800" y="2817814"/>
            <a:ext cx="1066800" cy="3175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 type="arrow" w="med" len="med"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44B0BE-AC19-2C42-AC22-28CE5CA6664F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rot="10800000">
            <a:off x="8763000" y="4037014"/>
            <a:ext cx="990600" cy="3175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 type="arrow" w="med" len="med"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7113" name="TextBox 30">
            <a:extLst>
              <a:ext uri="{FF2B5EF4-FFF2-40B4-BE49-F238E27FC236}">
                <a16:creationId xmlns:a16="http://schemas.microsoft.com/office/drawing/2014/main" id="{48AD7BC7-E346-1BF3-3D75-43641E06F98F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53400" y="990600"/>
            <a:ext cx="838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>
                <a:latin typeface="굴림" panose="020B0600000101010101" pitchFamily="34" charset="-127"/>
                <a:ea typeface="굴림" panose="020B0600000101010101" pitchFamily="34" charset="-127"/>
              </a:rPr>
              <a:t>Core 0 </a:t>
            </a:r>
          </a:p>
        </p:txBody>
      </p:sp>
      <p:sp>
        <p:nvSpPr>
          <p:cNvPr id="47114" name="TextBox 31">
            <a:extLst>
              <a:ext uri="{FF2B5EF4-FFF2-40B4-BE49-F238E27FC236}">
                <a16:creationId xmlns:a16="http://schemas.microsoft.com/office/drawing/2014/main" id="{69635099-58CF-CAE4-0E4B-42BFFF587A54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296400" y="990600"/>
            <a:ext cx="838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>
                <a:latin typeface="굴림" panose="020B0600000101010101" pitchFamily="34" charset="-127"/>
                <a:ea typeface="굴림" panose="020B0600000101010101" pitchFamily="34" charset="-127"/>
              </a:rPr>
              <a:t>Core 1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>
            <a:extLst>
              <a:ext uri="{FF2B5EF4-FFF2-40B4-BE49-F238E27FC236}">
                <a16:creationId xmlns:a16="http://schemas.microsoft.com/office/drawing/2014/main" id="{6E02EC33-C32C-46BA-B7D8-F73D3FEFB50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>
              <a:defRPr/>
            </a:pPr>
            <a:r>
              <a:rPr lang="en-US" sz="4000" dirty="0"/>
              <a:t>For </a:t>
            </a:r>
            <a:r>
              <a:rPr lang="en-US" sz="4000" dirty="0" err="1"/>
              <a:t>SpMT</a:t>
            </a:r>
            <a:r>
              <a:rPr lang="en-US" sz="4000" dirty="0"/>
              <a:t> the GHR is unknown</a:t>
            </a:r>
          </a:p>
        </p:txBody>
      </p:sp>
      <p:sp>
        <p:nvSpPr>
          <p:cNvPr id="48130" name="Text Box 4">
            <a:extLst>
              <a:ext uri="{FF2B5EF4-FFF2-40B4-BE49-F238E27FC236}">
                <a16:creationId xmlns:a16="http://schemas.microsoft.com/office/drawing/2014/main" id="{76B00F6B-DBFC-11E3-CF05-2D457ADCF15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83100" y="3968751"/>
            <a:ext cx="820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Verdana" panose="020B0604030504040204" pitchFamily="34" charset="0"/>
                <a:ea typeface="굴림" panose="020B0600000101010101" pitchFamily="34" charset="-127"/>
              </a:rPr>
              <a:t>CQIP</a:t>
            </a:r>
          </a:p>
        </p:txBody>
      </p:sp>
      <p:sp>
        <p:nvSpPr>
          <p:cNvPr id="48131" name="Text Box 5">
            <a:extLst>
              <a:ext uri="{FF2B5EF4-FFF2-40B4-BE49-F238E27FC236}">
                <a16:creationId xmlns:a16="http://schemas.microsoft.com/office/drawing/2014/main" id="{65DF2EF8-3E82-D4ED-15D9-8811E064BFA8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65750" y="2065339"/>
            <a:ext cx="143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Verdana" panose="020B0604030504040204" pitchFamily="34" charset="0"/>
                <a:ea typeface="굴림" panose="020B0600000101010101" pitchFamily="34" charset="-127"/>
              </a:rPr>
              <a:t>P0       P1</a:t>
            </a:r>
          </a:p>
        </p:txBody>
      </p:sp>
      <p:sp>
        <p:nvSpPr>
          <p:cNvPr id="48132" name="Line 6">
            <a:extLst>
              <a:ext uri="{FF2B5EF4-FFF2-40B4-BE49-F238E27FC236}">
                <a16:creationId xmlns:a16="http://schemas.microsoft.com/office/drawing/2014/main" id="{7B35689C-6CD1-A559-FD17-839865BA38CC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551488" y="2544763"/>
            <a:ext cx="0" cy="91440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3" name="Line 7">
            <a:extLst>
              <a:ext uri="{FF2B5EF4-FFF2-40B4-BE49-F238E27FC236}">
                <a16:creationId xmlns:a16="http://schemas.microsoft.com/office/drawing/2014/main" id="{4F15592A-1A7D-6B99-C9EA-2063D7A8B2C6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551488" y="3403600"/>
            <a:ext cx="0" cy="9144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4" name="Text Box 8">
            <a:extLst>
              <a:ext uri="{FF2B5EF4-FFF2-40B4-BE49-F238E27FC236}">
                <a16:creationId xmlns:a16="http://schemas.microsoft.com/office/drawing/2014/main" id="{148687F0-B7CE-2E29-8310-7AF3B44A2F6D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94239" y="3335339"/>
            <a:ext cx="509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Verdana" panose="020B0604030504040204" pitchFamily="34" charset="0"/>
                <a:ea typeface="굴림" panose="020B0600000101010101" pitchFamily="34" charset="-127"/>
              </a:rPr>
              <a:t>SP</a:t>
            </a:r>
          </a:p>
        </p:txBody>
      </p:sp>
      <p:sp>
        <p:nvSpPr>
          <p:cNvPr id="48135" name="Text Box 9">
            <a:extLst>
              <a:ext uri="{FF2B5EF4-FFF2-40B4-BE49-F238E27FC236}">
                <a16:creationId xmlns:a16="http://schemas.microsoft.com/office/drawing/2014/main" id="{2D8C696E-981F-6A59-B3F0-BC739DE839CF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43701" y="3068638"/>
            <a:ext cx="1611313" cy="40005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Verdana" panose="020B0604030504040204" pitchFamily="34" charset="0"/>
                <a:ea typeface="굴림" panose="020B0600000101010101" pitchFamily="34" charset="-127"/>
              </a:rPr>
              <a:t>GHR= ????</a:t>
            </a:r>
          </a:p>
        </p:txBody>
      </p:sp>
      <p:sp>
        <p:nvSpPr>
          <p:cNvPr id="48136" name="Line 10">
            <a:extLst>
              <a:ext uri="{FF2B5EF4-FFF2-40B4-BE49-F238E27FC236}">
                <a16:creationId xmlns:a16="http://schemas.microsoft.com/office/drawing/2014/main" id="{E6A4A005-8D7E-4F2D-3445-2B3AA037C22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527800" y="3636963"/>
            <a:ext cx="0" cy="754062"/>
          </a:xfrm>
          <a:prstGeom prst="line">
            <a:avLst/>
          </a:prstGeom>
          <a:noFill/>
          <a:ln w="50800" cap="sq">
            <a:solidFill>
              <a:srgbClr val="00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7" name="Line 12">
            <a:extLst>
              <a:ext uri="{FF2B5EF4-FFF2-40B4-BE49-F238E27FC236}">
                <a16:creationId xmlns:a16="http://schemas.microsoft.com/office/drawing/2014/main" id="{2C6A88FC-0BBB-7C63-5494-B6C22A9040B6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527800" y="3206750"/>
            <a:ext cx="0" cy="457200"/>
          </a:xfrm>
          <a:prstGeom prst="line">
            <a:avLst/>
          </a:prstGeom>
          <a:noFill/>
          <a:ln w="50800">
            <a:solidFill>
              <a:srgbClr val="0099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8" name="Line 24">
            <a:extLst>
              <a:ext uri="{FF2B5EF4-FFF2-40B4-BE49-F238E27FC236}">
                <a16:creationId xmlns:a16="http://schemas.microsoft.com/office/drawing/2014/main" id="{9E511366-5754-3F9A-0D22-079D4653B38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5664200" y="3644900"/>
            <a:ext cx="719138" cy="615950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>
            <a:extLst>
              <a:ext uri="{FF2B5EF4-FFF2-40B4-BE49-F238E27FC236}">
                <a16:creationId xmlns:a16="http://schemas.microsoft.com/office/drawing/2014/main" id="{4F656333-232F-6A11-88B2-C663D02C95D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>
              <a:defRPr/>
            </a:pPr>
            <a:r>
              <a:rPr lang="en-US" sz="4000" dirty="0"/>
              <a:t>A meaningful GHR value (Oracle)</a:t>
            </a:r>
          </a:p>
        </p:txBody>
      </p:sp>
      <p:sp>
        <p:nvSpPr>
          <p:cNvPr id="50178" name="Text Box 4">
            <a:extLst>
              <a:ext uri="{FF2B5EF4-FFF2-40B4-BE49-F238E27FC236}">
                <a16:creationId xmlns:a16="http://schemas.microsoft.com/office/drawing/2014/main" id="{14BDA388-0205-E861-57F4-D4B17340E35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83100" y="3968751"/>
            <a:ext cx="820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Verdana" panose="020B0604030504040204" pitchFamily="34" charset="0"/>
                <a:ea typeface="굴림" panose="020B0600000101010101" pitchFamily="34" charset="-127"/>
              </a:rPr>
              <a:t>CQIP</a:t>
            </a:r>
          </a:p>
        </p:txBody>
      </p:sp>
      <p:sp>
        <p:nvSpPr>
          <p:cNvPr id="50179" name="Text Box 5">
            <a:extLst>
              <a:ext uri="{FF2B5EF4-FFF2-40B4-BE49-F238E27FC236}">
                <a16:creationId xmlns:a16="http://schemas.microsoft.com/office/drawing/2014/main" id="{926A00D4-640D-CB17-3F00-A11862930A78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65750" y="2065339"/>
            <a:ext cx="143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Verdana" panose="020B0604030504040204" pitchFamily="34" charset="0"/>
                <a:ea typeface="굴림" panose="020B0600000101010101" pitchFamily="34" charset="-127"/>
              </a:rPr>
              <a:t>P0       P1</a:t>
            </a:r>
          </a:p>
        </p:txBody>
      </p:sp>
      <p:sp>
        <p:nvSpPr>
          <p:cNvPr id="50180" name="Line 6">
            <a:extLst>
              <a:ext uri="{FF2B5EF4-FFF2-40B4-BE49-F238E27FC236}">
                <a16:creationId xmlns:a16="http://schemas.microsoft.com/office/drawing/2014/main" id="{B8B03F19-C536-9474-3B9B-646F27E7F190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551488" y="2544763"/>
            <a:ext cx="0" cy="91440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1" name="Line 7">
            <a:extLst>
              <a:ext uri="{FF2B5EF4-FFF2-40B4-BE49-F238E27FC236}">
                <a16:creationId xmlns:a16="http://schemas.microsoft.com/office/drawing/2014/main" id="{FBF88DDF-25A3-E2F5-97C9-B56124F30268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551488" y="3403600"/>
            <a:ext cx="0" cy="9144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2" name="Text Box 8">
            <a:extLst>
              <a:ext uri="{FF2B5EF4-FFF2-40B4-BE49-F238E27FC236}">
                <a16:creationId xmlns:a16="http://schemas.microsoft.com/office/drawing/2014/main" id="{52ED21BC-867E-989E-6740-0525E0E4AEA8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94239" y="3335339"/>
            <a:ext cx="509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Verdana" panose="020B0604030504040204" pitchFamily="34" charset="0"/>
                <a:ea typeface="굴림" panose="020B0600000101010101" pitchFamily="34" charset="-127"/>
              </a:rPr>
              <a:t>SP</a:t>
            </a:r>
          </a:p>
        </p:txBody>
      </p:sp>
      <p:sp>
        <p:nvSpPr>
          <p:cNvPr id="50183" name="Text Box 9">
            <a:extLst>
              <a:ext uri="{FF2B5EF4-FFF2-40B4-BE49-F238E27FC236}">
                <a16:creationId xmlns:a16="http://schemas.microsoft.com/office/drawing/2014/main" id="{D04B2AC5-67E5-EE9D-B06C-A5A64E0FA97C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43700" y="3068639"/>
            <a:ext cx="1993900" cy="40957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Verdana" panose="020B0604030504040204" pitchFamily="34" charset="0"/>
                <a:ea typeface="굴림" panose="020B0600000101010101" pitchFamily="34" charset="-127"/>
              </a:rPr>
              <a:t>GHR= NT…NN</a:t>
            </a:r>
          </a:p>
        </p:txBody>
      </p:sp>
      <p:sp>
        <p:nvSpPr>
          <p:cNvPr id="50184" name="Line 10">
            <a:extLst>
              <a:ext uri="{FF2B5EF4-FFF2-40B4-BE49-F238E27FC236}">
                <a16:creationId xmlns:a16="http://schemas.microsoft.com/office/drawing/2014/main" id="{D10E2485-0804-19F2-623D-C1A95F1F7BB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527800" y="3636963"/>
            <a:ext cx="0" cy="754062"/>
          </a:xfrm>
          <a:prstGeom prst="line">
            <a:avLst/>
          </a:prstGeom>
          <a:noFill/>
          <a:ln w="50800" cap="sq">
            <a:solidFill>
              <a:srgbClr val="00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5" name="Line 12">
            <a:extLst>
              <a:ext uri="{FF2B5EF4-FFF2-40B4-BE49-F238E27FC236}">
                <a16:creationId xmlns:a16="http://schemas.microsoft.com/office/drawing/2014/main" id="{B8C81CBD-F961-49AF-3606-1B1A324DBDCB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527800" y="3206750"/>
            <a:ext cx="0" cy="457200"/>
          </a:xfrm>
          <a:prstGeom prst="line">
            <a:avLst/>
          </a:prstGeom>
          <a:noFill/>
          <a:ln w="50800">
            <a:solidFill>
              <a:srgbClr val="0099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6" name="Line 24">
            <a:extLst>
              <a:ext uri="{FF2B5EF4-FFF2-40B4-BE49-F238E27FC236}">
                <a16:creationId xmlns:a16="http://schemas.microsoft.com/office/drawing/2014/main" id="{2AA20481-75C3-FDD0-E337-2A69089B67B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5664200" y="3644900"/>
            <a:ext cx="719138" cy="615950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>
            <a:extLst>
              <a:ext uri="{FF2B5EF4-FFF2-40B4-BE49-F238E27FC236}">
                <a16:creationId xmlns:a16="http://schemas.microsoft.com/office/drawing/2014/main" id="{F618C21E-0A8B-6306-04F3-7FD027D5675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>
              <a:defRPr/>
            </a:pPr>
            <a:r>
              <a:rPr lang="en-US" altLang="ko-KR" sz="4000" dirty="0"/>
              <a:t>Policy = PC</a:t>
            </a:r>
            <a:endParaRPr lang="en-US" sz="4000" dirty="0"/>
          </a:p>
        </p:txBody>
      </p:sp>
      <p:sp>
        <p:nvSpPr>
          <p:cNvPr id="52226" name="Text Box 4">
            <a:extLst>
              <a:ext uri="{FF2B5EF4-FFF2-40B4-BE49-F238E27FC236}">
                <a16:creationId xmlns:a16="http://schemas.microsoft.com/office/drawing/2014/main" id="{CE3A888E-5BCE-D573-D1CF-33BC42337B3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83100" y="3968751"/>
            <a:ext cx="820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Verdana" panose="020B0604030504040204" pitchFamily="34" charset="0"/>
                <a:ea typeface="굴림" panose="020B0600000101010101" pitchFamily="34" charset="-127"/>
              </a:rPr>
              <a:t>CQIP</a:t>
            </a:r>
          </a:p>
        </p:txBody>
      </p:sp>
      <p:sp>
        <p:nvSpPr>
          <p:cNvPr id="52227" name="Text Box 5">
            <a:extLst>
              <a:ext uri="{FF2B5EF4-FFF2-40B4-BE49-F238E27FC236}">
                <a16:creationId xmlns:a16="http://schemas.microsoft.com/office/drawing/2014/main" id="{72711BCC-4812-767A-7F4D-1565D814E0D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65750" y="2065339"/>
            <a:ext cx="143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Verdana" panose="020B0604030504040204" pitchFamily="34" charset="0"/>
                <a:ea typeface="굴림" panose="020B0600000101010101" pitchFamily="34" charset="-127"/>
              </a:rPr>
              <a:t>P0       P1</a:t>
            </a:r>
          </a:p>
        </p:txBody>
      </p:sp>
      <p:sp>
        <p:nvSpPr>
          <p:cNvPr id="52228" name="Line 6">
            <a:extLst>
              <a:ext uri="{FF2B5EF4-FFF2-40B4-BE49-F238E27FC236}">
                <a16:creationId xmlns:a16="http://schemas.microsoft.com/office/drawing/2014/main" id="{60D120B2-72AB-E1BD-3F46-0A2134E911C2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551488" y="2544763"/>
            <a:ext cx="0" cy="91440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29" name="Line 7">
            <a:extLst>
              <a:ext uri="{FF2B5EF4-FFF2-40B4-BE49-F238E27FC236}">
                <a16:creationId xmlns:a16="http://schemas.microsoft.com/office/drawing/2014/main" id="{46538005-C68C-5DB0-A0F1-B64B87928EDA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551488" y="3403600"/>
            <a:ext cx="0" cy="9144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0" name="Text Box 8">
            <a:extLst>
              <a:ext uri="{FF2B5EF4-FFF2-40B4-BE49-F238E27FC236}">
                <a16:creationId xmlns:a16="http://schemas.microsoft.com/office/drawing/2014/main" id="{7AAE0546-735F-2C7F-3B65-5FE19D4412EC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94239" y="3335339"/>
            <a:ext cx="509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Verdana" panose="020B0604030504040204" pitchFamily="34" charset="0"/>
                <a:ea typeface="굴림" panose="020B0600000101010101" pitchFamily="34" charset="-127"/>
              </a:rPr>
              <a:t>SP</a:t>
            </a:r>
          </a:p>
        </p:txBody>
      </p:sp>
      <p:sp>
        <p:nvSpPr>
          <p:cNvPr id="52231" name="Text Box 9">
            <a:extLst>
              <a:ext uri="{FF2B5EF4-FFF2-40B4-BE49-F238E27FC236}">
                <a16:creationId xmlns:a16="http://schemas.microsoft.com/office/drawing/2014/main" id="{6A5559FC-C6C8-87DA-36D0-EBC2CA2D5822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80101" y="2924175"/>
            <a:ext cx="3027363" cy="40005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Verdana" panose="020B0604030504040204" pitchFamily="34" charset="0"/>
                <a:ea typeface="굴림" panose="020B0600000101010101" pitchFamily="34" charset="-127"/>
              </a:rPr>
              <a:t>GHR= PC(CQIP) &gt;&gt; 2</a:t>
            </a:r>
          </a:p>
        </p:txBody>
      </p:sp>
      <p:sp>
        <p:nvSpPr>
          <p:cNvPr id="52232" name="Line 10">
            <a:extLst>
              <a:ext uri="{FF2B5EF4-FFF2-40B4-BE49-F238E27FC236}">
                <a16:creationId xmlns:a16="http://schemas.microsoft.com/office/drawing/2014/main" id="{36339E24-2C69-9E93-21BD-3919C7444386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527800" y="3848101"/>
            <a:ext cx="0" cy="754063"/>
          </a:xfrm>
          <a:prstGeom prst="line">
            <a:avLst/>
          </a:prstGeom>
          <a:noFill/>
          <a:ln w="50800" cap="sq">
            <a:solidFill>
              <a:srgbClr val="00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3" name="Line 11">
            <a:extLst>
              <a:ext uri="{FF2B5EF4-FFF2-40B4-BE49-F238E27FC236}">
                <a16:creationId xmlns:a16="http://schemas.microsoft.com/office/drawing/2014/main" id="{59E18FE7-9894-3BB6-B343-0EEAD6A0FFFA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527800" y="3397250"/>
            <a:ext cx="0" cy="457200"/>
          </a:xfrm>
          <a:prstGeom prst="line">
            <a:avLst/>
          </a:prstGeom>
          <a:noFill/>
          <a:ln w="50800">
            <a:solidFill>
              <a:srgbClr val="0099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6">
            <a:extLst>
              <a:ext uri="{FF2B5EF4-FFF2-40B4-BE49-F238E27FC236}">
                <a16:creationId xmlns:a16="http://schemas.microsoft.com/office/drawing/2014/main" id="{6D6483D1-70EB-A173-C0D8-7D05B966375A}"/>
              </a:ext>
            </a:extLst>
          </p:cNvPr>
          <p:cNvPicPr>
            <a:picLocks noGrp="1" noChangeAspect="1" noChangeArrowheads="1"/>
          </p:cNvPicPr>
          <p:nvPr>
            <p:ph sz="half" idx="1"/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9089" y="228600"/>
            <a:ext cx="9134475" cy="3633788"/>
          </a:xfrm>
          <a:solidFill>
            <a:schemeClr val="bg1"/>
          </a:solidFill>
        </p:spPr>
      </p:pic>
      <p:pic>
        <p:nvPicPr>
          <p:cNvPr id="53250" name="Picture 17">
            <a:extLst>
              <a:ext uri="{FF2B5EF4-FFF2-40B4-BE49-F238E27FC236}">
                <a16:creationId xmlns:a16="http://schemas.microsoft.com/office/drawing/2014/main" id="{EF9A7371-C97B-04D8-7266-090A4685CCB2}"/>
              </a:ext>
            </a:extLst>
          </p:cNvPr>
          <p:cNvPicPr>
            <a:picLocks noGrp="1" noChangeAspect="1" noChangeArrowheads="1"/>
          </p:cNvPicPr>
          <p:nvPr>
            <p:ph sz="half" idx="2"/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3221038"/>
            <a:ext cx="8821738" cy="3636962"/>
          </a:xfrm>
          <a:noFill/>
        </p:spPr>
      </p:pic>
      <p:sp>
        <p:nvSpPr>
          <p:cNvPr id="71685" name="Rectangle 8">
            <a:extLst>
              <a:ext uri="{FF2B5EF4-FFF2-40B4-BE49-F238E27FC236}">
                <a16:creationId xmlns:a16="http://schemas.microsoft.com/office/drawing/2014/main" id="{1DE62046-FD66-E7F9-6395-312610DF1DD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133600" y="76200"/>
            <a:ext cx="7772400" cy="914400"/>
          </a:xfrm>
        </p:spPr>
        <p:txBody>
          <a:bodyPr>
            <a:scene3d>
              <a:camera prst="orthographicFront"/>
              <a:lightRig rig="soft" dir="t"/>
            </a:scene3d>
          </a:bodyPr>
          <a:lstStyle/>
          <a:p>
            <a:pPr>
              <a:defRPr/>
            </a:pPr>
            <a:r>
              <a:rPr lang="en-US" altLang="ko-KR" sz="4000" dirty="0"/>
              <a:t>Overall – A puzzle</a:t>
            </a:r>
            <a:endParaRPr lang="en-US" sz="4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>
            <a:extLst>
              <a:ext uri="{FF2B5EF4-FFF2-40B4-BE49-F238E27FC236}">
                <a16:creationId xmlns:a16="http://schemas.microsoft.com/office/drawing/2014/main" id="{4ABFA01D-2F14-D341-E280-E46082D4A49A}"/>
              </a:ext>
            </a:extLst>
          </p:cNvPr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992314" y="981075"/>
            <a:ext cx="8207375" cy="1727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>
                <a:ea typeface="맑은 고딕" panose="020B0503020000020004" pitchFamily="34" charset="-127"/>
              </a:rPr>
              <a:t>Prior work has shown that a large percentage of branches correlate with a relatively small number of prior branches (Evers ‘98)</a:t>
            </a:r>
          </a:p>
          <a:p>
            <a:pPr eaLnBrk="1" hangingPunct="1"/>
            <a:r>
              <a:rPr lang="en-US" altLang="en-US">
                <a:ea typeface="맑은 고딕" panose="020B0503020000020004" pitchFamily="34" charset="-127"/>
              </a:rPr>
              <a:t>If x values are </a:t>
            </a:r>
            <a:r>
              <a:rPr lang="en-US" altLang="en-US">
                <a:solidFill>
                  <a:srgbClr val="009242"/>
                </a:solidFill>
                <a:ea typeface="맑은 고딕" panose="020B0503020000020004" pitchFamily="34" charset="-127"/>
              </a:rPr>
              <a:t>consistent</a:t>
            </a:r>
            <a:r>
              <a:rPr lang="en-US" altLang="en-US">
                <a:ea typeface="맑은 고딕" panose="020B0503020000020004" pitchFamily="34" charset="-127"/>
              </a:rPr>
              <a:t>, predictors learn.</a:t>
            </a:r>
          </a:p>
        </p:txBody>
      </p:sp>
      <p:sp>
        <p:nvSpPr>
          <p:cNvPr id="54274" name="Rectangle 12">
            <a:extLst>
              <a:ext uri="{FF2B5EF4-FFF2-40B4-BE49-F238E27FC236}">
                <a16:creationId xmlns:a16="http://schemas.microsoft.com/office/drawing/2014/main" id="{80FF88B7-03C5-9682-C903-4D827147B508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774825" y="76200"/>
            <a:ext cx="8642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100" b="1">
                <a:solidFill>
                  <a:schemeClr val="tx2"/>
                </a:solidFill>
                <a:latin typeface="Lucida Sans Unicode" panose="020B0602030504020204" pitchFamily="34" charset="0"/>
                <a:ea typeface="굴림" panose="020B0600000101010101" pitchFamily="34" charset="-127"/>
              </a:rPr>
              <a:t>Branch Correlation</a:t>
            </a:r>
          </a:p>
        </p:txBody>
      </p:sp>
      <p:sp>
        <p:nvSpPr>
          <p:cNvPr id="49" name="Oval 6">
            <a:extLst>
              <a:ext uri="{FF2B5EF4-FFF2-40B4-BE49-F238E27FC236}">
                <a16:creationId xmlns:a16="http://schemas.microsoft.com/office/drawing/2014/main" id="{3EB2C3F8-5FBA-159D-F0AE-7B969FB2386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8501" y="4086226"/>
            <a:ext cx="358775" cy="358775"/>
          </a:xfrm>
          <a:prstGeom prst="ellipse">
            <a:avLst/>
          </a:prstGeom>
          <a:noFill/>
          <a:ln w="57150" cap="sq">
            <a:solidFill>
              <a:sysClr val="windowText" lastClr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>
              <a:defRPr/>
            </a:pPr>
            <a:endParaRPr lang="en-US" altLang="en-US" kern="0">
              <a:solidFill>
                <a:prstClr val="black"/>
              </a:solidFill>
            </a:endParaRPr>
          </a:p>
        </p:txBody>
      </p:sp>
      <p:cxnSp>
        <p:nvCxnSpPr>
          <p:cNvPr id="54276" name="AutoShape 7">
            <a:extLst>
              <a:ext uri="{FF2B5EF4-FFF2-40B4-BE49-F238E27FC236}">
                <a16:creationId xmlns:a16="http://schemas.microsoft.com/office/drawing/2014/main" id="{F09B264F-CED4-D971-C93C-FAA69D6D0074}"/>
              </a:ext>
            </a:extLst>
          </p:cNvPr>
          <p:cNvCxnSpPr>
            <a:cxnSpLocks noChangeShapeType="1"/>
            <a:endCxn id="49" idx="0"/>
          </p:cNvCxnSpPr>
          <p:nvPr>
            <p:custDataLst>
              <p:tags r:id="rId4"/>
            </p:custDataLst>
          </p:nvPr>
        </p:nvCxnSpPr>
        <p:spPr bwMode="auto">
          <a:xfrm flipH="1">
            <a:off x="4687889" y="3117850"/>
            <a:ext cx="9525" cy="939800"/>
          </a:xfrm>
          <a:prstGeom prst="straightConnector1">
            <a:avLst/>
          </a:prstGeom>
          <a:noFill/>
          <a:ln w="34925" cap="sq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7" name="AutoShape 8">
            <a:extLst>
              <a:ext uri="{FF2B5EF4-FFF2-40B4-BE49-F238E27FC236}">
                <a16:creationId xmlns:a16="http://schemas.microsoft.com/office/drawing/2014/main" id="{50949ECE-2DA9-D054-87A4-477685A2F300}"/>
              </a:ext>
            </a:extLst>
          </p:cNvPr>
          <p:cNvCxnSpPr>
            <a:cxnSpLocks noChangeShapeType="1"/>
            <a:stCxn id="49" idx="6"/>
          </p:cNvCxnSpPr>
          <p:nvPr>
            <p:custDataLst>
              <p:tags r:id="rId5"/>
            </p:custDataLst>
          </p:nvPr>
        </p:nvCxnSpPr>
        <p:spPr bwMode="auto">
          <a:xfrm flipV="1">
            <a:off x="4867276" y="4262439"/>
            <a:ext cx="1298575" cy="3175"/>
          </a:xfrm>
          <a:prstGeom prst="straightConnector1">
            <a:avLst/>
          </a:prstGeom>
          <a:noFill/>
          <a:ln w="34925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Line 9">
            <a:extLst>
              <a:ext uri="{FF2B5EF4-FFF2-40B4-BE49-F238E27FC236}">
                <a16:creationId xmlns:a16="http://schemas.microsoft.com/office/drawing/2014/main" id="{26E6C8AC-F581-EEC2-ED19-254A61D47D09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879850" y="4257675"/>
            <a:ext cx="598488" cy="1588"/>
          </a:xfrm>
          <a:prstGeom prst="line">
            <a:avLst/>
          </a:prstGeom>
          <a:noFill/>
          <a:ln w="34925" cap="sq">
            <a:solidFill>
              <a:sysClr val="windowText" lastClr="00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cxnSp>
        <p:nvCxnSpPr>
          <p:cNvPr id="54279" name="AutoShape 7">
            <a:extLst>
              <a:ext uri="{FF2B5EF4-FFF2-40B4-BE49-F238E27FC236}">
                <a16:creationId xmlns:a16="http://schemas.microsoft.com/office/drawing/2014/main" id="{AE098F1B-1CE2-CF36-4480-3C8BAACB61D8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rot="5400000">
            <a:off x="5838826" y="4589463"/>
            <a:ext cx="685800" cy="9525"/>
          </a:xfrm>
          <a:prstGeom prst="straightConnector1">
            <a:avLst/>
          </a:prstGeom>
          <a:noFill/>
          <a:ln w="34925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0" name="AutoShape 8">
            <a:extLst>
              <a:ext uri="{FF2B5EF4-FFF2-40B4-BE49-F238E27FC236}">
                <a16:creationId xmlns:a16="http://schemas.microsoft.com/office/drawing/2014/main" id="{8A4DB77B-36AF-CC38-9A60-FC2549FB085B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V="1">
            <a:off x="6188076" y="4938714"/>
            <a:ext cx="1298575" cy="3175"/>
          </a:xfrm>
          <a:prstGeom prst="straightConnector1">
            <a:avLst/>
          </a:prstGeom>
          <a:noFill/>
          <a:ln w="34925" cap="sq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13">
            <a:extLst>
              <a:ext uri="{FF2B5EF4-FFF2-40B4-BE49-F238E27FC236}">
                <a16:creationId xmlns:a16="http://schemas.microsoft.com/office/drawing/2014/main" id="{A29B77AA-2084-7B0A-9303-08FD73BCFA56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488238" y="3379788"/>
            <a:ext cx="368300" cy="3035300"/>
          </a:xfrm>
          <a:prstGeom prst="rect">
            <a:avLst/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>
              <a:defRPr/>
            </a:pPr>
            <a:endParaRPr lang="en-US" altLang="en-US" kern="0">
              <a:solidFill>
                <a:prstClr val="black"/>
              </a:solidFill>
            </a:endParaRPr>
          </a:p>
        </p:txBody>
      </p:sp>
      <p:sp>
        <p:nvSpPr>
          <p:cNvPr id="56" name="Line 14">
            <a:extLst>
              <a:ext uri="{FF2B5EF4-FFF2-40B4-BE49-F238E27FC236}">
                <a16:creationId xmlns:a16="http://schemas.microsoft.com/office/drawing/2014/main" id="{207370B7-1E18-2752-5E35-8853C4D8E060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7481888" y="4800600"/>
            <a:ext cx="381000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7" name="Line 15">
            <a:extLst>
              <a:ext uri="{FF2B5EF4-FFF2-40B4-BE49-F238E27FC236}">
                <a16:creationId xmlns:a16="http://schemas.microsoft.com/office/drawing/2014/main" id="{9F89A461-12F5-614A-4C88-E1B79814FC99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481888" y="5033963"/>
            <a:ext cx="381000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C151FA62-FAB3-B7E6-5BFC-9AE45734D73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467600" y="4724401"/>
            <a:ext cx="413576" cy="366767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kumimoji="0" lang="en-US" altLang="en-US">
                <a:solidFill>
                  <a:srgbClr val="464646"/>
                </a:solidFill>
                <a:latin typeface="Times New Roman" panose="02020603050405020304" pitchFamily="18" charset="0"/>
              </a:rPr>
              <a:t>00</a:t>
            </a:r>
          </a:p>
        </p:txBody>
      </p:sp>
      <p:sp>
        <p:nvSpPr>
          <p:cNvPr id="59" name="Rectangle 17">
            <a:extLst>
              <a:ext uri="{FF2B5EF4-FFF2-40B4-BE49-F238E27FC236}">
                <a16:creationId xmlns:a16="http://schemas.microsoft.com/office/drawing/2014/main" id="{E1C5A18C-F0E1-1D96-9AFC-AD33DF08B261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391400" y="3068639"/>
            <a:ext cx="618760" cy="366767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kumimoji="0" lang="en-US" altLang="en-US">
                <a:solidFill>
                  <a:srgbClr val="464646"/>
                </a:solidFill>
                <a:latin typeface="Times New Roman" panose="02020603050405020304" pitchFamily="18" charset="0"/>
              </a:rPr>
              <a:t>PHT</a:t>
            </a:r>
          </a:p>
        </p:txBody>
      </p:sp>
      <p:sp>
        <p:nvSpPr>
          <p:cNvPr id="60" name="Rectangle 18">
            <a:extLst>
              <a:ext uri="{FF2B5EF4-FFF2-40B4-BE49-F238E27FC236}">
                <a16:creationId xmlns:a16="http://schemas.microsoft.com/office/drawing/2014/main" id="{48373761-326B-419A-0997-57EF8376C034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279650" y="3429000"/>
            <a:ext cx="2044700" cy="287338"/>
          </a:xfrm>
          <a:prstGeom prst="rect">
            <a:avLst/>
          </a:prstGeom>
          <a:solidFill>
            <a:srgbClr val="2DA2B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defRPr/>
            </a:pPr>
            <a:r>
              <a:rPr kumimoji="0" lang="en-US" altLang="en-US" b="1" kern="0">
                <a:solidFill>
                  <a:prstClr val="white"/>
                </a:solidFill>
                <a:latin typeface="Times New Roman" panose="02020603050405020304" pitchFamily="18" charset="0"/>
              </a:rPr>
              <a:t>branch address</a:t>
            </a:r>
          </a:p>
        </p:txBody>
      </p:sp>
      <p:sp>
        <p:nvSpPr>
          <p:cNvPr id="61" name="Line 19">
            <a:extLst>
              <a:ext uri="{FF2B5EF4-FFF2-40B4-BE49-F238E27FC236}">
                <a16:creationId xmlns:a16="http://schemas.microsoft.com/office/drawing/2014/main" id="{6F61EC26-5771-F924-5E6B-46BCA7E315E8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644900" y="3727450"/>
            <a:ext cx="0" cy="762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2" name="Line 20">
            <a:extLst>
              <a:ext uri="{FF2B5EF4-FFF2-40B4-BE49-F238E27FC236}">
                <a16:creationId xmlns:a16="http://schemas.microsoft.com/office/drawing/2014/main" id="{1F048870-1B4F-AE54-E685-D5906B864F96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644900" y="3803650"/>
            <a:ext cx="533400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3" name="Line 21">
            <a:extLst>
              <a:ext uri="{FF2B5EF4-FFF2-40B4-BE49-F238E27FC236}">
                <a16:creationId xmlns:a16="http://schemas.microsoft.com/office/drawing/2014/main" id="{CCDAD9A3-8C73-2506-6C7A-A458FA2333F4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4178300" y="3727450"/>
            <a:ext cx="0" cy="762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4" name="Line 22">
            <a:extLst>
              <a:ext uri="{FF2B5EF4-FFF2-40B4-BE49-F238E27FC236}">
                <a16:creationId xmlns:a16="http://schemas.microsoft.com/office/drawing/2014/main" id="{9AE41150-C1D3-F441-2DD1-8086D3F8C281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873500" y="3803650"/>
            <a:ext cx="0" cy="4572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5" name="Rectangle 23">
            <a:extLst>
              <a:ext uri="{FF2B5EF4-FFF2-40B4-BE49-F238E27FC236}">
                <a16:creationId xmlns:a16="http://schemas.microsoft.com/office/drawing/2014/main" id="{E6909559-B340-3A68-19FE-CBCC6F236E7C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503614" y="2852739"/>
            <a:ext cx="2447925" cy="288925"/>
          </a:xfrm>
          <a:prstGeom prst="rect">
            <a:avLst/>
          </a:prstGeom>
          <a:solidFill>
            <a:srgbClr val="2DA2B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defRPr/>
            </a:pPr>
            <a:r>
              <a:rPr kumimoji="0" lang="en-US" altLang="en-US" b="1" kern="0">
                <a:solidFill>
                  <a:prstClr val="white"/>
                </a:solidFill>
                <a:latin typeface="Times New Roman" panose="02020603050405020304" pitchFamily="18" charset="0"/>
              </a:rPr>
              <a:t>0</a:t>
            </a:r>
            <a:r>
              <a:rPr kumimoji="0" lang="en-US" altLang="en-US" b="1" kern="0">
                <a:solidFill>
                  <a:prstClr val="black"/>
                </a:solidFill>
                <a:latin typeface="Times New Roman" panose="02020603050405020304" pitchFamily="18" charset="0"/>
              </a:rPr>
              <a:t>xxx</a:t>
            </a:r>
            <a:r>
              <a:rPr kumimoji="0" lang="en-US" altLang="en-US" b="1" kern="0">
                <a:solidFill>
                  <a:prstClr val="white"/>
                </a:solidFill>
                <a:latin typeface="Times New Roman" panose="02020603050405020304" pitchFamily="18" charset="0"/>
              </a:rPr>
              <a:t>1</a:t>
            </a:r>
            <a:r>
              <a:rPr kumimoji="0" lang="en-US" altLang="en-US" b="1" kern="0">
                <a:solidFill>
                  <a:prstClr val="black"/>
                </a:solidFill>
                <a:latin typeface="Times New Roman" panose="02020603050405020304" pitchFamily="18" charset="0"/>
              </a:rPr>
              <a:t>xx</a:t>
            </a:r>
            <a:r>
              <a:rPr kumimoji="0" lang="en-US" altLang="en-US" b="1" kern="0">
                <a:solidFill>
                  <a:prstClr val="white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" name="Text Box 24">
            <a:extLst>
              <a:ext uri="{FF2B5EF4-FFF2-40B4-BE49-F238E27FC236}">
                <a16:creationId xmlns:a16="http://schemas.microsoft.com/office/drawing/2014/main" id="{B33BA441-F958-725C-EE4E-64FBA33D696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232400" y="3141663"/>
            <a:ext cx="719138" cy="381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r>
              <a:rPr kumimoji="0" lang="en-US" altLang="en-US" sz="1900">
                <a:solidFill>
                  <a:prstClr val="black"/>
                </a:solidFill>
                <a:latin typeface="Lucida Sans Unicode" panose="020B0602030504020204" pitchFamily="34" charset="0"/>
              </a:rPr>
              <a:t>GHR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48F3B4-90E9-8105-26F6-68B9D0929811}"/>
              </a:ext>
            </a:extLst>
          </p:cNvPr>
          <p:cNvCxnSpPr>
            <a:cxnSpLocks noChangeShapeType="1"/>
            <a:stCxn id="68" idx="0"/>
          </p:cNvCxnSpPr>
          <p:nvPr>
            <p:custDataLst>
              <p:tags r:id="rId21"/>
            </p:custDataLst>
          </p:nvPr>
        </p:nvCxnSpPr>
        <p:spPr bwMode="auto">
          <a:xfrm rot="16200000" flipV="1">
            <a:off x="3959226" y="3708401"/>
            <a:ext cx="1773237" cy="500062"/>
          </a:xfrm>
          <a:prstGeom prst="straightConnector1">
            <a:avLst/>
          </a:prstGeom>
          <a:noFill/>
          <a:ln w="25400" algn="ctr">
            <a:solidFill>
              <a:srgbClr val="00924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728870-78B0-6B77-B0ED-DD153FC48F0D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238625" y="4845050"/>
            <a:ext cx="1714500" cy="369888"/>
          </a:xfrm>
          <a:prstGeom prst="rect">
            <a:avLst/>
          </a:prstGeom>
          <a:noFill/>
          <a:ln w="25400">
            <a:solidFill>
              <a:srgbClr val="00924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en-US" kern="0">
                <a:solidFill>
                  <a:srgbClr val="009242"/>
                </a:solidFill>
              </a:rPr>
              <a:t>Consistent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DF7BE7-1343-4DBD-50A9-E6574D1478FC}"/>
              </a:ext>
            </a:extLst>
          </p:cNvPr>
          <p:cNvCxnSpPr>
            <a:cxnSpLocks noChangeShapeType="1"/>
            <a:stCxn id="68" idx="0"/>
          </p:cNvCxnSpPr>
          <p:nvPr>
            <p:custDataLst>
              <p:tags r:id="rId23"/>
            </p:custDataLst>
          </p:nvPr>
        </p:nvCxnSpPr>
        <p:spPr bwMode="auto">
          <a:xfrm rot="16200000" flipV="1">
            <a:off x="4137820" y="3886995"/>
            <a:ext cx="1773237" cy="142875"/>
          </a:xfrm>
          <a:prstGeom prst="straightConnector1">
            <a:avLst/>
          </a:prstGeom>
          <a:noFill/>
          <a:ln w="25400" algn="ctr">
            <a:solidFill>
              <a:srgbClr val="00924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6" name="Rectangle 1">
            <a:extLst>
              <a:ext uri="{FF2B5EF4-FFF2-40B4-BE49-F238E27FC236}">
                <a16:creationId xmlns:a16="http://schemas.microsoft.com/office/drawing/2014/main" id="{E3D9BE3D-FE6F-D068-968A-CA6BE774F079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676401" y="914400"/>
            <a:ext cx="315913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C218F3BC-D3B5-4518-4884-A98C0E62FC3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Are we happy yet????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52DD4D33-2053-496E-3E36-9151141E452F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>
            <a:extLst>
              <a:ext uri="{FF2B5EF4-FFF2-40B4-BE49-F238E27FC236}">
                <a16:creationId xmlns:a16="http://schemas.microsoft.com/office/drawing/2014/main" id="{73DB77B1-52FC-792E-6E83-D186AF27961F}"/>
              </a:ext>
            </a:extLst>
          </p:cNvPr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992314" y="981075"/>
            <a:ext cx="8207375" cy="1727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>
                <a:ea typeface="맑은 고딕" panose="020B0503020000020004" pitchFamily="34" charset="-127"/>
              </a:rPr>
              <a:t>If x values are </a:t>
            </a:r>
            <a:r>
              <a:rPr lang="en-US" altLang="en-US" b="1" i="1">
                <a:solidFill>
                  <a:srgbClr val="FF0000"/>
                </a:solidFill>
                <a:ea typeface="맑은 고딕" panose="020B0503020000020004" pitchFamily="34" charset="-127"/>
              </a:rPr>
              <a:t>uncorrelated</a:t>
            </a:r>
            <a:r>
              <a:rPr lang="en-US" altLang="en-US">
                <a:ea typeface="맑은 고딕" panose="020B0503020000020004" pitchFamily="34" charset="-127"/>
              </a:rPr>
              <a:t> and inconsistent, predictors may access more table entries causing slow learning and aliasing becomes more likely.</a:t>
            </a:r>
          </a:p>
        </p:txBody>
      </p:sp>
      <p:sp>
        <p:nvSpPr>
          <p:cNvPr id="55298" name="Rectangle 12">
            <a:extLst>
              <a:ext uri="{FF2B5EF4-FFF2-40B4-BE49-F238E27FC236}">
                <a16:creationId xmlns:a16="http://schemas.microsoft.com/office/drawing/2014/main" id="{2740FAB1-7D6D-78D0-8026-36641CC2C6BC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774825" y="76200"/>
            <a:ext cx="8642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100" b="1">
                <a:solidFill>
                  <a:schemeClr val="tx2"/>
                </a:solidFill>
                <a:latin typeface="Lucida Sans Unicode" panose="020B0602030504020204" pitchFamily="34" charset="0"/>
                <a:ea typeface="굴림" panose="020B0600000101010101" pitchFamily="34" charset="-127"/>
              </a:rPr>
              <a:t>Branch Correlation</a:t>
            </a:r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id="{5D67B0BE-66D0-0ECD-2C9A-0BBB5FEA18B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8501" y="4086226"/>
            <a:ext cx="358775" cy="358775"/>
          </a:xfrm>
          <a:prstGeom prst="ellipse">
            <a:avLst/>
          </a:prstGeom>
          <a:noFill/>
          <a:ln w="57150" cap="sq">
            <a:solidFill>
              <a:sysClr val="windowText" lastClr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>
              <a:defRPr/>
            </a:pPr>
            <a:endParaRPr lang="en-US" altLang="en-US" kern="0">
              <a:solidFill>
                <a:prstClr val="black"/>
              </a:solidFill>
            </a:endParaRPr>
          </a:p>
        </p:txBody>
      </p:sp>
      <p:cxnSp>
        <p:nvCxnSpPr>
          <p:cNvPr id="55300" name="AutoShape 7">
            <a:extLst>
              <a:ext uri="{FF2B5EF4-FFF2-40B4-BE49-F238E27FC236}">
                <a16:creationId xmlns:a16="http://schemas.microsoft.com/office/drawing/2014/main" id="{CA50348D-E853-ED00-5834-2152E9C16679}"/>
              </a:ext>
            </a:extLst>
          </p:cNvPr>
          <p:cNvCxnSpPr>
            <a:cxnSpLocks noChangeShapeType="1"/>
            <a:endCxn id="34" idx="0"/>
          </p:cNvCxnSpPr>
          <p:nvPr>
            <p:custDataLst>
              <p:tags r:id="rId4"/>
            </p:custDataLst>
          </p:nvPr>
        </p:nvCxnSpPr>
        <p:spPr bwMode="auto">
          <a:xfrm flipH="1">
            <a:off x="4687889" y="3117850"/>
            <a:ext cx="9525" cy="939800"/>
          </a:xfrm>
          <a:prstGeom prst="straightConnector1">
            <a:avLst/>
          </a:prstGeom>
          <a:noFill/>
          <a:ln w="34925" cap="sq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1" name="AutoShape 8">
            <a:extLst>
              <a:ext uri="{FF2B5EF4-FFF2-40B4-BE49-F238E27FC236}">
                <a16:creationId xmlns:a16="http://schemas.microsoft.com/office/drawing/2014/main" id="{284CC482-04A3-D8AC-006B-6FBE9F19C37E}"/>
              </a:ext>
            </a:extLst>
          </p:cNvPr>
          <p:cNvCxnSpPr>
            <a:cxnSpLocks noChangeShapeType="1"/>
            <a:stCxn id="34" idx="6"/>
          </p:cNvCxnSpPr>
          <p:nvPr>
            <p:custDataLst>
              <p:tags r:id="rId5"/>
            </p:custDataLst>
          </p:nvPr>
        </p:nvCxnSpPr>
        <p:spPr bwMode="auto">
          <a:xfrm flipV="1">
            <a:off x="4867276" y="4262439"/>
            <a:ext cx="1298575" cy="3175"/>
          </a:xfrm>
          <a:prstGeom prst="straightConnector1">
            <a:avLst/>
          </a:prstGeom>
          <a:noFill/>
          <a:ln w="34925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Line 9">
            <a:extLst>
              <a:ext uri="{FF2B5EF4-FFF2-40B4-BE49-F238E27FC236}">
                <a16:creationId xmlns:a16="http://schemas.microsoft.com/office/drawing/2014/main" id="{DE43D1AE-89ED-9988-0088-8D1A37B75949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879850" y="4257675"/>
            <a:ext cx="598488" cy="1588"/>
          </a:xfrm>
          <a:prstGeom prst="line">
            <a:avLst/>
          </a:prstGeom>
          <a:noFill/>
          <a:ln w="34925" cap="sq">
            <a:solidFill>
              <a:sysClr val="windowText" lastClr="00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cxnSp>
        <p:nvCxnSpPr>
          <p:cNvPr id="55303" name="AutoShape 7">
            <a:extLst>
              <a:ext uri="{FF2B5EF4-FFF2-40B4-BE49-F238E27FC236}">
                <a16:creationId xmlns:a16="http://schemas.microsoft.com/office/drawing/2014/main" id="{A6B73BA6-6824-875E-6792-0269601EACA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rot="5400000">
            <a:off x="5838826" y="4589463"/>
            <a:ext cx="685800" cy="9525"/>
          </a:xfrm>
          <a:prstGeom prst="straightConnector1">
            <a:avLst/>
          </a:prstGeom>
          <a:noFill/>
          <a:ln w="34925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4" name="AutoShape 8">
            <a:extLst>
              <a:ext uri="{FF2B5EF4-FFF2-40B4-BE49-F238E27FC236}">
                <a16:creationId xmlns:a16="http://schemas.microsoft.com/office/drawing/2014/main" id="{23DBFD71-4AAA-A78D-7490-1D7A127393CE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V="1">
            <a:off x="6188076" y="4938714"/>
            <a:ext cx="1298575" cy="3175"/>
          </a:xfrm>
          <a:prstGeom prst="straightConnector1">
            <a:avLst/>
          </a:prstGeom>
          <a:noFill/>
          <a:ln w="34925" cap="sq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13">
            <a:extLst>
              <a:ext uri="{FF2B5EF4-FFF2-40B4-BE49-F238E27FC236}">
                <a16:creationId xmlns:a16="http://schemas.microsoft.com/office/drawing/2014/main" id="{A9EE9FBD-63FA-71B1-3934-93D2DE8FF4F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488238" y="3379788"/>
            <a:ext cx="368300" cy="3035300"/>
          </a:xfrm>
          <a:prstGeom prst="rect">
            <a:avLst/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>
              <a:defRPr/>
            </a:pPr>
            <a:endParaRPr lang="en-US" altLang="en-US" kern="0">
              <a:solidFill>
                <a:prstClr val="black"/>
              </a:solidFill>
            </a:endParaRPr>
          </a:p>
        </p:txBody>
      </p:sp>
      <p:sp>
        <p:nvSpPr>
          <p:cNvPr id="41" name="Line 14">
            <a:extLst>
              <a:ext uri="{FF2B5EF4-FFF2-40B4-BE49-F238E27FC236}">
                <a16:creationId xmlns:a16="http://schemas.microsoft.com/office/drawing/2014/main" id="{7C38EA67-A4BC-AFFC-A673-5BAE2302E273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7481888" y="4800600"/>
            <a:ext cx="381000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2" name="Line 15">
            <a:extLst>
              <a:ext uri="{FF2B5EF4-FFF2-40B4-BE49-F238E27FC236}">
                <a16:creationId xmlns:a16="http://schemas.microsoft.com/office/drawing/2014/main" id="{E427F99E-F9A5-3058-FB91-64AEC3265937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481888" y="5033963"/>
            <a:ext cx="381000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ED46B10D-53A3-4CF4-4D97-2DB8007C75F7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467600" y="4724401"/>
            <a:ext cx="413576" cy="366767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kumimoji="0" lang="en-US" altLang="en-US">
                <a:solidFill>
                  <a:srgbClr val="464646"/>
                </a:solidFill>
                <a:latin typeface="Times New Roman" panose="02020603050405020304" pitchFamily="18" charset="0"/>
              </a:rPr>
              <a:t>01</a:t>
            </a:r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5889821D-0066-F87F-7982-FA94670C21E5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391400" y="3068639"/>
            <a:ext cx="618760" cy="366767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kumimoji="0" lang="en-US" altLang="en-US">
                <a:solidFill>
                  <a:srgbClr val="464646"/>
                </a:solidFill>
                <a:latin typeface="Times New Roman" panose="02020603050405020304" pitchFamily="18" charset="0"/>
              </a:rPr>
              <a:t>PHT</a:t>
            </a:r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BD01A61E-8411-3169-24BA-10CAEBDC8B60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279650" y="3429000"/>
            <a:ext cx="2044700" cy="287338"/>
          </a:xfrm>
          <a:prstGeom prst="rect">
            <a:avLst/>
          </a:prstGeom>
          <a:solidFill>
            <a:srgbClr val="2DA2B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defRPr/>
            </a:pPr>
            <a:r>
              <a:rPr kumimoji="0" lang="en-US" altLang="en-US" b="1" kern="0">
                <a:solidFill>
                  <a:prstClr val="white"/>
                </a:solidFill>
                <a:latin typeface="Times New Roman" panose="02020603050405020304" pitchFamily="18" charset="0"/>
              </a:rPr>
              <a:t>branch address</a:t>
            </a:r>
          </a:p>
        </p:txBody>
      </p:sp>
      <p:sp>
        <p:nvSpPr>
          <p:cNvPr id="46" name="Line 19">
            <a:extLst>
              <a:ext uri="{FF2B5EF4-FFF2-40B4-BE49-F238E27FC236}">
                <a16:creationId xmlns:a16="http://schemas.microsoft.com/office/drawing/2014/main" id="{C7A921C2-D378-3976-743F-08AB7FF4B2E8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644900" y="3727450"/>
            <a:ext cx="0" cy="762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7" name="Line 20">
            <a:extLst>
              <a:ext uri="{FF2B5EF4-FFF2-40B4-BE49-F238E27FC236}">
                <a16:creationId xmlns:a16="http://schemas.microsoft.com/office/drawing/2014/main" id="{663883AF-22B8-34B6-27F4-1524362707AB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644900" y="3803650"/>
            <a:ext cx="533400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8" name="Line 21">
            <a:extLst>
              <a:ext uri="{FF2B5EF4-FFF2-40B4-BE49-F238E27FC236}">
                <a16:creationId xmlns:a16="http://schemas.microsoft.com/office/drawing/2014/main" id="{39E0C0B5-9581-77B1-FC33-D7A35D75ACB6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4178300" y="3727450"/>
            <a:ext cx="0" cy="762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9" name="Line 22">
            <a:extLst>
              <a:ext uri="{FF2B5EF4-FFF2-40B4-BE49-F238E27FC236}">
                <a16:creationId xmlns:a16="http://schemas.microsoft.com/office/drawing/2014/main" id="{28F4801B-FAAE-FB34-FB7C-B9E3D134F63A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873500" y="3803650"/>
            <a:ext cx="0" cy="4572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6C767298-5D26-B928-A72E-044213B69723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503614" y="2852739"/>
            <a:ext cx="2447925" cy="288925"/>
          </a:xfrm>
          <a:prstGeom prst="rect">
            <a:avLst/>
          </a:prstGeom>
          <a:solidFill>
            <a:srgbClr val="2DA2B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defRPr/>
            </a:pPr>
            <a:r>
              <a:rPr kumimoji="0" lang="en-US" altLang="en-US" b="1" kern="0">
                <a:solidFill>
                  <a:prstClr val="white"/>
                </a:solidFill>
                <a:latin typeface="Times New Roman" panose="02020603050405020304" pitchFamily="18" charset="0"/>
              </a:rPr>
              <a:t>0</a:t>
            </a:r>
            <a:r>
              <a:rPr kumimoji="0" lang="en-US" altLang="en-US" b="1" kern="0">
                <a:solidFill>
                  <a:srgbClr val="FFCC00"/>
                </a:solidFill>
                <a:latin typeface="Times New Roman" panose="02020603050405020304" pitchFamily="18" charset="0"/>
              </a:rPr>
              <a:t>xxx</a:t>
            </a:r>
            <a:r>
              <a:rPr kumimoji="0" lang="en-US" altLang="en-US" b="1" kern="0">
                <a:solidFill>
                  <a:prstClr val="white"/>
                </a:solidFill>
                <a:latin typeface="Times New Roman" panose="02020603050405020304" pitchFamily="18" charset="0"/>
              </a:rPr>
              <a:t>1</a:t>
            </a:r>
            <a:r>
              <a:rPr kumimoji="0" lang="en-US" altLang="en-US" b="1" kern="0">
                <a:solidFill>
                  <a:srgbClr val="FFCC00"/>
                </a:solidFill>
                <a:latin typeface="Times New Roman" panose="02020603050405020304" pitchFamily="18" charset="0"/>
              </a:rPr>
              <a:t>xx</a:t>
            </a:r>
            <a:r>
              <a:rPr kumimoji="0" lang="en-US" altLang="en-US" b="1" kern="0">
                <a:solidFill>
                  <a:prstClr val="white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72F23921-34EC-AEC5-D530-9A0D15C38192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232400" y="3141663"/>
            <a:ext cx="719138" cy="381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r>
              <a:rPr kumimoji="0" lang="en-US" altLang="en-US" sz="1900">
                <a:solidFill>
                  <a:prstClr val="black"/>
                </a:solidFill>
                <a:latin typeface="Lucida Sans Unicode" panose="020B0602030504020204" pitchFamily="34" charset="0"/>
              </a:rPr>
              <a:t>GHR</a:t>
            </a:r>
          </a:p>
        </p:txBody>
      </p:sp>
      <p:cxnSp>
        <p:nvCxnSpPr>
          <p:cNvPr id="55317" name="Straight Arrow Connector 51">
            <a:extLst>
              <a:ext uri="{FF2B5EF4-FFF2-40B4-BE49-F238E27FC236}">
                <a16:creationId xmlns:a16="http://schemas.microsoft.com/office/drawing/2014/main" id="{92B2883A-DA34-A6B4-3DED-0BEDC343AD8D}"/>
              </a:ext>
            </a:extLst>
          </p:cNvPr>
          <p:cNvCxnSpPr>
            <a:cxnSpLocks noChangeShapeType="1"/>
            <a:stCxn id="53" idx="0"/>
          </p:cNvCxnSpPr>
          <p:nvPr>
            <p:custDataLst>
              <p:tags r:id="rId21"/>
            </p:custDataLst>
          </p:nvPr>
        </p:nvCxnSpPr>
        <p:spPr bwMode="auto">
          <a:xfrm flipH="1" flipV="1">
            <a:off x="4595813" y="3059114"/>
            <a:ext cx="500062" cy="1785936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23">
            <a:extLst>
              <a:ext uri="{FF2B5EF4-FFF2-40B4-BE49-F238E27FC236}">
                <a16:creationId xmlns:a16="http://schemas.microsoft.com/office/drawing/2014/main" id="{DB0F95DE-FB2C-3B5E-6552-96F770E70915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238625" y="4845050"/>
            <a:ext cx="1714500" cy="3693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en-US" b="1" kern="0">
                <a:solidFill>
                  <a:srgbClr val="FF0000"/>
                </a:solidFill>
              </a:rPr>
              <a:t>Noise</a:t>
            </a:r>
          </a:p>
        </p:txBody>
      </p:sp>
      <p:cxnSp>
        <p:nvCxnSpPr>
          <p:cNvPr id="55319" name="Straight Arrow Connector 53">
            <a:extLst>
              <a:ext uri="{FF2B5EF4-FFF2-40B4-BE49-F238E27FC236}">
                <a16:creationId xmlns:a16="http://schemas.microsoft.com/office/drawing/2014/main" id="{4303392E-DA11-1A87-59F6-120762247A4F}"/>
              </a:ext>
            </a:extLst>
          </p:cNvPr>
          <p:cNvCxnSpPr>
            <a:cxnSpLocks noChangeShapeType="1"/>
            <a:stCxn id="53" idx="0"/>
          </p:cNvCxnSpPr>
          <p:nvPr>
            <p:custDataLst>
              <p:tags r:id="rId23"/>
            </p:custDataLst>
          </p:nvPr>
        </p:nvCxnSpPr>
        <p:spPr bwMode="auto">
          <a:xfrm flipH="1" flipV="1">
            <a:off x="4953001" y="3059114"/>
            <a:ext cx="142874" cy="178593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Line 27">
            <a:extLst>
              <a:ext uri="{FF2B5EF4-FFF2-40B4-BE49-F238E27FC236}">
                <a16:creationId xmlns:a16="http://schemas.microsoft.com/office/drawing/2014/main" id="{678374E8-E085-A2B6-EF31-ACDD465778BF}"/>
              </a:ext>
            </a:extLst>
          </p:cNvPr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V="1">
            <a:off x="6167439" y="3644900"/>
            <a:ext cx="1296987" cy="647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kumimoji="1" lang="en-US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6" name="Line 32">
            <a:extLst>
              <a:ext uri="{FF2B5EF4-FFF2-40B4-BE49-F238E27FC236}">
                <a16:creationId xmlns:a16="http://schemas.microsoft.com/office/drawing/2014/main" id="{246320D9-6A21-F3DE-4466-FB0812DB8077}"/>
              </a:ext>
            </a:extLst>
          </p:cNvPr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V="1">
            <a:off x="6167439" y="3933826"/>
            <a:ext cx="1296987" cy="358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kumimoji="1" lang="en-US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7" name="Line 33">
            <a:extLst>
              <a:ext uri="{FF2B5EF4-FFF2-40B4-BE49-F238E27FC236}">
                <a16:creationId xmlns:a16="http://schemas.microsoft.com/office/drawing/2014/main" id="{6A4F8D1C-1250-CFB8-D479-DF16A7638DCC}"/>
              </a:ext>
            </a:extLst>
          </p:cNvPr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V="1">
            <a:off x="6167439" y="4149726"/>
            <a:ext cx="1296987" cy="142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kumimoji="1" lang="en-US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8" name="Line 34">
            <a:extLst>
              <a:ext uri="{FF2B5EF4-FFF2-40B4-BE49-F238E27FC236}">
                <a16:creationId xmlns:a16="http://schemas.microsoft.com/office/drawing/2014/main" id="{72C239A7-48F8-E8DC-7342-B875A0CCF02C}"/>
              </a:ext>
            </a:extLst>
          </p:cNvPr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6167439" y="4292601"/>
            <a:ext cx="1296987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kumimoji="1" lang="en-US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9" name="Line 35">
            <a:extLst>
              <a:ext uri="{FF2B5EF4-FFF2-40B4-BE49-F238E27FC236}">
                <a16:creationId xmlns:a16="http://schemas.microsoft.com/office/drawing/2014/main" id="{1BFDA2F3-4774-1B4B-C94B-C5A994336E90}"/>
              </a:ext>
            </a:extLst>
          </p:cNvPr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6167439" y="4292600"/>
            <a:ext cx="1296987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kumimoji="1" lang="en-US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A4D86824-C3BA-2BF3-6BFD-0C4EF46FB0FA}"/>
              </a:ext>
            </a:extLst>
          </p:cNvPr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6167439" y="4292600"/>
            <a:ext cx="1296987" cy="8651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kumimoji="1" lang="en-US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" name="Line 37">
            <a:extLst>
              <a:ext uri="{FF2B5EF4-FFF2-40B4-BE49-F238E27FC236}">
                <a16:creationId xmlns:a16="http://schemas.microsoft.com/office/drawing/2014/main" id="{3A9D4A7B-BA6F-FC93-69F9-8502F64FF99D}"/>
              </a:ext>
            </a:extLst>
          </p:cNvPr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6167439" y="4292600"/>
            <a:ext cx="1296987" cy="10810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kumimoji="1" lang="en-US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2" name="Line 38">
            <a:extLst>
              <a:ext uri="{FF2B5EF4-FFF2-40B4-BE49-F238E27FC236}">
                <a16:creationId xmlns:a16="http://schemas.microsoft.com/office/drawing/2014/main" id="{EF5985D2-BEDB-9E1C-30D1-3523D6898D0D}"/>
              </a:ext>
            </a:extLst>
          </p:cNvPr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6167439" y="4292601"/>
            <a:ext cx="1296987" cy="73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kumimoji="1" lang="en-US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5328" name="Rectangle 62">
            <a:extLst>
              <a:ext uri="{FF2B5EF4-FFF2-40B4-BE49-F238E27FC236}">
                <a16:creationId xmlns:a16="http://schemas.microsoft.com/office/drawing/2014/main" id="{A4F4504A-4581-A29F-A73B-8B570F55C1A9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676401" y="914400"/>
            <a:ext cx="315913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>
            <a:extLst>
              <a:ext uri="{FF2B5EF4-FFF2-40B4-BE49-F238E27FC236}">
                <a16:creationId xmlns:a16="http://schemas.microsoft.com/office/drawing/2014/main" id="{2EC441D6-7EA6-895F-CE56-90075271ACFC}"/>
              </a:ext>
            </a:extLst>
          </p:cNvPr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992314" y="981075"/>
            <a:ext cx="8207375" cy="1727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>
                <a:ea typeface="맑은 고딕" panose="020B0503020000020004" pitchFamily="34" charset="-127"/>
              </a:rPr>
              <a:t>If this branch entirely </a:t>
            </a:r>
            <a:r>
              <a:rPr lang="en-US" altLang="en-US" i="1">
                <a:ea typeface="맑은 고딕" panose="020B0503020000020004" pitchFamily="34" charset="-127"/>
              </a:rPr>
              <a:t>lacks</a:t>
            </a:r>
            <a:r>
              <a:rPr lang="en-US" altLang="en-US">
                <a:ea typeface="맑은 고딕" panose="020B0503020000020004" pitchFamily="34" charset="-127"/>
              </a:rPr>
              <a:t> correlation (all noise), the predictors learn slowly and aliasing becomes more likely.</a:t>
            </a:r>
          </a:p>
        </p:txBody>
      </p:sp>
      <p:sp>
        <p:nvSpPr>
          <p:cNvPr id="57346" name="Footer Placeholder 4">
            <a:extLst>
              <a:ext uri="{FF2B5EF4-FFF2-40B4-BE49-F238E27FC236}">
                <a16:creationId xmlns:a16="http://schemas.microsoft.com/office/drawing/2014/main" id="{5DC80EAD-BCD9-0148-8FE9-12390A8D1F0F}"/>
              </a:ext>
            </a:extLst>
          </p:cNvPr>
          <p:cNvSpPr txBox="1"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5903914" y="6408739"/>
            <a:ext cx="25542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1">
                <a:latin typeface="굴림" panose="020B0600000101010101" pitchFamily="34" charset="-127"/>
                <a:ea typeface="굴림" panose="020B0600000101010101" pitchFamily="34" charset="-127"/>
              </a:rPr>
              <a:t>University of California, San Diego</a:t>
            </a:r>
          </a:p>
        </p:txBody>
      </p:sp>
      <p:sp>
        <p:nvSpPr>
          <p:cNvPr id="57347" name="Rectangle 12">
            <a:extLst>
              <a:ext uri="{FF2B5EF4-FFF2-40B4-BE49-F238E27FC236}">
                <a16:creationId xmlns:a16="http://schemas.microsoft.com/office/drawing/2014/main" id="{35A526BD-F50B-37F1-6279-BD8DD7C30A4F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774825" y="76200"/>
            <a:ext cx="8642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100" b="1">
                <a:solidFill>
                  <a:schemeClr val="tx2"/>
                </a:solidFill>
                <a:latin typeface="Lucida Sans Unicode" panose="020B0602030504020204" pitchFamily="34" charset="0"/>
                <a:ea typeface="굴림" panose="020B0600000101010101" pitchFamily="34" charset="-127"/>
              </a:rPr>
              <a:t>Branch Correlation</a:t>
            </a:r>
          </a:p>
        </p:txBody>
      </p:sp>
      <p:sp>
        <p:nvSpPr>
          <p:cNvPr id="37" name="Oval 6">
            <a:extLst>
              <a:ext uri="{FF2B5EF4-FFF2-40B4-BE49-F238E27FC236}">
                <a16:creationId xmlns:a16="http://schemas.microsoft.com/office/drawing/2014/main" id="{75CA07AD-EE6C-2C65-BBA5-C0E5A8B271F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08501" y="4086226"/>
            <a:ext cx="358775" cy="358775"/>
          </a:xfrm>
          <a:prstGeom prst="ellipse">
            <a:avLst/>
          </a:prstGeom>
          <a:noFill/>
          <a:ln w="57150" cap="sq">
            <a:solidFill>
              <a:sysClr val="windowText" lastClr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>
              <a:defRPr/>
            </a:pPr>
            <a:endParaRPr lang="en-US" altLang="en-US" kern="0">
              <a:solidFill>
                <a:prstClr val="black"/>
              </a:solidFill>
            </a:endParaRPr>
          </a:p>
        </p:txBody>
      </p:sp>
      <p:cxnSp>
        <p:nvCxnSpPr>
          <p:cNvPr id="57349" name="AutoShape 7">
            <a:extLst>
              <a:ext uri="{FF2B5EF4-FFF2-40B4-BE49-F238E27FC236}">
                <a16:creationId xmlns:a16="http://schemas.microsoft.com/office/drawing/2014/main" id="{B03671E5-58A1-0570-C833-9513005AF5A9}"/>
              </a:ext>
            </a:extLst>
          </p:cNvPr>
          <p:cNvCxnSpPr>
            <a:cxnSpLocks noChangeShapeType="1"/>
            <a:endCxn id="37" idx="0"/>
          </p:cNvCxnSpPr>
          <p:nvPr>
            <p:custDataLst>
              <p:tags r:id="rId5"/>
            </p:custDataLst>
          </p:nvPr>
        </p:nvCxnSpPr>
        <p:spPr bwMode="auto">
          <a:xfrm flipH="1">
            <a:off x="4687889" y="3117850"/>
            <a:ext cx="9525" cy="939800"/>
          </a:xfrm>
          <a:prstGeom prst="straightConnector1">
            <a:avLst/>
          </a:prstGeom>
          <a:noFill/>
          <a:ln w="34925" cap="sq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0" name="AutoShape 8">
            <a:extLst>
              <a:ext uri="{FF2B5EF4-FFF2-40B4-BE49-F238E27FC236}">
                <a16:creationId xmlns:a16="http://schemas.microsoft.com/office/drawing/2014/main" id="{A53E754B-0D39-937B-38CB-7FFFEA2FB7D4}"/>
              </a:ext>
            </a:extLst>
          </p:cNvPr>
          <p:cNvCxnSpPr>
            <a:cxnSpLocks noChangeShapeType="1"/>
            <a:stCxn id="37" idx="6"/>
          </p:cNvCxnSpPr>
          <p:nvPr>
            <p:custDataLst>
              <p:tags r:id="rId6"/>
            </p:custDataLst>
          </p:nvPr>
        </p:nvCxnSpPr>
        <p:spPr bwMode="auto">
          <a:xfrm flipV="1">
            <a:off x="4867276" y="4262439"/>
            <a:ext cx="1298575" cy="3175"/>
          </a:xfrm>
          <a:prstGeom prst="straightConnector1">
            <a:avLst/>
          </a:prstGeom>
          <a:noFill/>
          <a:ln w="34925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Line 9">
            <a:extLst>
              <a:ext uri="{FF2B5EF4-FFF2-40B4-BE49-F238E27FC236}">
                <a16:creationId xmlns:a16="http://schemas.microsoft.com/office/drawing/2014/main" id="{26F1C101-0055-34CD-8A40-92CD1BBB20DC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879850" y="4257675"/>
            <a:ext cx="598488" cy="1588"/>
          </a:xfrm>
          <a:prstGeom prst="line">
            <a:avLst/>
          </a:prstGeom>
          <a:noFill/>
          <a:ln w="34925" cap="sq">
            <a:solidFill>
              <a:sysClr val="windowText" lastClr="00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cxnSp>
        <p:nvCxnSpPr>
          <p:cNvPr id="57352" name="AutoShape 7">
            <a:extLst>
              <a:ext uri="{FF2B5EF4-FFF2-40B4-BE49-F238E27FC236}">
                <a16:creationId xmlns:a16="http://schemas.microsoft.com/office/drawing/2014/main" id="{F368FD77-CF03-0C64-716A-289AEBF7B4C3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rot="5400000">
            <a:off x="5838826" y="4589463"/>
            <a:ext cx="685800" cy="9525"/>
          </a:xfrm>
          <a:prstGeom prst="straightConnector1">
            <a:avLst/>
          </a:prstGeom>
          <a:noFill/>
          <a:ln w="34925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AutoShape 8">
            <a:extLst>
              <a:ext uri="{FF2B5EF4-FFF2-40B4-BE49-F238E27FC236}">
                <a16:creationId xmlns:a16="http://schemas.microsoft.com/office/drawing/2014/main" id="{C2A8F818-916A-9071-52E8-3E57D4DA8ABA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 flipV="1">
            <a:off x="6188076" y="4938714"/>
            <a:ext cx="1298575" cy="3175"/>
          </a:xfrm>
          <a:prstGeom prst="straightConnector1">
            <a:avLst/>
          </a:prstGeom>
          <a:noFill/>
          <a:ln w="34925" cap="sq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13">
            <a:extLst>
              <a:ext uri="{FF2B5EF4-FFF2-40B4-BE49-F238E27FC236}">
                <a16:creationId xmlns:a16="http://schemas.microsoft.com/office/drawing/2014/main" id="{E2E63C60-91C2-2553-7B78-366BC3A5437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488238" y="3379788"/>
            <a:ext cx="368300" cy="3035300"/>
          </a:xfrm>
          <a:prstGeom prst="rect">
            <a:avLst/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>
              <a:defRPr/>
            </a:pPr>
            <a:endParaRPr lang="en-US" altLang="en-US" kern="0">
              <a:solidFill>
                <a:prstClr val="black"/>
              </a:solidFill>
            </a:endParaRPr>
          </a:p>
        </p:txBody>
      </p:sp>
      <p:sp>
        <p:nvSpPr>
          <p:cNvPr id="44" name="Line 14">
            <a:extLst>
              <a:ext uri="{FF2B5EF4-FFF2-40B4-BE49-F238E27FC236}">
                <a16:creationId xmlns:a16="http://schemas.microsoft.com/office/drawing/2014/main" id="{6AD84DBF-44EF-D317-B837-AED224F5FB4E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481888" y="4800600"/>
            <a:ext cx="381000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AF2BE871-C662-2791-C08A-070E360E0CFC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481888" y="5033963"/>
            <a:ext cx="381000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6" name="Rectangle 16">
            <a:extLst>
              <a:ext uri="{FF2B5EF4-FFF2-40B4-BE49-F238E27FC236}">
                <a16:creationId xmlns:a16="http://schemas.microsoft.com/office/drawing/2014/main" id="{D82237B8-2E0E-66A1-FD4E-65E44CFC775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467600" y="4724401"/>
            <a:ext cx="413576" cy="366767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kumimoji="0" lang="en-US" altLang="en-US">
                <a:solidFill>
                  <a:srgbClr val="464646"/>
                </a:solidFill>
                <a:latin typeface="Times New Roman" panose="02020603050405020304" pitchFamily="18" charset="0"/>
              </a:rPr>
              <a:t>01</a:t>
            </a:r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F0235504-D852-6ACD-C066-A5DB5C8AFFEB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391400" y="3068639"/>
            <a:ext cx="618760" cy="366767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kumimoji="0" lang="en-US" altLang="en-US">
                <a:solidFill>
                  <a:srgbClr val="464646"/>
                </a:solidFill>
                <a:latin typeface="Times New Roman" panose="02020603050405020304" pitchFamily="18" charset="0"/>
              </a:rPr>
              <a:t>PHT</a:t>
            </a:r>
          </a:p>
        </p:txBody>
      </p:sp>
      <p:sp>
        <p:nvSpPr>
          <p:cNvPr id="48" name="Rectangle 18">
            <a:extLst>
              <a:ext uri="{FF2B5EF4-FFF2-40B4-BE49-F238E27FC236}">
                <a16:creationId xmlns:a16="http://schemas.microsoft.com/office/drawing/2014/main" id="{07B5C696-4C75-33E2-594B-0BC51CCD9760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279650" y="3429000"/>
            <a:ext cx="2044700" cy="287338"/>
          </a:xfrm>
          <a:prstGeom prst="rect">
            <a:avLst/>
          </a:prstGeom>
          <a:solidFill>
            <a:srgbClr val="2DA2B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defRPr/>
            </a:pPr>
            <a:r>
              <a:rPr kumimoji="0" lang="en-US" altLang="en-US" b="1" kern="0">
                <a:solidFill>
                  <a:prstClr val="white"/>
                </a:solidFill>
                <a:latin typeface="Times New Roman" panose="02020603050405020304" pitchFamily="18" charset="0"/>
              </a:rPr>
              <a:t>branch address</a:t>
            </a:r>
          </a:p>
        </p:txBody>
      </p:sp>
      <p:sp>
        <p:nvSpPr>
          <p:cNvPr id="49" name="Line 19">
            <a:extLst>
              <a:ext uri="{FF2B5EF4-FFF2-40B4-BE49-F238E27FC236}">
                <a16:creationId xmlns:a16="http://schemas.microsoft.com/office/drawing/2014/main" id="{57ADE173-6334-7929-46D4-75632B3944BA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644900" y="3727450"/>
            <a:ext cx="0" cy="762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0" name="Line 20">
            <a:extLst>
              <a:ext uri="{FF2B5EF4-FFF2-40B4-BE49-F238E27FC236}">
                <a16:creationId xmlns:a16="http://schemas.microsoft.com/office/drawing/2014/main" id="{78AF12E6-6129-8940-E4EC-FCC08BC2EEE6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3644900" y="3803650"/>
            <a:ext cx="533400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1" name="Line 21">
            <a:extLst>
              <a:ext uri="{FF2B5EF4-FFF2-40B4-BE49-F238E27FC236}">
                <a16:creationId xmlns:a16="http://schemas.microsoft.com/office/drawing/2014/main" id="{20F6E508-61A6-6BD2-C644-D32E753EFEBB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4178300" y="3727450"/>
            <a:ext cx="0" cy="762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2" name="Line 22">
            <a:extLst>
              <a:ext uri="{FF2B5EF4-FFF2-40B4-BE49-F238E27FC236}">
                <a16:creationId xmlns:a16="http://schemas.microsoft.com/office/drawing/2014/main" id="{52D358DC-2E10-FE36-9215-865543E016BB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873500" y="3803650"/>
            <a:ext cx="0" cy="4572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kumimoji="1" lang="en-US" kern="0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3" name="Rectangle 23">
            <a:extLst>
              <a:ext uri="{FF2B5EF4-FFF2-40B4-BE49-F238E27FC236}">
                <a16:creationId xmlns:a16="http://schemas.microsoft.com/office/drawing/2014/main" id="{4BF981A2-E95A-5EFD-5567-E6459BE0B971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503614" y="2852739"/>
            <a:ext cx="2447925" cy="288925"/>
          </a:xfrm>
          <a:prstGeom prst="rect">
            <a:avLst/>
          </a:prstGeom>
          <a:solidFill>
            <a:srgbClr val="2DA2B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defRPr/>
            </a:pPr>
            <a:r>
              <a:rPr kumimoji="0" lang="en-US" altLang="en-US" b="1" kern="0">
                <a:solidFill>
                  <a:srgbClr val="FFCC00"/>
                </a:solidFill>
                <a:latin typeface="Times New Roman" panose="02020603050405020304" pitchFamily="18" charset="0"/>
              </a:rPr>
              <a:t>xxxxxxxx</a:t>
            </a:r>
          </a:p>
        </p:txBody>
      </p:sp>
      <p:sp>
        <p:nvSpPr>
          <p:cNvPr id="54" name="Text Box 24">
            <a:extLst>
              <a:ext uri="{FF2B5EF4-FFF2-40B4-BE49-F238E27FC236}">
                <a16:creationId xmlns:a16="http://schemas.microsoft.com/office/drawing/2014/main" id="{794739B1-7928-2B9F-66B1-2DF6B96BE00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232400" y="3141663"/>
            <a:ext cx="719138" cy="381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r>
              <a:rPr kumimoji="0" lang="en-US" altLang="en-US" sz="1900">
                <a:solidFill>
                  <a:prstClr val="black"/>
                </a:solidFill>
                <a:latin typeface="Lucida Sans Unicode" panose="020B0602030504020204" pitchFamily="34" charset="0"/>
              </a:rPr>
              <a:t>GHR</a:t>
            </a:r>
          </a:p>
        </p:txBody>
      </p:sp>
      <p:cxnSp>
        <p:nvCxnSpPr>
          <p:cNvPr id="57366" name="Straight Arrow Connector 54">
            <a:extLst>
              <a:ext uri="{FF2B5EF4-FFF2-40B4-BE49-F238E27FC236}">
                <a16:creationId xmlns:a16="http://schemas.microsoft.com/office/drawing/2014/main" id="{A767DA4B-8DD4-3159-CEC0-F30206F3CE36}"/>
              </a:ext>
            </a:extLst>
          </p:cNvPr>
          <p:cNvCxnSpPr>
            <a:cxnSpLocks noChangeShapeType="1"/>
            <a:stCxn id="56" idx="0"/>
          </p:cNvCxnSpPr>
          <p:nvPr>
            <p:custDataLst>
              <p:tags r:id="rId22"/>
            </p:custDataLst>
          </p:nvPr>
        </p:nvCxnSpPr>
        <p:spPr bwMode="auto">
          <a:xfrm flipH="1" flipV="1">
            <a:off x="4452939" y="3059114"/>
            <a:ext cx="642936" cy="178593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23">
            <a:extLst>
              <a:ext uri="{FF2B5EF4-FFF2-40B4-BE49-F238E27FC236}">
                <a16:creationId xmlns:a16="http://schemas.microsoft.com/office/drawing/2014/main" id="{FD738559-DBB8-47FE-CDD9-2728138F2891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238625" y="4845050"/>
            <a:ext cx="1714500" cy="3693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en-US" b="1" kern="0">
                <a:solidFill>
                  <a:srgbClr val="FF0000"/>
                </a:solidFill>
              </a:rPr>
              <a:t>Noise</a:t>
            </a:r>
          </a:p>
        </p:txBody>
      </p:sp>
      <p:cxnSp>
        <p:nvCxnSpPr>
          <p:cNvPr id="57368" name="Straight Arrow Connector 56">
            <a:extLst>
              <a:ext uri="{FF2B5EF4-FFF2-40B4-BE49-F238E27FC236}">
                <a16:creationId xmlns:a16="http://schemas.microsoft.com/office/drawing/2014/main" id="{279F4C07-1257-1916-6C10-6438BFC7AFDE}"/>
              </a:ext>
            </a:extLst>
          </p:cNvPr>
          <p:cNvCxnSpPr>
            <a:cxnSpLocks noChangeShapeType="1"/>
            <a:stCxn id="56" idx="0"/>
          </p:cNvCxnSpPr>
          <p:nvPr>
            <p:custDataLst>
              <p:tags r:id="rId24"/>
            </p:custDataLst>
          </p:nvPr>
        </p:nvCxnSpPr>
        <p:spPr bwMode="auto">
          <a:xfrm flipH="1" flipV="1">
            <a:off x="4810125" y="3059114"/>
            <a:ext cx="285750" cy="1785936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9" name="Straight Arrow Connector 57">
            <a:extLst>
              <a:ext uri="{FF2B5EF4-FFF2-40B4-BE49-F238E27FC236}">
                <a16:creationId xmlns:a16="http://schemas.microsoft.com/office/drawing/2014/main" id="{4492434B-C691-02F3-C526-CB0E155822F2}"/>
              </a:ext>
            </a:extLst>
          </p:cNvPr>
          <p:cNvCxnSpPr>
            <a:cxnSpLocks noChangeShapeType="1"/>
            <a:stCxn id="56" idx="0"/>
          </p:cNvCxnSpPr>
          <p:nvPr>
            <p:custDataLst>
              <p:tags r:id="rId25"/>
            </p:custDataLst>
          </p:nvPr>
        </p:nvCxnSpPr>
        <p:spPr bwMode="auto">
          <a:xfrm flipV="1">
            <a:off x="5095876" y="3057526"/>
            <a:ext cx="1587" cy="1787524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0" name="AutoShape 7">
            <a:extLst>
              <a:ext uri="{FF2B5EF4-FFF2-40B4-BE49-F238E27FC236}">
                <a16:creationId xmlns:a16="http://schemas.microsoft.com/office/drawing/2014/main" id="{325D67B6-9236-5D62-340C-7FCBD6A970DE}"/>
              </a:ext>
            </a:extLst>
          </p:cNvPr>
          <p:cNvCxnSpPr>
            <a:cxnSpLocks noChangeShapeType="1"/>
          </p:cNvCxnSpPr>
          <p:nvPr>
            <p:custDataLst>
              <p:tags r:id="rId26"/>
            </p:custDataLst>
          </p:nvPr>
        </p:nvCxnSpPr>
        <p:spPr bwMode="auto">
          <a:xfrm rot="5400000">
            <a:off x="5838826" y="4589463"/>
            <a:ext cx="685800" cy="9525"/>
          </a:xfrm>
          <a:prstGeom prst="straightConnector1">
            <a:avLst/>
          </a:prstGeom>
          <a:noFill/>
          <a:ln w="34925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1" name="AutoShape 8">
            <a:extLst>
              <a:ext uri="{FF2B5EF4-FFF2-40B4-BE49-F238E27FC236}">
                <a16:creationId xmlns:a16="http://schemas.microsoft.com/office/drawing/2014/main" id="{8B3F5AD4-C5DB-9AF7-7562-C81331DF6EC4}"/>
              </a:ext>
            </a:extLst>
          </p:cNvPr>
          <p:cNvCxnSpPr>
            <a:cxnSpLocks noChangeShapeType="1"/>
          </p:cNvCxnSpPr>
          <p:nvPr>
            <p:custDataLst>
              <p:tags r:id="rId27"/>
            </p:custDataLst>
          </p:nvPr>
        </p:nvCxnSpPr>
        <p:spPr bwMode="auto">
          <a:xfrm flipV="1">
            <a:off x="6188076" y="4938714"/>
            <a:ext cx="1298575" cy="3175"/>
          </a:xfrm>
          <a:prstGeom prst="straightConnector1">
            <a:avLst/>
          </a:prstGeom>
          <a:noFill/>
          <a:ln w="34925" cap="sq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Line 30">
            <a:extLst>
              <a:ext uri="{FF2B5EF4-FFF2-40B4-BE49-F238E27FC236}">
                <a16:creationId xmlns:a16="http://schemas.microsoft.com/office/drawing/2014/main" id="{3D9C8775-BE17-78B6-DF1B-4FFB4CC60454}"/>
              </a:ext>
            </a:extLst>
          </p:cNvPr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V="1">
            <a:off x="6167439" y="3644900"/>
            <a:ext cx="1296987" cy="647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kumimoji="1" lang="en-US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2" name="Line 32">
            <a:extLst>
              <a:ext uri="{FF2B5EF4-FFF2-40B4-BE49-F238E27FC236}">
                <a16:creationId xmlns:a16="http://schemas.microsoft.com/office/drawing/2014/main" id="{A9C8273C-62FF-F768-9470-53D27FB4BE9E}"/>
              </a:ext>
            </a:extLst>
          </p:cNvPr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V="1">
            <a:off x="6167439" y="3933826"/>
            <a:ext cx="1296987" cy="358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kumimoji="1" lang="en-US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3" name="Line 33">
            <a:extLst>
              <a:ext uri="{FF2B5EF4-FFF2-40B4-BE49-F238E27FC236}">
                <a16:creationId xmlns:a16="http://schemas.microsoft.com/office/drawing/2014/main" id="{1CFFA13B-8B8C-138C-E8AC-BE554D231567}"/>
              </a:ext>
            </a:extLst>
          </p:cNvPr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V="1">
            <a:off x="6167439" y="4149726"/>
            <a:ext cx="1296987" cy="142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kumimoji="1" lang="en-US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4" name="Line 34">
            <a:extLst>
              <a:ext uri="{FF2B5EF4-FFF2-40B4-BE49-F238E27FC236}">
                <a16:creationId xmlns:a16="http://schemas.microsoft.com/office/drawing/2014/main" id="{3B28B141-4F81-2FD9-BC33-668BDB3A0290}"/>
              </a:ext>
            </a:extLst>
          </p:cNvPr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6167439" y="4292601"/>
            <a:ext cx="1296987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kumimoji="1" lang="en-US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5" name="Line 35">
            <a:extLst>
              <a:ext uri="{FF2B5EF4-FFF2-40B4-BE49-F238E27FC236}">
                <a16:creationId xmlns:a16="http://schemas.microsoft.com/office/drawing/2014/main" id="{63F6088C-E219-C0A5-D7A5-0A29980B0A8D}"/>
              </a:ext>
            </a:extLst>
          </p:cNvPr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6167439" y="4292600"/>
            <a:ext cx="1296987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kumimoji="1" lang="en-US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6" name="Line 36">
            <a:extLst>
              <a:ext uri="{FF2B5EF4-FFF2-40B4-BE49-F238E27FC236}">
                <a16:creationId xmlns:a16="http://schemas.microsoft.com/office/drawing/2014/main" id="{97FF46A8-0C6A-AE0B-12EA-89B06614095C}"/>
              </a:ext>
            </a:extLst>
          </p:cNvPr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6167439" y="4292600"/>
            <a:ext cx="1296987" cy="8651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kumimoji="1" lang="en-US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7" name="Line 37">
            <a:extLst>
              <a:ext uri="{FF2B5EF4-FFF2-40B4-BE49-F238E27FC236}">
                <a16:creationId xmlns:a16="http://schemas.microsoft.com/office/drawing/2014/main" id="{C6C6374F-BFC1-2280-37CB-145B33BF100F}"/>
              </a:ext>
            </a:extLst>
          </p:cNvPr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6167439" y="4292600"/>
            <a:ext cx="1296987" cy="10810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kumimoji="1" lang="en-US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8" name="Line 38">
            <a:extLst>
              <a:ext uri="{FF2B5EF4-FFF2-40B4-BE49-F238E27FC236}">
                <a16:creationId xmlns:a16="http://schemas.microsoft.com/office/drawing/2014/main" id="{484AAD7E-F932-0AFA-6034-C6E3FF215FE7}"/>
              </a:ext>
            </a:extLst>
          </p:cNvPr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6167439" y="4292600"/>
            <a:ext cx="1296987" cy="12969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kumimoji="1" lang="en-US">
              <a:solidFill>
                <a:prstClr val="black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7380" name="Rectangle 68">
            <a:extLst>
              <a:ext uri="{FF2B5EF4-FFF2-40B4-BE49-F238E27FC236}">
                <a16:creationId xmlns:a16="http://schemas.microsoft.com/office/drawing/2014/main" id="{963AD745-4962-C3B6-677D-8C1E389C8570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676401" y="914400"/>
            <a:ext cx="315913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34686FBD-2132-5013-2E93-C9F9D95E1C39}"/>
              </a:ext>
            </a:extLst>
          </p:cNvPr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맑은 고딕" panose="020B0503020000020004" pitchFamily="34" charset="-127"/>
              </a:rPr>
              <a:t>An experiment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086A3BD-1080-D534-E5AF-F0018051EF46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맑은 고딕" panose="020B0503020000020004" pitchFamily="34" charset="-127"/>
              </a:rPr>
              <a:t>Analyzed branch prediction using 2-bit predictors per unique history per branch</a:t>
            </a:r>
          </a:p>
          <a:p>
            <a:endParaRPr lang="en-US" altLang="en-US">
              <a:ea typeface="맑은 고딕" panose="020B0503020000020004" pitchFamily="34" charset="-127"/>
            </a:endParaRPr>
          </a:p>
          <a:p>
            <a:r>
              <a:rPr lang="en-US" altLang="en-US">
                <a:ea typeface="맑은 고딕" panose="020B0503020000020004" pitchFamily="34" charset="-127"/>
              </a:rPr>
              <a:t>Similar to infinite gshare with no aliasing</a:t>
            </a:r>
          </a:p>
          <a:p>
            <a:endParaRPr lang="en-US" altLang="en-US">
              <a:ea typeface="맑은 고딕" panose="020B0503020000020004" pitchFamily="34" charset="-127"/>
            </a:endParaRPr>
          </a:p>
          <a:p>
            <a:r>
              <a:rPr lang="en-US" altLang="en-US">
                <a:ea typeface="맑은 고딕" panose="020B0503020000020004" pitchFamily="34" charset="-127"/>
              </a:rPr>
              <a:t>Compared the accuracy of branch bias against the accuracy of the non-aliasing infinite gshare predictor</a:t>
            </a:r>
          </a:p>
          <a:p>
            <a:pPr lvl="1"/>
            <a:r>
              <a:rPr lang="en-US" altLang="en-US" sz="2500">
                <a:solidFill>
                  <a:srgbClr val="009242"/>
                </a:solidFill>
                <a:ea typeface="맑은 고딕" panose="020B0503020000020004" pitchFamily="34" charset="-127"/>
              </a:rPr>
              <a:t>75% biased but 90% accuracy with history</a:t>
            </a:r>
          </a:p>
          <a:p>
            <a:pPr lvl="1"/>
            <a:r>
              <a:rPr lang="en-US" altLang="en-US" sz="2500">
                <a:solidFill>
                  <a:srgbClr val="FF0000"/>
                </a:solidFill>
                <a:ea typeface="맑은 고딕" panose="020B0503020000020004" pitchFamily="34" charset="-127"/>
              </a:rPr>
              <a:t>75% biased but 50% accuracy with history</a:t>
            </a:r>
          </a:p>
          <a:p>
            <a:endParaRPr lang="en-US" altLang="en-US">
              <a:solidFill>
                <a:srgbClr val="FF7C80"/>
              </a:solidFill>
              <a:ea typeface="맑은 고딕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929C0FF8-7F99-67E1-DC02-D692F3C8F8C4}"/>
              </a:ext>
            </a:extLst>
          </p:cNvPr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2133600" y="76201"/>
            <a:ext cx="7772400" cy="555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>
                <a:ea typeface="맑은 고딕" panose="020B0503020000020004" pitchFamily="34" charset="-127"/>
              </a:rPr>
              <a:t>Global History Benefit</a:t>
            </a:r>
          </a:p>
        </p:txBody>
      </p:sp>
      <p:graphicFrame>
        <p:nvGraphicFramePr>
          <p:cNvPr id="60418" name="Object 12">
            <a:extLst>
              <a:ext uri="{FF2B5EF4-FFF2-40B4-BE49-F238E27FC236}">
                <a16:creationId xmlns:a16="http://schemas.microsoft.com/office/drawing/2014/main" id="{E3DDA7F9-468D-D375-AECA-175F86665DDC}"/>
              </a:ext>
            </a:extLst>
          </p:cNvPr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1524000" y="1196975"/>
          <a:ext cx="9144000" cy="494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12" imgW="9271000" imgH="3213100" progId="Excel.Chart.8">
                  <p:embed/>
                </p:oleObj>
              </mc:Choice>
              <mc:Fallback>
                <p:oleObj name="Chart" r:id="rId12" imgW="9271000" imgH="3213100" progId="Excel.Chart.8">
                  <p:embed/>
                  <p:pic>
                    <p:nvPicPr>
                      <p:cNvPr id="60418" name="Object 12">
                        <a:extLst>
                          <a:ext uri="{FF2B5EF4-FFF2-40B4-BE49-F238E27FC236}">
                            <a16:creationId xmlns:a16="http://schemas.microsoft.com/office/drawing/2014/main" id="{E3DDA7F9-468D-D375-AECA-175F86665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96975"/>
                        <a:ext cx="9144000" cy="4946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4" name="Text Box 14">
            <a:extLst>
              <a:ext uri="{FF2B5EF4-FFF2-40B4-BE49-F238E27FC236}">
                <a16:creationId xmlns:a16="http://schemas.microsoft.com/office/drawing/2014/main" id="{7A51E7A5-3513-5B31-BF12-70A7A0845B0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67213" y="2243138"/>
            <a:ext cx="2736850" cy="393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>
                <a:latin typeface="Lucida Sans Unicode" panose="020B0602030504020204" pitchFamily="34" charset="0"/>
                <a:ea typeface="굴림" panose="020B0600000101010101" pitchFamily="34" charset="-127"/>
              </a:rPr>
              <a:t>Diminishing Returns</a:t>
            </a:r>
          </a:p>
        </p:txBody>
      </p:sp>
      <p:sp>
        <p:nvSpPr>
          <p:cNvPr id="168975" name="Line 15">
            <a:extLst>
              <a:ext uri="{FF2B5EF4-FFF2-40B4-BE49-F238E27FC236}">
                <a16:creationId xmlns:a16="http://schemas.microsoft.com/office/drawing/2014/main" id="{2A063AD8-BB46-2F3E-DA44-C526145C0DB2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 flipV="1">
            <a:off x="3738563" y="2000250"/>
            <a:ext cx="628650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76" name="Text Box 16">
            <a:extLst>
              <a:ext uri="{FF2B5EF4-FFF2-40B4-BE49-F238E27FC236}">
                <a16:creationId xmlns:a16="http://schemas.microsoft.com/office/drawing/2014/main" id="{16DD2E4C-85A7-CF48-706F-82A74DDD086E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19739" y="4005263"/>
            <a:ext cx="3889375" cy="393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00">
                <a:latin typeface="Lucida Sans Unicode" panose="020B0602030504020204" pitchFamily="34" charset="0"/>
                <a:ea typeface="굴림" panose="020B0600000101010101" pitchFamily="34" charset="-127"/>
              </a:rPr>
              <a:t>Increasing Negative Impact</a:t>
            </a:r>
          </a:p>
        </p:txBody>
      </p:sp>
      <p:sp>
        <p:nvSpPr>
          <p:cNvPr id="168977" name="Line 17">
            <a:extLst>
              <a:ext uri="{FF2B5EF4-FFF2-40B4-BE49-F238E27FC236}">
                <a16:creationId xmlns:a16="http://schemas.microsoft.com/office/drawing/2014/main" id="{859F024A-A2F3-1F16-3866-B3E851B4E1CE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5095876" y="3929063"/>
            <a:ext cx="423863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7D59A9A7-BE94-DC99-4F0D-958C439EDDBA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66989" y="5516564"/>
            <a:ext cx="1368425" cy="688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chemeClr val="tx2"/>
                </a:solidFill>
                <a:latin typeface="Lucida Sans Unicode" panose="020B0602030504020204" pitchFamily="34" charset="0"/>
              </a:rPr>
              <a:t>Gshare/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chemeClr val="tx2"/>
                </a:solidFill>
                <a:latin typeface="Lucida Sans Unicode" panose="020B0602030504020204" pitchFamily="34" charset="0"/>
              </a:rPr>
              <a:t>filter</a:t>
            </a:r>
          </a:p>
        </p:txBody>
      </p:sp>
      <p:sp>
        <p:nvSpPr>
          <p:cNvPr id="1035" name="AutoShape 11">
            <a:extLst>
              <a:ext uri="{FF2B5EF4-FFF2-40B4-BE49-F238E27FC236}">
                <a16:creationId xmlns:a16="http://schemas.microsoft.com/office/drawing/2014/main" id="{F38498BF-1A7F-4D17-27D3-D68AC5944449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16200000">
            <a:off x="2963863" y="5121276"/>
            <a:ext cx="576263" cy="360362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60425" name="Text Box 4">
            <a:extLst>
              <a:ext uri="{FF2B5EF4-FFF2-40B4-BE49-F238E27FC236}">
                <a16:creationId xmlns:a16="http://schemas.microsoft.com/office/drawing/2014/main" id="{E086B164-24BA-21CE-6864-59BD0C9E67D7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341814" y="5811838"/>
            <a:ext cx="6211957" cy="1015663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+mn-lt"/>
              </a:rPr>
              <a:t>More modern predictors try to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+mn-lt"/>
              </a:rPr>
              <a:t>Get more history, without 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+mn-lt"/>
              </a:rPr>
              <a:t>Detriment.  Positive is limited to gshare, could do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  <p:bldP spid="168976" grpId="0" animBg="1"/>
      <p:bldP spid="1034" grpId="0" animBg="1"/>
      <p:bldP spid="10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9A4E6BE-E854-5E1F-FA3F-470DEEA2E31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Branch Prediction Key Points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AFB928FD-FEA0-3F49-DF21-EA4EE076633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000"/>
              <a:t>Significant improvement in predictor accuracy overshadowed by increases in pipeline depth and superscalar width.</a:t>
            </a:r>
          </a:p>
          <a:p>
            <a:r>
              <a:rPr lang="en-US" altLang="en-US" sz="2000"/>
              <a:t>2-bit predictors capture tendencies well.</a:t>
            </a:r>
          </a:p>
          <a:p>
            <a:r>
              <a:rPr lang="en-US" altLang="en-US" sz="2000"/>
              <a:t>Correlating predictors improve accuracy, particularly when combined with 2-bit predictors.</a:t>
            </a:r>
          </a:p>
          <a:p>
            <a:r>
              <a:rPr lang="en-US" altLang="en-US" sz="2000"/>
              <a:t>Accurate branch prediction does no good if we don’t know there was a branch to predict</a:t>
            </a:r>
          </a:p>
          <a:p>
            <a:r>
              <a:rPr lang="en-US" altLang="en-US" sz="2000"/>
              <a:t>BTB identifies branches in (or before) IF stage.</a:t>
            </a:r>
          </a:p>
          <a:p>
            <a:r>
              <a:rPr lang="en-US" altLang="en-US" sz="2000"/>
              <a:t>BTB combined with branch prediction table identifies branches to predict, and predicts them well.</a:t>
            </a:r>
          </a:p>
          <a:p>
            <a:r>
              <a:rPr lang="en-US" altLang="en-US" sz="2000"/>
              <a:t>Modern codes can create significant aliasing in branch predictor tables.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4A01BF7F-9C6A-2A16-9476-CD2B0E26A2F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More BP performance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CBB61474-F63D-8CB9-4151-7431747B0F06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8195" name="Picture 4" descr="Ch2-fig08">
            <a:extLst>
              <a:ext uri="{FF2B5EF4-FFF2-40B4-BE49-F238E27FC236}">
                <a16:creationId xmlns:a16="http://schemas.microsoft.com/office/drawing/2014/main" id="{D788C0A9-2E11-3ECD-5DD2-69B848DD8287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6" y="1718153"/>
            <a:ext cx="8632825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124B6C88-86DE-D471-D7A0-290C61F327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Are we happy yet????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9C81EA0F-4CBB-1A5A-63A2-0CAD8945A59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i="1">
                <a:solidFill>
                  <a:srgbClr val="FF33CC"/>
                </a:solidFill>
              </a:rPr>
              <a:t>Combining branch predictors</a:t>
            </a:r>
            <a:r>
              <a:rPr lang="en-US" altLang="en-US" i="1"/>
              <a:t> </a:t>
            </a:r>
            <a:r>
              <a:rPr lang="en-US" altLang="en-US"/>
              <a:t>or</a:t>
            </a:r>
            <a:r>
              <a:rPr lang="en-US" altLang="en-US" i="1"/>
              <a:t> </a:t>
            </a:r>
            <a:r>
              <a:rPr lang="en-US" altLang="en-US" b="1" i="1">
                <a:solidFill>
                  <a:srgbClr val="FF33CC"/>
                </a:solidFill>
              </a:rPr>
              <a:t>tournament predictors</a:t>
            </a:r>
            <a:r>
              <a:rPr lang="en-US" altLang="en-US" i="1"/>
              <a:t> </a:t>
            </a:r>
            <a:r>
              <a:rPr lang="en-US" altLang="en-US"/>
              <a:t>use multiple schemes and a voter to decide which one typically does better for </a:t>
            </a:r>
            <a:r>
              <a:rPr lang="en-US" altLang="en-US" i="1"/>
              <a:t>that </a:t>
            </a:r>
            <a:r>
              <a:rPr lang="en-US" altLang="en-US"/>
              <a:t>branch.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1193A354-B993-ADBD-4707-A708B596886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25750" y="4806950"/>
            <a:ext cx="977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PC</a:t>
            </a: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673E9A3C-E827-157E-2EA5-556A3A4B62F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8350" y="2901950"/>
            <a:ext cx="444500" cy="2273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E128C353-C31A-9B32-EFF0-4B5D0FD30A6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21550" y="2901950"/>
            <a:ext cx="444500" cy="2273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46" name="Rectangle 7">
            <a:extLst>
              <a:ext uri="{FF2B5EF4-FFF2-40B4-BE49-F238E27FC236}">
                <a16:creationId xmlns:a16="http://schemas.microsoft.com/office/drawing/2014/main" id="{7FE7C42C-29CB-FFD2-3E2C-94905266EF8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07150" y="2901950"/>
            <a:ext cx="444500" cy="2273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47" name="Line 8">
            <a:extLst>
              <a:ext uri="{FF2B5EF4-FFF2-40B4-BE49-F238E27FC236}">
                <a16:creationId xmlns:a16="http://schemas.microsoft.com/office/drawing/2014/main" id="{44B783D7-D8D1-04F8-FBC2-5B8154E73580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810000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9">
            <a:extLst>
              <a:ext uri="{FF2B5EF4-FFF2-40B4-BE49-F238E27FC236}">
                <a16:creationId xmlns:a16="http://schemas.microsoft.com/office/drawing/2014/main" id="{7F838B3B-0D4D-446E-9AFC-3F28C90E2F68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4038600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10">
            <a:extLst>
              <a:ext uri="{FF2B5EF4-FFF2-40B4-BE49-F238E27FC236}">
                <a16:creationId xmlns:a16="http://schemas.microsoft.com/office/drawing/2014/main" id="{816D4606-26B4-4E2D-EDAE-3AB7F825B344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038600" y="3810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Rectangle 11">
            <a:extLst>
              <a:ext uri="{FF2B5EF4-FFF2-40B4-BE49-F238E27FC236}">
                <a16:creationId xmlns:a16="http://schemas.microsoft.com/office/drawing/2014/main" id="{5ED3CE69-6202-DFF3-8F8A-6B1183FCA479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386514" y="2514601"/>
            <a:ext cx="39914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P1</a:t>
            </a:r>
          </a:p>
        </p:txBody>
      </p:sp>
      <p:sp>
        <p:nvSpPr>
          <p:cNvPr id="10251" name="Rectangle 12">
            <a:extLst>
              <a:ext uri="{FF2B5EF4-FFF2-40B4-BE49-F238E27FC236}">
                <a16:creationId xmlns:a16="http://schemas.microsoft.com/office/drawing/2014/main" id="{5E7E811E-5325-3B98-2703-7F0F2FFDE000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77114" y="2514601"/>
            <a:ext cx="39914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P2</a:t>
            </a:r>
          </a:p>
        </p:txBody>
      </p:sp>
      <p:sp>
        <p:nvSpPr>
          <p:cNvPr id="10252" name="Line 13">
            <a:extLst>
              <a:ext uri="{FF2B5EF4-FFF2-40B4-BE49-F238E27FC236}">
                <a16:creationId xmlns:a16="http://schemas.microsoft.com/office/drawing/2014/main" id="{081C6217-6B79-CED5-DD2E-1E173B99CE17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3733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4">
            <a:extLst>
              <a:ext uri="{FF2B5EF4-FFF2-40B4-BE49-F238E27FC236}">
                <a16:creationId xmlns:a16="http://schemas.microsoft.com/office/drawing/2014/main" id="{50790086-685C-EA0E-C6BB-B6F90BCB9886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3962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5">
            <a:extLst>
              <a:ext uri="{FF2B5EF4-FFF2-40B4-BE49-F238E27FC236}">
                <a16:creationId xmlns:a16="http://schemas.microsoft.com/office/drawing/2014/main" id="{D0724B38-5D31-11EC-D11A-DAA28373230C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5029200" y="3810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Rectangle 16">
            <a:extLst>
              <a:ext uri="{FF2B5EF4-FFF2-40B4-BE49-F238E27FC236}">
                <a16:creationId xmlns:a16="http://schemas.microsoft.com/office/drawing/2014/main" id="{1CDD0817-3BBB-62BD-B224-07A8EAEE2447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395913" y="3657601"/>
            <a:ext cx="72455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use P2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CFBF5829-6BEC-45DA-43C2-6F677547EFE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But hang on a sec...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337FCF37-39AC-0ADF-3614-3D7F17E1022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When do we need to do the prediction to avoid any control hazards on a correct prediction?</a:t>
            </a:r>
          </a:p>
          <a:p>
            <a:r>
              <a:rPr lang="en-US" altLang="en-US"/>
              <a:t>A taken/not taken prediction only helps us if....?</a:t>
            </a:r>
          </a:p>
          <a:p>
            <a:pPr lvl="1"/>
            <a:r>
              <a:rPr lang="en-US" altLang="en-US"/>
              <a:t>  </a:t>
            </a:r>
          </a:p>
          <a:p>
            <a:pPr lvl="1"/>
            <a:r>
              <a:rPr lang="en-US" altLang="en-US"/>
              <a:t> 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B7C4BBB2-097C-3188-2A40-691615B4347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Branch Target Buffers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F970B601-1C74-FCEC-8E57-8F339111066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predict the </a:t>
            </a:r>
            <a:r>
              <a:rPr lang="en-US" altLang="en-US">
                <a:solidFill>
                  <a:srgbClr val="CC0000"/>
                </a:solidFill>
              </a:rPr>
              <a:t>location</a:t>
            </a:r>
            <a:r>
              <a:rPr lang="en-US" altLang="en-US"/>
              <a:t> of branches in the instruction stream</a:t>
            </a:r>
          </a:p>
          <a:p>
            <a:r>
              <a:rPr lang="en-US" altLang="en-US"/>
              <a:t>predict the </a:t>
            </a:r>
            <a:r>
              <a:rPr lang="en-US" altLang="en-US">
                <a:solidFill>
                  <a:srgbClr val="CC0000"/>
                </a:solidFill>
              </a:rPr>
              <a:t>destination</a:t>
            </a:r>
            <a:r>
              <a:rPr lang="en-US" altLang="en-US"/>
              <a:t> of branches</a:t>
            </a:r>
          </a:p>
        </p:txBody>
      </p:sp>
      <p:pic>
        <p:nvPicPr>
          <p:cNvPr id="14339" name="Picture 5" descr="Ch3-fig19">
            <a:extLst>
              <a:ext uri="{FF2B5EF4-FFF2-40B4-BE49-F238E27FC236}">
                <a16:creationId xmlns:a16="http://schemas.microsoft.com/office/drawing/2014/main" id="{4ECCAD6C-6BA3-34B7-F1EC-20AFCB1ADD1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788350"/>
            <a:ext cx="5181600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6D4FDC0-7332-183A-DF5F-6317A24F7FC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BTB Operation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929FAAA3-47D2-FF1D-73F1-21F214B7CE2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000"/>
              <a:t>use PC (all bits) for lookup </a:t>
            </a:r>
          </a:p>
          <a:p>
            <a:pPr lvl="1"/>
            <a:r>
              <a:rPr lang="en-US" altLang="en-US" sz="1800"/>
              <a:t>match implies this is a branch</a:t>
            </a:r>
          </a:p>
          <a:p>
            <a:r>
              <a:rPr lang="en-US" altLang="en-US" sz="2000"/>
              <a:t>if match and predict bits =&gt; taken, set PC to predicted PC</a:t>
            </a:r>
          </a:p>
          <a:p>
            <a:r>
              <a:rPr lang="en-US" altLang="en-US" sz="2000"/>
              <a:t>if branch predict wrong, must recover (same as branch hazards we’ve already seen)</a:t>
            </a:r>
          </a:p>
          <a:p>
            <a:pPr lvl="1"/>
            <a:r>
              <a:rPr lang="en-US" altLang="en-US" sz="1800"/>
              <a:t>but what about dynamically scheduled (out of order) processor??</a:t>
            </a:r>
          </a:p>
          <a:p>
            <a:r>
              <a:rPr lang="en-US" altLang="en-US" sz="2000"/>
              <a:t>if decode indicates branch when no BTB match, two choices:</a:t>
            </a:r>
          </a:p>
          <a:p>
            <a:pPr lvl="1"/>
            <a:r>
              <a:rPr lang="en-US" altLang="en-US" sz="1800"/>
              <a:t>look up prediction now and act on it</a:t>
            </a:r>
          </a:p>
          <a:p>
            <a:pPr lvl="1"/>
            <a:r>
              <a:rPr lang="en-US" altLang="en-US" sz="1800"/>
              <a:t>just predict not taken</a:t>
            </a:r>
          </a:p>
          <a:p>
            <a:r>
              <a:rPr lang="en-US" altLang="en-US" sz="2000"/>
              <a:t>when branch resolved, update BTB (at least prediction bits, maybe more)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CBC2E890-A56D-07FA-7333-659450DEB0A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Can we use this for prediction?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5E9F2D03-D600-68C5-FF2D-6E0598B83F5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04975" y="1849436"/>
            <a:ext cx="7543800" cy="1981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There's an idea to clean up the logic and reduce aliasing by just keeping the prediction bits in the BTB.  Is this a good idea?</a:t>
            </a:r>
          </a:p>
        </p:txBody>
      </p:sp>
      <p:graphicFrame>
        <p:nvGraphicFramePr>
          <p:cNvPr id="24" name="Group 32">
            <a:extLst>
              <a:ext uri="{FF2B5EF4-FFF2-40B4-BE49-F238E27FC236}">
                <a16:creationId xmlns:a16="http://schemas.microsoft.com/office/drawing/2014/main" id="{65D7EDF7-745A-4C35-D81C-88A27F9F235E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</p:nvPr>
        </p:nvGraphicFramePr>
        <p:xfrm>
          <a:off x="1989138" y="4017964"/>
          <a:ext cx="4876800" cy="118903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Selection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Good idea?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49" name="Text Box 4">
            <a:extLst>
              <a:ext uri="{FF2B5EF4-FFF2-40B4-BE49-F238E27FC236}">
                <a16:creationId xmlns:a16="http://schemas.microsoft.com/office/drawing/2014/main" id="{5A08E80D-FDB6-B7CB-4395-EB9B661E377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21875" y="5943600"/>
            <a:ext cx="185738" cy="40005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17371</TotalTime>
  <Words>1219</Words>
  <Application>Microsoft Macintosh PowerPoint</Application>
  <PresentationFormat>Widescreen</PresentationFormat>
  <Paragraphs>243</Paragraphs>
  <Slides>34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굴림</vt:lpstr>
      <vt:lpstr>Arial</vt:lpstr>
      <vt:lpstr>Calibri</vt:lpstr>
      <vt:lpstr>Candara</vt:lpstr>
      <vt:lpstr>Helvetica Neue Light</vt:lpstr>
      <vt:lpstr>Lucida Sans Unicode</vt:lpstr>
      <vt:lpstr>Times New Roman</vt:lpstr>
      <vt:lpstr>Verdana</vt:lpstr>
      <vt:lpstr>Office Theme</vt:lpstr>
      <vt:lpstr>Chart</vt:lpstr>
      <vt:lpstr>Principles of Computer Architecture</vt:lpstr>
      <vt:lpstr>Branch Prediction</vt:lpstr>
      <vt:lpstr>Are we happy yet????</vt:lpstr>
      <vt:lpstr>More BP performance</vt:lpstr>
      <vt:lpstr>Are we happy yet????</vt:lpstr>
      <vt:lpstr>But hang on a sec...</vt:lpstr>
      <vt:lpstr>Branch Target Buffers</vt:lpstr>
      <vt:lpstr>BTB Operation</vt:lpstr>
      <vt:lpstr>Can we use this for prediction?</vt:lpstr>
      <vt:lpstr>BTB Performance</vt:lpstr>
      <vt:lpstr>What about indirect jumps/returns?</vt:lpstr>
      <vt:lpstr>Real BP -- PowerPC 620</vt:lpstr>
      <vt:lpstr>Power 4</vt:lpstr>
      <vt:lpstr>Pentium Pro</vt:lpstr>
      <vt:lpstr>Compaq/Digital Alpha 21264</vt:lpstr>
      <vt:lpstr>The YAGS Branch Prediction Scheme A. N. Eden and T. Mudge,</vt:lpstr>
      <vt:lpstr>Aliasing</vt:lpstr>
      <vt:lpstr>Local predictor aliasing?</vt:lpstr>
      <vt:lpstr>21264 Aliasing?</vt:lpstr>
      <vt:lpstr>Anti-Aliasing Predictors</vt:lpstr>
      <vt:lpstr>Anti-Aliasing Predictors</vt:lpstr>
      <vt:lpstr>Anti-Aliasing Predictors</vt:lpstr>
      <vt:lpstr>Case Study</vt:lpstr>
      <vt:lpstr>Rapid Migration</vt:lpstr>
      <vt:lpstr>For SpMT the GHR is unknown</vt:lpstr>
      <vt:lpstr>A meaningful GHR value (Oracle)</vt:lpstr>
      <vt:lpstr>Policy = PC</vt:lpstr>
      <vt:lpstr>Overall – A puzzle</vt:lpstr>
      <vt:lpstr>PowerPoint Presentation</vt:lpstr>
      <vt:lpstr>PowerPoint Presentation</vt:lpstr>
      <vt:lpstr>PowerPoint Presentation</vt:lpstr>
      <vt:lpstr>An experiment</vt:lpstr>
      <vt:lpstr>Global History Benefit</vt:lpstr>
      <vt:lpstr>Branch Prediction Key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Esmaeilzadeh, Hadi</dc:creator>
  <cp:lastModifiedBy>Esmaeilzadeh, Hadi</cp:lastModifiedBy>
  <cp:revision>859</cp:revision>
  <cp:lastPrinted>2024-10-28T22:25:06Z</cp:lastPrinted>
  <dcterms:created xsi:type="dcterms:W3CDTF">2024-03-23T03:44:54Z</dcterms:created>
  <dcterms:modified xsi:type="dcterms:W3CDTF">2024-12-02T04:30:58Z</dcterms:modified>
</cp:coreProperties>
</file>