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9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0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11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12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13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notesSlides/notesSlide14.xml" ContentType="application/vnd.openxmlformats-officedocument.presentationml.notesSlide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15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16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17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18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19.xml" ContentType="application/vnd.openxmlformats-officedocument.presentationml.notesSlid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notesSlides/notesSlide20.xml" ContentType="application/vnd.openxmlformats-officedocument.presentationml.notesSlide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notesSlides/notesSlide21.xml" ContentType="application/vnd.openxmlformats-officedocument.presentationml.notesSlide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notesSlides/notesSlide22.xml" ContentType="application/vnd.openxmlformats-officedocument.presentationml.notesSlide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notesSlides/notesSlide23.xml" ContentType="application/vnd.openxmlformats-officedocument.presentationml.notesSlide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notesSlides/notesSlide24.xml" ContentType="application/vnd.openxmlformats-officedocument.presentationml.notesSlide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notesSlides/notesSlide25.xml" ContentType="application/vnd.openxmlformats-officedocument.presentationml.notesSlide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notesSlides/notesSlide26.xml" ContentType="application/vnd.openxmlformats-officedocument.presentationml.notesSlide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notesSlides/notesSlide27.xml" ContentType="application/vnd.openxmlformats-officedocument.presentationml.notesSlide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notesSlides/notesSlide28.xml" ContentType="application/vnd.openxmlformats-officedocument.presentationml.notesSlide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notesSlides/notesSlide29.xml" ContentType="application/vnd.openxmlformats-officedocument.presentationml.notesSlide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notesSlides/notesSlide30.xml" ContentType="application/vnd.openxmlformats-officedocument.presentationml.notesSlide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notesSlides/notesSlide31.xml" ContentType="application/vnd.openxmlformats-officedocument.presentationml.notesSlid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notesSlides/notesSlide32.xml" ContentType="application/vnd.openxmlformats-officedocument.presentationml.notesSlide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notesSlides/notesSlide33.xml" ContentType="application/vnd.openxmlformats-officedocument.presentationml.notesSlide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notesSlides/notesSlide34.xml" ContentType="application/vnd.openxmlformats-officedocument.presentationml.notesSlide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notesSlides/notesSlide35.xml" ContentType="application/vnd.openxmlformats-officedocument.presentationml.notesSlide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notesSlides/notesSlide36.xml" ContentType="application/vnd.openxmlformats-officedocument.presentationml.notesSlide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notesSlides/notesSlide37.xml" ContentType="application/vnd.openxmlformats-officedocument.presentationml.notesSlide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notesSlides/notesSlide38.xml" ContentType="application/vnd.openxmlformats-officedocument.presentationml.notesSlide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notesSlides/notesSlide39.xml" ContentType="application/vnd.openxmlformats-officedocument.presentationml.notesSlide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1273" r:id="rId2"/>
    <p:sldId id="256" r:id="rId3"/>
    <p:sldId id="257" r:id="rId4"/>
    <p:sldId id="258" r:id="rId5"/>
    <p:sldId id="283" r:id="rId6"/>
    <p:sldId id="287" r:id="rId7"/>
    <p:sldId id="289" r:id="rId8"/>
    <p:sldId id="261" r:id="rId9"/>
    <p:sldId id="294" r:id="rId10"/>
    <p:sldId id="297" r:id="rId11"/>
    <p:sldId id="264" r:id="rId12"/>
    <p:sldId id="265" r:id="rId13"/>
    <p:sldId id="266" r:id="rId14"/>
    <p:sldId id="267" r:id="rId15"/>
    <p:sldId id="268" r:id="rId16"/>
    <p:sldId id="269" r:id="rId17"/>
    <p:sldId id="309" r:id="rId18"/>
    <p:sldId id="270" r:id="rId19"/>
    <p:sldId id="298" r:id="rId20"/>
    <p:sldId id="305" r:id="rId21"/>
    <p:sldId id="306" r:id="rId22"/>
    <p:sldId id="307" r:id="rId23"/>
    <p:sldId id="271" r:id="rId24"/>
    <p:sldId id="300" r:id="rId25"/>
    <p:sldId id="301" r:id="rId26"/>
    <p:sldId id="302" r:id="rId27"/>
    <p:sldId id="272" r:id="rId28"/>
    <p:sldId id="303" r:id="rId29"/>
    <p:sldId id="304" r:id="rId30"/>
    <p:sldId id="273" r:id="rId31"/>
    <p:sldId id="299" r:id="rId32"/>
    <p:sldId id="276" r:id="rId33"/>
    <p:sldId id="284" r:id="rId34"/>
    <p:sldId id="308" r:id="rId35"/>
    <p:sldId id="285" r:id="rId36"/>
    <p:sldId id="278" r:id="rId37"/>
    <p:sldId id="310" r:id="rId38"/>
    <p:sldId id="311" r:id="rId39"/>
    <p:sldId id="312" r:id="rId40"/>
    <p:sldId id="27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00"/>
    <a:srgbClr val="75D7FF"/>
    <a:srgbClr val="004D80"/>
    <a:srgbClr val="8EA9C3"/>
    <a:srgbClr val="436399"/>
    <a:srgbClr val="000000"/>
    <a:srgbClr val="119050"/>
    <a:srgbClr val="004D81"/>
    <a:srgbClr val="92D050"/>
    <a:srgbClr val="FB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48"/>
    <p:restoredTop sz="71554"/>
  </p:normalViewPr>
  <p:slideViewPr>
    <p:cSldViewPr snapToGrid="0" snapToObjects="1">
      <p:cViewPr varScale="1">
        <p:scale>
          <a:sx n="113" d="100"/>
          <a:sy n="113" d="100"/>
        </p:scale>
        <p:origin x="1424" y="184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2D965-4370-EF49-9DDE-83945982D799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90FF5-551F-2D4B-851A-CB966C640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23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 code: 6699CC, 3399CC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C26AB-D1D9-4A46-85A7-8A39E465AC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09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437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Work this example carefully.  Somewhat sophisticated example, to make sure they get the point that data comes into the cache on aligned boundaries.  Let them tell you all the answers.</a:t>
            </a:r>
          </a:p>
        </p:txBody>
      </p:sp>
    </p:spTree>
    <p:extLst>
      <p:ext uri="{BB962C8B-B14F-4D97-AF65-F5344CB8AC3E}">
        <p14:creationId xmlns:p14="http://schemas.microsoft.com/office/powerpoint/2010/main" val="31916127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311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192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903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93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16 * 2 ^ 10</a:t>
            </a:r>
          </a:p>
          <a:p>
            <a:endParaRPr lang="en-US" altLang="en-US" dirty="0"/>
          </a:p>
          <a:p>
            <a:r>
              <a:rPr lang="en-US" altLang="en-US" dirty="0"/>
              <a:t>16 byte cache blocks and byte addressable -&gt; 2 ^ 4 -&gt; 4 bits for the offset</a:t>
            </a:r>
          </a:p>
          <a:p>
            <a:endParaRPr lang="en-US" altLang="en-US" dirty="0"/>
          </a:p>
          <a:p>
            <a:r>
              <a:rPr lang="en-US" altLang="en-US" dirty="0"/>
              <a:t># of lines: 16 KB / 16 -&gt; 1 K lines</a:t>
            </a:r>
          </a:p>
          <a:p>
            <a:r>
              <a:rPr lang="en-US" altLang="en-US" dirty="0"/>
              <a:t>1 K lines / 4 (way sets) = 256 sets that needs to be indexed</a:t>
            </a:r>
          </a:p>
          <a:p>
            <a:endParaRPr lang="en-US" altLang="en-US" dirty="0"/>
          </a:p>
          <a:p>
            <a:r>
              <a:rPr lang="en-US" altLang="en-US" dirty="0"/>
              <a:t># bits for index = log(2) 256 -&gt; 8</a:t>
            </a:r>
          </a:p>
          <a:p>
            <a:endParaRPr lang="en-US" altLang="en-US" dirty="0"/>
          </a:p>
          <a:p>
            <a:r>
              <a:rPr lang="en-US" altLang="en-US" dirty="0"/>
              <a:t>4 bits offset, 8 bits of index, the rest is tag</a:t>
            </a:r>
          </a:p>
          <a:p>
            <a:endParaRPr lang="en-US" altLang="en-US" dirty="0"/>
          </a:p>
          <a:p>
            <a:r>
              <a:rPr lang="en-US" altLang="en-US" dirty="0"/>
              <a:t>The correct answer is 0x6A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6295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Work through this example, carefully pulling out the index and tag from each address, and writing it into the correct place in the cache.</a:t>
            </a:r>
          </a:p>
        </p:txBody>
      </p:sp>
    </p:spTree>
    <p:extLst>
      <p:ext uri="{BB962C8B-B14F-4D97-AF65-F5344CB8AC3E}">
        <p14:creationId xmlns:p14="http://schemas.microsoft.com/office/powerpoint/2010/main" val="2088262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646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5804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988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719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394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132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3796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152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205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5983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02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Write Back -&gt; write allocate</a:t>
            </a:r>
          </a:p>
          <a:p>
            <a:endParaRPr lang="en-US" altLang="en-US" dirty="0"/>
          </a:p>
          <a:p>
            <a:r>
              <a:rPr lang="en-US" altLang="en-US" dirty="0"/>
              <a:t>For write back , we miss in the caches, allocate the memory block, and then write -&gt; Then you have to keep dirty bits per individual byte if you don’t bring the data from memory and change the word</a:t>
            </a:r>
          </a:p>
          <a:p>
            <a:endParaRPr lang="en-US" altLang="en-US" dirty="0"/>
          </a:p>
          <a:p>
            <a:r>
              <a:rPr lang="en-US" altLang="en-US" dirty="0"/>
              <a:t>If you are doing write through, it is better to just go change the memory and use the write buffers.</a:t>
            </a:r>
          </a:p>
          <a:p>
            <a:endParaRPr lang="en-US" altLang="en-US" dirty="0"/>
          </a:p>
          <a:p>
            <a:r>
              <a:rPr lang="en-US" altLang="en-US" dirty="0"/>
              <a:t>Write Through -&gt; Write no-allocate</a:t>
            </a:r>
          </a:p>
        </p:txBody>
      </p:sp>
    </p:spTree>
    <p:extLst>
      <p:ext uri="{BB962C8B-B14F-4D97-AF65-F5344CB8AC3E}">
        <p14:creationId xmlns:p14="http://schemas.microsoft.com/office/powerpoint/2010/main" val="211894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point – this is a log scale, so gap getting exponentially large</a:t>
            </a:r>
          </a:p>
          <a:p>
            <a:r>
              <a:rPr lang="en-US" altLang="en-US"/>
              <a:t>Soon, main memory will be 1000 cycles away</a:t>
            </a:r>
          </a:p>
        </p:txBody>
      </p:sp>
    </p:spTree>
    <p:extLst>
      <p:ext uri="{BB962C8B-B14F-4D97-AF65-F5344CB8AC3E}">
        <p14:creationId xmlns:p14="http://schemas.microsoft.com/office/powerpoint/2010/main" val="20792719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Just tell them we’ll talk about victim buffer later</a:t>
            </a:r>
          </a:p>
        </p:txBody>
      </p:sp>
    </p:spTree>
    <p:extLst>
      <p:ext uri="{BB962C8B-B14F-4D97-AF65-F5344CB8AC3E}">
        <p14:creationId xmlns:p14="http://schemas.microsoft.com/office/powerpoint/2010/main" val="825406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Main point – not really about miss rate – more about bandwidth.</a:t>
            </a:r>
          </a:p>
        </p:txBody>
      </p:sp>
    </p:spTree>
    <p:extLst>
      <p:ext uri="{BB962C8B-B14F-4D97-AF65-F5344CB8AC3E}">
        <p14:creationId xmlns:p14="http://schemas.microsoft.com/office/powerpoint/2010/main" val="25625340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These are approximations.  What are reasons that this is not accurate? (assume stall immediately on miss)</a:t>
            </a:r>
          </a:p>
          <a:p>
            <a:r>
              <a:rPr lang="en-US" altLang="en-US" dirty="0"/>
              <a:t>But these are reasonable 1</a:t>
            </a:r>
            <a:r>
              <a:rPr lang="en-US" altLang="en-US" baseline="30000" dirty="0"/>
              <a:t>st</a:t>
            </a:r>
            <a:r>
              <a:rPr lang="en-US" altLang="en-US" dirty="0"/>
              <a:t>-level models.</a:t>
            </a:r>
          </a:p>
        </p:txBody>
      </p:sp>
    </p:spTree>
    <p:extLst>
      <p:ext uri="{BB962C8B-B14F-4D97-AF65-F5344CB8AC3E}">
        <p14:creationId xmlns:p14="http://schemas.microsoft.com/office/powerpoint/2010/main" val="7885408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2019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solidFill>
                  <a:srgbClr val="00B050"/>
                </a:solidFill>
              </a:rPr>
              <a:t>Correct answer -&gt; B</a:t>
            </a:r>
          </a:p>
          <a:p>
            <a:endParaRPr lang="en-US" altLang="en-US" dirty="0">
              <a:solidFill>
                <a:srgbClr val="00B05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olidFill>
                  <a:srgbClr val="00B050"/>
                </a:solidFill>
              </a:rPr>
              <a:t>1.1 + 0.04 (I$ Miss Rate) * 12 (Penalty) + 0.2 (</a:t>
            </a:r>
            <a:r>
              <a:rPr lang="en-US" altLang="en-US" dirty="0" err="1">
                <a:solidFill>
                  <a:srgbClr val="00B050"/>
                </a:solidFill>
              </a:rPr>
              <a:t>Ld</a:t>
            </a:r>
            <a:r>
              <a:rPr lang="en-US" altLang="en-US" dirty="0">
                <a:solidFill>
                  <a:srgbClr val="00B050"/>
                </a:solidFill>
              </a:rPr>
              <a:t>/St Percent) * 0.1 (D$ miss rate) * 12 (Penalty)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dirty="0">
              <a:solidFill>
                <a:srgbClr val="00B050"/>
              </a:solidFill>
            </a:endParaRPr>
          </a:p>
          <a:p>
            <a:endParaRPr lang="en-US" altLang="en-US" dirty="0">
              <a:solidFill>
                <a:srgbClr val="00B050"/>
              </a:solidFill>
            </a:endParaRPr>
          </a:p>
          <a:p>
            <a:r>
              <a:rPr lang="en-US" altLang="en-US" dirty="0">
                <a:solidFill>
                  <a:srgbClr val="00B050"/>
                </a:solidFill>
              </a:rPr>
              <a:t>CPI = 1.1 + (1)(.04)12 + .2(.10)(12)</a:t>
            </a:r>
          </a:p>
          <a:p>
            <a:r>
              <a:rPr lang="en-US" altLang="en-US" dirty="0">
                <a:solidFill>
                  <a:srgbClr val="00B050"/>
                </a:solidFill>
              </a:rPr>
              <a:t>        =1.1 + .48 + .24 = 1.82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98475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3704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The responses are, reduce hit time, reduce miss rate, reduce miss penalty.</a:t>
            </a:r>
          </a:p>
          <a:p>
            <a:endParaRPr lang="en-US" altLang="en-US" dirty="0"/>
          </a:p>
          <a:p>
            <a:r>
              <a:rPr lang="en-US" altLang="en-US" dirty="0"/>
              <a:t>This slide is supposed to be a bridge to the next section.</a:t>
            </a:r>
          </a:p>
          <a:p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>
                <a:solidFill>
                  <a:srgbClr val="00B050"/>
                </a:solidFill>
              </a:rPr>
              <a:t>reduce hit time, reduce miss rate, reduce miss penalty.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43996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point – we can more intelligently attack misses if we know what caused them.</a:t>
            </a:r>
          </a:p>
        </p:txBody>
      </p:sp>
    </p:spTree>
    <p:extLst>
      <p:ext uri="{BB962C8B-B14F-4D97-AF65-F5344CB8AC3E}">
        <p14:creationId xmlns:p14="http://schemas.microsoft.com/office/powerpoint/2010/main" val="35003493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This picture didn’t come out the way the authors intended, so you’ll have to work with it.</a:t>
            </a:r>
          </a:p>
          <a:p>
            <a:r>
              <a:rPr lang="en-US" altLang="en-US"/>
              <a:t>Compulsory misses at the bottom (small), constant</a:t>
            </a:r>
          </a:p>
          <a:p>
            <a:r>
              <a:rPr lang="en-US" altLang="en-US"/>
              <a:t>Capacity misses are the ones between 8-way and compulsory (ones that even high associativity can’t get).  That’s the lower black region.</a:t>
            </a:r>
          </a:p>
          <a:p>
            <a:r>
              <a:rPr lang="en-US" altLang="en-US"/>
              <a:t>Rest, depending on actual configuration, are conflict.</a:t>
            </a:r>
          </a:p>
          <a:p>
            <a:r>
              <a:rPr lang="en-US" altLang="en-US"/>
              <a:t>Most interesting point here – as cache gets larger, both capacity and conflict decrease.</a:t>
            </a:r>
          </a:p>
        </p:txBody>
      </p:sp>
    </p:spTree>
    <p:extLst>
      <p:ext uri="{BB962C8B-B14F-4D97-AF65-F5344CB8AC3E}">
        <p14:creationId xmlns:p14="http://schemas.microsoft.com/office/powerpoint/2010/main" val="1905425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Compulsory only non-obvious.  Large cache blocks, prefetching, …</a:t>
            </a:r>
          </a:p>
        </p:txBody>
      </p:sp>
    </p:spTree>
    <p:extLst>
      <p:ext uri="{BB962C8B-B14F-4D97-AF65-F5344CB8AC3E}">
        <p14:creationId xmlns:p14="http://schemas.microsoft.com/office/powerpoint/2010/main" val="405708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point – memory is slow, because it needs to be big and inexpensive.  But we can have small memories that are faster.</a:t>
            </a:r>
          </a:p>
        </p:txBody>
      </p:sp>
    </p:spTree>
    <p:extLst>
      <p:ext uri="{BB962C8B-B14F-4D97-AF65-F5344CB8AC3E}">
        <p14:creationId xmlns:p14="http://schemas.microsoft.com/office/powerpoint/2010/main" val="2028016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490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point – memory is slow, because it needs to be big and inexpensive.  But we can have small memories that are faster.</a:t>
            </a:r>
          </a:p>
        </p:txBody>
      </p:sp>
    </p:spTree>
    <p:extLst>
      <p:ext uri="{BB962C8B-B14F-4D97-AF65-F5344CB8AC3E}">
        <p14:creationId xmlns:p14="http://schemas.microsoft.com/office/powerpoint/2010/main" val="1702764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Beat locality into them.  Give examples.  Identify the type of locality for each access at the bottom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82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650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Point – program and data are distributed all over this picture.  The programmer has a logical view of memory that has little to do with reality.</a:t>
            </a:r>
          </a:p>
        </p:txBody>
      </p:sp>
    </p:spTree>
    <p:extLst>
      <p:ext uri="{BB962C8B-B14F-4D97-AF65-F5344CB8AC3E}">
        <p14:creationId xmlns:p14="http://schemas.microsoft.com/office/powerpoint/2010/main" val="1113319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Go slowly over these two slides</a:t>
            </a:r>
          </a:p>
        </p:txBody>
      </p:sp>
    </p:spTree>
    <p:extLst>
      <p:ext uri="{BB962C8B-B14F-4D97-AF65-F5344CB8AC3E}">
        <p14:creationId xmlns:p14="http://schemas.microsoft.com/office/powerpoint/2010/main" val="200662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black and white clouds&#10;&#10;Description automatically generated with medium confidence">
            <a:extLst>
              <a:ext uri="{FF2B5EF4-FFF2-40B4-BE49-F238E27FC236}">
                <a16:creationId xmlns:a16="http://schemas.microsoft.com/office/drawing/2014/main" id="{5E9217F9-8490-543A-91D0-29CD062862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91" y="1"/>
            <a:ext cx="12198183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F7220-B2EF-1E57-1A5D-E74400C3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016B5C-9E62-A541-A8D1-2318D4D9DC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2E4B-B13D-038F-8CC6-7C87BCFD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2CC6-ABD8-8447-AA9F-348607E0A0F2}" type="datetime1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3975-53BF-2202-142A-3DB7AE44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7269B1-8E4F-7009-9124-2C83E4B2BD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09800" y="3091148"/>
            <a:ext cx="7772400" cy="10974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551778D-2252-F305-DEA8-C395BF4F0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216868"/>
            <a:ext cx="9144000" cy="2584804"/>
          </a:xfrm>
        </p:spPr>
        <p:txBody>
          <a:bodyPr>
            <a:normAutofit/>
          </a:bodyPr>
          <a:lstStyle>
            <a:lvl1pPr marL="0" indent="0" algn="ctr">
              <a:buNone/>
              <a:defRPr sz="2200" b="1">
                <a:solidFill>
                  <a:srgbClr val="004D8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00829-B9B3-5756-7AF3-11EA6D0F2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7355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4D8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698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5360-AF0F-E906-2B71-28D31DAB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50" y="457200"/>
            <a:ext cx="4351076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B9DA8-C771-83CE-74C9-F1E5390DB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783911" cy="4873625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9E545-DDF2-5411-791D-33B68FC5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950" y="2057400"/>
            <a:ext cx="4351076" cy="3811588"/>
          </a:xfr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40180-ECA7-E6FF-27D4-2CF0607F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AB64-0571-DA4B-89D5-2318BA58A77D}" type="datetime1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4C512-99D8-7BB9-89FF-109676B5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5D02-384E-3F61-2CFE-DF5BF215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01A75-856D-568E-A5F7-3201F8C0E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212" y="2015919"/>
            <a:ext cx="4439854" cy="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5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5360-AF0F-E906-2B71-28D31DAB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50" y="457200"/>
            <a:ext cx="4351076" cy="427295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B9DA8-C771-83CE-74C9-F1E5390DB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783911" cy="4873625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9E545-DDF2-5411-791D-33B68FC5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950" y="4779392"/>
            <a:ext cx="4351076" cy="1089595"/>
          </a:xfrm>
        </p:spPr>
        <p:txBody>
          <a:bodyPr/>
          <a:lstStyle>
            <a:lvl1pPr marL="0" indent="0">
              <a:buNone/>
              <a:defRPr sz="16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40180-ECA7-E6FF-27D4-2CF0607F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AB64-0571-DA4B-89D5-2318BA58A77D}" type="datetime1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4C512-99D8-7BB9-89FF-109676B5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5D02-384E-3F61-2CFE-DF5BF215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01A75-856D-568E-A5F7-3201F8C0E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561" y="4730150"/>
            <a:ext cx="4439854" cy="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68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74F-0771-D77E-236F-644C4DB9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1FC0F-C835-817C-97D8-CE0A658CE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DF033-550E-94BF-1A16-CBCFCF1A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B6A9E-D918-1F4B-AE85-7C846855F8CF}" type="datetime1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D345B-1606-966D-4D58-F737A51A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EA086-8D5D-76BF-428C-D7254C0D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EE7784-C8AB-D578-34C7-2D57CC3489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21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F3862-BFB3-44D4-50EA-745F14D10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06455" y="365125"/>
            <a:ext cx="23606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B9FE0-9FE1-87FA-6213-65FEF6581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20950" y="365125"/>
            <a:ext cx="9069892" cy="5811838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A0D8-7C94-C383-8F13-5F4EA422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F25BB-FC0B-194A-9C24-BB0AAEEE9C22}" type="datetime1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8D5E-0E0A-6B88-964B-6CAAE228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06097-9FD6-75EF-4C9B-600BE193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533C3D-0775-5AB4-B1B7-412B34B2CC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6581911" y="3220942"/>
            <a:ext cx="5934984" cy="8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99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>
            <a:lvl1pPr algn="ctr" defTabSz="412750">
              <a:lnSpc>
                <a:spcPct val="100000"/>
              </a:lnSpc>
              <a:defRPr sz="5600"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67702" cy="287258"/>
          </a:xfrm>
          <a:prstGeom prst="rect">
            <a:avLst/>
          </a:prstGeom>
        </p:spPr>
        <p:txBody>
          <a:bodyPr/>
          <a:lstStyle>
            <a:lvl1pPr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298946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sz="half" idx="13"/>
          </p:nvPr>
        </p:nvSpPr>
        <p:spPr>
          <a:xfrm>
            <a:off x="2305666" y="446485"/>
            <a:ext cx="7570838" cy="41612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2045111" y="4723805"/>
            <a:ext cx="8101780" cy="1000125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"/>
          </p:nvPr>
        </p:nvSpPr>
        <p:spPr>
          <a:xfrm>
            <a:off x="2045111" y="5759649"/>
            <a:ext cx="810178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858"/>
            </a:lvl1pPr>
            <a:lvl2pPr marL="0" indent="132730" algn="ctr">
              <a:spcBef>
                <a:spcPts val="0"/>
              </a:spcBef>
              <a:buSzTx/>
              <a:buNone/>
              <a:defRPr sz="1858"/>
            </a:lvl2pPr>
            <a:lvl3pPr marL="0" indent="265460" algn="ctr">
              <a:spcBef>
                <a:spcPts val="0"/>
              </a:spcBef>
              <a:buSzTx/>
              <a:buNone/>
              <a:defRPr sz="1858"/>
            </a:lvl3pPr>
            <a:lvl4pPr marL="0" indent="398189" algn="ctr">
              <a:spcBef>
                <a:spcPts val="0"/>
              </a:spcBef>
              <a:buSzTx/>
              <a:buNone/>
              <a:defRPr sz="1858"/>
            </a:lvl4pPr>
            <a:lvl5pPr marL="0" indent="530919" algn="ctr">
              <a:spcBef>
                <a:spcPts val="0"/>
              </a:spcBef>
              <a:buSzTx/>
              <a:buNone/>
              <a:defRPr sz="1858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5924272" y="6500813"/>
            <a:ext cx="333626" cy="23290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51263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and white clouds&#10;&#10;Description automatically generated with medium confidence">
            <a:extLst>
              <a:ext uri="{FF2B5EF4-FFF2-40B4-BE49-F238E27FC236}">
                <a16:creationId xmlns:a16="http://schemas.microsoft.com/office/drawing/2014/main" id="{9B5526E0-C5A7-98CD-FB3E-250FFB0ED3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090" y="0"/>
            <a:ext cx="12195090" cy="68562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F7220-B2EF-1E57-1A5D-E74400C3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C2E4B-B13D-038F-8CC6-7C87BCFD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5C535-C2EC-344C-B029-F3F06B382735}" type="datetime1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3975-53BF-2202-142A-3DB7AE44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4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64C55E-C1A6-9F70-2BF1-7B9E93A600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2EC4-2634-72CF-31EE-75C8223D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61B65-E0AB-7686-C57E-9EA63BB5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F0CCAC7-D771-F9EF-FC54-A7DEF5F3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B50C-4D9C-1345-86AA-38DC1C94917D}" type="datetime1">
              <a:rPr lang="en-US" smtClean="0"/>
              <a:t>12/4/24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03B26D-4AB1-6BF0-524C-5BE5167B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D383F10-BFAF-D87B-DFF1-6C5F8ACA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1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B56D-7E0D-48B8-EE35-E5FCEA6DA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64E0E-8D65-D0B1-4FB5-59849F65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C209B-EFB2-A22B-28A2-6C8B548E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B51F-01C6-204B-BD0B-5C7A8E7D7FB7}" type="datetime1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5FA1A-655C-11E6-9241-D9AB1CC1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75C2-BAEA-2F00-5891-E9FB3B2B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18EB89-FB53-ADAE-5C1A-993CB8FD1F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2076" y="4519427"/>
            <a:ext cx="7772400" cy="1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2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E0CD-982A-B670-5982-EACEB119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B841-BB8C-79F8-9D24-4AFCBE31B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49" y="1825625"/>
            <a:ext cx="56750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1F250-6516-3595-B561-73E05B7FB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2047" y="1825625"/>
            <a:ext cx="56750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A80D8-C8C1-B66F-E4B1-8677935F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8F02-DD4B-1049-8EC2-47B1876B9132}" type="datetime1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21BDF-1212-CF87-C167-64F1D69B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19938-4346-8B52-BE7C-3D792A75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A440F0-1A67-4D05-908A-588EDCDE5F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9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1278E6-B233-6537-0CF6-E8424D170E5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BFBFE">
                  <a:alpha val="0"/>
                </a:srgbClr>
              </a:gs>
              <a:gs pos="98000">
                <a:srgbClr val="004D80"/>
              </a:gs>
              <a:gs pos="95000">
                <a:schemeClr val="bg1"/>
              </a:gs>
              <a:gs pos="96000">
                <a:srgbClr val="FF9300">
                  <a:alpha val="35280"/>
                </a:srgbClr>
              </a:gs>
              <a:gs pos="100000">
                <a:srgbClr val="FF7E79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5E0CD-982A-B670-5982-EACEB119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B841-BB8C-79F8-9D24-4AFCBE31B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949" y="2577403"/>
            <a:ext cx="5675051" cy="3599559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1F250-6516-3595-B561-73E05B7FB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2047" y="2577403"/>
            <a:ext cx="5675051" cy="3599559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A80D8-C8C1-B66F-E4B1-8677935F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D611-B328-A44F-A85C-2B30652FCCE3}" type="datetime1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21BDF-1212-CF87-C167-64F1D69B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19938-4346-8B52-BE7C-3D792A75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A440F0-1A67-4D05-908A-588EDCDE5F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8008F8-D076-0195-75F4-6CF856E8152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20949" y="1681163"/>
            <a:ext cx="5675049" cy="823912"/>
          </a:xfrm>
        </p:spPr>
        <p:txBody>
          <a:bodyPr anchor="ctr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5BB776F-775F-C7EE-D52A-D5D16F80F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2047" y="1681163"/>
            <a:ext cx="5675050" cy="823912"/>
          </a:xfrm>
        </p:spPr>
        <p:txBody>
          <a:bodyPr anchor="ctr" anchorCtr="0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875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6363-BAA0-59EA-F09C-7C1F553A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21F6D-9368-5092-624E-0E6C0936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6469-BD96-C344-99F6-4EFBCD180217}" type="datetime1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C8226-9E41-A2EB-B6EC-388B21C5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F289F-E306-4DE7-E4D3-3B7C3F12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625CA-FD4E-150F-3038-D9EF66499E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2172" y="1499092"/>
            <a:ext cx="7772400" cy="1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2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1FFD4-1817-43E3-8D03-5D9EFFE8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8336-45D1-9B4D-8226-28311BC9767B}" type="datetime1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6DD5-0997-F2C9-CD0F-CB610B0D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B7585-01B5-117B-5D8B-A992A39C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7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94E0-CA1A-5786-BB9E-905E54D0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50" y="178687"/>
            <a:ext cx="4351076" cy="1878713"/>
          </a:xfrm>
        </p:spPr>
        <p:txBody>
          <a:bodyPr lIns="228600" anchor="ctr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F3836-5F19-95DC-F307-7E2784C9E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950" y="2057399"/>
            <a:ext cx="4351076" cy="4119563"/>
          </a:xfr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8F4D-6DE0-D312-E632-77A00ACF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178687"/>
            <a:ext cx="6783911" cy="5998275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FFD6F-AE28-600C-BAA2-FCD3539B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48C3-1562-F54A-89E0-6C4DB0B2A8F8}" type="datetime1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B0388-21AC-C090-65B8-AE1CA0FF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98730-75A2-D000-10A3-167A299B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16B5C-9E62-A541-A8D1-2318D4D9DC0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622C3A-B357-97FD-3A32-4D847C38E8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212" y="2015919"/>
            <a:ext cx="4439854" cy="6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1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DD93059B-E6DA-B718-9FB0-6FA8CE0F6ECA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951E5-8DAF-3539-A9D7-7BEAC9BA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9" y="178687"/>
            <a:ext cx="115461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D3D5-AD61-1178-8446-E45F61C53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949" y="1597981"/>
            <a:ext cx="11546150" cy="457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D1D6-1ADF-8332-A15E-B31BFA506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94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A8B10-CEB0-6A41-99BA-C7A8C93B68C4}" type="datetime1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4DC96-B809-AC09-09ED-A61164E51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2134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A7A2-014E-845E-AEE6-9893A63E2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8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C016B5C-9E62-A541-A8D1-2318D4D9DC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65" r:id="rId11"/>
    <p:sldLayoutId id="2147483658" r:id="rId12"/>
    <p:sldLayoutId id="2147483659" r:id="rId13"/>
    <p:sldLayoutId id="2147483663" r:id="rId14"/>
    <p:sldLayoutId id="2147483664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4D8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di@ucsd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3" Type="http://schemas.openxmlformats.org/officeDocument/2006/relationships/tags" Target="../tags/tag66.xml"/><Relationship Id="rId21" Type="http://schemas.openxmlformats.org/officeDocument/2006/relationships/tags" Target="../tags/tag84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0" Type="http://schemas.openxmlformats.org/officeDocument/2006/relationships/tags" Target="../tags/tag83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notesSlide" Target="../notesSlides/notesSlide10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slideLayout" Target="../slideLayouts/slideLayout3.xml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tags" Target="../tags/tag85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tags" Target="../tags/tag111.xml"/><Relationship Id="rId21" Type="http://schemas.openxmlformats.org/officeDocument/2006/relationships/tags" Target="../tags/tag106.xml"/><Relationship Id="rId42" Type="http://schemas.openxmlformats.org/officeDocument/2006/relationships/tags" Target="../tags/tag127.xml"/><Relationship Id="rId47" Type="http://schemas.openxmlformats.org/officeDocument/2006/relationships/tags" Target="../tags/tag132.xml"/><Relationship Id="rId63" Type="http://schemas.openxmlformats.org/officeDocument/2006/relationships/tags" Target="../tags/tag148.xml"/><Relationship Id="rId68" Type="http://schemas.openxmlformats.org/officeDocument/2006/relationships/tags" Target="../tags/tag153.xml"/><Relationship Id="rId84" Type="http://schemas.openxmlformats.org/officeDocument/2006/relationships/slideLayout" Target="../slideLayouts/slideLayout3.xml"/><Relationship Id="rId16" Type="http://schemas.openxmlformats.org/officeDocument/2006/relationships/tags" Target="../tags/tag101.xml"/><Relationship Id="rId11" Type="http://schemas.openxmlformats.org/officeDocument/2006/relationships/tags" Target="../tags/tag96.xml"/><Relationship Id="rId32" Type="http://schemas.openxmlformats.org/officeDocument/2006/relationships/tags" Target="../tags/tag117.xml"/><Relationship Id="rId37" Type="http://schemas.openxmlformats.org/officeDocument/2006/relationships/tags" Target="../tags/tag122.xml"/><Relationship Id="rId53" Type="http://schemas.openxmlformats.org/officeDocument/2006/relationships/tags" Target="../tags/tag138.xml"/><Relationship Id="rId58" Type="http://schemas.openxmlformats.org/officeDocument/2006/relationships/tags" Target="../tags/tag143.xml"/><Relationship Id="rId74" Type="http://schemas.openxmlformats.org/officeDocument/2006/relationships/tags" Target="../tags/tag159.xml"/><Relationship Id="rId79" Type="http://schemas.openxmlformats.org/officeDocument/2006/relationships/tags" Target="../tags/tag164.xml"/><Relationship Id="rId5" Type="http://schemas.openxmlformats.org/officeDocument/2006/relationships/tags" Target="../tags/tag90.xml"/><Relationship Id="rId19" Type="http://schemas.openxmlformats.org/officeDocument/2006/relationships/tags" Target="../tags/tag104.xml"/><Relationship Id="rId14" Type="http://schemas.openxmlformats.org/officeDocument/2006/relationships/tags" Target="../tags/tag99.xml"/><Relationship Id="rId22" Type="http://schemas.openxmlformats.org/officeDocument/2006/relationships/tags" Target="../tags/tag107.xml"/><Relationship Id="rId27" Type="http://schemas.openxmlformats.org/officeDocument/2006/relationships/tags" Target="../tags/tag112.xml"/><Relationship Id="rId30" Type="http://schemas.openxmlformats.org/officeDocument/2006/relationships/tags" Target="../tags/tag115.xml"/><Relationship Id="rId35" Type="http://schemas.openxmlformats.org/officeDocument/2006/relationships/tags" Target="../tags/tag120.xml"/><Relationship Id="rId43" Type="http://schemas.openxmlformats.org/officeDocument/2006/relationships/tags" Target="../tags/tag128.xml"/><Relationship Id="rId48" Type="http://schemas.openxmlformats.org/officeDocument/2006/relationships/tags" Target="../tags/tag133.xml"/><Relationship Id="rId56" Type="http://schemas.openxmlformats.org/officeDocument/2006/relationships/tags" Target="../tags/tag141.xml"/><Relationship Id="rId64" Type="http://schemas.openxmlformats.org/officeDocument/2006/relationships/tags" Target="../tags/tag149.xml"/><Relationship Id="rId69" Type="http://schemas.openxmlformats.org/officeDocument/2006/relationships/tags" Target="../tags/tag154.xml"/><Relationship Id="rId77" Type="http://schemas.openxmlformats.org/officeDocument/2006/relationships/tags" Target="../tags/tag162.xml"/><Relationship Id="rId8" Type="http://schemas.openxmlformats.org/officeDocument/2006/relationships/tags" Target="../tags/tag93.xml"/><Relationship Id="rId51" Type="http://schemas.openxmlformats.org/officeDocument/2006/relationships/tags" Target="../tags/tag136.xml"/><Relationship Id="rId72" Type="http://schemas.openxmlformats.org/officeDocument/2006/relationships/tags" Target="../tags/tag157.xml"/><Relationship Id="rId80" Type="http://schemas.openxmlformats.org/officeDocument/2006/relationships/tags" Target="../tags/tag165.xml"/><Relationship Id="rId85" Type="http://schemas.openxmlformats.org/officeDocument/2006/relationships/notesSlide" Target="../notesSlides/notesSlide11.xml"/><Relationship Id="rId3" Type="http://schemas.openxmlformats.org/officeDocument/2006/relationships/tags" Target="../tags/tag88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5" Type="http://schemas.openxmlformats.org/officeDocument/2006/relationships/tags" Target="../tags/tag110.xml"/><Relationship Id="rId33" Type="http://schemas.openxmlformats.org/officeDocument/2006/relationships/tags" Target="../tags/tag118.xml"/><Relationship Id="rId38" Type="http://schemas.openxmlformats.org/officeDocument/2006/relationships/tags" Target="../tags/tag123.xml"/><Relationship Id="rId46" Type="http://schemas.openxmlformats.org/officeDocument/2006/relationships/tags" Target="../tags/tag131.xml"/><Relationship Id="rId59" Type="http://schemas.openxmlformats.org/officeDocument/2006/relationships/tags" Target="../tags/tag144.xml"/><Relationship Id="rId67" Type="http://schemas.openxmlformats.org/officeDocument/2006/relationships/tags" Target="../tags/tag152.xml"/><Relationship Id="rId20" Type="http://schemas.openxmlformats.org/officeDocument/2006/relationships/tags" Target="../tags/tag105.xml"/><Relationship Id="rId41" Type="http://schemas.openxmlformats.org/officeDocument/2006/relationships/tags" Target="../tags/tag126.xml"/><Relationship Id="rId54" Type="http://schemas.openxmlformats.org/officeDocument/2006/relationships/tags" Target="../tags/tag139.xml"/><Relationship Id="rId62" Type="http://schemas.openxmlformats.org/officeDocument/2006/relationships/tags" Target="../tags/tag147.xml"/><Relationship Id="rId70" Type="http://schemas.openxmlformats.org/officeDocument/2006/relationships/tags" Target="../tags/tag155.xml"/><Relationship Id="rId75" Type="http://schemas.openxmlformats.org/officeDocument/2006/relationships/tags" Target="../tags/tag160.xml"/><Relationship Id="rId83" Type="http://schemas.openxmlformats.org/officeDocument/2006/relationships/tags" Target="../tags/tag168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5" Type="http://schemas.openxmlformats.org/officeDocument/2006/relationships/tags" Target="../tags/tag100.xml"/><Relationship Id="rId23" Type="http://schemas.openxmlformats.org/officeDocument/2006/relationships/tags" Target="../tags/tag108.xml"/><Relationship Id="rId28" Type="http://schemas.openxmlformats.org/officeDocument/2006/relationships/tags" Target="../tags/tag113.xml"/><Relationship Id="rId36" Type="http://schemas.openxmlformats.org/officeDocument/2006/relationships/tags" Target="../tags/tag121.xml"/><Relationship Id="rId49" Type="http://schemas.openxmlformats.org/officeDocument/2006/relationships/tags" Target="../tags/tag134.xml"/><Relationship Id="rId57" Type="http://schemas.openxmlformats.org/officeDocument/2006/relationships/tags" Target="../tags/tag142.xml"/><Relationship Id="rId10" Type="http://schemas.openxmlformats.org/officeDocument/2006/relationships/tags" Target="../tags/tag95.xml"/><Relationship Id="rId31" Type="http://schemas.openxmlformats.org/officeDocument/2006/relationships/tags" Target="../tags/tag116.xml"/><Relationship Id="rId44" Type="http://schemas.openxmlformats.org/officeDocument/2006/relationships/tags" Target="../tags/tag129.xml"/><Relationship Id="rId52" Type="http://schemas.openxmlformats.org/officeDocument/2006/relationships/tags" Target="../tags/tag137.xml"/><Relationship Id="rId60" Type="http://schemas.openxmlformats.org/officeDocument/2006/relationships/tags" Target="../tags/tag145.xml"/><Relationship Id="rId65" Type="http://schemas.openxmlformats.org/officeDocument/2006/relationships/tags" Target="../tags/tag150.xml"/><Relationship Id="rId73" Type="http://schemas.openxmlformats.org/officeDocument/2006/relationships/tags" Target="../tags/tag158.xml"/><Relationship Id="rId78" Type="http://schemas.openxmlformats.org/officeDocument/2006/relationships/tags" Target="../tags/tag163.xml"/><Relationship Id="rId81" Type="http://schemas.openxmlformats.org/officeDocument/2006/relationships/tags" Target="../tags/tag166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3" Type="http://schemas.openxmlformats.org/officeDocument/2006/relationships/tags" Target="../tags/tag98.xml"/><Relationship Id="rId18" Type="http://schemas.openxmlformats.org/officeDocument/2006/relationships/tags" Target="../tags/tag103.xml"/><Relationship Id="rId39" Type="http://schemas.openxmlformats.org/officeDocument/2006/relationships/tags" Target="../tags/tag124.xml"/><Relationship Id="rId34" Type="http://schemas.openxmlformats.org/officeDocument/2006/relationships/tags" Target="../tags/tag119.xml"/><Relationship Id="rId50" Type="http://schemas.openxmlformats.org/officeDocument/2006/relationships/tags" Target="../tags/tag135.xml"/><Relationship Id="rId55" Type="http://schemas.openxmlformats.org/officeDocument/2006/relationships/tags" Target="../tags/tag140.xml"/><Relationship Id="rId76" Type="http://schemas.openxmlformats.org/officeDocument/2006/relationships/tags" Target="../tags/tag161.xml"/><Relationship Id="rId7" Type="http://schemas.openxmlformats.org/officeDocument/2006/relationships/tags" Target="../tags/tag92.xml"/><Relationship Id="rId71" Type="http://schemas.openxmlformats.org/officeDocument/2006/relationships/tags" Target="../tags/tag156.xml"/><Relationship Id="rId2" Type="http://schemas.openxmlformats.org/officeDocument/2006/relationships/tags" Target="../tags/tag87.xml"/><Relationship Id="rId29" Type="http://schemas.openxmlformats.org/officeDocument/2006/relationships/tags" Target="../tags/tag114.xml"/><Relationship Id="rId24" Type="http://schemas.openxmlformats.org/officeDocument/2006/relationships/tags" Target="../tags/tag109.xml"/><Relationship Id="rId40" Type="http://schemas.openxmlformats.org/officeDocument/2006/relationships/tags" Target="../tags/tag125.xml"/><Relationship Id="rId45" Type="http://schemas.openxmlformats.org/officeDocument/2006/relationships/tags" Target="../tags/tag130.xml"/><Relationship Id="rId66" Type="http://schemas.openxmlformats.org/officeDocument/2006/relationships/tags" Target="../tags/tag151.xml"/><Relationship Id="rId61" Type="http://schemas.openxmlformats.org/officeDocument/2006/relationships/tags" Target="../tags/tag146.xml"/><Relationship Id="rId82" Type="http://schemas.openxmlformats.org/officeDocument/2006/relationships/tags" Target="../tags/tag16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13" Type="http://schemas.openxmlformats.org/officeDocument/2006/relationships/tags" Target="../tags/tag186.xml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12" Type="http://schemas.openxmlformats.org/officeDocument/2006/relationships/tags" Target="../tags/tag185.xml"/><Relationship Id="rId2" Type="http://schemas.openxmlformats.org/officeDocument/2006/relationships/tags" Target="../tags/tag175.xml"/><Relationship Id="rId16" Type="http://schemas.openxmlformats.org/officeDocument/2006/relationships/image" Target="../media/image7.jpeg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tags" Target="../tags/tag184.xml"/><Relationship Id="rId5" Type="http://schemas.openxmlformats.org/officeDocument/2006/relationships/tags" Target="../tags/tag178.xml"/><Relationship Id="rId15" Type="http://schemas.openxmlformats.org/officeDocument/2006/relationships/notesSlide" Target="../notesSlides/notesSlide14.xml"/><Relationship Id="rId10" Type="http://schemas.openxmlformats.org/officeDocument/2006/relationships/tags" Target="../tags/tag183.xml"/><Relationship Id="rId4" Type="http://schemas.openxmlformats.org/officeDocument/2006/relationships/tags" Target="../tags/tag177.xml"/><Relationship Id="rId9" Type="http://schemas.openxmlformats.org/officeDocument/2006/relationships/tags" Target="../tags/tag182.xml"/><Relationship Id="rId14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99.xml"/><Relationship Id="rId18" Type="http://schemas.openxmlformats.org/officeDocument/2006/relationships/tags" Target="../tags/tag204.xml"/><Relationship Id="rId26" Type="http://schemas.openxmlformats.org/officeDocument/2006/relationships/tags" Target="../tags/tag212.xml"/><Relationship Id="rId39" Type="http://schemas.openxmlformats.org/officeDocument/2006/relationships/tags" Target="../tags/tag225.xml"/><Relationship Id="rId21" Type="http://schemas.openxmlformats.org/officeDocument/2006/relationships/tags" Target="../tags/tag207.xml"/><Relationship Id="rId34" Type="http://schemas.openxmlformats.org/officeDocument/2006/relationships/tags" Target="../tags/tag220.xml"/><Relationship Id="rId42" Type="http://schemas.openxmlformats.org/officeDocument/2006/relationships/tags" Target="../tags/tag228.xml"/><Relationship Id="rId47" Type="http://schemas.openxmlformats.org/officeDocument/2006/relationships/tags" Target="../tags/tag233.xml"/><Relationship Id="rId50" Type="http://schemas.openxmlformats.org/officeDocument/2006/relationships/tags" Target="../tags/tag236.xml"/><Relationship Id="rId55" Type="http://schemas.openxmlformats.org/officeDocument/2006/relationships/slideLayout" Target="../slideLayouts/slideLayout3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6" Type="http://schemas.openxmlformats.org/officeDocument/2006/relationships/tags" Target="../tags/tag202.xml"/><Relationship Id="rId29" Type="http://schemas.openxmlformats.org/officeDocument/2006/relationships/tags" Target="../tags/tag215.xml"/><Relationship Id="rId11" Type="http://schemas.openxmlformats.org/officeDocument/2006/relationships/tags" Target="../tags/tag197.xml"/><Relationship Id="rId24" Type="http://schemas.openxmlformats.org/officeDocument/2006/relationships/tags" Target="../tags/tag210.xml"/><Relationship Id="rId32" Type="http://schemas.openxmlformats.org/officeDocument/2006/relationships/tags" Target="../tags/tag218.xml"/><Relationship Id="rId37" Type="http://schemas.openxmlformats.org/officeDocument/2006/relationships/tags" Target="../tags/tag223.xml"/><Relationship Id="rId40" Type="http://schemas.openxmlformats.org/officeDocument/2006/relationships/tags" Target="../tags/tag226.xml"/><Relationship Id="rId45" Type="http://schemas.openxmlformats.org/officeDocument/2006/relationships/tags" Target="../tags/tag231.xml"/><Relationship Id="rId53" Type="http://schemas.openxmlformats.org/officeDocument/2006/relationships/tags" Target="../tags/tag239.xml"/><Relationship Id="rId5" Type="http://schemas.openxmlformats.org/officeDocument/2006/relationships/tags" Target="../tags/tag191.xml"/><Relationship Id="rId10" Type="http://schemas.openxmlformats.org/officeDocument/2006/relationships/tags" Target="../tags/tag196.xml"/><Relationship Id="rId19" Type="http://schemas.openxmlformats.org/officeDocument/2006/relationships/tags" Target="../tags/tag205.xml"/><Relationship Id="rId31" Type="http://schemas.openxmlformats.org/officeDocument/2006/relationships/tags" Target="../tags/tag217.xml"/><Relationship Id="rId44" Type="http://schemas.openxmlformats.org/officeDocument/2006/relationships/tags" Target="../tags/tag230.xml"/><Relationship Id="rId52" Type="http://schemas.openxmlformats.org/officeDocument/2006/relationships/tags" Target="../tags/tag238.xml"/><Relationship Id="rId4" Type="http://schemas.openxmlformats.org/officeDocument/2006/relationships/tags" Target="../tags/tag190.xml"/><Relationship Id="rId9" Type="http://schemas.openxmlformats.org/officeDocument/2006/relationships/tags" Target="../tags/tag195.xml"/><Relationship Id="rId14" Type="http://schemas.openxmlformats.org/officeDocument/2006/relationships/tags" Target="../tags/tag200.xml"/><Relationship Id="rId22" Type="http://schemas.openxmlformats.org/officeDocument/2006/relationships/tags" Target="../tags/tag208.xml"/><Relationship Id="rId27" Type="http://schemas.openxmlformats.org/officeDocument/2006/relationships/tags" Target="../tags/tag213.xml"/><Relationship Id="rId30" Type="http://schemas.openxmlformats.org/officeDocument/2006/relationships/tags" Target="../tags/tag216.xml"/><Relationship Id="rId35" Type="http://schemas.openxmlformats.org/officeDocument/2006/relationships/tags" Target="../tags/tag221.xml"/><Relationship Id="rId43" Type="http://schemas.openxmlformats.org/officeDocument/2006/relationships/tags" Target="../tags/tag229.xml"/><Relationship Id="rId48" Type="http://schemas.openxmlformats.org/officeDocument/2006/relationships/tags" Target="../tags/tag234.xml"/><Relationship Id="rId56" Type="http://schemas.openxmlformats.org/officeDocument/2006/relationships/notesSlide" Target="../notesSlides/notesSlide15.xml"/><Relationship Id="rId8" Type="http://schemas.openxmlformats.org/officeDocument/2006/relationships/tags" Target="../tags/tag194.xml"/><Relationship Id="rId51" Type="http://schemas.openxmlformats.org/officeDocument/2006/relationships/tags" Target="../tags/tag237.xml"/><Relationship Id="rId3" Type="http://schemas.openxmlformats.org/officeDocument/2006/relationships/tags" Target="../tags/tag189.xml"/><Relationship Id="rId12" Type="http://schemas.openxmlformats.org/officeDocument/2006/relationships/tags" Target="../tags/tag198.xml"/><Relationship Id="rId17" Type="http://schemas.openxmlformats.org/officeDocument/2006/relationships/tags" Target="../tags/tag203.xml"/><Relationship Id="rId25" Type="http://schemas.openxmlformats.org/officeDocument/2006/relationships/tags" Target="../tags/tag211.xml"/><Relationship Id="rId33" Type="http://schemas.openxmlformats.org/officeDocument/2006/relationships/tags" Target="../tags/tag219.xml"/><Relationship Id="rId38" Type="http://schemas.openxmlformats.org/officeDocument/2006/relationships/tags" Target="../tags/tag224.xml"/><Relationship Id="rId46" Type="http://schemas.openxmlformats.org/officeDocument/2006/relationships/tags" Target="../tags/tag232.xml"/><Relationship Id="rId20" Type="http://schemas.openxmlformats.org/officeDocument/2006/relationships/tags" Target="../tags/tag206.xml"/><Relationship Id="rId41" Type="http://schemas.openxmlformats.org/officeDocument/2006/relationships/tags" Target="../tags/tag227.xml"/><Relationship Id="rId54" Type="http://schemas.openxmlformats.org/officeDocument/2006/relationships/tags" Target="../tags/tag240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15" Type="http://schemas.openxmlformats.org/officeDocument/2006/relationships/tags" Target="../tags/tag201.xml"/><Relationship Id="rId23" Type="http://schemas.openxmlformats.org/officeDocument/2006/relationships/tags" Target="../tags/tag209.xml"/><Relationship Id="rId28" Type="http://schemas.openxmlformats.org/officeDocument/2006/relationships/tags" Target="../tags/tag214.xml"/><Relationship Id="rId36" Type="http://schemas.openxmlformats.org/officeDocument/2006/relationships/tags" Target="../tags/tag222.xml"/><Relationship Id="rId49" Type="http://schemas.openxmlformats.org/officeDocument/2006/relationships/tags" Target="../tags/tag23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13" Type="http://schemas.openxmlformats.org/officeDocument/2006/relationships/tags" Target="../tags/tag253.xml"/><Relationship Id="rId18" Type="http://schemas.openxmlformats.org/officeDocument/2006/relationships/tags" Target="../tags/tag258.xml"/><Relationship Id="rId26" Type="http://schemas.openxmlformats.org/officeDocument/2006/relationships/tags" Target="../tags/tag266.xml"/><Relationship Id="rId3" Type="http://schemas.openxmlformats.org/officeDocument/2006/relationships/tags" Target="../tags/tag243.xml"/><Relationship Id="rId21" Type="http://schemas.openxmlformats.org/officeDocument/2006/relationships/tags" Target="../tags/tag261.xml"/><Relationship Id="rId7" Type="http://schemas.openxmlformats.org/officeDocument/2006/relationships/tags" Target="../tags/tag247.xml"/><Relationship Id="rId12" Type="http://schemas.openxmlformats.org/officeDocument/2006/relationships/tags" Target="../tags/tag252.xml"/><Relationship Id="rId17" Type="http://schemas.openxmlformats.org/officeDocument/2006/relationships/tags" Target="../tags/tag257.xml"/><Relationship Id="rId25" Type="http://schemas.openxmlformats.org/officeDocument/2006/relationships/tags" Target="../tags/tag265.xml"/><Relationship Id="rId2" Type="http://schemas.openxmlformats.org/officeDocument/2006/relationships/tags" Target="../tags/tag242.xml"/><Relationship Id="rId16" Type="http://schemas.openxmlformats.org/officeDocument/2006/relationships/tags" Target="../tags/tag256.xml"/><Relationship Id="rId20" Type="http://schemas.openxmlformats.org/officeDocument/2006/relationships/tags" Target="../tags/tag260.xml"/><Relationship Id="rId29" Type="http://schemas.openxmlformats.org/officeDocument/2006/relationships/tags" Target="../tags/tag269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11" Type="http://schemas.openxmlformats.org/officeDocument/2006/relationships/tags" Target="../tags/tag251.xml"/><Relationship Id="rId24" Type="http://schemas.openxmlformats.org/officeDocument/2006/relationships/tags" Target="../tags/tag264.xml"/><Relationship Id="rId5" Type="http://schemas.openxmlformats.org/officeDocument/2006/relationships/tags" Target="../tags/tag245.xml"/><Relationship Id="rId15" Type="http://schemas.openxmlformats.org/officeDocument/2006/relationships/tags" Target="../tags/tag255.xml"/><Relationship Id="rId23" Type="http://schemas.openxmlformats.org/officeDocument/2006/relationships/tags" Target="../tags/tag263.xml"/><Relationship Id="rId28" Type="http://schemas.openxmlformats.org/officeDocument/2006/relationships/tags" Target="../tags/tag268.xml"/><Relationship Id="rId10" Type="http://schemas.openxmlformats.org/officeDocument/2006/relationships/tags" Target="../tags/tag250.xml"/><Relationship Id="rId19" Type="http://schemas.openxmlformats.org/officeDocument/2006/relationships/tags" Target="../tags/tag259.xml"/><Relationship Id="rId31" Type="http://schemas.openxmlformats.org/officeDocument/2006/relationships/notesSlide" Target="../notesSlides/notesSlide16.xml"/><Relationship Id="rId4" Type="http://schemas.openxmlformats.org/officeDocument/2006/relationships/tags" Target="../tags/tag244.xml"/><Relationship Id="rId9" Type="http://schemas.openxmlformats.org/officeDocument/2006/relationships/tags" Target="../tags/tag249.xml"/><Relationship Id="rId14" Type="http://schemas.openxmlformats.org/officeDocument/2006/relationships/tags" Target="../tags/tag254.xml"/><Relationship Id="rId22" Type="http://schemas.openxmlformats.org/officeDocument/2006/relationships/tags" Target="../tags/tag262.xml"/><Relationship Id="rId27" Type="http://schemas.openxmlformats.org/officeDocument/2006/relationships/tags" Target="../tags/tag267.xml"/><Relationship Id="rId30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77.xml"/><Relationship Id="rId13" Type="http://schemas.openxmlformats.org/officeDocument/2006/relationships/tags" Target="../tags/tag282.xml"/><Relationship Id="rId18" Type="http://schemas.openxmlformats.org/officeDocument/2006/relationships/tags" Target="../tags/tag287.xml"/><Relationship Id="rId3" Type="http://schemas.openxmlformats.org/officeDocument/2006/relationships/tags" Target="../tags/tag272.xml"/><Relationship Id="rId21" Type="http://schemas.openxmlformats.org/officeDocument/2006/relationships/tags" Target="../tags/tag290.xml"/><Relationship Id="rId7" Type="http://schemas.openxmlformats.org/officeDocument/2006/relationships/tags" Target="../tags/tag276.xml"/><Relationship Id="rId12" Type="http://schemas.openxmlformats.org/officeDocument/2006/relationships/tags" Target="../tags/tag281.xml"/><Relationship Id="rId17" Type="http://schemas.openxmlformats.org/officeDocument/2006/relationships/tags" Target="../tags/tag286.xml"/><Relationship Id="rId25" Type="http://schemas.openxmlformats.org/officeDocument/2006/relationships/notesSlide" Target="../notesSlides/notesSlide17.xml"/><Relationship Id="rId2" Type="http://schemas.openxmlformats.org/officeDocument/2006/relationships/tags" Target="../tags/tag271.xml"/><Relationship Id="rId16" Type="http://schemas.openxmlformats.org/officeDocument/2006/relationships/tags" Target="../tags/tag285.xml"/><Relationship Id="rId20" Type="http://schemas.openxmlformats.org/officeDocument/2006/relationships/tags" Target="../tags/tag289.xml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11" Type="http://schemas.openxmlformats.org/officeDocument/2006/relationships/tags" Target="../tags/tag280.xml"/><Relationship Id="rId24" Type="http://schemas.openxmlformats.org/officeDocument/2006/relationships/slideLayout" Target="../slideLayouts/slideLayout3.xml"/><Relationship Id="rId5" Type="http://schemas.openxmlformats.org/officeDocument/2006/relationships/tags" Target="../tags/tag274.xml"/><Relationship Id="rId15" Type="http://schemas.openxmlformats.org/officeDocument/2006/relationships/tags" Target="../tags/tag284.xml"/><Relationship Id="rId23" Type="http://schemas.openxmlformats.org/officeDocument/2006/relationships/tags" Target="../tags/tag292.xml"/><Relationship Id="rId10" Type="http://schemas.openxmlformats.org/officeDocument/2006/relationships/tags" Target="../tags/tag279.xml"/><Relationship Id="rId19" Type="http://schemas.openxmlformats.org/officeDocument/2006/relationships/tags" Target="../tags/tag288.xml"/><Relationship Id="rId4" Type="http://schemas.openxmlformats.org/officeDocument/2006/relationships/tags" Target="../tags/tag273.xml"/><Relationship Id="rId9" Type="http://schemas.openxmlformats.org/officeDocument/2006/relationships/tags" Target="../tags/tag278.xml"/><Relationship Id="rId14" Type="http://schemas.openxmlformats.org/officeDocument/2006/relationships/tags" Target="../tags/tag283.xml"/><Relationship Id="rId22" Type="http://schemas.openxmlformats.org/officeDocument/2006/relationships/tags" Target="../tags/tag29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00.xml"/><Relationship Id="rId13" Type="http://schemas.openxmlformats.org/officeDocument/2006/relationships/tags" Target="../tags/tag305.xml"/><Relationship Id="rId18" Type="http://schemas.openxmlformats.org/officeDocument/2006/relationships/tags" Target="../tags/tag310.xml"/><Relationship Id="rId26" Type="http://schemas.openxmlformats.org/officeDocument/2006/relationships/notesSlide" Target="../notesSlides/notesSlide18.xml"/><Relationship Id="rId3" Type="http://schemas.openxmlformats.org/officeDocument/2006/relationships/tags" Target="../tags/tag295.xml"/><Relationship Id="rId21" Type="http://schemas.openxmlformats.org/officeDocument/2006/relationships/tags" Target="../tags/tag313.xml"/><Relationship Id="rId7" Type="http://schemas.openxmlformats.org/officeDocument/2006/relationships/tags" Target="../tags/tag299.xml"/><Relationship Id="rId12" Type="http://schemas.openxmlformats.org/officeDocument/2006/relationships/tags" Target="../tags/tag304.xml"/><Relationship Id="rId17" Type="http://schemas.openxmlformats.org/officeDocument/2006/relationships/tags" Target="../tags/tag309.xml"/><Relationship Id="rId25" Type="http://schemas.openxmlformats.org/officeDocument/2006/relationships/slideLayout" Target="../slideLayouts/slideLayout3.xml"/><Relationship Id="rId2" Type="http://schemas.openxmlformats.org/officeDocument/2006/relationships/tags" Target="../tags/tag294.xml"/><Relationship Id="rId16" Type="http://schemas.openxmlformats.org/officeDocument/2006/relationships/tags" Target="../tags/tag308.xml"/><Relationship Id="rId20" Type="http://schemas.openxmlformats.org/officeDocument/2006/relationships/tags" Target="../tags/tag312.xml"/><Relationship Id="rId1" Type="http://schemas.openxmlformats.org/officeDocument/2006/relationships/tags" Target="../tags/tag293.xml"/><Relationship Id="rId6" Type="http://schemas.openxmlformats.org/officeDocument/2006/relationships/tags" Target="../tags/tag298.xml"/><Relationship Id="rId11" Type="http://schemas.openxmlformats.org/officeDocument/2006/relationships/tags" Target="../tags/tag303.xml"/><Relationship Id="rId24" Type="http://schemas.openxmlformats.org/officeDocument/2006/relationships/tags" Target="../tags/tag316.xml"/><Relationship Id="rId5" Type="http://schemas.openxmlformats.org/officeDocument/2006/relationships/tags" Target="../tags/tag297.xml"/><Relationship Id="rId15" Type="http://schemas.openxmlformats.org/officeDocument/2006/relationships/tags" Target="../tags/tag307.xml"/><Relationship Id="rId23" Type="http://schemas.openxmlformats.org/officeDocument/2006/relationships/tags" Target="../tags/tag315.xml"/><Relationship Id="rId10" Type="http://schemas.openxmlformats.org/officeDocument/2006/relationships/tags" Target="../tags/tag302.xml"/><Relationship Id="rId19" Type="http://schemas.openxmlformats.org/officeDocument/2006/relationships/tags" Target="../tags/tag311.xml"/><Relationship Id="rId4" Type="http://schemas.openxmlformats.org/officeDocument/2006/relationships/tags" Target="../tags/tag296.xml"/><Relationship Id="rId9" Type="http://schemas.openxmlformats.org/officeDocument/2006/relationships/tags" Target="../tags/tag301.xml"/><Relationship Id="rId14" Type="http://schemas.openxmlformats.org/officeDocument/2006/relationships/tags" Target="../tags/tag306.xml"/><Relationship Id="rId22" Type="http://schemas.openxmlformats.org/officeDocument/2006/relationships/tags" Target="../tags/tag3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24.xml"/><Relationship Id="rId13" Type="http://schemas.openxmlformats.org/officeDocument/2006/relationships/tags" Target="../tags/tag329.xml"/><Relationship Id="rId18" Type="http://schemas.openxmlformats.org/officeDocument/2006/relationships/tags" Target="../tags/tag334.xml"/><Relationship Id="rId26" Type="http://schemas.openxmlformats.org/officeDocument/2006/relationships/tags" Target="../tags/tag342.xml"/><Relationship Id="rId3" Type="http://schemas.openxmlformats.org/officeDocument/2006/relationships/tags" Target="../tags/tag319.xml"/><Relationship Id="rId21" Type="http://schemas.openxmlformats.org/officeDocument/2006/relationships/tags" Target="../tags/tag337.xml"/><Relationship Id="rId7" Type="http://schemas.openxmlformats.org/officeDocument/2006/relationships/tags" Target="../tags/tag323.xml"/><Relationship Id="rId12" Type="http://schemas.openxmlformats.org/officeDocument/2006/relationships/tags" Target="../tags/tag328.xml"/><Relationship Id="rId17" Type="http://schemas.openxmlformats.org/officeDocument/2006/relationships/tags" Target="../tags/tag333.xml"/><Relationship Id="rId25" Type="http://schemas.openxmlformats.org/officeDocument/2006/relationships/tags" Target="../tags/tag341.xml"/><Relationship Id="rId2" Type="http://schemas.openxmlformats.org/officeDocument/2006/relationships/tags" Target="../tags/tag318.xml"/><Relationship Id="rId16" Type="http://schemas.openxmlformats.org/officeDocument/2006/relationships/tags" Target="../tags/tag332.xml"/><Relationship Id="rId20" Type="http://schemas.openxmlformats.org/officeDocument/2006/relationships/tags" Target="../tags/tag336.xml"/><Relationship Id="rId29" Type="http://schemas.openxmlformats.org/officeDocument/2006/relationships/notesSlide" Target="../notesSlides/notesSlide19.xml"/><Relationship Id="rId1" Type="http://schemas.openxmlformats.org/officeDocument/2006/relationships/tags" Target="../tags/tag317.xml"/><Relationship Id="rId6" Type="http://schemas.openxmlformats.org/officeDocument/2006/relationships/tags" Target="../tags/tag322.xml"/><Relationship Id="rId11" Type="http://schemas.openxmlformats.org/officeDocument/2006/relationships/tags" Target="../tags/tag327.xml"/><Relationship Id="rId24" Type="http://schemas.openxmlformats.org/officeDocument/2006/relationships/tags" Target="../tags/tag340.xml"/><Relationship Id="rId5" Type="http://schemas.openxmlformats.org/officeDocument/2006/relationships/tags" Target="../tags/tag321.xml"/><Relationship Id="rId15" Type="http://schemas.openxmlformats.org/officeDocument/2006/relationships/tags" Target="../tags/tag331.xml"/><Relationship Id="rId23" Type="http://schemas.openxmlformats.org/officeDocument/2006/relationships/tags" Target="../tags/tag339.xml"/><Relationship Id="rId28" Type="http://schemas.openxmlformats.org/officeDocument/2006/relationships/slideLayout" Target="../slideLayouts/slideLayout3.xml"/><Relationship Id="rId10" Type="http://schemas.openxmlformats.org/officeDocument/2006/relationships/tags" Target="../tags/tag326.xml"/><Relationship Id="rId19" Type="http://schemas.openxmlformats.org/officeDocument/2006/relationships/tags" Target="../tags/tag335.xml"/><Relationship Id="rId4" Type="http://schemas.openxmlformats.org/officeDocument/2006/relationships/tags" Target="../tags/tag320.xml"/><Relationship Id="rId9" Type="http://schemas.openxmlformats.org/officeDocument/2006/relationships/tags" Target="../tags/tag325.xml"/><Relationship Id="rId14" Type="http://schemas.openxmlformats.org/officeDocument/2006/relationships/tags" Target="../tags/tag330.xml"/><Relationship Id="rId22" Type="http://schemas.openxmlformats.org/officeDocument/2006/relationships/tags" Target="../tags/tag338.xml"/><Relationship Id="rId27" Type="http://schemas.openxmlformats.org/officeDocument/2006/relationships/tags" Target="../tags/tag3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51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346.xml"/><Relationship Id="rId7" Type="http://schemas.openxmlformats.org/officeDocument/2006/relationships/tags" Target="../tags/tag350.xml"/><Relationship Id="rId12" Type="http://schemas.openxmlformats.org/officeDocument/2006/relationships/tags" Target="../tags/tag355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6" Type="http://schemas.openxmlformats.org/officeDocument/2006/relationships/tags" Target="../tags/tag349.xml"/><Relationship Id="rId11" Type="http://schemas.openxmlformats.org/officeDocument/2006/relationships/tags" Target="../tags/tag354.xml"/><Relationship Id="rId5" Type="http://schemas.openxmlformats.org/officeDocument/2006/relationships/tags" Target="../tags/tag348.xml"/><Relationship Id="rId10" Type="http://schemas.openxmlformats.org/officeDocument/2006/relationships/tags" Target="../tags/tag353.xml"/><Relationship Id="rId4" Type="http://schemas.openxmlformats.org/officeDocument/2006/relationships/tags" Target="../tags/tag347.xml"/><Relationship Id="rId9" Type="http://schemas.openxmlformats.org/officeDocument/2006/relationships/tags" Target="../tags/tag352.xml"/><Relationship Id="rId1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63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358.xml"/><Relationship Id="rId7" Type="http://schemas.openxmlformats.org/officeDocument/2006/relationships/tags" Target="../tags/tag362.xml"/><Relationship Id="rId12" Type="http://schemas.openxmlformats.org/officeDocument/2006/relationships/tags" Target="../tags/tag367.xml"/><Relationship Id="rId2" Type="http://schemas.openxmlformats.org/officeDocument/2006/relationships/tags" Target="../tags/tag357.xml"/><Relationship Id="rId1" Type="http://schemas.openxmlformats.org/officeDocument/2006/relationships/tags" Target="../tags/tag356.xml"/><Relationship Id="rId6" Type="http://schemas.openxmlformats.org/officeDocument/2006/relationships/tags" Target="../tags/tag361.xml"/><Relationship Id="rId11" Type="http://schemas.openxmlformats.org/officeDocument/2006/relationships/tags" Target="../tags/tag366.xml"/><Relationship Id="rId5" Type="http://schemas.openxmlformats.org/officeDocument/2006/relationships/tags" Target="../tags/tag360.xml"/><Relationship Id="rId10" Type="http://schemas.openxmlformats.org/officeDocument/2006/relationships/tags" Target="../tags/tag365.xml"/><Relationship Id="rId4" Type="http://schemas.openxmlformats.org/officeDocument/2006/relationships/tags" Target="../tags/tag359.xml"/><Relationship Id="rId9" Type="http://schemas.openxmlformats.org/officeDocument/2006/relationships/tags" Target="../tags/tag364.xml"/><Relationship Id="rId1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75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370.xml"/><Relationship Id="rId7" Type="http://schemas.openxmlformats.org/officeDocument/2006/relationships/tags" Target="../tags/tag374.xml"/><Relationship Id="rId12" Type="http://schemas.openxmlformats.org/officeDocument/2006/relationships/tags" Target="../tags/tag379.xml"/><Relationship Id="rId2" Type="http://schemas.openxmlformats.org/officeDocument/2006/relationships/tags" Target="../tags/tag369.xml"/><Relationship Id="rId1" Type="http://schemas.openxmlformats.org/officeDocument/2006/relationships/tags" Target="../tags/tag368.xml"/><Relationship Id="rId6" Type="http://schemas.openxmlformats.org/officeDocument/2006/relationships/tags" Target="../tags/tag373.xml"/><Relationship Id="rId11" Type="http://schemas.openxmlformats.org/officeDocument/2006/relationships/tags" Target="../tags/tag378.xml"/><Relationship Id="rId5" Type="http://schemas.openxmlformats.org/officeDocument/2006/relationships/tags" Target="../tags/tag372.xml"/><Relationship Id="rId10" Type="http://schemas.openxmlformats.org/officeDocument/2006/relationships/tags" Target="../tags/tag377.xml"/><Relationship Id="rId4" Type="http://schemas.openxmlformats.org/officeDocument/2006/relationships/tags" Target="../tags/tag371.xml"/><Relationship Id="rId9" Type="http://schemas.openxmlformats.org/officeDocument/2006/relationships/tags" Target="../tags/tag376.xml"/><Relationship Id="rId1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3.xml"/><Relationship Id="rId1" Type="http://schemas.openxmlformats.org/officeDocument/2006/relationships/tags" Target="../tags/tag382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7.xml"/><Relationship Id="rId1" Type="http://schemas.openxmlformats.org/officeDocument/2006/relationships/tags" Target="../tags/tag386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89.xml"/><Relationship Id="rId1" Type="http://schemas.openxmlformats.org/officeDocument/2006/relationships/tags" Target="../tags/tag388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93.xml"/><Relationship Id="rId1" Type="http://schemas.openxmlformats.org/officeDocument/2006/relationships/tags" Target="../tags/tag392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jpe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396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395.xml"/><Relationship Id="rId1" Type="http://schemas.openxmlformats.org/officeDocument/2006/relationships/tags" Target="../tags/tag39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98.xml"/><Relationship Id="rId4" Type="http://schemas.openxmlformats.org/officeDocument/2006/relationships/tags" Target="../tags/tag39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401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403.xml"/><Relationship Id="rId4" Type="http://schemas.openxmlformats.org/officeDocument/2006/relationships/tags" Target="../tags/tag40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406.xml"/><Relationship Id="rId2" Type="http://schemas.openxmlformats.org/officeDocument/2006/relationships/tags" Target="../tags/tag405.xml"/><Relationship Id="rId1" Type="http://schemas.openxmlformats.org/officeDocument/2006/relationships/tags" Target="../tags/tag404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08.xml"/><Relationship Id="rId1" Type="http://schemas.openxmlformats.org/officeDocument/2006/relationships/tags" Target="../tags/tag407.xml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411.xml"/><Relationship Id="rId2" Type="http://schemas.openxmlformats.org/officeDocument/2006/relationships/tags" Target="../tags/tag410.xml"/><Relationship Id="rId1" Type="http://schemas.openxmlformats.org/officeDocument/2006/relationships/tags" Target="../tags/tag409.xml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3.xml"/><Relationship Id="rId1" Type="http://schemas.openxmlformats.org/officeDocument/2006/relationships/tags" Target="../tags/tag412.xml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5.xml"/><Relationship Id="rId1" Type="http://schemas.openxmlformats.org/officeDocument/2006/relationships/tags" Target="../tags/tag414.xml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418.xml"/><Relationship Id="rId7" Type="http://schemas.openxmlformats.org/officeDocument/2006/relationships/notesSlide" Target="../notesSlides/notesSlide37.xml"/><Relationship Id="rId2" Type="http://schemas.openxmlformats.org/officeDocument/2006/relationships/tags" Target="../tags/tag417.xml"/><Relationship Id="rId1" Type="http://schemas.openxmlformats.org/officeDocument/2006/relationships/tags" Target="../tags/tag41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420.xml"/><Relationship Id="rId4" Type="http://schemas.openxmlformats.org/officeDocument/2006/relationships/tags" Target="../tags/tag4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423.xml"/><Relationship Id="rId2" Type="http://schemas.openxmlformats.org/officeDocument/2006/relationships/tags" Target="../tags/tag422.xml"/><Relationship Id="rId1" Type="http://schemas.openxmlformats.org/officeDocument/2006/relationships/tags" Target="../tags/tag421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25.xml"/><Relationship Id="rId1" Type="http://schemas.openxmlformats.org/officeDocument/2006/relationships/tags" Target="../tags/tag424.xml"/><Relationship Id="rId4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27.xml"/><Relationship Id="rId1" Type="http://schemas.openxmlformats.org/officeDocument/2006/relationships/tags" Target="../tags/tag426.xml"/><Relationship Id="rId4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3" Type="http://schemas.openxmlformats.org/officeDocument/2006/relationships/tags" Target="../tags/tag24.xml"/><Relationship Id="rId21" Type="http://schemas.openxmlformats.org/officeDocument/2006/relationships/slideLayout" Target="../slideLayouts/slideLayout3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tags" Target="../tags/tag41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10" Type="http://schemas.openxmlformats.org/officeDocument/2006/relationships/tags" Target="../tags/tag31.xml"/><Relationship Id="rId19" Type="http://schemas.openxmlformats.org/officeDocument/2006/relationships/tags" Target="../tags/tag40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notesSlide" Target="../notesSlides/notesSlide9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slideLayout" Target="../slideLayouts/slideLayout3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901751"/>
            <a:ext cx="8229600" cy="2120247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5400" dirty="0"/>
              <a:t>Principles of Computer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738132" y="3937271"/>
            <a:ext cx="8229600" cy="251513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CSE 240A</a:t>
            </a:r>
          </a:p>
          <a:p>
            <a:pPr algn="l"/>
            <a:r>
              <a:rPr lang="en-US" sz="2000" dirty="0"/>
              <a:t>Fall 2024</a:t>
            </a:r>
          </a:p>
          <a:p>
            <a:pPr algn="l"/>
            <a:endParaRPr lang="en-US" sz="2800" dirty="0"/>
          </a:p>
          <a:p>
            <a:pPr algn="l"/>
            <a:r>
              <a:rPr lang="en-US" dirty="0"/>
              <a:t>Hadi Esmaeilzadeh</a:t>
            </a:r>
          </a:p>
          <a:p>
            <a:pPr algn="l"/>
            <a:r>
              <a:rPr lang="en-US" sz="2000" dirty="0">
                <a:hlinkClick r:id="rId3"/>
              </a:rPr>
              <a:t>hadi@ucsd.edu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University of California, San Diego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121" y="3372142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1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133600" y="0"/>
            <a:ext cx="7772400" cy="914400"/>
          </a:xfrm>
          <a:noFill/>
        </p:spPr>
        <p:txBody>
          <a:bodyPr/>
          <a:lstStyle/>
          <a:p>
            <a:r>
              <a:rPr lang="en-US" altLang="en-US"/>
              <a:t>Cache Fundamentals, cont.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936750" y="1637595"/>
            <a:ext cx="7772400" cy="4114800"/>
          </a:xfrm>
          <a:noFill/>
        </p:spPr>
        <p:txBody>
          <a:bodyPr/>
          <a:lstStyle/>
          <a:p>
            <a:r>
              <a:rPr lang="en-US" altLang="en-US" i="1" dirty="0"/>
              <a:t>cache block size </a:t>
            </a:r>
            <a:r>
              <a:rPr lang="en-US" altLang="en-US" dirty="0"/>
              <a:t>or</a:t>
            </a:r>
            <a:r>
              <a:rPr lang="en-US" altLang="en-US" i="1" dirty="0"/>
              <a:t> cache line size</a:t>
            </a:r>
            <a:r>
              <a:rPr lang="en-US" altLang="en-US" dirty="0"/>
              <a:t>-- the</a:t>
            </a:r>
          </a:p>
          <a:p>
            <a:pPr>
              <a:buFontTx/>
              <a:buNone/>
            </a:pPr>
            <a:r>
              <a:rPr lang="en-US" altLang="en-US" dirty="0"/>
              <a:t>amount of data that gets transferred on a </a:t>
            </a:r>
          </a:p>
          <a:p>
            <a:pPr>
              <a:buFontTx/>
              <a:buNone/>
            </a:pPr>
            <a:r>
              <a:rPr lang="en-US" altLang="en-US" dirty="0"/>
              <a:t>cache miss.</a:t>
            </a:r>
          </a:p>
          <a:p>
            <a:r>
              <a:rPr lang="en-US" altLang="en-US" i="1" dirty="0"/>
              <a:t>instruction cache </a:t>
            </a:r>
            <a:r>
              <a:rPr lang="en-US" altLang="en-US" dirty="0"/>
              <a:t>-- cache that only holds</a:t>
            </a:r>
          </a:p>
          <a:p>
            <a:pPr>
              <a:buFontTx/>
              <a:buNone/>
            </a:pPr>
            <a:r>
              <a:rPr lang="en-US" altLang="en-US" dirty="0"/>
              <a:t>instructions.</a:t>
            </a:r>
          </a:p>
          <a:p>
            <a:r>
              <a:rPr lang="en-US" altLang="en-US" i="1" dirty="0"/>
              <a:t>data cache </a:t>
            </a:r>
            <a:r>
              <a:rPr lang="en-US" altLang="en-US" dirty="0"/>
              <a:t>-- cache that only caches data.</a:t>
            </a:r>
          </a:p>
          <a:p>
            <a:r>
              <a:rPr lang="en-US" altLang="en-US" i="1" dirty="0"/>
              <a:t>unified cache </a:t>
            </a:r>
            <a:r>
              <a:rPr lang="en-US" altLang="en-US" dirty="0"/>
              <a:t>-- cache that holds both.</a:t>
            </a:r>
          </a:p>
        </p:txBody>
      </p:sp>
      <p:sp>
        <p:nvSpPr>
          <p:cNvPr id="2355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210800" y="2185106"/>
            <a:ext cx="5969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cpu</a:t>
            </a:r>
          </a:p>
        </p:txBody>
      </p:sp>
      <p:sp>
        <p:nvSpPr>
          <p:cNvPr id="2355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525000" y="2870906"/>
            <a:ext cx="1892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lowest-level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cache</a:t>
            </a:r>
          </a:p>
        </p:txBody>
      </p:sp>
      <p:sp>
        <p:nvSpPr>
          <p:cNvPr id="2355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372600" y="3861506"/>
            <a:ext cx="24257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next-level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memory/cache</a:t>
            </a:r>
          </a:p>
        </p:txBody>
      </p:sp>
      <p:sp>
        <p:nvSpPr>
          <p:cNvPr id="23559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0509250" y="25597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0509250" y="3474156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518650" y="3016956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9518650" y="3169356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9747250" y="3474156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9518650" y="3321756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9366250" y="4007556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9366250" y="4159956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9366250" y="4312356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9366250" y="4464756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9366250" y="4617156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9671050" y="2864556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9823450" y="2864556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2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9518650" y="3855156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3" name="Line 21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9671050" y="3855156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677400" y="3023306"/>
            <a:ext cx="139700" cy="13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3575" name="Rectangle 2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9525000" y="4166306"/>
            <a:ext cx="139700" cy="13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Accessing a simple cache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057400" y="1642536"/>
            <a:ext cx="5486400" cy="1447800"/>
          </a:xfrm>
          <a:noFill/>
        </p:spPr>
        <p:txBody>
          <a:bodyPr/>
          <a:lstStyle/>
          <a:p>
            <a:r>
              <a:rPr lang="en-US" altLang="en-US" sz="2000">
                <a:latin typeface="+mn-lt"/>
              </a:rPr>
              <a:t>blocksize = 4 words (16 bytes), cache size = 2 blocks (32 bytes), associativity = full</a:t>
            </a:r>
          </a:p>
        </p:txBody>
      </p:sp>
      <p:grpSp>
        <p:nvGrpSpPr>
          <p:cNvPr id="25604" name="Group 7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8062914" y="2099736"/>
            <a:ext cx="1455737" cy="336550"/>
            <a:chOff x="4119" y="1152"/>
            <a:chExt cx="917" cy="212"/>
          </a:xfrm>
        </p:grpSpPr>
        <p:sp>
          <p:nvSpPr>
            <p:cNvPr id="25683" name="Rectangle 5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4324" y="1204"/>
              <a:ext cx="712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63</a:t>
              </a:r>
            </a:p>
          </p:txBody>
        </p:sp>
        <p:sp>
          <p:nvSpPr>
            <p:cNvPr id="25684" name="Rectangle 6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4119" y="1152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0</a:t>
              </a:r>
            </a:p>
          </p:txBody>
        </p:sp>
      </p:grpSp>
      <p:grpSp>
        <p:nvGrpSpPr>
          <p:cNvPr id="25605" name="Group 10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8062914" y="3242736"/>
            <a:ext cx="1455737" cy="336550"/>
            <a:chOff x="4119" y="1872"/>
            <a:chExt cx="917" cy="212"/>
          </a:xfrm>
        </p:grpSpPr>
        <p:sp>
          <p:nvSpPr>
            <p:cNvPr id="25681" name="Rectangle 8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4324" y="1924"/>
              <a:ext cx="712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82</a:t>
              </a:r>
            </a:p>
          </p:txBody>
        </p:sp>
        <p:sp>
          <p:nvSpPr>
            <p:cNvPr id="25682" name="Rectangle 9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4119" y="1872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20</a:t>
              </a:r>
            </a:p>
          </p:txBody>
        </p:sp>
      </p:grpSp>
      <p:grpSp>
        <p:nvGrpSpPr>
          <p:cNvPr id="25606" name="Group 13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8062914" y="2328336"/>
            <a:ext cx="1455737" cy="336550"/>
            <a:chOff x="4119" y="1296"/>
            <a:chExt cx="917" cy="212"/>
          </a:xfrm>
        </p:grpSpPr>
        <p:sp>
          <p:nvSpPr>
            <p:cNvPr id="25679" name="Rectangle 11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4324" y="1348"/>
              <a:ext cx="712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37</a:t>
              </a:r>
            </a:p>
          </p:txBody>
        </p:sp>
        <p:sp>
          <p:nvSpPr>
            <p:cNvPr id="25680" name="Rectangle 12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4119" y="1296"/>
              <a:ext cx="1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4</a:t>
              </a:r>
            </a:p>
          </p:txBody>
        </p:sp>
      </p:grpSp>
      <p:grpSp>
        <p:nvGrpSpPr>
          <p:cNvPr id="25607" name="Group 16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8062914" y="2556936"/>
            <a:ext cx="1455737" cy="336550"/>
            <a:chOff x="4119" y="1440"/>
            <a:chExt cx="917" cy="212"/>
          </a:xfrm>
        </p:grpSpPr>
        <p:sp>
          <p:nvSpPr>
            <p:cNvPr id="25677" name="Rectangle 14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4324" y="1492"/>
              <a:ext cx="712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4</a:t>
              </a:r>
            </a:p>
          </p:txBody>
        </p:sp>
        <p:sp>
          <p:nvSpPr>
            <p:cNvPr id="25678" name="Rectangle 15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4119" y="1440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8</a:t>
              </a:r>
            </a:p>
          </p:txBody>
        </p:sp>
      </p:grpSp>
      <p:grpSp>
        <p:nvGrpSpPr>
          <p:cNvPr id="25608" name="Group 19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8062914" y="3471336"/>
            <a:ext cx="1455737" cy="336550"/>
            <a:chOff x="4119" y="2016"/>
            <a:chExt cx="917" cy="212"/>
          </a:xfrm>
        </p:grpSpPr>
        <p:sp>
          <p:nvSpPr>
            <p:cNvPr id="25675" name="Rectangle 17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4324" y="2068"/>
              <a:ext cx="712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2</a:t>
              </a:r>
            </a:p>
          </p:txBody>
        </p:sp>
        <p:sp>
          <p:nvSpPr>
            <p:cNvPr id="25676" name="Rectangle 18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4119" y="2016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24</a:t>
              </a:r>
            </a:p>
          </p:txBody>
        </p:sp>
      </p:grpSp>
      <p:grpSp>
        <p:nvGrpSpPr>
          <p:cNvPr id="25609" name="Group 22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8062914" y="2785536"/>
            <a:ext cx="1455737" cy="336550"/>
            <a:chOff x="4119" y="1584"/>
            <a:chExt cx="917" cy="212"/>
          </a:xfrm>
        </p:grpSpPr>
        <p:sp>
          <p:nvSpPr>
            <p:cNvPr id="25673" name="Rectangle 20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4324" y="1636"/>
              <a:ext cx="712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149</a:t>
              </a:r>
            </a:p>
          </p:txBody>
        </p:sp>
        <p:sp>
          <p:nvSpPr>
            <p:cNvPr id="25674" name="Rectangle 21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4119" y="1584"/>
              <a:ext cx="2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12</a:t>
              </a:r>
            </a:p>
          </p:txBody>
        </p:sp>
      </p:grpSp>
      <p:grpSp>
        <p:nvGrpSpPr>
          <p:cNvPr id="25610" name="Group 25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8062914" y="3014136"/>
            <a:ext cx="1455737" cy="336550"/>
            <a:chOff x="4119" y="1728"/>
            <a:chExt cx="917" cy="212"/>
          </a:xfrm>
        </p:grpSpPr>
        <p:sp>
          <p:nvSpPr>
            <p:cNvPr id="25671" name="Rectangle 23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324" y="1780"/>
              <a:ext cx="712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12</a:t>
              </a:r>
            </a:p>
          </p:txBody>
        </p:sp>
        <p:sp>
          <p:nvSpPr>
            <p:cNvPr id="25672" name="Rectangle 24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4119" y="1728"/>
              <a:ext cx="2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16</a:t>
              </a:r>
            </a:p>
          </p:txBody>
        </p:sp>
      </p:grpSp>
      <p:grpSp>
        <p:nvGrpSpPr>
          <p:cNvPr id="25611" name="Group 28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8062914" y="3699936"/>
            <a:ext cx="1455737" cy="336550"/>
            <a:chOff x="4119" y="2160"/>
            <a:chExt cx="917" cy="212"/>
          </a:xfrm>
        </p:grpSpPr>
        <p:sp>
          <p:nvSpPr>
            <p:cNvPr id="25669" name="Rectangle 26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4324" y="2212"/>
              <a:ext cx="712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3</a:t>
              </a:r>
            </a:p>
          </p:txBody>
        </p:sp>
        <p:sp>
          <p:nvSpPr>
            <p:cNvPr id="25670" name="Rectangle 27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4119" y="216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28</a:t>
              </a:r>
            </a:p>
          </p:txBody>
        </p:sp>
      </p:grpSp>
      <p:grpSp>
        <p:nvGrpSpPr>
          <p:cNvPr id="25612" name="Group 3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8062914" y="3928536"/>
            <a:ext cx="1455737" cy="336550"/>
            <a:chOff x="4119" y="2304"/>
            <a:chExt cx="917" cy="212"/>
          </a:xfrm>
        </p:grpSpPr>
        <p:sp>
          <p:nvSpPr>
            <p:cNvPr id="25667" name="Rectangle 29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4324" y="2356"/>
              <a:ext cx="712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4</a:t>
              </a:r>
            </a:p>
          </p:txBody>
        </p:sp>
        <p:sp>
          <p:nvSpPr>
            <p:cNvPr id="25668" name="Rectangle 30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4119" y="230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32</a:t>
              </a:r>
            </a:p>
          </p:txBody>
        </p:sp>
      </p:grpSp>
      <p:grpSp>
        <p:nvGrpSpPr>
          <p:cNvPr id="25613" name="Group 34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8062914" y="4157136"/>
            <a:ext cx="1455737" cy="336550"/>
            <a:chOff x="4119" y="2448"/>
            <a:chExt cx="917" cy="212"/>
          </a:xfrm>
        </p:grpSpPr>
        <p:sp>
          <p:nvSpPr>
            <p:cNvPr id="25665" name="Rectangle 32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4324" y="2500"/>
              <a:ext cx="712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5</a:t>
              </a:r>
            </a:p>
          </p:txBody>
        </p:sp>
        <p:sp>
          <p:nvSpPr>
            <p:cNvPr id="25666" name="Rectangle 33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4119" y="2448"/>
              <a:ext cx="2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36</a:t>
              </a:r>
            </a:p>
          </p:txBody>
        </p:sp>
      </p:grpSp>
      <p:grpSp>
        <p:nvGrpSpPr>
          <p:cNvPr id="25614" name="Group 37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8062914" y="4385736"/>
            <a:ext cx="1455737" cy="336550"/>
            <a:chOff x="4119" y="2592"/>
            <a:chExt cx="917" cy="212"/>
          </a:xfrm>
        </p:grpSpPr>
        <p:sp>
          <p:nvSpPr>
            <p:cNvPr id="25663" name="Rectangle 35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4324" y="2644"/>
              <a:ext cx="712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17</a:t>
              </a:r>
            </a:p>
          </p:txBody>
        </p:sp>
        <p:sp>
          <p:nvSpPr>
            <p:cNvPr id="25664" name="Rectangle 36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4119" y="2592"/>
              <a:ext cx="2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40</a:t>
              </a:r>
            </a:p>
          </p:txBody>
        </p:sp>
      </p:grpSp>
      <p:grpSp>
        <p:nvGrpSpPr>
          <p:cNvPr id="25615" name="Group 4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8062914" y="4614336"/>
            <a:ext cx="1455737" cy="336550"/>
            <a:chOff x="4119" y="2736"/>
            <a:chExt cx="917" cy="212"/>
          </a:xfrm>
        </p:grpSpPr>
        <p:sp>
          <p:nvSpPr>
            <p:cNvPr id="25661" name="Rectangle 38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4324" y="2788"/>
              <a:ext cx="712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3245</a:t>
              </a:r>
            </a:p>
          </p:txBody>
        </p:sp>
        <p:sp>
          <p:nvSpPr>
            <p:cNvPr id="25662" name="Rectangle 39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4119" y="2736"/>
              <a:ext cx="2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44</a:t>
              </a:r>
            </a:p>
          </p:txBody>
        </p:sp>
      </p:grpSp>
      <p:grpSp>
        <p:nvGrpSpPr>
          <p:cNvPr id="25616" name="Group 43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8062914" y="4842936"/>
            <a:ext cx="1455737" cy="336550"/>
            <a:chOff x="4119" y="2880"/>
            <a:chExt cx="917" cy="212"/>
          </a:xfrm>
        </p:grpSpPr>
        <p:sp>
          <p:nvSpPr>
            <p:cNvPr id="25659" name="Rectangle 41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4324" y="2932"/>
              <a:ext cx="712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63</a:t>
              </a:r>
            </a:p>
          </p:txBody>
        </p:sp>
        <p:sp>
          <p:nvSpPr>
            <p:cNvPr id="25660" name="Rectangle 42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4119" y="2880"/>
              <a:ext cx="2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48</a:t>
              </a:r>
            </a:p>
          </p:txBody>
        </p:sp>
      </p:grpSp>
      <p:grpSp>
        <p:nvGrpSpPr>
          <p:cNvPr id="25617" name="Group 46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8062914" y="5985936"/>
            <a:ext cx="1455737" cy="336550"/>
            <a:chOff x="4119" y="3600"/>
            <a:chExt cx="917" cy="212"/>
          </a:xfrm>
        </p:grpSpPr>
        <p:sp>
          <p:nvSpPr>
            <p:cNvPr id="25657" name="Rectangle 44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4324" y="3652"/>
              <a:ext cx="712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82</a:t>
              </a:r>
            </a:p>
          </p:txBody>
        </p:sp>
        <p:sp>
          <p:nvSpPr>
            <p:cNvPr id="25658" name="Rectangle 45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4119" y="3600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68</a:t>
              </a:r>
            </a:p>
          </p:txBody>
        </p:sp>
      </p:grpSp>
      <p:grpSp>
        <p:nvGrpSpPr>
          <p:cNvPr id="25618" name="Group 49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8062914" y="5071536"/>
            <a:ext cx="1455737" cy="336550"/>
            <a:chOff x="4119" y="3024"/>
            <a:chExt cx="917" cy="212"/>
          </a:xfrm>
        </p:grpSpPr>
        <p:sp>
          <p:nvSpPr>
            <p:cNvPr id="25655" name="Rectangle 47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4324" y="3076"/>
              <a:ext cx="712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37</a:t>
              </a:r>
            </a:p>
          </p:txBody>
        </p:sp>
        <p:sp>
          <p:nvSpPr>
            <p:cNvPr id="25656" name="Rectangle 48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4119" y="3024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52</a:t>
              </a:r>
            </a:p>
          </p:txBody>
        </p:sp>
      </p:grpSp>
      <p:grpSp>
        <p:nvGrpSpPr>
          <p:cNvPr id="25619" name="Group 52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8062914" y="5300136"/>
            <a:ext cx="1455737" cy="336550"/>
            <a:chOff x="4119" y="3168"/>
            <a:chExt cx="917" cy="212"/>
          </a:xfrm>
        </p:grpSpPr>
        <p:sp>
          <p:nvSpPr>
            <p:cNvPr id="25653" name="Rectangle 50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4324" y="3220"/>
              <a:ext cx="712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4</a:t>
              </a:r>
            </a:p>
          </p:txBody>
        </p:sp>
        <p:sp>
          <p:nvSpPr>
            <p:cNvPr id="25654" name="Rectangle 51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4119" y="3168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56</a:t>
              </a:r>
            </a:p>
          </p:txBody>
        </p:sp>
      </p:grpSp>
      <p:grpSp>
        <p:nvGrpSpPr>
          <p:cNvPr id="25620" name="Group 55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8062914" y="5528736"/>
            <a:ext cx="1455737" cy="336550"/>
            <a:chOff x="4119" y="3312"/>
            <a:chExt cx="917" cy="212"/>
          </a:xfrm>
        </p:grpSpPr>
        <p:sp>
          <p:nvSpPr>
            <p:cNvPr id="25651" name="Rectangle 53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324" y="3364"/>
              <a:ext cx="712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149</a:t>
              </a:r>
            </a:p>
          </p:txBody>
        </p:sp>
        <p:sp>
          <p:nvSpPr>
            <p:cNvPr id="25652" name="Rectangle 54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4119" y="3312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60</a:t>
              </a:r>
            </a:p>
          </p:txBody>
        </p:sp>
      </p:grpSp>
      <p:grpSp>
        <p:nvGrpSpPr>
          <p:cNvPr id="25621" name="Group 58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8062914" y="5757336"/>
            <a:ext cx="1455737" cy="336550"/>
            <a:chOff x="4119" y="3456"/>
            <a:chExt cx="917" cy="212"/>
          </a:xfrm>
        </p:grpSpPr>
        <p:sp>
          <p:nvSpPr>
            <p:cNvPr id="25649" name="Rectangle 56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4324" y="3508"/>
              <a:ext cx="712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12</a:t>
              </a:r>
            </a:p>
          </p:txBody>
        </p:sp>
        <p:sp>
          <p:nvSpPr>
            <p:cNvPr id="25650" name="Rectangle 57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4119" y="3456"/>
              <a:ext cx="25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64</a:t>
              </a:r>
            </a:p>
          </p:txBody>
        </p:sp>
      </p:grpSp>
      <p:sp>
        <p:nvSpPr>
          <p:cNvPr id="25622" name="Rectangle 5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443914" y="1794937"/>
            <a:ext cx="91531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Memory</a:t>
            </a:r>
          </a:p>
        </p:txBody>
      </p:sp>
      <p:sp>
        <p:nvSpPr>
          <p:cNvPr id="25623" name="Rectangle 6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987550" y="3630086"/>
            <a:ext cx="1282700" cy="1358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+mn-lt"/>
              </a:rPr>
              <a:t>CPU</a:t>
            </a:r>
          </a:p>
        </p:txBody>
      </p:sp>
      <p:sp>
        <p:nvSpPr>
          <p:cNvPr id="25624" name="Rectangle 6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425950" y="3477686"/>
            <a:ext cx="1130300" cy="901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5625" name="Line 62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4419600" y="3699936"/>
            <a:ext cx="1143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Line 63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4419600" y="3928536"/>
            <a:ext cx="1143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Line 64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4419600" y="4157136"/>
            <a:ext cx="1143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Rectangle 65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425950" y="4392086"/>
            <a:ext cx="1130300" cy="901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5629" name="Line 66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4419600" y="4614336"/>
            <a:ext cx="1143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Line 67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4419600" y="4842936"/>
            <a:ext cx="1143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Line 68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4419600" y="5071536"/>
            <a:ext cx="1143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2" name="Rectangle 69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4710113" y="3090337"/>
            <a:ext cx="70532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Cache</a:t>
            </a:r>
          </a:p>
        </p:txBody>
      </p:sp>
      <p:sp>
        <p:nvSpPr>
          <p:cNvPr id="25633" name="Rectangle 70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773239" y="5504924"/>
            <a:ext cx="4522787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CPU reads addresses 8,  0,  4, 0,  4,  8,  12,  16,  20, 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write val 30 to address 12,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reads 8, 20, 28, 56, 20, 60, 12</a:t>
            </a:r>
          </a:p>
        </p:txBody>
      </p:sp>
      <p:sp>
        <p:nvSpPr>
          <p:cNvPr id="25634" name="Line 71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8382000" y="3090336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5" name="Line 72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8382000" y="4004736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6" name="Line 73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8382000" y="4919136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7" name="Line 74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8382000" y="5833536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8" name="TextBox 1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810375" y="2142600"/>
            <a:ext cx="1371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+mn-lt"/>
              </a:rPr>
              <a:t>0000  00 00</a:t>
            </a:r>
          </a:p>
          <a:p>
            <a:r>
              <a:rPr lang="en-US" altLang="en-US" sz="1400">
                <a:latin typeface="+mn-lt"/>
              </a:rPr>
              <a:t>0000  01 00</a:t>
            </a:r>
          </a:p>
          <a:p>
            <a:r>
              <a:rPr lang="en-US" altLang="en-US" sz="1400">
                <a:latin typeface="+mn-lt"/>
              </a:rPr>
              <a:t>0000  10 00</a:t>
            </a:r>
          </a:p>
          <a:p>
            <a:r>
              <a:rPr lang="en-US" altLang="en-US" sz="1400">
                <a:latin typeface="+mn-lt"/>
              </a:rPr>
              <a:t>0000  11 00</a:t>
            </a:r>
          </a:p>
        </p:txBody>
      </p:sp>
      <p:sp>
        <p:nvSpPr>
          <p:cNvPr id="25639" name="TextBox 76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808788" y="3095100"/>
            <a:ext cx="1371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+mn-lt"/>
              </a:rPr>
              <a:t>0001  00 00</a:t>
            </a:r>
          </a:p>
          <a:p>
            <a:r>
              <a:rPr lang="en-US" altLang="en-US" sz="1400">
                <a:latin typeface="+mn-lt"/>
              </a:rPr>
              <a:t>0001  01 00</a:t>
            </a:r>
          </a:p>
          <a:p>
            <a:r>
              <a:rPr lang="en-US" altLang="en-US" sz="1400">
                <a:latin typeface="+mn-lt"/>
              </a:rPr>
              <a:t>0001  10 00</a:t>
            </a:r>
          </a:p>
          <a:p>
            <a:r>
              <a:rPr lang="en-US" altLang="en-US" sz="1400">
                <a:latin typeface="+mn-lt"/>
              </a:rPr>
              <a:t>0001  11 00</a:t>
            </a:r>
          </a:p>
        </p:txBody>
      </p:sp>
      <p:sp>
        <p:nvSpPr>
          <p:cNvPr id="25640" name="TextBox 77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6802438" y="3985686"/>
            <a:ext cx="1371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+mn-lt"/>
              </a:rPr>
              <a:t>0010  00 00</a:t>
            </a:r>
          </a:p>
          <a:p>
            <a:r>
              <a:rPr lang="en-US" altLang="en-US" sz="1400">
                <a:latin typeface="+mn-lt"/>
              </a:rPr>
              <a:t>0010  01 00</a:t>
            </a:r>
          </a:p>
          <a:p>
            <a:r>
              <a:rPr lang="en-US" altLang="en-US" sz="1400">
                <a:latin typeface="+mn-lt"/>
              </a:rPr>
              <a:t>0010  10 00</a:t>
            </a:r>
          </a:p>
          <a:p>
            <a:r>
              <a:rPr lang="en-US" altLang="en-US" sz="1400">
                <a:latin typeface="+mn-lt"/>
              </a:rPr>
              <a:t>0010  11 00</a:t>
            </a:r>
          </a:p>
        </p:txBody>
      </p:sp>
      <p:sp>
        <p:nvSpPr>
          <p:cNvPr id="25641" name="TextBox 78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6791325" y="4874686"/>
            <a:ext cx="1371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+mn-lt"/>
              </a:rPr>
              <a:t>0011  00 00</a:t>
            </a:r>
          </a:p>
          <a:p>
            <a:r>
              <a:rPr lang="en-US" altLang="en-US" sz="1400">
                <a:latin typeface="+mn-lt"/>
              </a:rPr>
              <a:t>0011  01 00</a:t>
            </a:r>
          </a:p>
          <a:p>
            <a:r>
              <a:rPr lang="en-US" altLang="en-US" sz="1400">
                <a:latin typeface="+mn-lt"/>
              </a:rPr>
              <a:t>0011  10 00</a:t>
            </a:r>
          </a:p>
          <a:p>
            <a:r>
              <a:rPr lang="en-US" altLang="en-US" sz="1400">
                <a:latin typeface="+mn-lt"/>
              </a:rPr>
              <a:t>0011  11 00</a:t>
            </a:r>
          </a:p>
        </p:txBody>
      </p:sp>
      <p:sp>
        <p:nvSpPr>
          <p:cNvPr id="25642" name="TextBox 79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6780213" y="5797025"/>
            <a:ext cx="1371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+mn-lt"/>
              </a:rPr>
              <a:t>0100  00 00</a:t>
            </a:r>
          </a:p>
          <a:p>
            <a:r>
              <a:rPr lang="en-US" altLang="en-US" sz="1400">
                <a:latin typeface="+mn-lt"/>
              </a:rPr>
              <a:t>0100  01 00</a:t>
            </a:r>
          </a:p>
          <a:p>
            <a:r>
              <a:rPr lang="en-US" altLang="en-US" sz="1400">
                <a:latin typeface="+mn-lt"/>
              </a:rPr>
              <a:t>0100  10 00</a:t>
            </a:r>
          </a:p>
          <a:p>
            <a:r>
              <a:rPr lang="en-US" altLang="en-US" sz="1400">
                <a:latin typeface="+mn-lt"/>
              </a:rPr>
              <a:t>0100  11 00</a:t>
            </a:r>
          </a:p>
        </p:txBody>
      </p:sp>
      <p:grpSp>
        <p:nvGrpSpPr>
          <p:cNvPr id="25643" name="Group 46"/>
          <p:cNvGrpSpPr>
            <a:grpSpLocks/>
          </p:cNvGrpSpPr>
          <p:nvPr>
            <p:custDataLst>
              <p:tags r:id="rId42"/>
            </p:custDataLst>
          </p:nvPr>
        </p:nvGrpSpPr>
        <p:grpSpPr bwMode="auto">
          <a:xfrm>
            <a:off x="8069264" y="6200249"/>
            <a:ext cx="1455737" cy="336550"/>
            <a:chOff x="4119" y="3600"/>
            <a:chExt cx="917" cy="212"/>
          </a:xfrm>
        </p:grpSpPr>
        <p:sp>
          <p:nvSpPr>
            <p:cNvPr id="25647" name="Rectangle 44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4324" y="3652"/>
              <a:ext cx="712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21</a:t>
              </a:r>
            </a:p>
          </p:txBody>
        </p:sp>
        <p:sp>
          <p:nvSpPr>
            <p:cNvPr id="25648" name="Rectangle 45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4119" y="360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72</a:t>
              </a:r>
            </a:p>
          </p:txBody>
        </p:sp>
      </p:grpSp>
      <p:grpSp>
        <p:nvGrpSpPr>
          <p:cNvPr id="25644" name="Group 46"/>
          <p:cNvGrpSpPr>
            <a:grpSpLocks/>
          </p:cNvGrpSpPr>
          <p:nvPr>
            <p:custDataLst>
              <p:tags r:id="rId43"/>
            </p:custDataLst>
          </p:nvPr>
        </p:nvGrpSpPr>
        <p:grpSpPr bwMode="auto">
          <a:xfrm>
            <a:off x="8069264" y="6411386"/>
            <a:ext cx="1455737" cy="336550"/>
            <a:chOff x="4119" y="3600"/>
            <a:chExt cx="917" cy="212"/>
          </a:xfrm>
        </p:grpSpPr>
        <p:sp>
          <p:nvSpPr>
            <p:cNvPr id="25645" name="Rectangle 44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4324" y="3652"/>
              <a:ext cx="712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92</a:t>
              </a:r>
            </a:p>
          </p:txBody>
        </p:sp>
        <p:sp>
          <p:nvSpPr>
            <p:cNvPr id="25646" name="Rectangle 45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4119" y="3600"/>
              <a:ext cx="2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76</a:t>
              </a: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Cache Characteristics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Cache Organization (size, associativity, block size)</a:t>
            </a:r>
          </a:p>
          <a:p>
            <a:r>
              <a:rPr lang="en-US" altLang="en-US"/>
              <a:t>Cache Access</a:t>
            </a:r>
          </a:p>
          <a:p>
            <a:r>
              <a:rPr lang="en-US" altLang="en-US"/>
              <a:t>Cache Replacement</a:t>
            </a:r>
          </a:p>
          <a:p>
            <a:r>
              <a:rPr lang="en-US" altLang="en-US"/>
              <a:t>Write Policy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 dirty="0"/>
              <a:t>Cache Organization: Where can a block be placed in the cache?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20949" y="1828800"/>
            <a:ext cx="3962400" cy="4267200"/>
          </a:xfrm>
          <a:noFill/>
        </p:spPr>
        <p:txBody>
          <a:bodyPr/>
          <a:lstStyle/>
          <a:p>
            <a:r>
              <a:rPr lang="en-US" altLang="en-US" sz="2000" dirty="0"/>
              <a:t>Block 12 placed in 8-block cache:</a:t>
            </a:r>
          </a:p>
          <a:p>
            <a:pPr lvl="1"/>
            <a:r>
              <a:rPr lang="en-US" altLang="en-US" sz="1800" dirty="0">
                <a:solidFill>
                  <a:srgbClr val="FF0000"/>
                </a:solidFill>
              </a:rPr>
              <a:t>Fully associative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FF0000"/>
                </a:solidFill>
              </a:rPr>
              <a:t>direct mapped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FF0000"/>
                </a:solidFill>
              </a:rPr>
              <a:t>n-way set associative</a:t>
            </a:r>
          </a:p>
          <a:p>
            <a:pPr lvl="1"/>
            <a:r>
              <a:rPr lang="en-US" altLang="en-US" sz="1800" dirty="0"/>
              <a:t>index = pointer to the set in the cache where a memory location might be cached</a:t>
            </a:r>
          </a:p>
          <a:p>
            <a:pPr lvl="1">
              <a:buFontTx/>
              <a:buNone/>
            </a:pPr>
            <a:r>
              <a:rPr lang="en-US" altLang="en-US" sz="1800" dirty="0"/>
              <a:t>(associativity = degree of freedom in placing a particular block of memory)</a:t>
            </a:r>
          </a:p>
          <a:p>
            <a:pPr lvl="1">
              <a:buFontTx/>
              <a:buNone/>
            </a:pPr>
            <a:r>
              <a:rPr lang="en-US" altLang="en-US" sz="1800" dirty="0"/>
              <a:t>(set = a collection of cache blocks with the same cache index)</a:t>
            </a:r>
          </a:p>
        </p:txBody>
      </p:sp>
      <p:pic>
        <p:nvPicPr>
          <p:cNvPr id="29700" name="Picture 4" descr="AppC-fig0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1828799"/>
            <a:ext cx="6252099" cy="4969617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17600" y="419100"/>
            <a:ext cx="8693150" cy="3810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/>
              <a:t>Cache Access: How Is a Block Found </a:t>
            </a:r>
            <a:br>
              <a:rPr lang="en-US" altLang="en-US" dirty="0"/>
            </a:br>
            <a:r>
              <a:rPr lang="en-US" altLang="en-US" dirty="0"/>
              <a:t>In the Cache?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28850" y="1562100"/>
            <a:ext cx="7962900" cy="4114800"/>
          </a:xfrm>
          <a:noFill/>
        </p:spPr>
        <p:txBody>
          <a:bodyPr/>
          <a:lstStyle/>
          <a:p>
            <a:r>
              <a:rPr lang="en-US" altLang="en-US" dirty="0"/>
              <a:t>Tag on each block</a:t>
            </a:r>
          </a:p>
          <a:p>
            <a:pPr lvl="1"/>
            <a:r>
              <a:rPr lang="en-US" altLang="en-US" dirty="0"/>
              <a:t>No need to check index or block offset</a:t>
            </a:r>
          </a:p>
          <a:p>
            <a:r>
              <a:rPr lang="en-US" altLang="en-US" dirty="0"/>
              <a:t>Increasing associativity shrinks index, expands tag</a:t>
            </a:r>
          </a:p>
        </p:txBody>
      </p:sp>
      <p:sp>
        <p:nvSpPr>
          <p:cNvPr id="31748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52764" y="4549775"/>
            <a:ext cx="3247685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FA:  No index, large tags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DM: Large index, smaller tags</a:t>
            </a:r>
          </a:p>
        </p:txBody>
      </p:sp>
      <p:sp>
        <p:nvSpPr>
          <p:cNvPr id="31749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53001" y="2819401"/>
            <a:ext cx="110607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Address</a:t>
            </a:r>
          </a:p>
        </p:txBody>
      </p:sp>
      <p:sp>
        <p:nvSpPr>
          <p:cNvPr id="31750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26350" y="5111750"/>
            <a:ext cx="13589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1751" name="Line 8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8077200" y="51054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20000" y="5257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3" name="Rectangle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34313" y="5410201"/>
            <a:ext cx="705322" cy="33598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Cache</a:t>
            </a:r>
          </a:p>
        </p:txBody>
      </p:sp>
      <p:sp>
        <p:nvSpPr>
          <p:cNvPr id="31754" name="Rectangle 1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605714" y="4800601"/>
            <a:ext cx="55464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tags</a:t>
            </a:r>
          </a:p>
        </p:txBody>
      </p:sp>
      <p:sp>
        <p:nvSpPr>
          <p:cNvPr id="31755" name="Rectangle 12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215313" y="4800601"/>
            <a:ext cx="5706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data</a:t>
            </a:r>
          </a:p>
        </p:txBody>
      </p:sp>
      <p:sp>
        <p:nvSpPr>
          <p:cNvPr id="31756" name="Line 1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086600" y="3962400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7086600" y="5562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758" name="Picture 15" descr="Ch5-fig05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00400"/>
            <a:ext cx="72390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Cache Organization -- Overview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077156" y="1662288"/>
            <a:ext cx="7772400" cy="457200"/>
          </a:xfrm>
          <a:noFill/>
        </p:spPr>
        <p:txBody>
          <a:bodyPr>
            <a:normAutofit lnSpcReduction="10000"/>
          </a:bodyPr>
          <a:lstStyle/>
          <a:p>
            <a:r>
              <a:rPr lang="en-US" altLang="en-US">
                <a:latin typeface="+mn-lt"/>
              </a:rPr>
              <a:t>A typical cache has three dimensions</a:t>
            </a:r>
          </a:p>
        </p:txBody>
      </p:sp>
      <p:grpSp>
        <p:nvGrpSpPr>
          <p:cNvPr id="33796" name="Group 16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3226506" y="2500488"/>
            <a:ext cx="4025900" cy="457200"/>
            <a:chOff x="1108" y="1440"/>
            <a:chExt cx="2536" cy="288"/>
          </a:xfrm>
        </p:grpSpPr>
        <p:grpSp>
          <p:nvGrpSpPr>
            <p:cNvPr id="33852" name="Group 6"/>
            <p:cNvGrpSpPr>
              <a:grpSpLocks/>
            </p:cNvGrpSpPr>
            <p:nvPr/>
          </p:nvGrpSpPr>
          <p:grpSpPr bwMode="auto">
            <a:xfrm>
              <a:off x="1540" y="1440"/>
              <a:ext cx="2104" cy="144"/>
              <a:chOff x="1540" y="1440"/>
              <a:chExt cx="2104" cy="144"/>
            </a:xfrm>
          </p:grpSpPr>
          <p:sp>
            <p:nvSpPr>
              <p:cNvPr id="33862" name="Rectangle 4"/>
              <p:cNvSpPr>
                <a:spLocks noChangeArrowhead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1540" y="1444"/>
                <a:ext cx="2104" cy="1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tx2"/>
                    </a:solidFill>
                    <a:latin typeface="+mn-lt"/>
                  </a:rPr>
                  <a:t>tag                         data                  </a:t>
                </a:r>
              </a:p>
            </p:txBody>
          </p:sp>
          <p:sp>
            <p:nvSpPr>
              <p:cNvPr id="33863" name="Line 5"/>
              <p:cNvSpPr>
                <a:spLocks noChangeShapeType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948" y="144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53" name="Group 9"/>
            <p:cNvGrpSpPr>
              <a:grpSpLocks/>
            </p:cNvGrpSpPr>
            <p:nvPr/>
          </p:nvGrpSpPr>
          <p:grpSpPr bwMode="auto">
            <a:xfrm>
              <a:off x="1396" y="1488"/>
              <a:ext cx="2104" cy="144"/>
              <a:chOff x="1396" y="1488"/>
              <a:chExt cx="2104" cy="144"/>
            </a:xfrm>
          </p:grpSpPr>
          <p:sp>
            <p:nvSpPr>
              <p:cNvPr id="33860" name="Rectangle 7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1396" y="1492"/>
                <a:ext cx="2104" cy="1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tx2"/>
                    </a:solidFill>
                    <a:latin typeface="+mn-lt"/>
                  </a:rPr>
                  <a:t>tag                         data                  </a:t>
                </a:r>
              </a:p>
            </p:txBody>
          </p:sp>
          <p:sp>
            <p:nvSpPr>
              <p:cNvPr id="33861" name="Line 8"/>
              <p:cNvSpPr>
                <a:spLocks noChangeShapeType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1804" y="148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54" name="Group 12"/>
            <p:cNvGrpSpPr>
              <a:grpSpLocks/>
            </p:cNvGrpSpPr>
            <p:nvPr/>
          </p:nvGrpSpPr>
          <p:grpSpPr bwMode="auto">
            <a:xfrm>
              <a:off x="1252" y="1536"/>
              <a:ext cx="2104" cy="144"/>
              <a:chOff x="1252" y="1536"/>
              <a:chExt cx="2104" cy="144"/>
            </a:xfrm>
          </p:grpSpPr>
          <p:sp>
            <p:nvSpPr>
              <p:cNvPr id="33858" name="Rectangle 10"/>
              <p:cNvSpPr>
                <a:spLocks noChangeArrowheads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1252" y="1540"/>
                <a:ext cx="2104" cy="1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tx2"/>
                    </a:solidFill>
                    <a:latin typeface="+mn-lt"/>
                  </a:rPr>
                  <a:t>tag                         data                  </a:t>
                </a:r>
              </a:p>
            </p:txBody>
          </p:sp>
          <p:sp>
            <p:nvSpPr>
              <p:cNvPr id="33859" name="Line 11"/>
              <p:cNvSpPr>
                <a:spLocks noChangeShapeType="1"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660" y="153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55" name="Group 15"/>
            <p:cNvGrpSpPr>
              <a:grpSpLocks/>
            </p:cNvGrpSpPr>
            <p:nvPr/>
          </p:nvGrpSpPr>
          <p:grpSpPr bwMode="auto">
            <a:xfrm>
              <a:off x="1108" y="1584"/>
              <a:ext cx="2104" cy="144"/>
              <a:chOff x="1108" y="1584"/>
              <a:chExt cx="2104" cy="144"/>
            </a:xfrm>
          </p:grpSpPr>
          <p:sp>
            <p:nvSpPr>
              <p:cNvPr id="33856" name="Rectangle 13"/>
              <p:cNvSpPr>
                <a:spLocks noChangeArrowheads="1"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1108" y="1588"/>
                <a:ext cx="2104" cy="1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tx2"/>
                    </a:solidFill>
                    <a:latin typeface="+mn-lt"/>
                  </a:rPr>
                  <a:t>tag                         data                  </a:t>
                </a:r>
              </a:p>
            </p:txBody>
          </p:sp>
          <p:sp>
            <p:nvSpPr>
              <p:cNvPr id="33857" name="Line 14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1516" y="158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797" name="Group 2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226506" y="3110088"/>
            <a:ext cx="4025900" cy="457200"/>
            <a:chOff x="1108" y="1824"/>
            <a:chExt cx="2536" cy="288"/>
          </a:xfrm>
        </p:grpSpPr>
        <p:grpSp>
          <p:nvGrpSpPr>
            <p:cNvPr id="33840" name="Group 19"/>
            <p:cNvGrpSpPr>
              <a:grpSpLocks/>
            </p:cNvGrpSpPr>
            <p:nvPr/>
          </p:nvGrpSpPr>
          <p:grpSpPr bwMode="auto">
            <a:xfrm>
              <a:off x="1540" y="1824"/>
              <a:ext cx="2104" cy="144"/>
              <a:chOff x="1540" y="1824"/>
              <a:chExt cx="2104" cy="144"/>
            </a:xfrm>
          </p:grpSpPr>
          <p:sp>
            <p:nvSpPr>
              <p:cNvPr id="33850" name="Rectangle 17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1540" y="1828"/>
                <a:ext cx="2104" cy="1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tx2"/>
                    </a:solidFill>
                    <a:latin typeface="+mn-lt"/>
                  </a:rPr>
                  <a:t>tag                         data                  </a:t>
                </a:r>
              </a:p>
            </p:txBody>
          </p:sp>
          <p:sp>
            <p:nvSpPr>
              <p:cNvPr id="33851" name="Line 18"/>
              <p:cNvSpPr>
                <a:spLocks noChangeShapeType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1948" y="182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41" name="Group 22"/>
            <p:cNvGrpSpPr>
              <a:grpSpLocks/>
            </p:cNvGrpSpPr>
            <p:nvPr/>
          </p:nvGrpSpPr>
          <p:grpSpPr bwMode="auto">
            <a:xfrm>
              <a:off x="1396" y="1872"/>
              <a:ext cx="2104" cy="144"/>
              <a:chOff x="1396" y="1872"/>
              <a:chExt cx="2104" cy="144"/>
            </a:xfrm>
          </p:grpSpPr>
          <p:sp>
            <p:nvSpPr>
              <p:cNvPr id="33848" name="Rectangle 20"/>
              <p:cNvSpPr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1396" y="1876"/>
                <a:ext cx="2104" cy="1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tx2"/>
                    </a:solidFill>
                    <a:latin typeface="+mn-lt"/>
                  </a:rPr>
                  <a:t>tag                         data                  </a:t>
                </a:r>
              </a:p>
            </p:txBody>
          </p:sp>
          <p:sp>
            <p:nvSpPr>
              <p:cNvPr id="33849" name="Line 21"/>
              <p:cNvSpPr>
                <a:spLocks noChangeShapeType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1804" y="187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42" name="Group 25"/>
            <p:cNvGrpSpPr>
              <a:grpSpLocks/>
            </p:cNvGrpSpPr>
            <p:nvPr/>
          </p:nvGrpSpPr>
          <p:grpSpPr bwMode="auto">
            <a:xfrm>
              <a:off x="1252" y="1920"/>
              <a:ext cx="2104" cy="144"/>
              <a:chOff x="1252" y="1920"/>
              <a:chExt cx="2104" cy="144"/>
            </a:xfrm>
          </p:grpSpPr>
          <p:sp>
            <p:nvSpPr>
              <p:cNvPr id="33846" name="Rectangle 23"/>
              <p:cNvSpPr>
                <a:spLocks noChangeArrowhead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252" y="1924"/>
                <a:ext cx="2104" cy="1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tx2"/>
                    </a:solidFill>
                    <a:latin typeface="+mn-lt"/>
                  </a:rPr>
                  <a:t>tag                         data                  </a:t>
                </a:r>
              </a:p>
            </p:txBody>
          </p:sp>
          <p:sp>
            <p:nvSpPr>
              <p:cNvPr id="33847" name="Line 24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1660" y="19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43" name="Group 28"/>
            <p:cNvGrpSpPr>
              <a:grpSpLocks/>
            </p:cNvGrpSpPr>
            <p:nvPr/>
          </p:nvGrpSpPr>
          <p:grpSpPr bwMode="auto">
            <a:xfrm>
              <a:off x="1108" y="1968"/>
              <a:ext cx="2104" cy="144"/>
              <a:chOff x="1108" y="1968"/>
              <a:chExt cx="2104" cy="144"/>
            </a:xfrm>
          </p:grpSpPr>
          <p:sp>
            <p:nvSpPr>
              <p:cNvPr id="33844" name="Rectangle 26"/>
              <p:cNvSpPr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108" y="1972"/>
                <a:ext cx="2104" cy="1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tx2"/>
                    </a:solidFill>
                    <a:latin typeface="+mn-lt"/>
                  </a:rPr>
                  <a:t>tag                         data                  </a:t>
                </a:r>
              </a:p>
            </p:txBody>
          </p:sp>
          <p:sp>
            <p:nvSpPr>
              <p:cNvPr id="33845" name="Line 27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1516" y="196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798" name="Group 42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226506" y="3719688"/>
            <a:ext cx="4025900" cy="457200"/>
            <a:chOff x="1108" y="2208"/>
            <a:chExt cx="2536" cy="288"/>
          </a:xfrm>
        </p:grpSpPr>
        <p:grpSp>
          <p:nvGrpSpPr>
            <p:cNvPr id="33828" name="Group 32"/>
            <p:cNvGrpSpPr>
              <a:grpSpLocks/>
            </p:cNvGrpSpPr>
            <p:nvPr/>
          </p:nvGrpSpPr>
          <p:grpSpPr bwMode="auto">
            <a:xfrm>
              <a:off x="1540" y="2208"/>
              <a:ext cx="2104" cy="144"/>
              <a:chOff x="1540" y="2208"/>
              <a:chExt cx="2104" cy="144"/>
            </a:xfrm>
          </p:grpSpPr>
          <p:sp>
            <p:nvSpPr>
              <p:cNvPr id="33838" name="Rectangle 30"/>
              <p:cNvSpPr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1540" y="2212"/>
                <a:ext cx="2104" cy="1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tx2"/>
                    </a:solidFill>
                    <a:latin typeface="+mn-lt"/>
                  </a:rPr>
                  <a:t>tag                         data                  </a:t>
                </a:r>
              </a:p>
            </p:txBody>
          </p:sp>
          <p:sp>
            <p:nvSpPr>
              <p:cNvPr id="33839" name="Line 31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1948" y="220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29" name="Group 35"/>
            <p:cNvGrpSpPr>
              <a:grpSpLocks/>
            </p:cNvGrpSpPr>
            <p:nvPr/>
          </p:nvGrpSpPr>
          <p:grpSpPr bwMode="auto">
            <a:xfrm>
              <a:off x="1396" y="2256"/>
              <a:ext cx="2104" cy="144"/>
              <a:chOff x="1396" y="2256"/>
              <a:chExt cx="2104" cy="144"/>
            </a:xfrm>
          </p:grpSpPr>
          <p:sp>
            <p:nvSpPr>
              <p:cNvPr id="33836" name="Rectangle 33"/>
              <p:cNvSpPr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1396" y="2260"/>
                <a:ext cx="2104" cy="1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tx2"/>
                    </a:solidFill>
                    <a:latin typeface="+mn-lt"/>
                  </a:rPr>
                  <a:t>tag                         data                  </a:t>
                </a:r>
              </a:p>
            </p:txBody>
          </p:sp>
          <p:sp>
            <p:nvSpPr>
              <p:cNvPr id="33837" name="Line 34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1804" y="225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30" name="Group 38"/>
            <p:cNvGrpSpPr>
              <a:grpSpLocks/>
            </p:cNvGrpSpPr>
            <p:nvPr/>
          </p:nvGrpSpPr>
          <p:grpSpPr bwMode="auto">
            <a:xfrm>
              <a:off x="1252" y="2304"/>
              <a:ext cx="2104" cy="144"/>
              <a:chOff x="1252" y="2304"/>
              <a:chExt cx="2104" cy="144"/>
            </a:xfrm>
          </p:grpSpPr>
          <p:sp>
            <p:nvSpPr>
              <p:cNvPr id="33834" name="Rectangle 36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1252" y="2308"/>
                <a:ext cx="2104" cy="1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tx2"/>
                    </a:solidFill>
                    <a:latin typeface="+mn-lt"/>
                  </a:rPr>
                  <a:t>tag                         data                  </a:t>
                </a:r>
              </a:p>
            </p:txBody>
          </p:sp>
          <p:sp>
            <p:nvSpPr>
              <p:cNvPr id="33835" name="Line 37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1660" y="230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31" name="Group 41"/>
            <p:cNvGrpSpPr>
              <a:grpSpLocks/>
            </p:cNvGrpSpPr>
            <p:nvPr/>
          </p:nvGrpSpPr>
          <p:grpSpPr bwMode="auto">
            <a:xfrm>
              <a:off x="1108" y="2352"/>
              <a:ext cx="2104" cy="144"/>
              <a:chOff x="1108" y="2352"/>
              <a:chExt cx="2104" cy="144"/>
            </a:xfrm>
          </p:grpSpPr>
          <p:sp>
            <p:nvSpPr>
              <p:cNvPr id="33832" name="Rectangle 39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108" y="2356"/>
                <a:ext cx="2104" cy="1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tx2"/>
                    </a:solidFill>
                    <a:latin typeface="+mn-lt"/>
                  </a:rPr>
                  <a:t>tag                         data                  </a:t>
                </a:r>
              </a:p>
            </p:txBody>
          </p:sp>
          <p:sp>
            <p:nvSpPr>
              <p:cNvPr id="33833" name="Line 40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516" y="235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3799" name="Group 5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226506" y="5167488"/>
            <a:ext cx="4025900" cy="457200"/>
            <a:chOff x="1108" y="3120"/>
            <a:chExt cx="2536" cy="288"/>
          </a:xfrm>
        </p:grpSpPr>
        <p:grpSp>
          <p:nvGrpSpPr>
            <p:cNvPr id="33816" name="Group 45"/>
            <p:cNvGrpSpPr>
              <a:grpSpLocks/>
            </p:cNvGrpSpPr>
            <p:nvPr/>
          </p:nvGrpSpPr>
          <p:grpSpPr bwMode="auto">
            <a:xfrm>
              <a:off x="1540" y="3120"/>
              <a:ext cx="2104" cy="144"/>
              <a:chOff x="1540" y="3120"/>
              <a:chExt cx="2104" cy="144"/>
            </a:xfrm>
          </p:grpSpPr>
          <p:sp>
            <p:nvSpPr>
              <p:cNvPr id="33826" name="Rectangle 43"/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1540" y="3124"/>
                <a:ext cx="2104" cy="1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tx2"/>
                    </a:solidFill>
                    <a:latin typeface="+mn-lt"/>
                  </a:rPr>
                  <a:t>tag                         data                  </a:t>
                </a:r>
              </a:p>
            </p:txBody>
          </p:sp>
          <p:sp>
            <p:nvSpPr>
              <p:cNvPr id="33827" name="Line 44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1948" y="312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17" name="Group 48"/>
            <p:cNvGrpSpPr>
              <a:grpSpLocks/>
            </p:cNvGrpSpPr>
            <p:nvPr/>
          </p:nvGrpSpPr>
          <p:grpSpPr bwMode="auto">
            <a:xfrm>
              <a:off x="1396" y="3168"/>
              <a:ext cx="2104" cy="144"/>
              <a:chOff x="1396" y="3168"/>
              <a:chExt cx="2104" cy="144"/>
            </a:xfrm>
          </p:grpSpPr>
          <p:sp>
            <p:nvSpPr>
              <p:cNvPr id="33824" name="Rectangle 46"/>
              <p:cNvSpPr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396" y="3172"/>
                <a:ext cx="2104" cy="1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tx2"/>
                    </a:solidFill>
                    <a:latin typeface="+mn-lt"/>
                  </a:rPr>
                  <a:t>tag                         data                  </a:t>
                </a:r>
              </a:p>
            </p:txBody>
          </p:sp>
          <p:sp>
            <p:nvSpPr>
              <p:cNvPr id="33825" name="Line 47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804" y="3168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18" name="Group 51"/>
            <p:cNvGrpSpPr>
              <a:grpSpLocks/>
            </p:cNvGrpSpPr>
            <p:nvPr/>
          </p:nvGrpSpPr>
          <p:grpSpPr bwMode="auto">
            <a:xfrm>
              <a:off x="1252" y="3216"/>
              <a:ext cx="2104" cy="144"/>
              <a:chOff x="1252" y="3216"/>
              <a:chExt cx="2104" cy="144"/>
            </a:xfrm>
          </p:grpSpPr>
          <p:sp>
            <p:nvSpPr>
              <p:cNvPr id="33822" name="Rectangle 49"/>
              <p:cNvSpPr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252" y="3220"/>
                <a:ext cx="2104" cy="1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tx2"/>
                    </a:solidFill>
                    <a:latin typeface="+mn-lt"/>
                  </a:rPr>
                  <a:t>tag                         data                  </a:t>
                </a:r>
              </a:p>
            </p:txBody>
          </p:sp>
          <p:sp>
            <p:nvSpPr>
              <p:cNvPr id="33823" name="Line 50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660" y="321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19" name="Group 54"/>
            <p:cNvGrpSpPr>
              <a:grpSpLocks/>
            </p:cNvGrpSpPr>
            <p:nvPr/>
          </p:nvGrpSpPr>
          <p:grpSpPr bwMode="auto">
            <a:xfrm>
              <a:off x="1108" y="3264"/>
              <a:ext cx="2104" cy="144"/>
              <a:chOff x="1108" y="3264"/>
              <a:chExt cx="2104" cy="144"/>
            </a:xfrm>
          </p:grpSpPr>
          <p:sp>
            <p:nvSpPr>
              <p:cNvPr id="33820" name="Rectangle 52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108" y="3268"/>
                <a:ext cx="2104" cy="1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Char char="•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solidFill>
                      <a:schemeClr val="tx2"/>
                    </a:solidFill>
                    <a:latin typeface="+mn-lt"/>
                  </a:rPr>
                  <a:t>tag                         data                  </a:t>
                </a:r>
              </a:p>
            </p:txBody>
          </p:sp>
          <p:sp>
            <p:nvSpPr>
              <p:cNvPr id="33821" name="Line 53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516" y="3264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800" name="Rectangle 5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82270" y="4253088"/>
            <a:ext cx="234039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.</a:t>
            </a:r>
          </a:p>
        </p:txBody>
      </p:sp>
      <p:sp>
        <p:nvSpPr>
          <p:cNvPr id="33801" name="Line 57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3905956" y="592948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58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572956" y="592948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5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3905956" y="6005688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Rectangle 6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044070" y="6081889"/>
            <a:ext cx="218329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Bytes/block (</a:t>
            </a:r>
            <a:r>
              <a:rPr lang="en-US" altLang="en-US" sz="1600" i="1">
                <a:solidFill>
                  <a:schemeClr val="tx2"/>
                </a:solidFill>
                <a:latin typeface="+mn-lt"/>
              </a:rPr>
              <a:t>block size</a:t>
            </a:r>
            <a:r>
              <a:rPr lang="en-US" altLang="en-US" sz="1600">
                <a:solidFill>
                  <a:schemeClr val="tx2"/>
                </a:solidFill>
                <a:latin typeface="+mn-lt"/>
              </a:rPr>
              <a:t>)</a:t>
            </a:r>
          </a:p>
        </p:txBody>
      </p:sp>
      <p:sp>
        <p:nvSpPr>
          <p:cNvPr id="33805" name="Line 61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953956" y="4176888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62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7715956" y="3795888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63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7030156" y="3795888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Rectangle 6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777870" y="3795889"/>
            <a:ext cx="2289089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Blocks/set (</a:t>
            </a:r>
            <a:r>
              <a:rPr lang="en-US" altLang="en-US" sz="1600" i="1">
                <a:solidFill>
                  <a:schemeClr val="tx2"/>
                </a:solidFill>
                <a:latin typeface="+mn-lt"/>
              </a:rPr>
              <a:t>associativity</a:t>
            </a:r>
            <a:r>
              <a:rPr lang="en-US" altLang="en-US" sz="1600">
                <a:solidFill>
                  <a:schemeClr val="tx2"/>
                </a:solidFill>
                <a:latin typeface="+mn-lt"/>
              </a:rPr>
              <a:t>)</a:t>
            </a:r>
          </a:p>
        </p:txBody>
      </p:sp>
      <p:sp>
        <p:nvSpPr>
          <p:cNvPr id="33809" name="Line 65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2534356" y="250048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66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534356" y="570088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Line 67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2686756" y="2500488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Rectangle 68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 rot="-5400000">
            <a:off x="1248918" y="3799344"/>
            <a:ext cx="253595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Number of sets (</a:t>
            </a:r>
            <a:r>
              <a:rPr lang="en-US" altLang="en-US" sz="1600" i="1">
                <a:solidFill>
                  <a:schemeClr val="tx2"/>
                </a:solidFill>
                <a:latin typeface="+mn-lt"/>
              </a:rPr>
              <a:t>cache size</a:t>
            </a:r>
            <a:r>
              <a:rPr lang="en-US" altLang="en-US" sz="1600">
                <a:solidFill>
                  <a:schemeClr val="tx2"/>
                </a:solidFill>
                <a:latin typeface="+mn-lt"/>
              </a:rPr>
              <a:t>)</a:t>
            </a:r>
          </a:p>
        </p:txBody>
      </p:sp>
      <p:sp>
        <p:nvSpPr>
          <p:cNvPr id="33813" name="Rectangle 6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328564" y="2135363"/>
            <a:ext cx="31877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  tag                  index         block offset</a:t>
            </a:r>
          </a:p>
        </p:txBody>
      </p:sp>
      <p:sp>
        <p:nvSpPr>
          <p:cNvPr id="33814" name="Line 70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8173156" y="19670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Line 71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9316156" y="19670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Cache Access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16 KB, 4-way set-associative cache, 32-bit address, byte-addressable memory, 16-byte cache blocks/lines</a:t>
            </a:r>
          </a:p>
        </p:txBody>
      </p:sp>
      <p:grpSp>
        <p:nvGrpSpPr>
          <p:cNvPr id="35844" name="Group 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905000" y="4495800"/>
            <a:ext cx="7862888" cy="2133600"/>
            <a:chOff x="138113" y="4191000"/>
            <a:chExt cx="7862887" cy="2133600"/>
          </a:xfrm>
        </p:grpSpPr>
        <p:sp>
          <p:nvSpPr>
            <p:cNvPr id="35846" name="Rectangle 4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25550" y="4883150"/>
              <a:ext cx="6769100" cy="144145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chemeClr val="tx2"/>
                </a:solidFill>
              </a:endParaRPr>
            </a:p>
          </p:txBody>
        </p:sp>
        <p:sp>
          <p:nvSpPr>
            <p:cNvPr id="35847" name="Line 5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219200" y="5105400"/>
              <a:ext cx="6781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48" name="Rectangle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433513" y="4572000"/>
              <a:ext cx="945773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tag  data</a:t>
              </a:r>
            </a:p>
          </p:txBody>
        </p:sp>
        <p:sp>
          <p:nvSpPr>
            <p:cNvPr id="35849" name="Line 7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4419600" y="487680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0" name="Line 8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2819400" y="487680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Line 9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6248400" y="487680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2" name="Line 10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828800" y="4876800"/>
              <a:ext cx="0" cy="2286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3" name="Line 11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3352800" y="4876800"/>
              <a:ext cx="0" cy="2286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Line 12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4953000" y="4876800"/>
              <a:ext cx="0" cy="2286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5" name="Line 13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6781800" y="4876800"/>
              <a:ext cx="0" cy="2286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56" name="Rectangle 14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957513" y="4572000"/>
              <a:ext cx="945773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tag  data</a:t>
              </a:r>
            </a:p>
          </p:txBody>
        </p:sp>
        <p:sp>
          <p:nvSpPr>
            <p:cNvPr id="35857" name="Rectangle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557713" y="4572000"/>
              <a:ext cx="945773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tag  data</a:t>
              </a:r>
            </a:p>
          </p:txBody>
        </p:sp>
        <p:sp>
          <p:nvSpPr>
            <p:cNvPr id="35858" name="Rectangle 1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386513" y="4572000"/>
              <a:ext cx="945773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  <a:latin typeface="+mn-lt"/>
                </a:rPr>
                <a:t>tag  data</a:t>
              </a:r>
            </a:p>
          </p:txBody>
        </p:sp>
        <p:sp>
          <p:nvSpPr>
            <p:cNvPr id="35859" name="Line 17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457200" y="4495800"/>
              <a:ext cx="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0" name="Line 18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457200" y="55626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1" name="Rectangle 19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38113" y="4191000"/>
              <a:ext cx="660438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150000"/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chemeClr val="tx2"/>
                  </a:solidFill>
                  <a:latin typeface="+mn-lt"/>
                </a:rPr>
                <a:t>index</a:t>
              </a:r>
            </a:p>
          </p:txBody>
        </p:sp>
        <p:sp>
          <p:nvSpPr>
            <p:cNvPr id="35862" name="Line 20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1219200" y="5715000"/>
              <a:ext cx="6781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3" name="Line 21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4419600" y="548640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Line 22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2819400" y="548640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Line 23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6248400" y="548640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6" name="Line 24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828800" y="5486400"/>
              <a:ext cx="0" cy="2286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7" name="Line 25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352800" y="5486400"/>
              <a:ext cx="0" cy="2286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8" name="Line 26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4953000" y="5486400"/>
              <a:ext cx="0" cy="2286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69" name="Line 27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6781800" y="5486400"/>
              <a:ext cx="0" cy="2286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0" name="Line 28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>
              <a:off x="1219200" y="5486400"/>
              <a:ext cx="6781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>
            <p:custDataLst>
              <p:tags r:id="rId4"/>
            </p:custDataLst>
          </p:nvPr>
        </p:nvSpPr>
        <p:spPr>
          <a:xfrm>
            <a:off x="2605087" y="2448685"/>
            <a:ext cx="5181600" cy="2247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/>
              <a:t>At what index would you find the word at address 0x200356A4?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A.  0x56</a:t>
            </a:r>
          </a:p>
          <a:p>
            <a:pPr marL="342900" indent="-342900">
              <a:buFontTx/>
              <a:buAutoNum type="alphaUcPeriod" startAt="2"/>
              <a:defRPr/>
            </a:pPr>
            <a:r>
              <a:rPr lang="en-US" sz="2000" dirty="0"/>
              <a:t>0x6A</a:t>
            </a:r>
          </a:p>
          <a:p>
            <a:pPr marL="342900" indent="-342900">
              <a:buFontTx/>
              <a:buAutoNum type="alphaUcPeriod" startAt="2"/>
              <a:defRPr/>
            </a:pPr>
            <a:r>
              <a:rPr lang="en-US" sz="2000" dirty="0"/>
              <a:t>0xA4</a:t>
            </a:r>
          </a:p>
          <a:p>
            <a:pPr marL="342900" indent="-342900">
              <a:buFontTx/>
              <a:buAutoNum type="alphaUcPeriod" startAt="2"/>
              <a:defRPr/>
            </a:pPr>
            <a:r>
              <a:rPr lang="en-US" sz="2000" dirty="0"/>
              <a:t>0x56A</a:t>
            </a:r>
          </a:p>
          <a:p>
            <a:pPr marL="342900" indent="-342900">
              <a:buFontTx/>
              <a:buAutoNum type="alphaUcPeriod" startAt="2"/>
              <a:defRPr/>
            </a:pPr>
            <a:r>
              <a:rPr lang="en-US" sz="2000" dirty="0"/>
              <a:t>None of the above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A set-associative cache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705100" y="5511800"/>
            <a:ext cx="7772400" cy="1295400"/>
          </a:xfrm>
          <a:noFill/>
        </p:spPr>
        <p:txBody>
          <a:bodyPr>
            <a:normAutofit fontScale="85000" lnSpcReduction="10000"/>
          </a:bodyPr>
          <a:lstStyle/>
          <a:p>
            <a:r>
              <a:rPr lang="en-US" altLang="en-US"/>
              <a:t>A cache that can put a line of data in exactly </a:t>
            </a:r>
            <a:r>
              <a:rPr lang="en-US" altLang="en-US" i="1"/>
              <a:t>n</a:t>
            </a:r>
            <a:r>
              <a:rPr lang="en-US" altLang="en-US"/>
              <a:t> places is called </a:t>
            </a:r>
            <a:r>
              <a:rPr lang="en-US" altLang="en-US" i="1"/>
              <a:t>n-way set-associative.</a:t>
            </a:r>
          </a:p>
          <a:p>
            <a:r>
              <a:rPr lang="en-US" altLang="en-US"/>
              <a:t>The cache lines that share the same index are a cache </a:t>
            </a:r>
            <a:r>
              <a:rPr lang="en-US" altLang="en-US" i="1"/>
              <a:t>set</a:t>
            </a:r>
            <a:r>
              <a:rPr lang="en-US" altLang="en-US"/>
              <a:t>.</a:t>
            </a:r>
          </a:p>
        </p:txBody>
      </p:sp>
      <p:sp>
        <p:nvSpPr>
          <p:cNvPr id="3789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264150" y="2216150"/>
            <a:ext cx="26543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7893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257800" y="24384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172200" y="2209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95914" y="1905001"/>
            <a:ext cx="46807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tag</a:t>
            </a:r>
          </a:p>
        </p:txBody>
      </p:sp>
      <p:sp>
        <p:nvSpPr>
          <p:cNvPr id="37896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691313" y="1905001"/>
            <a:ext cx="5706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data</a:t>
            </a:r>
          </a:p>
        </p:txBody>
      </p:sp>
      <p:sp>
        <p:nvSpPr>
          <p:cNvPr id="37897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91200" y="3429001"/>
            <a:ext cx="43601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4 entries, each block holds one word, each word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in memory maps to one of a set of </a:t>
            </a:r>
            <a:r>
              <a:rPr lang="en-US" altLang="en-US" sz="1600" i="1">
                <a:solidFill>
                  <a:schemeClr val="tx2"/>
                </a:solidFill>
                <a:latin typeface="+mn-lt"/>
              </a:rPr>
              <a:t>n</a:t>
            </a:r>
            <a:r>
              <a:rPr lang="en-US" altLang="en-US" sz="1600">
                <a:solidFill>
                  <a:schemeClr val="tx2"/>
                </a:solidFill>
                <a:latin typeface="+mn-lt"/>
              </a:rPr>
              <a:t> cache lines</a:t>
            </a:r>
          </a:p>
        </p:txBody>
      </p:sp>
      <p:sp>
        <p:nvSpPr>
          <p:cNvPr id="37898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68758" y="1752601"/>
            <a:ext cx="2172070" cy="3967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solidFill>
                  <a:schemeClr val="tx2"/>
                </a:solidFill>
                <a:latin typeface="+mn-lt"/>
              </a:rPr>
              <a:t>address string: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4	0000 01 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8	0000 10 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12	0000 11 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4	0000 01 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8	0000 10 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20	0001 01 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4	0000 01 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8	0000 10 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20	0001 01 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24	0001 10 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36	0010 01 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4	0000 01 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+mn-lt"/>
              </a:rPr>
              <a:t>20	0001 01 00</a:t>
            </a:r>
          </a:p>
        </p:txBody>
      </p:sp>
      <p:sp>
        <p:nvSpPr>
          <p:cNvPr id="37899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329114" y="1752601"/>
            <a:ext cx="104035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00000100</a:t>
            </a:r>
          </a:p>
        </p:txBody>
      </p:sp>
      <p:sp>
        <p:nvSpPr>
          <p:cNvPr id="37900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876800" y="22098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876800" y="2514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Rectangle 1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931150" y="2216150"/>
            <a:ext cx="26543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7903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7924800" y="24384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8839200" y="2209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Rectangle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062914" y="1905001"/>
            <a:ext cx="46807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tag</a:t>
            </a:r>
          </a:p>
        </p:txBody>
      </p:sp>
      <p:sp>
        <p:nvSpPr>
          <p:cNvPr id="37906" name="Rectangle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358313" y="1905001"/>
            <a:ext cx="57067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data</a:t>
            </a:r>
          </a:p>
        </p:txBody>
      </p:sp>
      <p:sp>
        <p:nvSpPr>
          <p:cNvPr id="37907" name="Rectangle 4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264150" y="2673350"/>
            <a:ext cx="26543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7908" name="Line 5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257800" y="28956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6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6172200" y="2667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Rectangle 14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931150" y="2673350"/>
            <a:ext cx="26543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7911" name="Line 15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7924800" y="28956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Line 16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8839200" y="2667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Which Block Should be Replaced on a Miss?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20949" y="1828800"/>
            <a:ext cx="7620000" cy="4114800"/>
          </a:xfrm>
          <a:noFill/>
        </p:spPr>
        <p:txBody>
          <a:bodyPr/>
          <a:lstStyle/>
          <a:p>
            <a:pPr marL="285750" indent="-285750"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en-US" dirty="0"/>
              <a:t>Direct Mapped is Easy</a:t>
            </a:r>
          </a:p>
          <a:p>
            <a:pPr marL="285750" indent="-285750"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en-US" dirty="0"/>
              <a:t>Set associative or fully associative:</a:t>
            </a:r>
          </a:p>
          <a:p>
            <a:pPr lvl="1"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en-US" dirty="0"/>
              <a:t>longest till next use (ideal, impossible)</a:t>
            </a:r>
          </a:p>
          <a:p>
            <a:pPr lvl="1"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en-US" dirty="0"/>
              <a:t>least recently used (best practical approximation)</a:t>
            </a:r>
          </a:p>
          <a:p>
            <a:pPr lvl="1"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en-US" dirty="0"/>
              <a:t>pseudo-LRU (e.g., NMRU, NRU)</a:t>
            </a:r>
          </a:p>
          <a:p>
            <a:pPr lvl="1"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en-US" dirty="0"/>
              <a:t>random (easy)</a:t>
            </a:r>
          </a:p>
          <a:p>
            <a:pPr lvl="1"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en-US" dirty="0"/>
              <a:t>how many bits for LRU?</a:t>
            </a:r>
          </a:p>
          <a:p>
            <a:pPr lvl="1">
              <a:buNone/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endParaRPr lang="en-US" altLang="en-US" dirty="0"/>
          </a:p>
        </p:txBody>
      </p:sp>
      <p:sp>
        <p:nvSpPr>
          <p:cNvPr id="39940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542639" y="1828800"/>
            <a:ext cx="825500" cy="1968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39941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9536289" y="1898650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9536289" y="1974850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Line 10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9536289" y="2051050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9536289" y="212725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536289" y="2508250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9536289" y="2584450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7" name="Line 1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9536289" y="2660650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Line 15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9536289" y="273685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1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9536289" y="2203450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7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9536289" y="2279650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18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9536289" y="2355850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1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9536289" y="243205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20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9536289" y="2813050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21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9536289" y="2889250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Line 22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9536289" y="2965450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6" name="Line 23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9536289" y="304165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7" name="Line 24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9536289" y="3117850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8" name="Line 25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9536289" y="3194050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9" name="Line 26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9536289" y="3270250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0" name="Line 27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9536289" y="334645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1" name="AutoShape 28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8856839" y="2819400"/>
            <a:ext cx="596900" cy="139700"/>
          </a:xfrm>
          <a:prstGeom prst="rightArrow">
            <a:avLst>
              <a:gd name="adj1" fmla="val 50000"/>
              <a:gd name="adj2" fmla="val 21365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94899" y="4955821"/>
            <a:ext cx="838200" cy="144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198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37499" y="4955821"/>
            <a:ext cx="838200" cy="144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198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32499" y="4955821"/>
            <a:ext cx="838200" cy="144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Which Block Should be Replaced on a Miss?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420949" y="1755422"/>
            <a:ext cx="7620000" cy="4114800"/>
          </a:xfrm>
          <a:noFill/>
        </p:spPr>
        <p:txBody>
          <a:bodyPr>
            <a:normAutofit fontScale="92500" lnSpcReduction="20000"/>
          </a:bodyPr>
          <a:lstStyle/>
          <a:p>
            <a:pPr marL="285750" indent="-285750"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en-US" dirty="0"/>
              <a:t>Direct Mapped is Easy</a:t>
            </a:r>
          </a:p>
          <a:p>
            <a:pPr marL="285750" indent="-285750"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en-US" dirty="0"/>
              <a:t>Set associative or fully associative:</a:t>
            </a:r>
          </a:p>
          <a:p>
            <a:pPr lvl="1"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en-US" dirty="0"/>
              <a:t>longest till next use (ideal, impossible)</a:t>
            </a:r>
          </a:p>
          <a:p>
            <a:pPr lvl="1"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en-US" dirty="0"/>
              <a:t>least recently used (best practical approximation)</a:t>
            </a:r>
          </a:p>
          <a:p>
            <a:pPr lvl="1"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en-US" dirty="0"/>
              <a:t>pseudo-LRU (e.g., NMRU, NRU)</a:t>
            </a:r>
          </a:p>
          <a:p>
            <a:pPr lvl="1"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en-US" dirty="0"/>
              <a:t>random (easy)</a:t>
            </a:r>
          </a:p>
          <a:p>
            <a:pPr lvl="1"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en-US" dirty="0"/>
              <a:t>how many bits for LRU?</a:t>
            </a:r>
          </a:p>
          <a:p>
            <a:pPr lvl="1">
              <a:buNone/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endParaRPr lang="en-US" altLang="en-US" dirty="0"/>
          </a:p>
          <a:p>
            <a:pPr marL="285750" indent="-285750">
              <a:buNone/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en-US" sz="1800" dirty="0"/>
              <a:t>Associativity:	          2-way		              4-way		               8-way</a:t>
            </a:r>
          </a:p>
          <a:p>
            <a:pPr marL="285750" indent="-285750">
              <a:buNone/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en-US" sz="1800" dirty="0"/>
              <a:t>Size	LRU	Random	LRU	Random	LRU	Random</a:t>
            </a:r>
          </a:p>
          <a:p>
            <a:pPr marL="285750" indent="-285750">
              <a:buNone/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en-US" sz="1800" dirty="0"/>
              <a:t>16 KB	5.18%	5.69%	4.67%	5.29%	4.39%	4.96%</a:t>
            </a:r>
          </a:p>
          <a:p>
            <a:pPr marL="285750" indent="-285750">
              <a:buNone/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en-US" sz="1800" dirty="0"/>
              <a:t>64 KB	1.88%	2.01%	1.54%	1.66%	1.39%	1.53%</a:t>
            </a:r>
          </a:p>
          <a:p>
            <a:pPr marL="285750" indent="-285750">
              <a:buNone/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r>
              <a:rPr lang="en-US" altLang="en-US" sz="1800" dirty="0"/>
              <a:t>256 KB	1.15%	1.17%	1.13%	1.13%	1.12%	1.12%</a:t>
            </a:r>
          </a:p>
          <a:p>
            <a:pPr marL="285750" indent="-285750">
              <a:buNone/>
              <a:tabLst>
                <a:tab pos="2000250" algn="r"/>
                <a:tab pos="3028950" algn="r"/>
                <a:tab pos="3886200" algn="r"/>
                <a:tab pos="4972050" algn="r"/>
                <a:tab pos="5943600" algn="r"/>
                <a:tab pos="7143750" algn="r"/>
              </a:tabLst>
            </a:pPr>
            <a:endParaRPr lang="en-US" altLang="en-US" sz="1800" dirty="0"/>
          </a:p>
        </p:txBody>
      </p:sp>
      <p:sp>
        <p:nvSpPr>
          <p:cNvPr id="4199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802722" y="1755422"/>
            <a:ext cx="825500" cy="1968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1992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9796372" y="1825272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796372" y="1901472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9796372" y="1977672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9796372" y="2053872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9796372" y="2434872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9796372" y="2511072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9796372" y="2587272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9796372" y="2663472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9796372" y="2130072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9796372" y="2206272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9796372" y="2282472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Line 1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9796372" y="2358672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9796372" y="2739672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Line 21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9796372" y="2815872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9796372" y="2892072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Line 23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9796372" y="2968272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Line 2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9796372" y="3044472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Line 2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9796372" y="3120672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Line 2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9796372" y="3196872"/>
            <a:ext cx="8382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Line 2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9796372" y="3273072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2" name="AutoShape 28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9116922" y="2746022"/>
            <a:ext cx="596900" cy="139700"/>
          </a:xfrm>
          <a:prstGeom prst="rightArrow">
            <a:avLst>
              <a:gd name="adj1" fmla="val 50000"/>
              <a:gd name="adj2" fmla="val 21365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1387120" y="1174045"/>
            <a:ext cx="9417756" cy="1882422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Memory Subsystem Design</a:t>
            </a:r>
            <a:br>
              <a:rPr lang="en-US" altLang="en-US" dirty="0"/>
            </a:br>
            <a:r>
              <a:rPr lang="en-US" altLang="en-US" dirty="0"/>
              <a:t>Caches – Part 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altLang="en-US"/>
              <a:t>or</a:t>
            </a:r>
          </a:p>
          <a:p>
            <a:pPr marL="342900" indent="-342900"/>
            <a:r>
              <a:rPr lang="en-US" altLang="en-US" i="1"/>
              <a:t>Nothing Beats Cold, Hard Cache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Cache Access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32-bit address, and 128 KB cache with 64-byte blocks, 4-way set associative.</a:t>
            </a: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 bwMode="auto">
          <a:xfrm>
            <a:off x="7848600" y="2590800"/>
            <a:ext cx="1981200" cy="3124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cxnSp>
        <p:nvCxnSpPr>
          <p:cNvPr id="44039" name="Straight Arrow Connector 9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7848600" y="2362200"/>
            <a:ext cx="19812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0" name="Straight Connector 11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rot="5400000">
            <a:off x="8420100" y="4152900"/>
            <a:ext cx="3124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1" name="TextBox 1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53400" y="2057400"/>
            <a:ext cx="1162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4 blocks/set</a:t>
            </a:r>
          </a:p>
        </p:txBody>
      </p:sp>
      <p:sp>
        <p:nvSpPr>
          <p:cNvPr id="44042" name="TextBox 1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rot="-5400000">
            <a:off x="9710738" y="3929063"/>
            <a:ext cx="728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?? sets</a:t>
            </a:r>
          </a:p>
        </p:txBody>
      </p:sp>
      <p:sp>
        <p:nvSpPr>
          <p:cNvPr id="44043" name="Rectangle 1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00400" y="2667000"/>
            <a:ext cx="26670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44044" name="Straight Connector 20"/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 rot="5400000">
            <a:off x="4152900" y="3467100"/>
            <a:ext cx="990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Straight Arrow Connector 22"/>
          <p:cNvCxnSpPr>
            <a:cxnSpLocks noChangeShapeType="1"/>
          </p:cNvCxnSpPr>
          <p:nvPr>
            <p:custDataLst>
              <p:tags r:id="rId10"/>
            </p:custDataLst>
          </p:nvPr>
        </p:nvCxnSpPr>
        <p:spPr bwMode="auto">
          <a:xfrm>
            <a:off x="4648200" y="3962400"/>
            <a:ext cx="32004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6" name="TextBox 2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419601" y="2362200"/>
            <a:ext cx="390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32</a:t>
            </a:r>
          </a:p>
        </p:txBody>
      </p:sp>
      <p:sp>
        <p:nvSpPr>
          <p:cNvPr id="44047" name="Rectangle 1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057400" y="4648844"/>
            <a:ext cx="5105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>
                <a:solidFill>
                  <a:srgbClr val="008F00"/>
                </a:solidFill>
                <a:latin typeface="+mn-lt"/>
              </a:rPr>
              <a:t>Sets = size / (</a:t>
            </a:r>
            <a:r>
              <a:rPr lang="en-US" altLang="en-US" sz="2000" dirty="0" err="1">
                <a:solidFill>
                  <a:srgbClr val="008F00"/>
                </a:solidFill>
                <a:latin typeface="+mn-lt"/>
              </a:rPr>
              <a:t>assoc</a:t>
            </a:r>
            <a:r>
              <a:rPr lang="en-US" altLang="en-US" sz="2000" dirty="0">
                <a:solidFill>
                  <a:srgbClr val="008F00"/>
                </a:solidFill>
                <a:latin typeface="+mn-lt"/>
              </a:rPr>
              <a:t> * block)</a:t>
            </a:r>
          </a:p>
          <a:p>
            <a:r>
              <a:rPr lang="en-US" altLang="en-US" sz="2000" dirty="0">
                <a:solidFill>
                  <a:srgbClr val="008F00"/>
                </a:solidFill>
                <a:latin typeface="+mn-lt"/>
              </a:rPr>
              <a:t>           2^17 / (2^2 * 2^6)</a:t>
            </a:r>
          </a:p>
          <a:p>
            <a:r>
              <a:rPr lang="en-US" altLang="en-US" sz="2000" dirty="0">
                <a:solidFill>
                  <a:srgbClr val="008F00"/>
                </a:solidFill>
                <a:latin typeface="+mn-lt"/>
              </a:rPr>
              <a:t>Sets = 2^9 = 512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Cache Access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/>
              <a:t>48-bit address, and 1 MB cache with 64-byte blocks, 8-way set associative.</a:t>
            </a: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 bwMode="auto">
          <a:xfrm>
            <a:off x="7848600" y="2590800"/>
            <a:ext cx="1981200" cy="3124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cxnSp>
        <p:nvCxnSpPr>
          <p:cNvPr id="46087" name="Straight Arrow Connector 9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7848600" y="2362200"/>
            <a:ext cx="19812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8" name="Straight Connector 11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rot="5400000">
            <a:off x="8420100" y="4152900"/>
            <a:ext cx="3124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9" name="TextBox 1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53400" y="2057400"/>
            <a:ext cx="1218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8 blocks/set</a:t>
            </a:r>
          </a:p>
        </p:txBody>
      </p:sp>
      <p:sp>
        <p:nvSpPr>
          <p:cNvPr id="46090" name="TextBox 1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rot="-5400000">
            <a:off x="9710738" y="3929063"/>
            <a:ext cx="728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?? sets</a:t>
            </a:r>
          </a:p>
        </p:txBody>
      </p:sp>
      <p:sp>
        <p:nvSpPr>
          <p:cNvPr id="46091" name="Rectangle 1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00400" y="2667000"/>
            <a:ext cx="26670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46092" name="Straight Connector 20"/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 rot="5400000">
            <a:off x="4152900" y="3467100"/>
            <a:ext cx="990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Straight Arrow Connector 22"/>
          <p:cNvCxnSpPr>
            <a:cxnSpLocks noChangeShapeType="1"/>
          </p:cNvCxnSpPr>
          <p:nvPr>
            <p:custDataLst>
              <p:tags r:id="rId10"/>
            </p:custDataLst>
          </p:nvPr>
        </p:nvCxnSpPr>
        <p:spPr bwMode="auto">
          <a:xfrm>
            <a:off x="4648200" y="3962400"/>
            <a:ext cx="32004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4" name="TextBox 2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419601" y="2362200"/>
            <a:ext cx="4058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48</a:t>
            </a:r>
          </a:p>
        </p:txBody>
      </p:sp>
      <p:sp>
        <p:nvSpPr>
          <p:cNvPr id="46095" name="Rectangle 1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012092" y="4502151"/>
            <a:ext cx="4572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>
                <a:solidFill>
                  <a:srgbClr val="008F00"/>
                </a:solidFill>
                <a:latin typeface="+mn-lt"/>
              </a:rPr>
              <a:t>Sets = size / (</a:t>
            </a:r>
            <a:r>
              <a:rPr lang="en-US" altLang="en-US" sz="2000" dirty="0" err="1">
                <a:solidFill>
                  <a:srgbClr val="008F00"/>
                </a:solidFill>
                <a:latin typeface="+mn-lt"/>
              </a:rPr>
              <a:t>assoc</a:t>
            </a:r>
            <a:r>
              <a:rPr lang="en-US" altLang="en-US" sz="2000" dirty="0">
                <a:solidFill>
                  <a:srgbClr val="008F00"/>
                </a:solidFill>
                <a:latin typeface="+mn-lt"/>
              </a:rPr>
              <a:t> * block)</a:t>
            </a:r>
          </a:p>
          <a:p>
            <a:r>
              <a:rPr lang="en-US" altLang="en-US" sz="2000" dirty="0">
                <a:solidFill>
                  <a:srgbClr val="008F00"/>
                </a:solidFill>
                <a:latin typeface="+mn-lt"/>
              </a:rPr>
              <a:t>           2^20 / (2^3 * 2^6)</a:t>
            </a:r>
          </a:p>
          <a:p>
            <a:r>
              <a:rPr lang="en-US" altLang="en-US" sz="2000" dirty="0">
                <a:solidFill>
                  <a:srgbClr val="008F00"/>
                </a:solidFill>
                <a:latin typeface="+mn-lt"/>
              </a:rPr>
              <a:t>Sets = 2^11 = 2048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/>
              <a:t>Cache Access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/>
              <a:t>64-bit address, and 32 KB cache with 32-byte blocks, direct-mapped.</a:t>
            </a: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 bwMode="auto">
          <a:xfrm>
            <a:off x="7848600" y="2590800"/>
            <a:ext cx="1981200" cy="3124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cxnSp>
        <p:nvCxnSpPr>
          <p:cNvPr id="48135" name="Straight Arrow Connector 9"/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7848600" y="2362200"/>
            <a:ext cx="19812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6" name="Straight Connector 11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rot="5400000">
            <a:off x="8420100" y="4152900"/>
            <a:ext cx="31242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7" name="TextBox 1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53400" y="2057400"/>
            <a:ext cx="12153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4 blocks/set</a:t>
            </a:r>
          </a:p>
        </p:txBody>
      </p:sp>
      <p:sp>
        <p:nvSpPr>
          <p:cNvPr id="48138" name="TextBox 1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rot="-5400000">
            <a:off x="9710738" y="3929063"/>
            <a:ext cx="728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?? sets</a:t>
            </a:r>
          </a:p>
        </p:txBody>
      </p:sp>
      <p:sp>
        <p:nvSpPr>
          <p:cNvPr id="48139" name="Rectangle 1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00400" y="2667000"/>
            <a:ext cx="2667000" cy="3048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48140" name="Straight Connector 20"/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 rot="5400000">
            <a:off x="4152900" y="3467100"/>
            <a:ext cx="990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1" name="Straight Arrow Connector 22"/>
          <p:cNvCxnSpPr>
            <a:cxnSpLocks noChangeShapeType="1"/>
          </p:cNvCxnSpPr>
          <p:nvPr>
            <p:custDataLst>
              <p:tags r:id="rId10"/>
            </p:custDataLst>
          </p:nvPr>
        </p:nvCxnSpPr>
        <p:spPr bwMode="auto">
          <a:xfrm>
            <a:off x="4648200" y="3962400"/>
            <a:ext cx="32004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2" name="TextBox 2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419601" y="2362200"/>
            <a:ext cx="4074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64</a:t>
            </a:r>
          </a:p>
        </p:txBody>
      </p:sp>
      <p:sp>
        <p:nvSpPr>
          <p:cNvPr id="48143" name="Rectangle 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524125" y="4588648"/>
            <a:ext cx="4572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>
                <a:solidFill>
                  <a:srgbClr val="008F00"/>
                </a:solidFill>
                <a:latin typeface="+mn-lt"/>
              </a:rPr>
              <a:t>Sets = size / (</a:t>
            </a:r>
            <a:r>
              <a:rPr lang="en-US" altLang="en-US" sz="2000" dirty="0" err="1">
                <a:solidFill>
                  <a:srgbClr val="008F00"/>
                </a:solidFill>
                <a:latin typeface="+mn-lt"/>
              </a:rPr>
              <a:t>assoc</a:t>
            </a:r>
            <a:r>
              <a:rPr lang="en-US" altLang="en-US" sz="2000" dirty="0">
                <a:solidFill>
                  <a:srgbClr val="008F00"/>
                </a:solidFill>
                <a:latin typeface="+mn-lt"/>
              </a:rPr>
              <a:t> * block)</a:t>
            </a:r>
          </a:p>
          <a:p>
            <a:r>
              <a:rPr lang="en-US" altLang="en-US" sz="2000" dirty="0">
                <a:solidFill>
                  <a:srgbClr val="008F00"/>
                </a:solidFill>
                <a:latin typeface="+mn-lt"/>
              </a:rPr>
              <a:t>           2^15 / (1 * 2^5)</a:t>
            </a:r>
          </a:p>
          <a:p>
            <a:r>
              <a:rPr lang="en-US" altLang="en-US" sz="2000" dirty="0">
                <a:solidFill>
                  <a:srgbClr val="008F00"/>
                </a:solidFill>
                <a:latin typeface="+mn-lt"/>
              </a:rPr>
              <a:t>Sets = 1024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What Happens on a Write?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114550" y="1638300"/>
            <a:ext cx="8153400" cy="4114800"/>
          </a:xfrm>
          <a:noFill/>
        </p:spPr>
        <p:txBody>
          <a:bodyPr/>
          <a:lstStyle/>
          <a:p>
            <a:r>
              <a:rPr lang="en-US" altLang="en-US" i="1" dirty="0">
                <a:solidFill>
                  <a:srgbClr val="FF0000"/>
                </a:solidFill>
              </a:rPr>
              <a:t>Write through</a:t>
            </a:r>
            <a:r>
              <a:rPr lang="en-US" altLang="en-US" dirty="0"/>
              <a:t>: The information is written to both the block in the cache and to the block in the lower-level memory.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What Happens on a Write?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114550" y="1638300"/>
            <a:ext cx="8153400" cy="4114800"/>
          </a:xfrm>
          <a:noFill/>
        </p:spPr>
        <p:txBody>
          <a:bodyPr/>
          <a:lstStyle/>
          <a:p>
            <a:r>
              <a:rPr lang="en-US" altLang="en-US" i="1" dirty="0"/>
              <a:t>Write through</a:t>
            </a:r>
            <a:r>
              <a:rPr lang="en-US" altLang="en-US" dirty="0"/>
              <a:t>: The information is written to both the block in the cache and to the block in the lower-level memory.</a:t>
            </a:r>
          </a:p>
          <a:p>
            <a:r>
              <a:rPr lang="en-US" altLang="en-US" i="1" dirty="0">
                <a:solidFill>
                  <a:srgbClr val="FF0000"/>
                </a:solidFill>
              </a:rPr>
              <a:t>Write back</a:t>
            </a:r>
            <a:r>
              <a:rPr lang="en-US" altLang="en-US" dirty="0"/>
              <a:t>: The information is written only to the block in the cache. The modified cache block is written to main memory only when it is replaced.</a:t>
            </a:r>
          </a:p>
          <a:p>
            <a:pPr lvl="1"/>
            <a:r>
              <a:rPr lang="en-US" altLang="en-US" dirty="0"/>
              <a:t>is block clean or dirty?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What Happens on a Write?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114550" y="1638300"/>
            <a:ext cx="8153400" cy="4610100"/>
          </a:xfrm>
          <a:noFill/>
        </p:spPr>
        <p:txBody>
          <a:bodyPr/>
          <a:lstStyle/>
          <a:p>
            <a:r>
              <a:rPr lang="en-US" altLang="en-US" i="1"/>
              <a:t>Write through</a:t>
            </a:r>
            <a:r>
              <a:rPr lang="en-US" altLang="en-US"/>
              <a:t>: The information is written to both the block in the cache and to the block in the lower-level memory.</a:t>
            </a:r>
          </a:p>
          <a:p>
            <a:r>
              <a:rPr lang="en-US" altLang="en-US" i="1"/>
              <a:t>Write back</a:t>
            </a:r>
            <a:r>
              <a:rPr lang="en-US" altLang="en-US"/>
              <a:t>: The information is written only to the block in the cache. The modified cache block is written to main memory only when it is replaced.</a:t>
            </a:r>
          </a:p>
          <a:p>
            <a:pPr lvl="1"/>
            <a:r>
              <a:rPr lang="en-US" altLang="en-US"/>
              <a:t>is block clean or dirty?</a:t>
            </a:r>
          </a:p>
          <a:p>
            <a:r>
              <a:rPr lang="en-US" altLang="en-US"/>
              <a:t>Pros and Cons of each:</a:t>
            </a:r>
          </a:p>
          <a:p>
            <a:pPr lvl="1"/>
            <a:r>
              <a:rPr lang="en-US" altLang="en-US"/>
              <a:t>WT: read misses cannot result in writes (because of replacements)</a:t>
            </a:r>
          </a:p>
          <a:p>
            <a:pPr lvl="1"/>
            <a:r>
              <a:rPr lang="en-US" altLang="en-US"/>
              <a:t>WB: no writes of repeated writes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What Happens on a Write?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114550" y="1638300"/>
            <a:ext cx="8153400" cy="43815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en-US" i="1" dirty="0"/>
              <a:t>Write through</a:t>
            </a:r>
            <a:r>
              <a:rPr lang="en-US" altLang="en-US" dirty="0"/>
              <a:t>: The information is written to both the block in the cache and to the block in the lower-level memory.</a:t>
            </a:r>
          </a:p>
          <a:p>
            <a:r>
              <a:rPr lang="en-US" altLang="en-US" i="1" dirty="0"/>
              <a:t>Write back</a:t>
            </a:r>
            <a:r>
              <a:rPr lang="en-US" altLang="en-US" dirty="0"/>
              <a:t>: The information is written only to the block in the cache. The modified cache block is written to main memory only when it is replaced.</a:t>
            </a:r>
          </a:p>
          <a:p>
            <a:pPr lvl="1"/>
            <a:r>
              <a:rPr lang="en-US" altLang="en-US" dirty="0"/>
              <a:t>is block clean or dirty?</a:t>
            </a:r>
          </a:p>
          <a:p>
            <a:r>
              <a:rPr lang="en-US" altLang="en-US" dirty="0"/>
              <a:t>Pros and Cons of each:</a:t>
            </a:r>
          </a:p>
          <a:p>
            <a:pPr lvl="1"/>
            <a:r>
              <a:rPr lang="en-US" altLang="en-US" dirty="0"/>
              <a:t>WT: read misses cannot result in writes (because of replacements)</a:t>
            </a:r>
          </a:p>
          <a:p>
            <a:pPr lvl="1"/>
            <a:r>
              <a:rPr lang="en-US" altLang="en-US" dirty="0"/>
              <a:t>WB: no writes of repeated writes</a:t>
            </a:r>
          </a:p>
          <a:p>
            <a:r>
              <a:rPr lang="en-US" altLang="en-US" dirty="0"/>
              <a:t>WT always combined with </a:t>
            </a:r>
            <a:r>
              <a:rPr lang="en-US" altLang="en-US" i="1" dirty="0">
                <a:solidFill>
                  <a:srgbClr val="FF0000"/>
                </a:solidFill>
              </a:rPr>
              <a:t>write buffers </a:t>
            </a:r>
            <a:r>
              <a:rPr lang="en-US" altLang="en-US" dirty="0"/>
              <a:t>so that don’t wait for lower level memory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What happens on a write miss?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en-US" altLang="en-US" i="1" dirty="0">
                <a:solidFill>
                  <a:srgbClr val="FF0000"/>
                </a:solidFill>
              </a:rPr>
              <a:t>write-allocate</a:t>
            </a:r>
            <a:r>
              <a:rPr lang="en-US" altLang="en-US" dirty="0"/>
              <a:t> -- make room for the cache line in the cache, fetch rest of line from memory.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What happens on a write miss?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en-US" altLang="en-US" i="1" dirty="0"/>
              <a:t>write-allocate</a:t>
            </a:r>
            <a:r>
              <a:rPr lang="en-US" altLang="en-US" dirty="0"/>
              <a:t> -- make room for the cache line in the cache, fetch rest of line from memory.</a:t>
            </a:r>
          </a:p>
          <a:p>
            <a:r>
              <a:rPr lang="en-US" altLang="en-US" i="1" dirty="0">
                <a:solidFill>
                  <a:srgbClr val="FF0000"/>
                </a:solidFill>
              </a:rPr>
              <a:t>no-write-allocate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FF0000"/>
                </a:solidFill>
              </a:rPr>
              <a:t>write-around</a:t>
            </a:r>
            <a:r>
              <a:rPr lang="en-US" altLang="en-US" dirty="0"/>
              <a:t>) -- write to lower levels of memory hierarchy, ignoring this cache.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What happens on a write miss?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en-US" altLang="en-US" i="1" dirty="0"/>
              <a:t>write-allocate</a:t>
            </a:r>
            <a:r>
              <a:rPr lang="en-US" altLang="en-US" dirty="0"/>
              <a:t> -- make room for the cache line in the cache, fetch rest of line from memory.</a:t>
            </a:r>
          </a:p>
          <a:p>
            <a:r>
              <a:rPr lang="en-US" altLang="en-US" i="1" dirty="0"/>
              <a:t>no-write-allocate</a:t>
            </a:r>
            <a:r>
              <a:rPr lang="en-US" altLang="en-US" dirty="0"/>
              <a:t> (write-around) -- write to lower levels of memory hierarchy, ignoring this cache.</a:t>
            </a:r>
          </a:p>
          <a:p>
            <a:r>
              <a:rPr lang="en-US" altLang="en-US" dirty="0"/>
              <a:t>Tradeoffs?</a:t>
            </a:r>
          </a:p>
          <a:p>
            <a:r>
              <a:rPr lang="en-US" altLang="en-US" dirty="0"/>
              <a:t>Which makes most sense for write-back?</a:t>
            </a:r>
          </a:p>
          <a:p>
            <a:r>
              <a:rPr lang="en-US" altLang="en-US" dirty="0"/>
              <a:t>Which makes most sense for write-through?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EDF95-2148-D9DA-0D44-BA8E57BE6E13}"/>
              </a:ext>
            </a:extLst>
          </p:cNvPr>
          <p:cNvSpPr txBox="1"/>
          <p:nvPr/>
        </p:nvSpPr>
        <p:spPr>
          <a:xfrm>
            <a:off x="610038" y="4924987"/>
            <a:ext cx="11357061" cy="17543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Write Back -&gt; write allocate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For write back , we miss in the caches, allocate the memory block, and then write -&gt; 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Then you have to keep dirty bits per individual byte if you don’t bring the data from memory and change the word</a:t>
            </a:r>
          </a:p>
          <a:p>
            <a:endParaRPr lang="en-US" altLang="en-US" dirty="0">
              <a:solidFill>
                <a:schemeClr val="bg1"/>
              </a:solidFill>
            </a:endParaRPr>
          </a:p>
          <a:p>
            <a:r>
              <a:rPr lang="en-US" altLang="en-US" dirty="0">
                <a:solidFill>
                  <a:schemeClr val="bg1"/>
                </a:solidFill>
              </a:rPr>
              <a:t>Write Through -&gt; no-write allocate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If you are doing write through, it is better to just go change the memory and use the write buffers.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95800" y="5562600"/>
            <a:ext cx="3733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752600" y="342900"/>
            <a:ext cx="8743950" cy="11430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/>
              <a:t>Who Cares about Memory Hierarchy?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837267" y="1673578"/>
            <a:ext cx="8267700" cy="4953000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Processor Only Thus Far in Course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/>
              <a:t> 			CPU-DRAM Gap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1980: no cache in µproc;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1995 2-level cache, 60% trans. on Alpha 21164  µproc</a:t>
            </a:r>
          </a:p>
        </p:txBody>
      </p:sp>
      <p:pic>
        <p:nvPicPr>
          <p:cNvPr id="5125" name="Picture 4" descr="Ch5-fig0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445" y="2115961"/>
            <a:ext cx="60420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21264 L1 Data Cache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62000" y="1595438"/>
            <a:ext cx="8458200" cy="4114800"/>
          </a:xfrm>
          <a:noFill/>
        </p:spPr>
        <p:txBody>
          <a:bodyPr/>
          <a:lstStyle/>
          <a:p>
            <a:r>
              <a:rPr lang="en-US" altLang="en-US" dirty="0"/>
              <a:t>64 KB, 64-byte blocks, 2-way set associative, ? blocks, ? sets</a:t>
            </a:r>
          </a:p>
          <a:p>
            <a:r>
              <a:rPr lang="en-US" altLang="en-US" dirty="0"/>
              <a:t>write-back</a:t>
            </a:r>
          </a:p>
        </p:txBody>
      </p:sp>
      <p:pic>
        <p:nvPicPr>
          <p:cNvPr id="64516" name="Picture 4" descr="AppC-fig0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2043114"/>
            <a:ext cx="5141913" cy="4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TextBox 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220200" y="5054600"/>
            <a:ext cx="137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B050"/>
                </a:solidFill>
                <a:latin typeface="+mn-lt"/>
              </a:rPr>
              <a:t>Victim cache later</a:t>
            </a:r>
          </a:p>
        </p:txBody>
      </p:sp>
      <p:sp>
        <p:nvSpPr>
          <p:cNvPr id="64518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06588" y="5294313"/>
            <a:ext cx="1371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rgbClr val="00B050"/>
                </a:solidFill>
                <a:latin typeface="+mn-lt"/>
              </a:rPr>
              <a:t>Separate Tag and Data Array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238095" y="222956"/>
            <a:ext cx="9155289" cy="11430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/>
              <a:t>Cache Organization:</a:t>
            </a:r>
            <a:br>
              <a:rPr lang="en-US" altLang="en-US" dirty="0"/>
            </a:br>
            <a:r>
              <a:rPr lang="en-US" altLang="en-US" dirty="0"/>
              <a:t>Separate Instruction and Data Caches?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286000" y="1600200"/>
            <a:ext cx="7429500" cy="4114800"/>
          </a:xfrm>
          <a:noFill/>
        </p:spPr>
        <p:txBody>
          <a:bodyPr>
            <a:normAutofit fontScale="92500" lnSpcReduction="10000"/>
          </a:bodyPr>
          <a:lstStyle/>
          <a:p>
            <a:pPr marL="285750" indent="-285750">
              <a:buNone/>
              <a:tabLst>
                <a:tab pos="2743200" algn="r"/>
                <a:tab pos="4743450" algn="r"/>
                <a:tab pos="6915150" algn="r"/>
              </a:tabLst>
            </a:pPr>
            <a:endParaRPr lang="en-US" altLang="en-US" sz="1800" dirty="0"/>
          </a:p>
          <a:p>
            <a:pPr marL="285750" indent="-285750">
              <a:buNone/>
              <a:tabLst>
                <a:tab pos="2743200" algn="r"/>
                <a:tab pos="4743450" algn="r"/>
                <a:tab pos="6915150" algn="r"/>
              </a:tabLst>
            </a:pPr>
            <a:r>
              <a:rPr lang="en-US" altLang="en-US" sz="1800" dirty="0"/>
              <a:t>Size 	Instruction Cache	Data Cache	Unified Cache</a:t>
            </a:r>
          </a:p>
          <a:p>
            <a:pPr marL="285750" indent="-285750">
              <a:buNone/>
              <a:tabLst>
                <a:tab pos="2743200" algn="r"/>
                <a:tab pos="4743450" algn="r"/>
                <a:tab pos="6915150" algn="r"/>
              </a:tabLst>
            </a:pPr>
            <a:r>
              <a:rPr lang="en-US" altLang="en-US" sz="1800" dirty="0"/>
              <a:t>1 KB	3.06%	24.61%	13.34%</a:t>
            </a:r>
          </a:p>
          <a:p>
            <a:pPr marL="285750" indent="-285750">
              <a:buNone/>
              <a:tabLst>
                <a:tab pos="2743200" algn="r"/>
                <a:tab pos="4743450" algn="r"/>
                <a:tab pos="6915150" algn="r"/>
              </a:tabLst>
            </a:pPr>
            <a:r>
              <a:rPr lang="en-US" altLang="en-US" sz="1800" dirty="0"/>
              <a:t>2 KB	2.26%	20.57%	9.78%</a:t>
            </a:r>
          </a:p>
          <a:p>
            <a:pPr marL="285750" indent="-285750">
              <a:buNone/>
              <a:tabLst>
                <a:tab pos="2743200" algn="r"/>
                <a:tab pos="4743450" algn="r"/>
                <a:tab pos="6915150" algn="r"/>
              </a:tabLst>
            </a:pPr>
            <a:r>
              <a:rPr lang="en-US" altLang="en-US" sz="1800" dirty="0"/>
              <a:t>4 KB	1.78%	15.94%	7.24%</a:t>
            </a:r>
          </a:p>
          <a:p>
            <a:pPr marL="285750" indent="-285750">
              <a:buNone/>
              <a:tabLst>
                <a:tab pos="2743200" algn="r"/>
                <a:tab pos="4743450" algn="r"/>
                <a:tab pos="6915150" algn="r"/>
              </a:tabLst>
            </a:pPr>
            <a:r>
              <a:rPr lang="en-US" altLang="en-US" sz="1800" dirty="0"/>
              <a:t>8 KB	1.10%	10.19%	4.57%</a:t>
            </a:r>
          </a:p>
          <a:p>
            <a:pPr marL="285750" indent="-285750">
              <a:buNone/>
              <a:tabLst>
                <a:tab pos="2743200" algn="r"/>
                <a:tab pos="4743450" algn="r"/>
                <a:tab pos="6915150" algn="r"/>
              </a:tabLst>
            </a:pPr>
            <a:r>
              <a:rPr lang="en-US" altLang="en-US" sz="1800" dirty="0"/>
              <a:t>16 KB	0.64%	6.47%	2.87%</a:t>
            </a:r>
          </a:p>
          <a:p>
            <a:pPr marL="285750" indent="-285750">
              <a:buNone/>
              <a:tabLst>
                <a:tab pos="2743200" algn="r"/>
                <a:tab pos="4743450" algn="r"/>
                <a:tab pos="6915150" algn="r"/>
              </a:tabLst>
            </a:pPr>
            <a:r>
              <a:rPr lang="en-US" altLang="en-US" sz="1800" dirty="0"/>
              <a:t>32 KB	0.39%	4.82%	1.99%</a:t>
            </a:r>
          </a:p>
          <a:p>
            <a:pPr marL="285750" indent="-285750">
              <a:buNone/>
              <a:tabLst>
                <a:tab pos="2743200" algn="r"/>
                <a:tab pos="4743450" algn="r"/>
                <a:tab pos="6915150" algn="r"/>
              </a:tabLst>
            </a:pPr>
            <a:r>
              <a:rPr lang="en-US" altLang="en-US" sz="1800" dirty="0"/>
              <a:t>64 KB	0.15%	3.77%	1.35%</a:t>
            </a:r>
          </a:p>
          <a:p>
            <a:pPr marL="285750" indent="-285750">
              <a:buNone/>
              <a:tabLst>
                <a:tab pos="2743200" algn="r"/>
                <a:tab pos="4743450" algn="r"/>
                <a:tab pos="6915150" algn="r"/>
              </a:tabLst>
            </a:pPr>
            <a:r>
              <a:rPr lang="en-US" altLang="en-US" sz="1800" dirty="0"/>
              <a:t>128 KB	0.02%	2.88%	0.95%</a:t>
            </a:r>
            <a:br>
              <a:rPr lang="en-US" altLang="en-US" sz="1800" dirty="0"/>
            </a:br>
            <a:endParaRPr lang="en-US" altLang="en-US" sz="1800" dirty="0"/>
          </a:p>
          <a:p>
            <a:pPr marL="285750" indent="-285750">
              <a:buNone/>
              <a:tabLst>
                <a:tab pos="2743200" algn="r"/>
                <a:tab pos="4743450" algn="r"/>
                <a:tab pos="6915150" algn="r"/>
              </a:tabLst>
            </a:pPr>
            <a:r>
              <a:rPr lang="en-US" altLang="en-US" dirty="0"/>
              <a:t>Why separate the caches?</a:t>
            </a:r>
          </a:p>
        </p:txBody>
      </p:sp>
      <p:sp>
        <p:nvSpPr>
          <p:cNvPr id="68612" name="Line 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7086600" y="4191000"/>
            <a:ext cx="160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181600" y="4191000"/>
            <a:ext cx="3429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4" name="Text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99903" y="5590823"/>
            <a:ext cx="584089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 dirty="0">
                <a:solidFill>
                  <a:srgbClr val="007600"/>
                </a:solidFill>
                <a:latin typeface="+mn-lt"/>
              </a:rPr>
              <a:t>Most are instructions.  Different associativity.  Not as much about miss rate as bandwidth. Need high bandwidth to each as both are accessed at the same time</a:t>
            </a:r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Cache Performance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en-US" altLang="en-US" sz="1800"/>
              <a:t>CPU time = (CPU execution clock cycles + Memory stall clock cycles) x clock cycle time</a:t>
            </a:r>
            <a:br>
              <a:rPr lang="en-US" altLang="en-US" sz="1800"/>
            </a:br>
            <a:endParaRPr lang="en-US" altLang="en-US" sz="1800"/>
          </a:p>
          <a:p>
            <a:r>
              <a:rPr lang="en-US" altLang="en-US" sz="1800"/>
              <a:t>Memory stall clock cycles = Memory accesses x Miss rate x Miss penalty</a:t>
            </a:r>
          </a:p>
          <a:p>
            <a:endParaRPr lang="en-US" altLang="en-US" sz="1800"/>
          </a:p>
          <a:p>
            <a:pPr lvl="1"/>
            <a:r>
              <a:rPr lang="en-US" altLang="en-US" sz="1600"/>
              <a:t>Or, if you have more detail…</a:t>
            </a:r>
          </a:p>
          <a:p>
            <a:r>
              <a:rPr lang="en-US" altLang="en-US" sz="1800"/>
              <a:t>Memory stall clock cycles = (Reads x Read miss rate x Read miss penalty + Writes x Write miss rate x Write miss penalty)</a:t>
            </a:r>
          </a:p>
          <a:p>
            <a:endParaRPr lang="en-US" altLang="en-US" sz="1800"/>
          </a:p>
          <a:p>
            <a:pPr lvl="1"/>
            <a:r>
              <a:rPr lang="en-US" altLang="en-US" sz="1600"/>
              <a:t>Or…</a:t>
            </a:r>
          </a:p>
          <a:p>
            <a:r>
              <a:rPr lang="en-US" altLang="en-US" sz="1800"/>
              <a:t>Memory stall clock cycles = (Inst Cache Reads x IC miss rate x IC miss penalty + Data Cache accesses x DC miss rate x DC miss penalty)</a:t>
            </a:r>
          </a:p>
          <a:p>
            <a:pPr lvl="1"/>
            <a:endParaRPr lang="en-US" altLang="en-US" sz="1400"/>
          </a:p>
          <a:p>
            <a:pPr lvl="1"/>
            <a:r>
              <a:rPr lang="en-US" altLang="en-US" sz="1400"/>
              <a:t>Etc.</a:t>
            </a:r>
            <a:br>
              <a:rPr lang="en-US" altLang="en-US" sz="1400"/>
            </a:br>
            <a:endParaRPr lang="en-US" altLang="en-US" sz="1400"/>
          </a:p>
        </p:txBody>
      </p:sp>
      <p:sp>
        <p:nvSpPr>
          <p:cNvPr id="70660" name="Text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11311" y="5260019"/>
            <a:ext cx="47441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>
                <a:solidFill>
                  <a:srgbClr val="007600"/>
                </a:solidFill>
                <a:latin typeface="+mn-lt"/>
              </a:rPr>
              <a:t>These are approximations – assume you stall immediately when you miss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Cache Performance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CPUtime = IC x (CPI</a:t>
            </a:r>
            <a:r>
              <a:rPr lang="en-US" altLang="en-US" baseline="-25000"/>
              <a:t>execution</a:t>
            </a:r>
            <a:r>
              <a:rPr lang="en-US" altLang="en-US"/>
              <a:t> + </a:t>
            </a:r>
            <a:r>
              <a:rPr lang="en-US" altLang="en-US">
                <a:solidFill>
                  <a:srgbClr val="CC0000"/>
                </a:solidFill>
              </a:rPr>
              <a:t>Memory stalls per instruction</a:t>
            </a:r>
            <a:r>
              <a:rPr lang="en-US" altLang="en-US"/>
              <a:t>) x Clock cycle time</a:t>
            </a:r>
            <a:br>
              <a:rPr lang="en-US" altLang="en-US"/>
            </a:br>
            <a:endParaRPr lang="en-US" altLang="en-US"/>
          </a:p>
          <a:p>
            <a:pPr>
              <a:buFontTx/>
              <a:buNone/>
            </a:pPr>
            <a:r>
              <a:rPr lang="en-US" altLang="en-US"/>
              <a:t>CPUtime = IC x (CPI</a:t>
            </a:r>
            <a:r>
              <a:rPr lang="en-US" altLang="en-US" baseline="-25000"/>
              <a:t>execution</a:t>
            </a:r>
            <a:r>
              <a:rPr lang="en-US" altLang="en-US"/>
              <a:t> + </a:t>
            </a:r>
            <a:r>
              <a:rPr lang="en-US" altLang="en-US">
                <a:solidFill>
                  <a:srgbClr val="CC0000"/>
                </a:solidFill>
              </a:rPr>
              <a:t>Mem accesses per instruction x Miss rate x Miss penalty</a:t>
            </a:r>
            <a:r>
              <a:rPr lang="en-US" altLang="en-US"/>
              <a:t>) x Clock cycle time</a:t>
            </a:r>
          </a:p>
          <a:p>
            <a:pPr lvl="1">
              <a:buFontTx/>
              <a:buNone/>
            </a:pPr>
            <a:r>
              <a:rPr lang="en-US" altLang="en-US"/>
              <a:t>(includes hit time as part of CPI)</a:t>
            </a:r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(note, I will typicall call “memory stalls (cycles) per instruction” </a:t>
            </a:r>
            <a:r>
              <a:rPr lang="en-US" altLang="en-US">
                <a:solidFill>
                  <a:srgbClr val="FF0000"/>
                </a:solidFill>
              </a:rPr>
              <a:t>MCPI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Cache Performance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Instruction cache miss rate of 4%, data cache miss rate of 10%, Base CPI (no memory stalls) = 1.1, 20% of instructions are loads and stores, miss penalty = 12 cycles, 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2667000" y="3316288"/>
            <a:ext cx="5181600" cy="1630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/>
              <a:t>What is the CPI?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A.  1.436</a:t>
            </a:r>
          </a:p>
          <a:p>
            <a:pPr marL="342900" indent="-342900">
              <a:buFontTx/>
              <a:buAutoNum type="alphaUcPeriod" startAt="2"/>
              <a:defRPr/>
            </a:pPr>
            <a:r>
              <a:rPr lang="en-US" sz="2000" dirty="0"/>
              <a:t>1.82</a:t>
            </a:r>
          </a:p>
          <a:p>
            <a:pPr marL="342900" indent="-342900">
              <a:buFontTx/>
              <a:buAutoNum type="alphaUcPeriod" startAt="2"/>
              <a:defRPr/>
            </a:pPr>
            <a:r>
              <a:rPr lang="en-US" sz="2000" dirty="0"/>
              <a:t>2.78</a:t>
            </a:r>
          </a:p>
          <a:p>
            <a:pPr marL="342900" indent="-342900">
              <a:buFontTx/>
              <a:buAutoNum type="alphaUcPeriod" startAt="2"/>
              <a:defRPr/>
            </a:pPr>
            <a:r>
              <a:rPr lang="en-US" sz="2000" dirty="0"/>
              <a:t>None of the above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Cache Performance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CPUtime = IC x (CPI</a:t>
            </a:r>
            <a:r>
              <a:rPr lang="en-US" altLang="en-US" baseline="-25000"/>
              <a:t>execution</a:t>
            </a:r>
            <a:r>
              <a:rPr lang="en-US" altLang="en-US"/>
              <a:t> + Memory stalls per instruction) x Clock cycle time</a:t>
            </a:r>
            <a:br>
              <a:rPr lang="en-US" altLang="en-US"/>
            </a:br>
            <a:endParaRPr lang="en-US" altLang="en-US"/>
          </a:p>
          <a:p>
            <a:pPr>
              <a:buFontTx/>
              <a:buNone/>
            </a:pPr>
            <a:r>
              <a:rPr lang="en-US" altLang="en-US"/>
              <a:t>CPUtime = IC x (CPI</a:t>
            </a:r>
            <a:r>
              <a:rPr lang="en-US" altLang="en-US" baseline="-25000"/>
              <a:t>execution</a:t>
            </a:r>
            <a:r>
              <a:rPr lang="en-US" altLang="en-US"/>
              <a:t> + Mem accesses per instruction x Miss rate x Miss penalty) x Clock cycle time</a:t>
            </a:r>
          </a:p>
          <a:p>
            <a:pPr lvl="1">
              <a:buFontTx/>
              <a:buNone/>
            </a:pPr>
            <a:r>
              <a:rPr lang="en-US" altLang="en-US"/>
              <a:t>(includes hit time as part of CPI)</a:t>
            </a:r>
          </a:p>
          <a:p>
            <a:pPr lvl="1"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 i="1"/>
              <a:t>(Alternate view of memory performance)</a:t>
            </a:r>
          </a:p>
          <a:p>
            <a:pPr>
              <a:buFontTx/>
              <a:buNone/>
            </a:pPr>
            <a:r>
              <a:rPr lang="en-US" altLang="en-US">
                <a:solidFill>
                  <a:srgbClr val="CC0000"/>
                </a:solidFill>
              </a:rPr>
              <a:t>Average memory-access time</a:t>
            </a:r>
            <a:r>
              <a:rPr lang="en-US" altLang="en-US"/>
              <a:t> = Hit time + Miss rate x Miss penalty (ns or clocks)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Improving Cache Performance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133600" y="1676400"/>
            <a:ext cx="7772400" cy="2971800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Average memory-access time = Hit time + Miss rate x Miss penalty (ns or clocks)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How are we going to improve cache performance??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1. Reduce Hit Time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2. Reduce Miss Rate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3. Reduce </a:t>
            </a:r>
            <a:r>
              <a:rPr lang="en-US" altLang="en-US" sz="2000"/>
              <a:t>Miss Penalty</a:t>
            </a: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Reducing Misses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417461" y="1643239"/>
            <a:ext cx="6800850" cy="4514850"/>
          </a:xfrm>
          <a:noFill/>
        </p:spPr>
        <p:txBody>
          <a:bodyPr>
            <a:normAutofit lnSpcReduction="10000"/>
          </a:bodyPr>
          <a:lstStyle/>
          <a:p>
            <a:r>
              <a:rPr lang="en-US" altLang="en-US" dirty="0"/>
              <a:t>Classifying Misses: 3 Cs</a:t>
            </a:r>
          </a:p>
          <a:p>
            <a:pPr lvl="1"/>
            <a:r>
              <a:rPr lang="en-US" altLang="en-US" i="1" dirty="0">
                <a:solidFill>
                  <a:srgbClr val="CC00FF"/>
                </a:solidFill>
              </a:rPr>
              <a:t>Compulsory</a:t>
            </a:r>
            <a:r>
              <a:rPr lang="en-US" altLang="en-US" dirty="0"/>
              <a:t>—The first access to a block is not in the cache, so the block must be brought into the cache. These are also called </a:t>
            </a:r>
            <a:r>
              <a:rPr lang="en-US" altLang="en-US" i="1" dirty="0"/>
              <a:t>cold start misses</a:t>
            </a:r>
            <a:r>
              <a:rPr lang="en-US" altLang="en-US" dirty="0"/>
              <a:t> or </a:t>
            </a:r>
            <a:r>
              <a:rPr lang="en-US" altLang="en-US" i="1" dirty="0"/>
              <a:t>first reference misses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i="1" dirty="0">
                <a:solidFill>
                  <a:srgbClr val="CC00FF"/>
                </a:solidFill>
              </a:rPr>
              <a:t>Capacity</a:t>
            </a:r>
            <a:r>
              <a:rPr lang="en-US" altLang="en-US" dirty="0"/>
              <a:t>—If C is the size of the cache (in blocks) and there have been more than C unique cache blocks accessed since this cache was last accessed.</a:t>
            </a:r>
          </a:p>
          <a:p>
            <a:pPr lvl="1"/>
            <a:r>
              <a:rPr lang="en-US" altLang="en-US" i="1" dirty="0">
                <a:solidFill>
                  <a:srgbClr val="CC00FF"/>
                </a:solidFill>
              </a:rPr>
              <a:t>Conflict</a:t>
            </a:r>
            <a:r>
              <a:rPr lang="en-US" altLang="en-US" dirty="0"/>
              <a:t>—Any miss that is not a compulsory miss or capacity miss must be a byproduct of the cache mapping algorithm.  A conflict miss occurs because too many active blocks are mapped to the same cache set.</a:t>
            </a:r>
          </a:p>
        </p:txBody>
      </p:sp>
      <p:sp>
        <p:nvSpPr>
          <p:cNvPr id="829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469439" y="1784000"/>
            <a:ext cx="2143125" cy="399853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 u="sng" dirty="0">
                <a:solidFill>
                  <a:schemeClr val="bg1"/>
                </a:solidFill>
                <a:latin typeface="+mn-lt"/>
              </a:rPr>
              <a:t>How To Measure</a:t>
            </a:r>
            <a:endParaRPr lang="en-US" altLang="en-US" sz="2000" i="1" dirty="0">
              <a:solidFill>
                <a:schemeClr val="bg1"/>
              </a:solidFill>
              <a:latin typeface="+mn-lt"/>
            </a:endParaRPr>
          </a:p>
          <a:p>
            <a:pPr>
              <a:buClrTx/>
              <a:buSzTx/>
              <a:buFontTx/>
              <a:buNone/>
            </a:pPr>
            <a:r>
              <a:rPr lang="en-US" altLang="en-US" sz="2000" i="1" dirty="0">
                <a:solidFill>
                  <a:schemeClr val="bg1"/>
                </a:solidFill>
                <a:latin typeface="+mn-lt"/>
              </a:rPr>
              <a:t>Misses in infinite cache</a:t>
            </a:r>
            <a:endParaRPr lang="en-US" altLang="en-US" sz="2000" dirty="0">
              <a:solidFill>
                <a:schemeClr val="bg1"/>
              </a:solidFill>
              <a:latin typeface="+mn-lt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 i="1" dirty="0">
              <a:solidFill>
                <a:schemeClr val="bg1"/>
              </a:solidFill>
              <a:latin typeface="+mn-lt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i="1" dirty="0">
                <a:solidFill>
                  <a:schemeClr val="bg1"/>
                </a:solidFill>
                <a:latin typeface="+mn-lt"/>
              </a:rPr>
              <a:t>Non-compulsory misses in size X fully associative cache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i="1" dirty="0">
                <a:solidFill>
                  <a:schemeClr val="bg1"/>
                </a:solidFill>
                <a:latin typeface="+mn-lt"/>
              </a:rPr>
              <a:t>Non-compulsory, non-capacity misses</a:t>
            </a:r>
          </a:p>
        </p:txBody>
      </p:sp>
      <p:sp>
        <p:nvSpPr>
          <p:cNvPr id="82949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9779000" y="3236562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50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9779000" y="4608162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3Cs Absolute Miss Rate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62380" y="1743075"/>
            <a:ext cx="8043620" cy="4777587"/>
          </a:xfrm>
          <a:prstGeom prst="rect">
            <a:avLst/>
          </a:prstGeom>
        </p:spPr>
      </p:pic>
      <p:sp>
        <p:nvSpPr>
          <p:cNvPr id="3" name="Rectangle 2"/>
          <p:cNvSpPr/>
          <p:nvPr>
            <p:custDataLst>
              <p:tags r:id="rId3"/>
            </p:custDataLst>
          </p:nvPr>
        </p:nvSpPr>
        <p:spPr bwMode="auto">
          <a:xfrm>
            <a:off x="1752600" y="6172200"/>
            <a:ext cx="1752600" cy="381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How To Reduce Misses?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514600" y="1981200"/>
            <a:ext cx="7524750" cy="4114800"/>
          </a:xfrm>
          <a:noFill/>
        </p:spPr>
        <p:txBody>
          <a:bodyPr/>
          <a:lstStyle/>
          <a:p>
            <a:r>
              <a:rPr lang="en-US" altLang="en-US"/>
              <a:t>Compulsory Misses?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Capacity Misses?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Conflict Misses?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What can the compiler do?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Memory Cache</a:t>
            </a:r>
          </a:p>
        </p:txBody>
      </p:sp>
      <p:sp>
        <p:nvSpPr>
          <p:cNvPr id="7171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83150" y="1911350"/>
            <a:ext cx="5207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+mn-lt"/>
              </a:rPr>
              <a:t>cpu</a:t>
            </a:r>
          </a:p>
        </p:txBody>
      </p:sp>
      <p:sp>
        <p:nvSpPr>
          <p:cNvPr id="7172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44950" y="3816350"/>
            <a:ext cx="4102100" cy="1739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+mn-lt"/>
              </a:rPr>
              <a:t>memory</a:t>
            </a:r>
          </a:p>
        </p:txBody>
      </p:sp>
      <p:sp>
        <p:nvSpPr>
          <p:cNvPr id="7173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105400" y="22860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Caches, pt I: Key Points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114550" y="1828800"/>
            <a:ext cx="7753350" cy="4114800"/>
          </a:xfrm>
          <a:noFill/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en-US" altLang="en-US"/>
              <a:t>CPU-Memory gap is a major performance obstacle</a:t>
            </a:r>
          </a:p>
          <a:p>
            <a:pPr>
              <a:lnSpc>
                <a:spcPct val="140000"/>
              </a:lnSpc>
            </a:pPr>
            <a:r>
              <a:rPr lang="en-US" altLang="en-US"/>
              <a:t>Caches take advantage of program behavior: locality</a:t>
            </a:r>
          </a:p>
          <a:p>
            <a:pPr>
              <a:lnSpc>
                <a:spcPct val="140000"/>
              </a:lnSpc>
            </a:pPr>
            <a:r>
              <a:rPr lang="en-US" altLang="en-US"/>
              <a:t>Designer has lots of choices -&gt; cache size, block size, associativity, replacement policy, write policy, ...</a:t>
            </a:r>
          </a:p>
          <a:p>
            <a:pPr>
              <a:lnSpc>
                <a:spcPct val="140000"/>
              </a:lnSpc>
            </a:pPr>
            <a:r>
              <a:rPr lang="en-US" altLang="en-US"/>
              <a:t>Time of program still only reliable performance measure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Memory Cache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444089" y="1645356"/>
            <a:ext cx="3657600" cy="4114800"/>
          </a:xfrm>
          <a:noFill/>
        </p:spPr>
        <p:txBody>
          <a:bodyPr/>
          <a:lstStyle/>
          <a:p>
            <a:r>
              <a:rPr lang="en-US" altLang="en-US" dirty="0"/>
              <a:t>Can put </a:t>
            </a:r>
            <a:r>
              <a:rPr lang="en-US" altLang="en-US" dirty="0">
                <a:solidFill>
                  <a:srgbClr val="CC0000"/>
                </a:solidFill>
              </a:rPr>
              <a:t>small, fast</a:t>
            </a:r>
            <a:r>
              <a:rPr lang="en-US" altLang="en-US" dirty="0"/>
              <a:t> memory close to processor.</a:t>
            </a:r>
          </a:p>
          <a:p>
            <a:r>
              <a:rPr lang="en-US" altLang="en-US" dirty="0"/>
              <a:t>What do we put there?</a:t>
            </a:r>
          </a:p>
        </p:txBody>
      </p:sp>
      <p:sp>
        <p:nvSpPr>
          <p:cNvPr id="1126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83150" y="1911350"/>
            <a:ext cx="5207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+mn-lt"/>
              </a:rPr>
              <a:t>cpu</a:t>
            </a:r>
          </a:p>
        </p:txBody>
      </p:sp>
      <p:sp>
        <p:nvSpPr>
          <p:cNvPr id="1126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44950" y="3816350"/>
            <a:ext cx="4102100" cy="1739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+mn-lt"/>
              </a:rPr>
              <a:t>memory</a:t>
            </a:r>
          </a:p>
        </p:txBody>
      </p:sp>
      <p:sp>
        <p:nvSpPr>
          <p:cNvPr id="11270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5105400" y="22860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271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45150" y="2520950"/>
            <a:ext cx="596900" cy="292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+mn-lt"/>
              </a:rPr>
              <a:t>cache</a:t>
            </a:r>
          </a:p>
        </p:txBody>
      </p:sp>
      <p:sp>
        <p:nvSpPr>
          <p:cNvPr id="11272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5105400" y="2667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Memory Locality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975556" y="1718733"/>
            <a:ext cx="7772400" cy="4800600"/>
          </a:xfrm>
          <a:noFill/>
        </p:spPr>
        <p:txBody>
          <a:bodyPr>
            <a:normAutofit fontScale="92500"/>
          </a:bodyPr>
          <a:lstStyle/>
          <a:p>
            <a:r>
              <a:rPr lang="en-US" altLang="en-US" dirty="0"/>
              <a:t>Memory hierarchies take advantage of </a:t>
            </a:r>
            <a:r>
              <a:rPr lang="en-US" altLang="en-US" i="1" dirty="0">
                <a:solidFill>
                  <a:srgbClr val="CC0000"/>
                </a:solidFill>
              </a:rPr>
              <a:t>memory locality</a:t>
            </a:r>
            <a:r>
              <a:rPr lang="en-US" altLang="en-US" dirty="0"/>
              <a:t>. </a:t>
            </a:r>
          </a:p>
          <a:p>
            <a:r>
              <a:rPr lang="en-US" altLang="en-US" i="1" dirty="0"/>
              <a:t>Memory locality </a:t>
            </a:r>
            <a:r>
              <a:rPr lang="en-US" altLang="en-US" dirty="0"/>
              <a:t>is the principle that future memory accesses are </a:t>
            </a:r>
            <a:r>
              <a:rPr lang="en-US" altLang="en-US" i="1" dirty="0"/>
              <a:t>near</a:t>
            </a:r>
            <a:r>
              <a:rPr lang="en-US" altLang="en-US" dirty="0"/>
              <a:t> past accesses.</a:t>
            </a:r>
          </a:p>
          <a:p>
            <a:r>
              <a:rPr lang="en-US" altLang="en-US" dirty="0"/>
              <a:t>Memory hierarchies take advantage of two types of locality</a:t>
            </a:r>
          </a:p>
          <a:p>
            <a:pPr lvl="1"/>
            <a:r>
              <a:rPr lang="en-US" altLang="en-US" b="1" i="1" dirty="0">
                <a:solidFill>
                  <a:srgbClr val="CC0000"/>
                </a:solidFill>
              </a:rPr>
              <a:t>Temporal locality</a:t>
            </a:r>
            <a:r>
              <a:rPr lang="en-US" altLang="en-US" b="1" i="1" dirty="0"/>
              <a:t> </a:t>
            </a:r>
            <a:r>
              <a:rPr lang="en-US" altLang="en-US" dirty="0"/>
              <a:t>-- near in time  =&gt; we will often access the same data again very soon</a:t>
            </a:r>
          </a:p>
          <a:p>
            <a:pPr lvl="1"/>
            <a:r>
              <a:rPr lang="en-US" altLang="en-US" b="1" i="1" dirty="0">
                <a:solidFill>
                  <a:srgbClr val="CC0000"/>
                </a:solidFill>
              </a:rPr>
              <a:t>Spatial locality</a:t>
            </a:r>
            <a:r>
              <a:rPr lang="en-US" altLang="en-US" b="1" i="1" dirty="0"/>
              <a:t> </a:t>
            </a:r>
            <a:r>
              <a:rPr lang="en-US" altLang="en-US" dirty="0"/>
              <a:t>-- near in space/distance =&gt; our next access is often very close to our last access (or recent accesses).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1,2,3,1,2,3,8,8,47,9,10,8,8...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Locality and cacheing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964267" y="1758245"/>
            <a:ext cx="7924800" cy="3048000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Memory hierarchies exploit locality by </a:t>
            </a:r>
            <a:r>
              <a:rPr lang="en-US" altLang="en-US" sz="2000" i="1" dirty="0" err="1">
                <a:solidFill>
                  <a:srgbClr val="CC0000"/>
                </a:solidFill>
              </a:rPr>
              <a:t>cacheing</a:t>
            </a:r>
            <a:r>
              <a:rPr lang="en-US" altLang="en-US" sz="2000" dirty="0"/>
              <a:t> (keeping close to the processor) data likely to be used again.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This is done because we can build large, slow memories and small, fast memories, but we can’t build large, fast memories.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If it works, we get the illusion of SRAM access time with disk capacity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SRAM (static RAM) -- 5-20 ns access time, very expensive (</a:t>
            </a:r>
            <a:r>
              <a:rPr lang="en-US" altLang="en-US" sz="2000" dirty="0" err="1"/>
              <a:t>onchip</a:t>
            </a:r>
            <a:r>
              <a:rPr lang="en-US" altLang="en-US" sz="2000" dirty="0"/>
              <a:t> much faster -- &lt; 1 ns)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DRAM (dynamic RAM) -- 60-100 ns, cheaper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/>
              <a:t>disk -- access time measured in milliseconds, very cheap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noFill/>
        </p:spPr>
        <p:txBody>
          <a:bodyPr/>
          <a:lstStyle/>
          <a:p>
            <a:r>
              <a:rPr lang="en-US" altLang="en-US"/>
              <a:t>A typical memory hierarchy</a:t>
            </a:r>
          </a:p>
        </p:txBody>
      </p:sp>
      <p:sp>
        <p:nvSpPr>
          <p:cNvPr id="1945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11750" y="1149350"/>
            <a:ext cx="1435100" cy="1130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+mn-lt"/>
              </a:rPr>
              <a:t>CPU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bg1"/>
              </a:solidFill>
              <a:latin typeface="+mn-lt"/>
            </a:endParaRPr>
          </a:p>
          <a:p>
            <a:pPr algn="ctr" eaLnBrk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4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16550" y="1758950"/>
            <a:ext cx="825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+mn-lt"/>
              </a:rPr>
              <a:t>memory</a:t>
            </a:r>
          </a:p>
        </p:txBody>
      </p:sp>
      <p:sp>
        <p:nvSpPr>
          <p:cNvPr id="1946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111750" y="2444750"/>
            <a:ext cx="1435100" cy="749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+mn-lt"/>
              </a:rPr>
              <a:t>memory</a:t>
            </a:r>
          </a:p>
        </p:txBody>
      </p:sp>
      <p:sp>
        <p:nvSpPr>
          <p:cNvPr id="19462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54550" y="3435350"/>
            <a:ext cx="2501900" cy="1358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+mn-lt"/>
              </a:rPr>
              <a:t>memory</a:t>
            </a:r>
          </a:p>
        </p:txBody>
      </p:sp>
      <p:sp>
        <p:nvSpPr>
          <p:cNvPr id="19463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97150" y="4959350"/>
            <a:ext cx="6540500" cy="1130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+mn-lt"/>
              </a:rPr>
              <a:t>memory</a:t>
            </a:r>
          </a:p>
        </p:txBody>
      </p:sp>
      <p:sp>
        <p:nvSpPr>
          <p:cNvPr id="19464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324600" y="20574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062913" y="1905001"/>
            <a:ext cx="164628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+mn-lt"/>
              </a:rPr>
              <a:t>on-chip cache (s)</a:t>
            </a:r>
          </a:p>
        </p:txBody>
      </p:sp>
      <p:sp>
        <p:nvSpPr>
          <p:cNvPr id="19466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7010400" y="2743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139113" y="2590801"/>
            <a:ext cx="139782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+mn-lt"/>
              </a:rPr>
              <a:t>off-chip cache</a:t>
            </a:r>
          </a:p>
        </p:txBody>
      </p:sp>
      <p:sp>
        <p:nvSpPr>
          <p:cNvPr id="19468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7391400" y="4114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Rectangle 1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520114" y="3962401"/>
            <a:ext cx="137858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+mn-lt"/>
              </a:rPr>
              <a:t>main memory</a:t>
            </a:r>
          </a:p>
        </p:txBody>
      </p:sp>
      <p:sp>
        <p:nvSpPr>
          <p:cNvPr id="19470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9296400" y="5486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815513" y="5334001"/>
            <a:ext cx="525786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+mn-lt"/>
              </a:rPr>
              <a:t>disk</a:t>
            </a:r>
          </a:p>
        </p:txBody>
      </p:sp>
      <p:sp>
        <p:nvSpPr>
          <p:cNvPr id="19472" name="Rectangl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814513" y="1828801"/>
            <a:ext cx="62998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+mn-lt"/>
              </a:rPr>
              <a:t>small</a:t>
            </a:r>
          </a:p>
        </p:txBody>
      </p:sp>
      <p:sp>
        <p:nvSpPr>
          <p:cNvPr id="19473" name="Rectangle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576514" y="1828801"/>
            <a:ext cx="1482779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+mn-lt"/>
              </a:rPr>
              <a:t>expensive $/bit</a:t>
            </a:r>
          </a:p>
        </p:txBody>
      </p:sp>
      <p:sp>
        <p:nvSpPr>
          <p:cNvPr id="19474" name="Rectangle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585914" y="5638801"/>
            <a:ext cx="1130119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+mn-lt"/>
              </a:rPr>
              <a:t>cheap $/bit</a:t>
            </a:r>
          </a:p>
        </p:txBody>
      </p:sp>
      <p:sp>
        <p:nvSpPr>
          <p:cNvPr id="19475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814513" y="5257801"/>
            <a:ext cx="452048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+mn-lt"/>
              </a:rPr>
              <a:t>big</a:t>
            </a:r>
          </a:p>
        </p:txBody>
      </p:sp>
      <p:sp>
        <p:nvSpPr>
          <p:cNvPr id="19476" name="Rectangle 2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948114" y="6172201"/>
            <a:ext cx="368370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</a:pPr>
            <a:r>
              <a:rPr lang="en-US" altLang="en-US" sz="1600" i="1">
                <a:latin typeface="+mn-lt"/>
              </a:rPr>
              <a:t>so then where is my program and data??</a:t>
            </a:r>
          </a:p>
        </p:txBody>
      </p:sp>
      <p:sp>
        <p:nvSpPr>
          <p:cNvPr id="19477" name="Rectangle 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511265" y="6477001"/>
            <a:ext cx="71694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008F00"/>
                </a:solidFill>
                <a:latin typeface="+mn-lt"/>
              </a:rPr>
              <a:t>The programmer has a logical view of memory that has little to do with reality.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133600" y="0"/>
            <a:ext cx="7772400" cy="914400"/>
          </a:xfrm>
          <a:noFill/>
        </p:spPr>
        <p:txBody>
          <a:bodyPr/>
          <a:lstStyle/>
          <a:p>
            <a:r>
              <a:rPr lang="en-US" altLang="en-US"/>
              <a:t>Cache Fundamentals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</p:spPr>
        <p:txBody>
          <a:bodyPr/>
          <a:lstStyle/>
          <a:p>
            <a:r>
              <a:rPr lang="en-US" altLang="en-US" i="1"/>
              <a:t>cache hit </a:t>
            </a:r>
            <a:r>
              <a:rPr lang="en-US" altLang="en-US"/>
              <a:t>-- an access where the data</a:t>
            </a:r>
          </a:p>
          <a:p>
            <a:pPr>
              <a:buFontTx/>
              <a:buNone/>
            </a:pPr>
            <a:r>
              <a:rPr lang="en-US" altLang="en-US"/>
              <a:t>is found in the cache.</a:t>
            </a:r>
          </a:p>
          <a:p>
            <a:r>
              <a:rPr lang="en-US" altLang="en-US" i="1"/>
              <a:t>cache miss </a:t>
            </a:r>
            <a:r>
              <a:rPr lang="en-US" altLang="en-US"/>
              <a:t>-- an access which isn’t</a:t>
            </a:r>
          </a:p>
          <a:p>
            <a:r>
              <a:rPr lang="en-US" altLang="en-US" i="1"/>
              <a:t>hit time </a:t>
            </a:r>
            <a:r>
              <a:rPr lang="en-US" altLang="en-US"/>
              <a:t>-- time to access the higher cache</a:t>
            </a:r>
          </a:p>
          <a:p>
            <a:r>
              <a:rPr lang="en-US" altLang="en-US" i="1"/>
              <a:t>miss penalty </a:t>
            </a:r>
            <a:r>
              <a:rPr lang="en-US" altLang="en-US"/>
              <a:t>-- time to move data from</a:t>
            </a:r>
          </a:p>
          <a:p>
            <a:pPr>
              <a:buFontTx/>
              <a:buNone/>
            </a:pPr>
            <a:r>
              <a:rPr lang="en-US" altLang="en-US"/>
              <a:t>lower level to upper, then to cpu</a:t>
            </a:r>
          </a:p>
          <a:p>
            <a:r>
              <a:rPr lang="en-US" altLang="en-US" i="1"/>
              <a:t>hit ratio </a:t>
            </a:r>
            <a:r>
              <a:rPr lang="en-US" altLang="en-US"/>
              <a:t>-- percentage of time the data is found in the </a:t>
            </a:r>
          </a:p>
          <a:p>
            <a:pPr>
              <a:buFontTx/>
              <a:buNone/>
            </a:pPr>
            <a:r>
              <a:rPr lang="en-US" altLang="en-US"/>
              <a:t>higher cache</a:t>
            </a:r>
          </a:p>
          <a:p>
            <a:r>
              <a:rPr lang="en-US" altLang="en-US" i="1"/>
              <a:t>miss ratio </a:t>
            </a:r>
            <a:r>
              <a:rPr lang="en-US" altLang="en-US"/>
              <a:t>-- (1 - hit ratio)</a:t>
            </a:r>
          </a:p>
        </p:txBody>
      </p:sp>
      <p:sp>
        <p:nvSpPr>
          <p:cNvPr id="2150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183551" y="1597981"/>
            <a:ext cx="596900" cy="3683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chemeClr val="bg1"/>
                </a:solidFill>
                <a:latin typeface="+mn-lt"/>
              </a:rPr>
              <a:t>cpu</a:t>
            </a:r>
            <a:endParaRPr lang="en-US" alt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50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497751" y="2283781"/>
            <a:ext cx="18923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highest-level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cache</a:t>
            </a:r>
          </a:p>
        </p:txBody>
      </p:sp>
      <p:sp>
        <p:nvSpPr>
          <p:cNvPr id="21510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345351" y="3274381"/>
            <a:ext cx="24257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lower-level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+mn-lt"/>
              </a:rPr>
              <a:t>memory/cache</a:t>
            </a:r>
          </a:p>
        </p:txBody>
      </p:sp>
      <p:sp>
        <p:nvSpPr>
          <p:cNvPr id="21511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0482001" y="1972631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0482001" y="2887031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491401" y="2429831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9491401" y="2582231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9720001" y="2887031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9491401" y="2734631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9339001" y="3420431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9339001" y="3572831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9339001" y="3725231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9339001" y="3877631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9339001" y="4030031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9643801" y="2277431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9796201" y="2277431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9491401" y="3268031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9643801" y="3268031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Rectangle 2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9650151" y="2436181"/>
            <a:ext cx="139700" cy="13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527" name="Rectangle 2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9497751" y="3579181"/>
            <a:ext cx="139700" cy="139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17412</TotalTime>
  <Words>3201</Words>
  <Application>Microsoft Macintosh PowerPoint</Application>
  <PresentationFormat>Widescreen</PresentationFormat>
  <Paragraphs>466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Candara</vt:lpstr>
      <vt:lpstr>Helvetica Neue Light</vt:lpstr>
      <vt:lpstr>Times New Roman</vt:lpstr>
      <vt:lpstr>Office Theme</vt:lpstr>
      <vt:lpstr>Principles of Computer Architecture</vt:lpstr>
      <vt:lpstr>Memory Subsystem Design Caches – Part 1</vt:lpstr>
      <vt:lpstr>Who Cares about Memory Hierarchy?</vt:lpstr>
      <vt:lpstr>Memory Cache</vt:lpstr>
      <vt:lpstr>Memory Cache</vt:lpstr>
      <vt:lpstr>Memory Locality</vt:lpstr>
      <vt:lpstr>Locality and cacheing</vt:lpstr>
      <vt:lpstr>A typical memory hierarchy</vt:lpstr>
      <vt:lpstr>Cache Fundamentals</vt:lpstr>
      <vt:lpstr>Cache Fundamentals, cont.</vt:lpstr>
      <vt:lpstr>Accessing a simple cache</vt:lpstr>
      <vt:lpstr>Cache Characteristics</vt:lpstr>
      <vt:lpstr>Cache Organization: Where can a block be placed in the cache? </vt:lpstr>
      <vt:lpstr>Cache Access: How Is a Block Found  In the Cache?</vt:lpstr>
      <vt:lpstr>Cache Organization -- Overview</vt:lpstr>
      <vt:lpstr>Cache Access</vt:lpstr>
      <vt:lpstr>A set-associative cache</vt:lpstr>
      <vt:lpstr>Which Block Should be Replaced on a Miss?</vt:lpstr>
      <vt:lpstr>Which Block Should be Replaced on a Miss?</vt:lpstr>
      <vt:lpstr>Cache Access</vt:lpstr>
      <vt:lpstr>Cache Access</vt:lpstr>
      <vt:lpstr>Cache Access</vt:lpstr>
      <vt:lpstr>What Happens on a Write?</vt:lpstr>
      <vt:lpstr>What Happens on a Write?</vt:lpstr>
      <vt:lpstr>What Happens on a Write?</vt:lpstr>
      <vt:lpstr>What Happens on a Write?</vt:lpstr>
      <vt:lpstr>What happens on a write miss?</vt:lpstr>
      <vt:lpstr>What happens on a write miss?</vt:lpstr>
      <vt:lpstr>What happens on a write miss?</vt:lpstr>
      <vt:lpstr>21264 L1 Data Cache</vt:lpstr>
      <vt:lpstr>Cache Organization: Separate Instruction and Data Caches?</vt:lpstr>
      <vt:lpstr>Cache Performance</vt:lpstr>
      <vt:lpstr>Cache Performance</vt:lpstr>
      <vt:lpstr>Cache Performance</vt:lpstr>
      <vt:lpstr>Cache Performance</vt:lpstr>
      <vt:lpstr>Improving Cache Performance</vt:lpstr>
      <vt:lpstr>Reducing Misses</vt:lpstr>
      <vt:lpstr>3Cs Absolute Miss Rate</vt:lpstr>
      <vt:lpstr>How To Reduce Misses?</vt:lpstr>
      <vt:lpstr>Caches, pt I: Key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Esmaeilzadeh, Hadi</dc:creator>
  <cp:lastModifiedBy>Esmaeilzadeh, Hadi</cp:lastModifiedBy>
  <cp:revision>888</cp:revision>
  <cp:lastPrinted>2024-10-28T22:25:06Z</cp:lastPrinted>
  <dcterms:created xsi:type="dcterms:W3CDTF">2024-03-23T03:44:54Z</dcterms:created>
  <dcterms:modified xsi:type="dcterms:W3CDTF">2024-12-04T22:25:34Z</dcterms:modified>
</cp:coreProperties>
</file>