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6.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17.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18.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1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0.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1.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2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3.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5.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26.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2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28.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9.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30.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1.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notesSlides/notesSlide32.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notesSlides/notesSlide33.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34.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35.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notesSlides/notesSlide36.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notesSlides/notesSlide37.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38.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notesSlides/notesSlide39.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40.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41.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notesSlides/notesSlide4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3.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44.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45.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1273" r:id="rId2"/>
    <p:sldId id="256" r:id="rId3"/>
    <p:sldId id="380" r:id="rId4"/>
    <p:sldId id="381" r:id="rId5"/>
    <p:sldId id="384" r:id="rId6"/>
    <p:sldId id="382" r:id="rId7"/>
    <p:sldId id="310" r:id="rId8"/>
    <p:sldId id="311" r:id="rId9"/>
    <p:sldId id="322" r:id="rId10"/>
    <p:sldId id="312" r:id="rId11"/>
    <p:sldId id="318" r:id="rId12"/>
    <p:sldId id="321" r:id="rId13"/>
    <p:sldId id="319" r:id="rId14"/>
    <p:sldId id="320" r:id="rId15"/>
    <p:sldId id="323" r:id="rId16"/>
    <p:sldId id="371" r:id="rId17"/>
    <p:sldId id="324" r:id="rId18"/>
    <p:sldId id="325" r:id="rId19"/>
    <p:sldId id="326" r:id="rId20"/>
    <p:sldId id="327" r:id="rId21"/>
    <p:sldId id="328" r:id="rId22"/>
    <p:sldId id="329" r:id="rId23"/>
    <p:sldId id="330" r:id="rId24"/>
    <p:sldId id="331" r:id="rId25"/>
    <p:sldId id="333" r:id="rId26"/>
    <p:sldId id="334" r:id="rId27"/>
    <p:sldId id="338" r:id="rId28"/>
    <p:sldId id="341" r:id="rId29"/>
    <p:sldId id="345" r:id="rId30"/>
    <p:sldId id="346" r:id="rId31"/>
    <p:sldId id="347" r:id="rId32"/>
    <p:sldId id="349" r:id="rId33"/>
    <p:sldId id="350" r:id="rId34"/>
    <p:sldId id="374" r:id="rId35"/>
    <p:sldId id="375" r:id="rId36"/>
    <p:sldId id="352" r:id="rId37"/>
    <p:sldId id="353" r:id="rId38"/>
    <p:sldId id="376" r:id="rId39"/>
    <p:sldId id="354" r:id="rId40"/>
    <p:sldId id="356" r:id="rId41"/>
    <p:sldId id="357" r:id="rId42"/>
    <p:sldId id="365" r:id="rId43"/>
    <p:sldId id="366" r:id="rId44"/>
    <p:sldId id="367" r:id="rId45"/>
    <p:sldId id="378" r:id="rId46"/>
    <p:sldId id="368" r:id="rId47"/>
    <p:sldId id="37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00"/>
    <a:srgbClr val="75D7FF"/>
    <a:srgbClr val="004D80"/>
    <a:srgbClr val="8EA9C3"/>
    <a:srgbClr val="436399"/>
    <a:srgbClr val="000000"/>
    <a:srgbClr val="119050"/>
    <a:srgbClr val="004D81"/>
    <a:srgbClr val="92D050"/>
    <a:srgbClr val="FBFB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p:restoredTop sz="71565"/>
  </p:normalViewPr>
  <p:slideViewPr>
    <p:cSldViewPr snapToGrid="0" snapToObjects="1">
      <p:cViewPr>
        <p:scale>
          <a:sx n="94" d="100"/>
          <a:sy n="94" d="100"/>
        </p:scale>
        <p:origin x="1848" y="72"/>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2D965-4370-EF49-9DDE-83945982D799}"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90FF5-551F-2D4B-851A-CB966C640567}" type="slidenum">
              <a:rPr lang="en-US" smtClean="0"/>
              <a:t>‹#›</a:t>
            </a:fld>
            <a:endParaRPr lang="en-US"/>
          </a:p>
        </p:txBody>
      </p:sp>
    </p:spTree>
    <p:extLst>
      <p:ext uri="{BB962C8B-B14F-4D97-AF65-F5344CB8AC3E}">
        <p14:creationId xmlns:p14="http://schemas.microsoft.com/office/powerpoint/2010/main" val="237042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u="none" kern="1200" baseline="0" dirty="0">
              <a:solidFill>
                <a:schemeClr val="tx1"/>
              </a:solidFill>
              <a:latin typeface="+mn-lt"/>
              <a:ea typeface="+mn-ea"/>
              <a:cs typeface="+mn-cs"/>
            </a:endParaRPr>
          </a:p>
          <a:p>
            <a:r>
              <a:rPr lang="en-US" sz="1200" u="none" kern="1200" baseline="0" dirty="0">
                <a:solidFill>
                  <a:schemeClr val="tx1"/>
                </a:solidFill>
                <a:latin typeface="+mn-lt"/>
                <a:ea typeface="+mn-ea"/>
                <a:cs typeface="+mn-cs"/>
              </a:rPr>
              <a:t>Color code: 6699CC, 3399CC</a:t>
            </a:r>
          </a:p>
          <a:p>
            <a:endParaRPr lang="en-US" dirty="0"/>
          </a:p>
        </p:txBody>
      </p:sp>
      <p:sp>
        <p:nvSpPr>
          <p:cNvPr id="4" name="Slide Number Placeholder 3"/>
          <p:cNvSpPr>
            <a:spLocks noGrp="1"/>
          </p:cNvSpPr>
          <p:nvPr>
            <p:ph type="sldNum" sz="quarter" idx="10"/>
          </p:nvPr>
        </p:nvSpPr>
        <p:spPr/>
        <p:txBody>
          <a:bodyPr/>
          <a:lstStyle/>
          <a:p>
            <a:fld id="{091C26AB-D1D9-4A46-85A7-8A39E465ACDE}" type="slidenum">
              <a:rPr lang="en-US" smtClean="0"/>
              <a:t>1</a:t>
            </a:fld>
            <a:endParaRPr lang="en-US"/>
          </a:p>
        </p:txBody>
      </p:sp>
    </p:spTree>
    <p:extLst>
      <p:ext uri="{BB962C8B-B14F-4D97-AF65-F5344CB8AC3E}">
        <p14:creationId xmlns:p14="http://schemas.microsoft.com/office/powerpoint/2010/main" val="3014509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BEA47309-F3A0-9C52-F2DA-93B5E1BE0A41}"/>
              </a:ext>
            </a:extLst>
          </p:cNvPr>
          <p:cNvSpPr>
            <a:spLocks noChangeArrowheads="1" noTextEdit="1"/>
          </p:cNvSpPr>
          <p:nvPr>
            <p:ph type="sldImg"/>
          </p:nvPr>
        </p:nvSpPr>
        <p:spPr>
          <a:ln/>
        </p:spPr>
      </p:sp>
      <p:sp>
        <p:nvSpPr>
          <p:cNvPr id="20482" name="Rectangle 3">
            <a:extLst>
              <a:ext uri="{FF2B5EF4-FFF2-40B4-BE49-F238E27FC236}">
                <a16:creationId xmlns:a16="http://schemas.microsoft.com/office/drawing/2014/main" id="{D5AC7758-ABB3-7253-A682-B2779BFE650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Compulsory only non-obvious.  Large cache blocks, prefetching,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56CD70BA-B4FA-195E-E5DA-C244D3225BEA}"/>
              </a:ext>
            </a:extLst>
          </p:cNvPr>
          <p:cNvSpPr>
            <a:spLocks noChangeArrowheads="1" noTextEdit="1"/>
          </p:cNvSpPr>
          <p:nvPr>
            <p:ph type="sldImg"/>
          </p:nvPr>
        </p:nvSpPr>
        <p:spPr>
          <a:ln/>
        </p:spPr>
      </p:sp>
      <p:sp>
        <p:nvSpPr>
          <p:cNvPr id="22530" name="Rectangle 3">
            <a:extLst>
              <a:ext uri="{FF2B5EF4-FFF2-40B4-BE49-F238E27FC236}">
                <a16:creationId xmlns:a16="http://schemas.microsoft.com/office/drawing/2014/main" id="{760D3A25-F6B6-633F-A71A-6B616045279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a:extLst>
              <a:ext uri="{FF2B5EF4-FFF2-40B4-BE49-F238E27FC236}">
                <a16:creationId xmlns:a16="http://schemas.microsoft.com/office/drawing/2014/main" id="{260A93A9-B2D4-A1D9-354B-1AE7E7D3A9B2}"/>
              </a:ext>
            </a:extLst>
          </p:cNvPr>
          <p:cNvSpPr>
            <a:spLocks noGrp="1" noRot="1" noChangeAspect="1" noChangeArrowheads="1" noTextEdit="1"/>
          </p:cNvSpPr>
          <p:nvPr>
            <p:ph type="sldImg"/>
          </p:nvPr>
        </p:nvSpPr>
        <p:spPr>
          <a:ln/>
        </p:spPr>
      </p:sp>
      <p:sp>
        <p:nvSpPr>
          <p:cNvPr id="95234" name="Notes Placeholder 2">
            <a:extLst>
              <a:ext uri="{FF2B5EF4-FFF2-40B4-BE49-F238E27FC236}">
                <a16:creationId xmlns:a16="http://schemas.microsoft.com/office/drawing/2014/main" id="{39B0BF97-6AFB-01C4-311E-9616802B921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16-byte AMAT= 1 + 42 * 3.94 % =&gt; 2.65</a:t>
            </a:r>
          </a:p>
          <a:p>
            <a:r>
              <a:rPr lang="en-US" altLang="en-US"/>
              <a:t>32-byte AMAT= 1 + 44 * 2.87 % =&gt; 2.263 =&gt; Correct answer is 32</a:t>
            </a:r>
          </a:p>
          <a:p>
            <a:r>
              <a:rPr lang="en-US" altLang="en-US"/>
              <a:t>64-byte AMAT= 1 + 48 * 2.64 % =&gt; 2.267</a:t>
            </a:r>
          </a:p>
          <a:p>
            <a:endParaRPr lang="en-US" altLang="en-US"/>
          </a:p>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88F7405D-6FCD-68FD-116E-76AD49F4E4E8}"/>
              </a:ext>
            </a:extLst>
          </p:cNvPr>
          <p:cNvSpPr>
            <a:spLocks noChangeArrowheads="1" noTextEdit="1"/>
          </p:cNvSpPr>
          <p:nvPr>
            <p:ph type="sldImg"/>
          </p:nvPr>
        </p:nvSpPr>
        <p:spPr>
          <a:ln/>
        </p:spPr>
      </p:sp>
      <p:sp>
        <p:nvSpPr>
          <p:cNvPr id="25602" name="Rectangle 3">
            <a:extLst>
              <a:ext uri="{FF2B5EF4-FFF2-40B4-BE49-F238E27FC236}">
                <a16:creationId xmlns:a16="http://schemas.microsoft.com/office/drawing/2014/main" id="{66742CFA-0F0D-EF1F-B205-EFE0D069998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1B2758D3-C181-BEA9-4F1E-D327FC6BFC23}"/>
              </a:ext>
            </a:extLst>
          </p:cNvPr>
          <p:cNvSpPr>
            <a:spLocks noChangeArrowheads="1" noTextEdit="1"/>
          </p:cNvSpPr>
          <p:nvPr>
            <p:ph type="sldImg"/>
          </p:nvPr>
        </p:nvSpPr>
        <p:spPr>
          <a:ln/>
        </p:spPr>
      </p:sp>
      <p:sp>
        <p:nvSpPr>
          <p:cNvPr id="27650" name="Rectangle 3">
            <a:extLst>
              <a:ext uri="{FF2B5EF4-FFF2-40B4-BE49-F238E27FC236}">
                <a16:creationId xmlns:a16="http://schemas.microsoft.com/office/drawing/2014/main" id="{18533189-FB61-5EF0-1AB0-EB0C18E3E3D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Again, miss rate not end-all.  Bold, red numbers indicate the 8-way cache, although it will have lower miss rate, will have higher AMAT.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A06047C0-F692-2585-3FA2-19EF4864E10A}"/>
              </a:ext>
            </a:extLst>
          </p:cNvPr>
          <p:cNvSpPr>
            <a:spLocks noChangeArrowheads="1" noTextEdit="1"/>
          </p:cNvSpPr>
          <p:nvPr>
            <p:ph type="sldImg"/>
          </p:nvPr>
        </p:nvSpPr>
        <p:spPr>
          <a:ln/>
        </p:spPr>
      </p:sp>
      <p:sp>
        <p:nvSpPr>
          <p:cNvPr id="29698" name="Rectangle 3">
            <a:extLst>
              <a:ext uri="{FF2B5EF4-FFF2-40B4-BE49-F238E27FC236}">
                <a16:creationId xmlns:a16="http://schemas.microsoft.com/office/drawing/2014/main" id="{82087ED8-DB4C-6E69-0C98-439FAFFC7E3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Segue – we will now start looking at less straightforward optimizations.  A very large number of proposed technologies have attempted to get associative hit rates with DM access times.  Here are a couple of them.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a:extLst>
              <a:ext uri="{FF2B5EF4-FFF2-40B4-BE49-F238E27FC236}">
                <a16:creationId xmlns:a16="http://schemas.microsoft.com/office/drawing/2014/main" id="{55BE4B11-02DD-4C3F-149A-EA35515AD21E}"/>
              </a:ext>
            </a:extLst>
          </p:cNvPr>
          <p:cNvSpPr>
            <a:spLocks noGrp="1" noRot="1" noChangeAspect="1" noChangeArrowheads="1" noTextEdit="1"/>
          </p:cNvSpPr>
          <p:nvPr>
            <p:ph type="sldImg"/>
          </p:nvPr>
        </p:nvSpPr>
        <p:spPr>
          <a:ln/>
        </p:spPr>
      </p:sp>
      <p:sp>
        <p:nvSpPr>
          <p:cNvPr id="96258" name="Notes Placeholder 2">
            <a:extLst>
              <a:ext uri="{FF2B5EF4-FFF2-40B4-BE49-F238E27FC236}">
                <a16:creationId xmlns:a16="http://schemas.microsoft.com/office/drawing/2014/main" id="{5DEFE6AC-6B32-DA15-E275-8A2DF6BFE23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Correct answer without LRU as C 4312</a:t>
            </a:r>
          </a:p>
          <a:p>
            <a:r>
              <a:rPr lang="en-US" altLang="en-US"/>
              <a:t>Correct answer with LRU as D</a:t>
            </a:r>
          </a:p>
          <a:p>
            <a:endParaRPr lang="en-US" altLang="en-US"/>
          </a:p>
          <a:p>
            <a:r>
              <a:rPr lang="en-US" altLang="en-US"/>
              <a:t>Write-Through -&gt;One valid bit</a:t>
            </a:r>
          </a:p>
          <a:p>
            <a:endParaRPr lang="en-US" altLang="en-US"/>
          </a:p>
          <a:p>
            <a:r>
              <a:rPr lang="en-US" altLang="en-US"/>
              <a:t>64-Byte Blocks -&gt; I don’t need to keep 6 bits of the byte offset</a:t>
            </a:r>
          </a:p>
          <a:p>
            <a:r>
              <a:rPr lang="en-US" altLang="en-US"/>
              <a:t>32 – 6 = 26 bits for the TAG </a:t>
            </a:r>
          </a:p>
          <a:p>
            <a:r>
              <a:rPr lang="en-US" altLang="en-US"/>
              <a:t>1 bit for valid</a:t>
            </a:r>
          </a:p>
          <a:p>
            <a:r>
              <a:rPr lang="en-US" altLang="en-US"/>
              <a:t>0 bits for dirty</a:t>
            </a:r>
          </a:p>
          <a:p>
            <a:r>
              <a:rPr lang="en-US" altLang="en-US"/>
              <a:t>64 bytes per entry</a:t>
            </a:r>
          </a:p>
          <a:p>
            <a:endParaRPr lang="en-US" altLang="en-US"/>
          </a:p>
          <a:p>
            <a:r>
              <a:rPr lang="en-US" altLang="en-US"/>
              <a:t>3 bits for LRU  </a:t>
            </a:r>
          </a:p>
          <a:p>
            <a:endParaRPr lang="en-US" altLang="en-US"/>
          </a:p>
          <a:p>
            <a:r>
              <a:rPr lang="en-US" altLang="en-US"/>
              <a:t>8 entry Victim Cache</a:t>
            </a:r>
          </a:p>
          <a:p>
            <a:r>
              <a:rPr lang="en-US" altLang="en-US"/>
              <a:t>8 * (64 * 8 + 26 + 1) = 4312</a:t>
            </a:r>
          </a:p>
          <a:p>
            <a:endParaRPr lang="en-US" altLang="en-US"/>
          </a:p>
          <a:p>
            <a:r>
              <a:rPr lang="en-US" altLang="en-US"/>
              <a:t>If you consider the LRU bits</a:t>
            </a:r>
          </a:p>
          <a:p>
            <a:r>
              <a:rPr lang="en-US" altLang="en-US"/>
              <a:t>8 * (64 * 8 + 26 + 1 + 3) = 4336</a:t>
            </a:r>
          </a:p>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EBDF44A9-6C94-DC3B-DA8E-1A583684992A}"/>
              </a:ext>
            </a:extLst>
          </p:cNvPr>
          <p:cNvSpPr>
            <a:spLocks noChangeArrowheads="1" noTextEdit="1"/>
          </p:cNvSpPr>
          <p:nvPr>
            <p:ph type="sldImg"/>
          </p:nvPr>
        </p:nvSpPr>
        <p:spPr>
          <a:ln/>
        </p:spPr>
      </p:sp>
      <p:sp>
        <p:nvSpPr>
          <p:cNvPr id="32770" name="Rectangle 3">
            <a:extLst>
              <a:ext uri="{FF2B5EF4-FFF2-40B4-BE49-F238E27FC236}">
                <a16:creationId xmlns:a16="http://schemas.microsoft.com/office/drawing/2014/main" id="{53CCD63A-2A7A-1600-67EC-E27A390B375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CFB8DF8A-3B30-0149-1471-EC643708D7CA}"/>
              </a:ext>
            </a:extLst>
          </p:cNvPr>
          <p:cNvSpPr>
            <a:spLocks noChangeArrowheads="1" noTextEdit="1"/>
          </p:cNvSpPr>
          <p:nvPr>
            <p:ph type="sldImg"/>
          </p:nvPr>
        </p:nvSpPr>
        <p:spPr>
          <a:ln/>
        </p:spPr>
      </p:sp>
      <p:sp>
        <p:nvSpPr>
          <p:cNvPr id="34818" name="Rectangle 3">
            <a:extLst>
              <a:ext uri="{FF2B5EF4-FFF2-40B4-BE49-F238E27FC236}">
                <a16:creationId xmlns:a16="http://schemas.microsoft.com/office/drawing/2014/main" id="{6F0DCC84-C0C7-7581-8AF7-0A1D53197D9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BDAFD877-7669-8918-5216-3553A8B97074}"/>
              </a:ext>
            </a:extLst>
          </p:cNvPr>
          <p:cNvSpPr>
            <a:spLocks noChangeArrowheads="1" noTextEdit="1"/>
          </p:cNvSpPr>
          <p:nvPr>
            <p:ph type="sldImg"/>
          </p:nvPr>
        </p:nvSpPr>
        <p:spPr>
          <a:ln/>
        </p:spPr>
      </p:sp>
      <p:sp>
        <p:nvSpPr>
          <p:cNvPr id="36866" name="Rectangle 3">
            <a:extLst>
              <a:ext uri="{FF2B5EF4-FFF2-40B4-BE49-F238E27FC236}">
                <a16:creationId xmlns:a16="http://schemas.microsoft.com/office/drawing/2014/main" id="{BB4F7FB9-F9C9-CFCC-6B06-F3D4984E8F3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Try and go quickly over the software slides, but without losing them.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a:extLst>
              <a:ext uri="{FF2B5EF4-FFF2-40B4-BE49-F238E27FC236}">
                <a16:creationId xmlns:a16="http://schemas.microsoft.com/office/drawing/2014/main" id="{63C149DF-FBB5-6513-FCAB-64DAF49060D0}"/>
              </a:ext>
            </a:extLst>
          </p:cNvPr>
          <p:cNvSpPr>
            <a:spLocks noGrp="1" noRot="1" noChangeAspect="1" noChangeArrowheads="1" noTextEdit="1"/>
          </p:cNvSpPr>
          <p:nvPr>
            <p:ph type="sldImg"/>
          </p:nvPr>
        </p:nvSpPr>
        <p:spPr>
          <a:ln/>
        </p:spPr>
      </p:sp>
      <p:sp>
        <p:nvSpPr>
          <p:cNvPr id="5122" name="Notes Placeholder 2">
            <a:extLst>
              <a:ext uri="{FF2B5EF4-FFF2-40B4-BE49-F238E27FC236}">
                <a16:creationId xmlns:a16="http://schemas.microsoft.com/office/drawing/2014/main" id="{4DCFA56C-25B3-BC46-D3FA-8AFFFD07757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1686C6CC-F1D1-0A28-9A34-0781A4B947DB}"/>
              </a:ext>
            </a:extLst>
          </p:cNvPr>
          <p:cNvSpPr>
            <a:spLocks noChangeArrowheads="1" noTextEdit="1"/>
          </p:cNvSpPr>
          <p:nvPr>
            <p:ph type="sldImg"/>
          </p:nvPr>
        </p:nvSpPr>
        <p:spPr>
          <a:ln/>
        </p:spPr>
      </p:sp>
      <p:sp>
        <p:nvSpPr>
          <p:cNvPr id="38914" name="Rectangle 3">
            <a:extLst>
              <a:ext uri="{FF2B5EF4-FFF2-40B4-BE49-F238E27FC236}">
                <a16:creationId xmlns:a16="http://schemas.microsoft.com/office/drawing/2014/main" id="{8270FFA4-B726-D897-840F-FD4F3CC900E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is correct</a:t>
            </a:r>
          </a:p>
          <a:p>
            <a:r>
              <a:rPr lang="en-US" altLang="en-US"/>
              <a:t>You could have fewer conflict misses if the two arrays are not kicking each other out</a:t>
            </a:r>
          </a:p>
          <a:p>
            <a:r>
              <a:rPr lang="en-US" altLang="en-US"/>
              <a:t>Maybe both</a:t>
            </a:r>
          </a:p>
          <a:p>
            <a:r>
              <a:rPr lang="en-US" altLang="en-US"/>
              <a:t>Definitely 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57F62410-56FE-EFFC-1E94-523E282E84DC}"/>
              </a:ext>
            </a:extLst>
          </p:cNvPr>
          <p:cNvSpPr>
            <a:spLocks noChangeArrowheads="1" noTextEdit="1"/>
          </p:cNvSpPr>
          <p:nvPr>
            <p:ph type="sldImg"/>
          </p:nvPr>
        </p:nvSpPr>
        <p:spPr>
          <a:ln/>
        </p:spPr>
      </p:sp>
      <p:sp>
        <p:nvSpPr>
          <p:cNvPr id="40962" name="Rectangle 3">
            <a:extLst>
              <a:ext uri="{FF2B5EF4-FFF2-40B4-BE49-F238E27FC236}">
                <a16:creationId xmlns:a16="http://schemas.microsoft.com/office/drawing/2014/main" id="{6AEAAB1E-AF6F-E5A9-8788-9B51316DE7D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Big idea for this and next few optimizations – same accesses, but different order -&gt; an order that exhibits better locality.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B8DA2DDB-41B6-745E-2DF0-77B1C6229867}"/>
              </a:ext>
            </a:extLst>
          </p:cNvPr>
          <p:cNvSpPr>
            <a:spLocks noChangeArrowheads="1" noTextEdit="1"/>
          </p:cNvSpPr>
          <p:nvPr>
            <p:ph type="sldImg"/>
          </p:nvPr>
        </p:nvSpPr>
        <p:spPr>
          <a:ln/>
        </p:spPr>
      </p:sp>
      <p:sp>
        <p:nvSpPr>
          <p:cNvPr id="43010" name="Rectangle 3">
            <a:extLst>
              <a:ext uri="{FF2B5EF4-FFF2-40B4-BE49-F238E27FC236}">
                <a16:creationId xmlns:a16="http://schemas.microsoft.com/office/drawing/2014/main" id="{357B052E-877C-769D-1AE1-50C333317A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027A797E-1545-71BF-9820-FA58C0B8D8B4}"/>
              </a:ext>
            </a:extLst>
          </p:cNvPr>
          <p:cNvSpPr>
            <a:spLocks noChangeArrowheads="1" noTextEdit="1"/>
          </p:cNvSpPr>
          <p:nvPr>
            <p:ph type="sldImg"/>
          </p:nvPr>
        </p:nvSpPr>
        <p:spPr>
          <a:ln/>
        </p:spPr>
      </p:sp>
      <p:sp>
        <p:nvSpPr>
          <p:cNvPr id="45058" name="Rectangle 3">
            <a:extLst>
              <a:ext uri="{FF2B5EF4-FFF2-40B4-BE49-F238E27FC236}">
                <a16:creationId xmlns:a16="http://schemas.microsoft.com/office/drawing/2014/main" id="{B6C778AB-F428-3F5B-8BAE-4402F9B7101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106CACC7-B03D-E574-F4AC-7C34D286F95B}"/>
              </a:ext>
            </a:extLst>
          </p:cNvPr>
          <p:cNvSpPr>
            <a:spLocks noChangeArrowheads="1" noTextEdit="1"/>
          </p:cNvSpPr>
          <p:nvPr>
            <p:ph type="sldImg"/>
          </p:nvPr>
        </p:nvSpPr>
        <p:spPr>
          <a:ln/>
        </p:spPr>
      </p:sp>
      <p:sp>
        <p:nvSpPr>
          <p:cNvPr id="47106" name="Rectangle 3">
            <a:extLst>
              <a:ext uri="{FF2B5EF4-FFF2-40B4-BE49-F238E27FC236}">
                <a16:creationId xmlns:a16="http://schemas.microsoft.com/office/drawing/2014/main" id="{753DE1B9-A119-4694-D96C-DE9F69B2EBB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one not so obvious.  While jj is not changing, will keep reusing same region of z[][] over and over again.  If that region fits in cache (it had better – that’s why you chose B), then only have misses on z when jj changes.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6C530731-5392-1879-05C1-3D0457B0F103}"/>
              </a:ext>
            </a:extLst>
          </p:cNvPr>
          <p:cNvSpPr>
            <a:spLocks noChangeArrowheads="1" noTextEdit="1"/>
          </p:cNvSpPr>
          <p:nvPr>
            <p:ph type="sldImg"/>
          </p:nvPr>
        </p:nvSpPr>
        <p:spPr>
          <a:ln/>
        </p:spPr>
      </p:sp>
      <p:sp>
        <p:nvSpPr>
          <p:cNvPr id="49154" name="Rectangle 3">
            <a:extLst>
              <a:ext uri="{FF2B5EF4-FFF2-40B4-BE49-F238E27FC236}">
                <a16:creationId xmlns:a16="http://schemas.microsoft.com/office/drawing/2014/main" id="{2FBE6FBE-5EA7-5A12-8772-40E505EDEAC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85AF5C6C-3CA8-D990-5215-B8218CFDD0D0}"/>
              </a:ext>
            </a:extLst>
          </p:cNvPr>
          <p:cNvSpPr>
            <a:spLocks noChangeArrowheads="1" noTextEdit="1"/>
          </p:cNvSpPr>
          <p:nvPr>
            <p:ph type="sldImg"/>
          </p:nvPr>
        </p:nvSpPr>
        <p:spPr>
          <a:ln/>
        </p:spPr>
      </p:sp>
      <p:sp>
        <p:nvSpPr>
          <p:cNvPr id="51202" name="Rectangle 3">
            <a:extLst>
              <a:ext uri="{FF2B5EF4-FFF2-40B4-BE49-F238E27FC236}">
                <a16:creationId xmlns:a16="http://schemas.microsoft.com/office/drawing/2014/main" id="{10D4038C-8268-3520-FBDE-95AB691EC38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Will attack several elements of the miss penalty</a:t>
            </a:r>
          </a:p>
          <a:p>
            <a:r>
              <a:rPr lang="en-US" altLang="en-US"/>
              <a:t> -- queueing delay (behind writes)</a:t>
            </a:r>
          </a:p>
          <a:p>
            <a:r>
              <a:rPr lang="en-US" altLang="en-US"/>
              <a:t> -- data transfer time</a:t>
            </a:r>
          </a:p>
          <a:p>
            <a:r>
              <a:rPr lang="en-US" altLang="en-US"/>
              <a:t> -- queueing delay (behind other misses)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4F173D2D-D2B3-56F3-0C7C-6D2ABDE2D0C7}"/>
              </a:ext>
            </a:extLst>
          </p:cNvPr>
          <p:cNvSpPr>
            <a:spLocks noChangeArrowheads="1" noTextEdit="1"/>
          </p:cNvSpPr>
          <p:nvPr>
            <p:ph type="sldImg"/>
          </p:nvPr>
        </p:nvSpPr>
        <p:spPr>
          <a:ln/>
        </p:spPr>
      </p:sp>
      <p:sp>
        <p:nvSpPr>
          <p:cNvPr id="53250" name="Rectangle 3">
            <a:extLst>
              <a:ext uri="{FF2B5EF4-FFF2-40B4-BE49-F238E27FC236}">
                <a16:creationId xmlns:a16="http://schemas.microsoft.com/office/drawing/2014/main" id="{EA6AF397-BADE-298B-0D6E-57216AD2C18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C6ADEE8-4DDB-D945-B6DD-7C064ED66B7D}"/>
              </a:ext>
            </a:extLst>
          </p:cNvPr>
          <p:cNvSpPr>
            <a:spLocks noChangeArrowheads="1" noTextEdit="1"/>
          </p:cNvSpPr>
          <p:nvPr>
            <p:ph type="sldImg"/>
          </p:nvPr>
        </p:nvSpPr>
        <p:spPr>
          <a:ln/>
        </p:spPr>
      </p:sp>
      <p:sp>
        <p:nvSpPr>
          <p:cNvPr id="55298" name="Rectangle 3">
            <a:extLst>
              <a:ext uri="{FF2B5EF4-FFF2-40B4-BE49-F238E27FC236}">
                <a16:creationId xmlns:a16="http://schemas.microsoft.com/office/drawing/2014/main" id="{F4E5B298-98B5-D64D-926F-39A0574D189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84530E83-5321-5D3B-6846-975C10655291}"/>
              </a:ext>
            </a:extLst>
          </p:cNvPr>
          <p:cNvSpPr>
            <a:spLocks noGrp="1" noRot="1" noChangeAspect="1" noChangeArrowheads="1" noTextEdit="1"/>
          </p:cNvSpPr>
          <p:nvPr>
            <p:ph type="sldImg"/>
          </p:nvPr>
        </p:nvSpPr>
        <p:spPr>
          <a:ln/>
        </p:spPr>
      </p:sp>
      <p:sp>
        <p:nvSpPr>
          <p:cNvPr id="57346" name="Notes Placeholder 2">
            <a:extLst>
              <a:ext uri="{FF2B5EF4-FFF2-40B4-BE49-F238E27FC236}">
                <a16:creationId xmlns:a16="http://schemas.microsoft.com/office/drawing/2014/main" id="{95C8C599-3B88-E28A-82A9-521D64651A6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Memory too slow.  How to get illusion of faster access time?  This question sounds familiar…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42E780C-9F32-0366-2FD9-C0FE051BE948}"/>
              </a:ext>
            </a:extLst>
          </p:cNvPr>
          <p:cNvSpPr>
            <a:spLocks noChangeArrowheads="1" noTextEdit="1"/>
          </p:cNvSpPr>
          <p:nvPr>
            <p:ph type="sldImg"/>
          </p:nvPr>
        </p:nvSpPr>
        <p:spPr>
          <a:xfrm>
            <a:off x="1181100" y="696913"/>
            <a:ext cx="4648200" cy="3486150"/>
          </a:xfrm>
          <a:ln/>
        </p:spPr>
      </p:sp>
      <p:sp>
        <p:nvSpPr>
          <p:cNvPr id="7170" name="Rectangle 3">
            <a:extLst>
              <a:ext uri="{FF2B5EF4-FFF2-40B4-BE49-F238E27FC236}">
                <a16:creationId xmlns:a16="http://schemas.microsoft.com/office/drawing/2014/main" id="{ACC94133-D1DE-7255-FAA4-13A320F31BC7}"/>
              </a:ext>
            </a:extLst>
          </p:cNvPr>
          <p:cNvSpPr>
            <a:spLocks noGrp="1" noChangeArrowheads="1"/>
          </p:cNvSpPr>
          <p:nvPr>
            <p:ph type="body" idx="1"/>
          </p:nvPr>
        </p:nvSpPr>
        <p:spPr>
          <a:xfrm>
            <a:off x="701675" y="4416425"/>
            <a:ext cx="5607050" cy="418306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Correct Answer – A</a:t>
            </a:r>
          </a:p>
          <a:p>
            <a:endParaRPr lang="en-US" altLang="en-US"/>
          </a:p>
          <a:p>
            <a:r>
              <a:rPr lang="en-US" altLang="en-US"/>
              <a:t>64 bytes -&gt; offset bits = 6</a:t>
            </a:r>
          </a:p>
          <a:p>
            <a:endParaRPr lang="en-US" altLang="en-US"/>
          </a:p>
          <a:p>
            <a:r>
              <a:rPr lang="en-US" altLang="en-US"/>
              <a:t>Direct Map 2 ^ 10 / 2 ^ 6 -&gt; 2 ^ 4 -&gt; index bits will be 4</a:t>
            </a:r>
          </a:p>
          <a:p>
            <a:endParaRPr lang="en-US" altLang="en-US"/>
          </a:p>
          <a:p>
            <a:r>
              <a:rPr lang="en-US" altLang="en-US"/>
              <a:t>2-Way -&gt; 2 ^ 10 / 2 * 2 ^ 6 -&gt; 2 ^ 3 -&gt; index bits will be 3</a:t>
            </a:r>
          </a:p>
          <a:p>
            <a:endParaRPr lang="en-US" altLang="en-US"/>
          </a:p>
          <a:p>
            <a:endParaRPr lang="en-US" altLang="en-US"/>
          </a:p>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a16="http://schemas.microsoft.com/office/drawing/2014/main" id="{22380FE2-F70C-1703-FD89-E3198A17D026}"/>
              </a:ext>
            </a:extLst>
          </p:cNvPr>
          <p:cNvSpPr>
            <a:spLocks noGrp="1" noRot="1" noChangeAspect="1" noChangeArrowheads="1" noTextEdit="1"/>
          </p:cNvSpPr>
          <p:nvPr>
            <p:ph type="sldImg"/>
          </p:nvPr>
        </p:nvSpPr>
        <p:spPr>
          <a:ln/>
        </p:spPr>
      </p:sp>
      <p:sp>
        <p:nvSpPr>
          <p:cNvPr id="59394" name="Notes Placeholder 2">
            <a:extLst>
              <a:ext uri="{FF2B5EF4-FFF2-40B4-BE49-F238E27FC236}">
                <a16:creationId xmlns:a16="http://schemas.microsoft.com/office/drawing/2014/main" id="{3AAF63C9-A48B-FE8C-C521-C89ECA8465C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05EE1149-EB98-0787-248F-38EF108AD26C}"/>
              </a:ext>
            </a:extLst>
          </p:cNvPr>
          <p:cNvSpPr>
            <a:spLocks noChangeArrowheads="1" noTextEdit="1"/>
          </p:cNvSpPr>
          <p:nvPr>
            <p:ph type="sldImg"/>
          </p:nvPr>
        </p:nvSpPr>
        <p:spPr>
          <a:ln/>
        </p:spPr>
      </p:sp>
      <p:sp>
        <p:nvSpPr>
          <p:cNvPr id="61442" name="Rectangle 3">
            <a:extLst>
              <a:ext uri="{FF2B5EF4-FFF2-40B4-BE49-F238E27FC236}">
                <a16:creationId xmlns:a16="http://schemas.microsoft.com/office/drawing/2014/main" id="{E231D513-5C95-C24A-70D6-0883796815B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8D27BC4D-0084-617E-E7C1-B3D35017D3CD}"/>
              </a:ext>
            </a:extLst>
          </p:cNvPr>
          <p:cNvSpPr>
            <a:spLocks noChangeArrowheads="1" noTextEdit="1"/>
          </p:cNvSpPr>
          <p:nvPr>
            <p:ph type="sldImg"/>
          </p:nvPr>
        </p:nvSpPr>
        <p:spPr>
          <a:ln/>
        </p:spPr>
      </p:sp>
      <p:sp>
        <p:nvSpPr>
          <p:cNvPr id="63490" name="Rectangle 3">
            <a:extLst>
              <a:ext uri="{FF2B5EF4-FFF2-40B4-BE49-F238E27FC236}">
                <a16:creationId xmlns:a16="http://schemas.microsoft.com/office/drawing/2014/main" id="{1801B52B-0E1B-8CCC-0B49-81246C5F33C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665BD637-340B-49C7-E993-B8852DB4B501}"/>
              </a:ext>
            </a:extLst>
          </p:cNvPr>
          <p:cNvSpPr>
            <a:spLocks noChangeArrowheads="1" noTextEdit="1"/>
          </p:cNvSpPr>
          <p:nvPr>
            <p:ph type="sldImg"/>
          </p:nvPr>
        </p:nvSpPr>
        <p:spPr>
          <a:ln/>
        </p:spPr>
      </p:sp>
      <p:sp>
        <p:nvSpPr>
          <p:cNvPr id="65538" name="Rectangle 3">
            <a:extLst>
              <a:ext uri="{FF2B5EF4-FFF2-40B4-BE49-F238E27FC236}">
                <a16:creationId xmlns:a16="http://schemas.microsoft.com/office/drawing/2014/main" id="{25B0FA37-B455-7772-BD5D-32CA2963FCD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11FD3D44-6747-3A6C-1A23-C0F70CC6B424}"/>
              </a:ext>
            </a:extLst>
          </p:cNvPr>
          <p:cNvSpPr>
            <a:spLocks noChangeArrowheads="1" noTextEdit="1"/>
          </p:cNvSpPr>
          <p:nvPr>
            <p:ph type="sldImg"/>
          </p:nvPr>
        </p:nvSpPr>
        <p:spPr>
          <a:ln/>
        </p:spPr>
      </p:sp>
      <p:sp>
        <p:nvSpPr>
          <p:cNvPr id="67586" name="Rectangle 3">
            <a:extLst>
              <a:ext uri="{FF2B5EF4-FFF2-40B4-BE49-F238E27FC236}">
                <a16:creationId xmlns:a16="http://schemas.microsoft.com/office/drawing/2014/main" id="{4C7B0F5B-3AA2-11F1-9FA5-39ED346E734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Correct answer is B</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AF11438-C197-F52E-8EEB-D8511DA0D5CF}"/>
              </a:ext>
            </a:extLst>
          </p:cNvPr>
          <p:cNvSpPr>
            <a:spLocks noChangeArrowheads="1" noTextEdit="1"/>
          </p:cNvSpPr>
          <p:nvPr>
            <p:ph type="sldImg"/>
          </p:nvPr>
        </p:nvSpPr>
        <p:spPr>
          <a:ln/>
        </p:spPr>
      </p:sp>
      <p:sp>
        <p:nvSpPr>
          <p:cNvPr id="69634" name="Rectangle 3">
            <a:extLst>
              <a:ext uri="{FF2B5EF4-FFF2-40B4-BE49-F238E27FC236}">
                <a16:creationId xmlns:a16="http://schemas.microsoft.com/office/drawing/2014/main" id="{422A37FE-AC7C-B339-45CC-80D7707D17B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is correct -&gt; L2 makes poor LRU decisions.</a:t>
            </a:r>
          </a:p>
          <a:p>
            <a:r>
              <a:rPr lang="en-US" altLang="en-US"/>
              <a:t>B is definitely irrelevant.</a:t>
            </a:r>
          </a:p>
          <a:p>
            <a:endParaRPr lang="en-US" altLang="en-US"/>
          </a:p>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9F60541F-54BD-7BB1-3590-56236AD69DAB}"/>
              </a:ext>
            </a:extLst>
          </p:cNvPr>
          <p:cNvSpPr>
            <a:spLocks noChangeArrowheads="1" noTextEdit="1"/>
          </p:cNvSpPr>
          <p:nvPr>
            <p:ph type="sldImg"/>
          </p:nvPr>
        </p:nvSpPr>
        <p:spPr>
          <a:ln/>
        </p:spPr>
      </p:sp>
      <p:sp>
        <p:nvSpPr>
          <p:cNvPr id="71682" name="Rectangle 3">
            <a:extLst>
              <a:ext uri="{FF2B5EF4-FFF2-40B4-BE49-F238E27FC236}">
                <a16:creationId xmlns:a16="http://schemas.microsoft.com/office/drawing/2014/main" id="{0ECC6781-6060-63B6-6477-B8FE8A9E538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Good idea! We have time so we spend it on associativity!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D8BAFEF3-704E-0CFA-B973-11458564A803}"/>
              </a:ext>
            </a:extLst>
          </p:cNvPr>
          <p:cNvSpPr>
            <a:spLocks noChangeArrowheads="1" noTextEdit="1"/>
          </p:cNvSpPr>
          <p:nvPr>
            <p:ph type="sldImg"/>
          </p:nvPr>
        </p:nvSpPr>
        <p:spPr>
          <a:ln/>
        </p:spPr>
      </p:sp>
      <p:sp>
        <p:nvSpPr>
          <p:cNvPr id="73730" name="Rectangle 3">
            <a:extLst>
              <a:ext uri="{FF2B5EF4-FFF2-40B4-BE49-F238E27FC236}">
                <a16:creationId xmlns:a16="http://schemas.microsoft.com/office/drawing/2014/main" id="{2C71B076-9BED-FD05-8725-60962FC55CD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7A0CE522-F8CE-49C9-CE9E-F31F9F2604DB}"/>
              </a:ext>
            </a:extLst>
          </p:cNvPr>
          <p:cNvSpPr>
            <a:spLocks noChangeArrowheads="1" noTextEdit="1"/>
          </p:cNvSpPr>
          <p:nvPr>
            <p:ph type="sldImg"/>
          </p:nvPr>
        </p:nvSpPr>
        <p:spPr>
          <a:ln/>
        </p:spPr>
      </p:sp>
      <p:sp>
        <p:nvSpPr>
          <p:cNvPr id="75778" name="Rectangle 3">
            <a:extLst>
              <a:ext uri="{FF2B5EF4-FFF2-40B4-BE49-F238E27FC236}">
                <a16:creationId xmlns:a16="http://schemas.microsoft.com/office/drawing/2014/main" id="{353E4BF2-BE41-A24B-9B09-13DA1CFD971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Might help with hit time</a:t>
            </a:r>
          </a:p>
          <a:p>
            <a:r>
              <a:rPr lang="en-US" altLang="en-US"/>
              <a:t>Correct answer is B</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485F4CC3-0D4E-2D61-CE66-7DB60C17F2A0}"/>
              </a:ext>
            </a:extLst>
          </p:cNvPr>
          <p:cNvSpPr>
            <a:spLocks noChangeArrowheads="1" noTextEdit="1"/>
          </p:cNvSpPr>
          <p:nvPr>
            <p:ph type="sldImg"/>
          </p:nvPr>
        </p:nvSpPr>
        <p:spPr>
          <a:ln/>
        </p:spPr>
      </p:sp>
      <p:sp>
        <p:nvSpPr>
          <p:cNvPr id="77826" name="Rectangle 3">
            <a:extLst>
              <a:ext uri="{FF2B5EF4-FFF2-40B4-BE49-F238E27FC236}">
                <a16:creationId xmlns:a16="http://schemas.microsoft.com/office/drawing/2014/main" id="{D4BF48F3-7BE3-8B55-263B-8BF039A24A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8321329B-8F95-04C9-A177-4B9854E5C992}"/>
              </a:ext>
            </a:extLst>
          </p:cNvPr>
          <p:cNvSpPr>
            <a:spLocks noGrp="1" noRot="1" noChangeAspect="1" noChangeArrowheads="1" noTextEdit="1"/>
          </p:cNvSpPr>
          <p:nvPr>
            <p:ph type="sldImg"/>
          </p:nvPr>
        </p:nvSpPr>
        <p:spPr>
          <a:ln/>
        </p:spPr>
      </p:sp>
      <p:sp>
        <p:nvSpPr>
          <p:cNvPr id="9218" name="Notes Placeholder 2">
            <a:extLst>
              <a:ext uri="{FF2B5EF4-FFF2-40B4-BE49-F238E27FC236}">
                <a16:creationId xmlns:a16="http://schemas.microsoft.com/office/drawing/2014/main" id="{2DC28233-5711-D051-48FF-ED199EA12BD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a:extLst>
              <a:ext uri="{FF2B5EF4-FFF2-40B4-BE49-F238E27FC236}">
                <a16:creationId xmlns:a16="http://schemas.microsoft.com/office/drawing/2014/main" id="{BF3B40ED-5101-3EDB-77AB-99A08D6355A1}"/>
              </a:ext>
            </a:extLst>
          </p:cNvPr>
          <p:cNvSpPr>
            <a:spLocks noGrp="1" noRot="1" noChangeAspect="1" noChangeArrowheads="1" noTextEdit="1"/>
          </p:cNvSpPr>
          <p:nvPr>
            <p:ph type="sldImg"/>
          </p:nvPr>
        </p:nvSpPr>
        <p:spPr>
          <a:ln/>
        </p:spPr>
      </p:sp>
      <p:sp>
        <p:nvSpPr>
          <p:cNvPr id="79874" name="Notes Placeholder 2">
            <a:extLst>
              <a:ext uri="{FF2B5EF4-FFF2-40B4-BE49-F238E27FC236}">
                <a16:creationId xmlns:a16="http://schemas.microsoft.com/office/drawing/2014/main" id="{E71635ED-1B42-20AD-B5E6-4DD9E3A0F73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a:extLst>
              <a:ext uri="{FF2B5EF4-FFF2-40B4-BE49-F238E27FC236}">
                <a16:creationId xmlns:a16="http://schemas.microsoft.com/office/drawing/2014/main" id="{B13A9BD8-F633-AC98-1482-42BB1436739B}"/>
              </a:ext>
            </a:extLst>
          </p:cNvPr>
          <p:cNvSpPr>
            <a:spLocks noGrp="1" noRot="1" noChangeAspect="1" noChangeArrowheads="1" noTextEdit="1"/>
          </p:cNvSpPr>
          <p:nvPr>
            <p:ph type="sldImg"/>
          </p:nvPr>
        </p:nvSpPr>
        <p:spPr>
          <a:ln/>
        </p:spPr>
      </p:sp>
      <p:sp>
        <p:nvSpPr>
          <p:cNvPr id="81922" name="Notes Placeholder 2">
            <a:extLst>
              <a:ext uri="{FF2B5EF4-FFF2-40B4-BE49-F238E27FC236}">
                <a16:creationId xmlns:a16="http://schemas.microsoft.com/office/drawing/2014/main" id="{3B7B8009-5438-66AF-FB49-4F9CF292A55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a:extLst>
              <a:ext uri="{FF2B5EF4-FFF2-40B4-BE49-F238E27FC236}">
                <a16:creationId xmlns:a16="http://schemas.microsoft.com/office/drawing/2014/main" id="{D67EAFC6-60EC-9A44-B526-8C5424B396CB}"/>
              </a:ext>
            </a:extLst>
          </p:cNvPr>
          <p:cNvSpPr>
            <a:spLocks noGrp="1" noRot="1" noChangeAspect="1" noChangeArrowheads="1" noTextEdit="1"/>
          </p:cNvSpPr>
          <p:nvPr>
            <p:ph type="sldImg"/>
          </p:nvPr>
        </p:nvSpPr>
        <p:spPr>
          <a:ln/>
        </p:spPr>
      </p:sp>
      <p:sp>
        <p:nvSpPr>
          <p:cNvPr id="83970" name="Notes Placeholder 2">
            <a:extLst>
              <a:ext uri="{FF2B5EF4-FFF2-40B4-BE49-F238E27FC236}">
                <a16:creationId xmlns:a16="http://schemas.microsoft.com/office/drawing/2014/main" id="{3805DBEC-B225-233E-83C0-8C839840A12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a:extLst>
              <a:ext uri="{FF2B5EF4-FFF2-40B4-BE49-F238E27FC236}">
                <a16:creationId xmlns:a16="http://schemas.microsoft.com/office/drawing/2014/main" id="{56E43AC5-9E41-15A3-8EE0-B837B0241D0D}"/>
              </a:ext>
            </a:extLst>
          </p:cNvPr>
          <p:cNvSpPr>
            <a:spLocks noGrp="1" noRot="1" noChangeAspect="1" noChangeArrowheads="1" noTextEdit="1"/>
          </p:cNvSpPr>
          <p:nvPr>
            <p:ph type="sldImg"/>
          </p:nvPr>
        </p:nvSpPr>
        <p:spPr>
          <a:ln/>
        </p:spPr>
      </p:sp>
      <p:sp>
        <p:nvSpPr>
          <p:cNvPr id="86018" name="Notes Placeholder 2">
            <a:extLst>
              <a:ext uri="{FF2B5EF4-FFF2-40B4-BE49-F238E27FC236}">
                <a16:creationId xmlns:a16="http://schemas.microsoft.com/office/drawing/2014/main" id="{A33BFC66-86A1-3963-62DA-64B984CAF1B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a:extLst>
              <a:ext uri="{FF2B5EF4-FFF2-40B4-BE49-F238E27FC236}">
                <a16:creationId xmlns:a16="http://schemas.microsoft.com/office/drawing/2014/main" id="{EFA4A2AA-6D5B-85D6-7A38-2A06B76B8B82}"/>
              </a:ext>
            </a:extLst>
          </p:cNvPr>
          <p:cNvSpPr>
            <a:spLocks noGrp="1" noRot="1" noChangeAspect="1" noChangeArrowheads="1" noTextEdit="1"/>
          </p:cNvSpPr>
          <p:nvPr>
            <p:ph type="sldImg"/>
          </p:nvPr>
        </p:nvSpPr>
        <p:spPr>
          <a:ln/>
        </p:spPr>
      </p:sp>
      <p:sp>
        <p:nvSpPr>
          <p:cNvPr id="88066" name="Notes Placeholder 2">
            <a:extLst>
              <a:ext uri="{FF2B5EF4-FFF2-40B4-BE49-F238E27FC236}">
                <a16:creationId xmlns:a16="http://schemas.microsoft.com/office/drawing/2014/main" id="{64B427DB-91FE-515E-7C5E-C9854554469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A7D4AD89-A88B-EFFC-EAEB-14943BEEFC3E}"/>
              </a:ext>
            </a:extLst>
          </p:cNvPr>
          <p:cNvSpPr>
            <a:spLocks noChangeArrowheads="1" noTextEdit="1"/>
          </p:cNvSpPr>
          <p:nvPr>
            <p:ph type="sldImg"/>
          </p:nvPr>
        </p:nvSpPr>
        <p:spPr>
          <a:ln/>
        </p:spPr>
      </p:sp>
      <p:sp>
        <p:nvSpPr>
          <p:cNvPr id="91138" name="Rectangle 3">
            <a:extLst>
              <a:ext uri="{FF2B5EF4-FFF2-40B4-BE49-F238E27FC236}">
                <a16:creationId xmlns:a16="http://schemas.microsoft.com/office/drawing/2014/main" id="{AAA90B35-F494-3AFB-6B71-B0AE85154AB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a:extLst>
              <a:ext uri="{FF2B5EF4-FFF2-40B4-BE49-F238E27FC236}">
                <a16:creationId xmlns:a16="http://schemas.microsoft.com/office/drawing/2014/main" id="{CD8CADA6-7412-7F20-3551-D42E85219C2F}"/>
              </a:ext>
            </a:extLst>
          </p:cNvPr>
          <p:cNvSpPr>
            <a:spLocks noGrp="1" noRot="1" noChangeAspect="1" noChangeArrowheads="1" noTextEdit="1"/>
          </p:cNvSpPr>
          <p:nvPr>
            <p:ph type="sldImg"/>
          </p:nvPr>
        </p:nvSpPr>
        <p:spPr>
          <a:ln/>
        </p:spPr>
      </p:sp>
      <p:sp>
        <p:nvSpPr>
          <p:cNvPr id="93186" name="Notes Placeholder 2">
            <a:extLst>
              <a:ext uri="{FF2B5EF4-FFF2-40B4-BE49-F238E27FC236}">
                <a16:creationId xmlns:a16="http://schemas.microsoft.com/office/drawing/2014/main" id="{D1A35DF0-B91A-537E-23D8-26E3BDC8B28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FF97401D-7369-EC2C-3C60-EBB314CCAADB}"/>
              </a:ext>
            </a:extLst>
          </p:cNvPr>
          <p:cNvSpPr>
            <a:spLocks noChangeArrowheads="1" noTextEdit="1"/>
          </p:cNvSpPr>
          <p:nvPr>
            <p:ph type="sldImg"/>
          </p:nvPr>
        </p:nvSpPr>
        <p:spPr>
          <a:ln/>
        </p:spPr>
      </p:sp>
      <p:sp>
        <p:nvSpPr>
          <p:cNvPr id="11266" name="Rectangle 3">
            <a:extLst>
              <a:ext uri="{FF2B5EF4-FFF2-40B4-BE49-F238E27FC236}">
                <a16:creationId xmlns:a16="http://schemas.microsoft.com/office/drawing/2014/main" id="{A333D421-4CF2-691A-BABF-9EBC344A42A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responses are, reduce hit time, reduce miss rate, reduce miss penalty.</a:t>
            </a:r>
          </a:p>
          <a:p>
            <a:endParaRPr lang="en-US" altLang="en-US"/>
          </a:p>
          <a:p>
            <a:r>
              <a:rPr lang="en-US" altLang="en-US"/>
              <a:t>This slide is supposed to be a bridge to the next section.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a:extLst>
              <a:ext uri="{FF2B5EF4-FFF2-40B4-BE49-F238E27FC236}">
                <a16:creationId xmlns:a16="http://schemas.microsoft.com/office/drawing/2014/main" id="{98D8A5CD-0F34-83E0-5A31-F51ADC1E4918}"/>
              </a:ext>
            </a:extLst>
          </p:cNvPr>
          <p:cNvSpPr>
            <a:spLocks noGrp="1" noRot="1" noChangeAspect="1" noChangeArrowheads="1" noTextEdit="1"/>
          </p:cNvSpPr>
          <p:nvPr>
            <p:ph type="sldImg"/>
          </p:nvPr>
        </p:nvSpPr>
        <p:spPr>
          <a:ln/>
        </p:spPr>
      </p:sp>
      <p:sp>
        <p:nvSpPr>
          <p:cNvPr id="94210" name="Notes Placeholder 2">
            <a:extLst>
              <a:ext uri="{FF2B5EF4-FFF2-40B4-BE49-F238E27FC236}">
                <a16:creationId xmlns:a16="http://schemas.microsoft.com/office/drawing/2014/main" id="{73A159D9-9E3E-F377-71FA-6F96EB6291E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64 KB / 32 -&gt; 2048 entries</a:t>
            </a:r>
          </a:p>
          <a:p>
            <a:endParaRPr lang="en-US" altLang="en-US"/>
          </a:p>
          <a:p>
            <a:r>
              <a:rPr lang="en-US" altLang="en-US"/>
              <a:t>Have enough capacity</a:t>
            </a:r>
          </a:p>
          <a:p>
            <a:r>
              <a:rPr lang="en-US" altLang="en-US"/>
              <a:t>This is a conflict miss </a:t>
            </a:r>
          </a:p>
          <a:p>
            <a:endParaRPr lang="en-US" altLang="en-US"/>
          </a:p>
          <a:p>
            <a:r>
              <a:rPr lang="en-US" altLang="en-US"/>
              <a:t>Correct answer is C</a:t>
            </a:r>
          </a:p>
          <a:p>
            <a:endParaRPr lang="en-US" altLang="en-US"/>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point – we can more intelligently attack misses if we know what caused them.</a:t>
            </a:r>
          </a:p>
        </p:txBody>
      </p:sp>
    </p:spTree>
    <p:extLst>
      <p:ext uri="{BB962C8B-B14F-4D97-AF65-F5344CB8AC3E}">
        <p14:creationId xmlns:p14="http://schemas.microsoft.com/office/powerpoint/2010/main" val="350034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50ABD790-92AB-B1BE-BAF1-2508EC28FE4E}"/>
              </a:ext>
            </a:extLst>
          </p:cNvPr>
          <p:cNvSpPr>
            <a:spLocks noChangeArrowheads="1" noTextEdit="1"/>
          </p:cNvSpPr>
          <p:nvPr>
            <p:ph type="sldImg"/>
          </p:nvPr>
        </p:nvSpPr>
        <p:spPr>
          <a:ln/>
        </p:spPr>
      </p:sp>
      <p:sp>
        <p:nvSpPr>
          <p:cNvPr id="16386" name="Rectangle 3">
            <a:extLst>
              <a:ext uri="{FF2B5EF4-FFF2-40B4-BE49-F238E27FC236}">
                <a16:creationId xmlns:a16="http://schemas.microsoft.com/office/drawing/2014/main" id="{082A0F2A-2AA2-8D8F-6708-FD2BE504F0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picture didn’t come out the way the authors intended, so you’ll have to work with it.</a:t>
            </a:r>
          </a:p>
          <a:p>
            <a:r>
              <a:rPr lang="en-US" altLang="en-US"/>
              <a:t>Compulsory misses at the bottom (small), constant</a:t>
            </a:r>
          </a:p>
          <a:p>
            <a:r>
              <a:rPr lang="en-US" altLang="en-US"/>
              <a:t>Capacity misses are the ones between 8-way and compulsory (ones that even high associativity can’t get).  That’s the lower black region.</a:t>
            </a:r>
          </a:p>
          <a:p>
            <a:r>
              <a:rPr lang="en-US" altLang="en-US"/>
              <a:t>Rest, depending on actual configuration, are conflict.</a:t>
            </a:r>
          </a:p>
          <a:p>
            <a:r>
              <a:rPr lang="en-US" altLang="en-US"/>
              <a:t>Most interesting point here – as cache gets larger, both capacity and conflict decrease.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7175EDE4-B8E9-7136-13F7-53B93E8F826B}"/>
              </a:ext>
            </a:extLst>
          </p:cNvPr>
          <p:cNvSpPr>
            <a:spLocks noChangeArrowheads="1" noTextEdit="1"/>
          </p:cNvSpPr>
          <p:nvPr>
            <p:ph type="sldImg"/>
          </p:nvPr>
        </p:nvSpPr>
        <p:spPr>
          <a:ln/>
        </p:spPr>
      </p:sp>
      <p:sp>
        <p:nvSpPr>
          <p:cNvPr id="18434" name="Rectangle 3">
            <a:extLst>
              <a:ext uri="{FF2B5EF4-FFF2-40B4-BE49-F238E27FC236}">
                <a16:creationId xmlns:a16="http://schemas.microsoft.com/office/drawing/2014/main" id="{FF57BB44-2CF9-3C92-887D-5CE08F861B1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picture didn’t come out the way the authors intended, so you’ll have to work with it.</a:t>
            </a:r>
          </a:p>
          <a:p>
            <a:r>
              <a:rPr lang="en-US" altLang="en-US"/>
              <a:t>Compulsory misses at the bottom (small), constant</a:t>
            </a:r>
          </a:p>
          <a:p>
            <a:r>
              <a:rPr lang="en-US" altLang="en-US"/>
              <a:t>Capacity misses are the ones between 8-way and compulsory (ones that even high associativity can’t get).  That’s the lower black region.</a:t>
            </a:r>
          </a:p>
          <a:p>
            <a:r>
              <a:rPr lang="en-US" altLang="en-US"/>
              <a:t>Rest, depending on actual configuration, are conflict.</a:t>
            </a:r>
          </a:p>
          <a:p>
            <a:r>
              <a:rPr lang="en-US" altLang="en-US"/>
              <a:t>Most interesting point here – as cache gets larger, both capacity and conflict decrease.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A white background with black and white clouds&#10;&#10;Description automatically generated with medium confidence">
            <a:extLst>
              <a:ext uri="{FF2B5EF4-FFF2-40B4-BE49-F238E27FC236}">
                <a16:creationId xmlns:a16="http://schemas.microsoft.com/office/drawing/2014/main" id="{5E9217F9-8490-543A-91D0-29CD0628624B}"/>
              </a:ext>
            </a:extLst>
          </p:cNvPr>
          <p:cNvPicPr>
            <a:picLocks noChangeAspect="1"/>
          </p:cNvPicPr>
          <p:nvPr userDrawn="1"/>
        </p:nvPicPr>
        <p:blipFill>
          <a:blip r:embed="rId2"/>
          <a:stretch>
            <a:fillRect/>
          </a:stretch>
        </p:blipFill>
        <p:spPr>
          <a:xfrm>
            <a:off x="-3091" y="1"/>
            <a:ext cx="12198183" cy="6858000"/>
          </a:xfrm>
          <a:prstGeom prst="rect">
            <a:avLst/>
          </a:prstGeom>
        </p:spPr>
      </p:pic>
      <p:sp>
        <p:nvSpPr>
          <p:cNvPr id="6" name="Slide Number Placeholder 5">
            <a:extLst>
              <a:ext uri="{FF2B5EF4-FFF2-40B4-BE49-F238E27FC236}">
                <a16:creationId xmlns:a16="http://schemas.microsoft.com/office/drawing/2014/main" id="{256F7220-B2EF-1E57-1A5D-E74400C3F977}"/>
              </a:ext>
            </a:extLst>
          </p:cNvPr>
          <p:cNvSpPr>
            <a:spLocks noGrp="1"/>
          </p:cNvSpPr>
          <p:nvPr>
            <p:ph type="sldNum" sz="quarter" idx="12"/>
          </p:nvPr>
        </p:nvSpPr>
        <p:spPr/>
        <p:txBody>
          <a:bodyPr/>
          <a:lstStyle>
            <a:lvl1pPr>
              <a:defRPr>
                <a:solidFill>
                  <a:schemeClr val="tx1"/>
                </a:solidFill>
              </a:defRPr>
            </a:lvl1pPr>
          </a:lstStyle>
          <a:p>
            <a:fld id="{9C016B5C-9E62-A541-A8D1-2318D4D9DC06}" type="slidenum">
              <a:rPr lang="en-US" smtClean="0"/>
              <a:pPr/>
              <a:t>‹#›</a:t>
            </a:fld>
            <a:endParaRPr lang="en-US" dirty="0"/>
          </a:p>
        </p:txBody>
      </p:sp>
      <p:sp>
        <p:nvSpPr>
          <p:cNvPr id="4" name="Date Placeholder 3">
            <a:extLst>
              <a:ext uri="{FF2B5EF4-FFF2-40B4-BE49-F238E27FC236}">
                <a16:creationId xmlns:a16="http://schemas.microsoft.com/office/drawing/2014/main" id="{6C0C2E4B-B13D-038F-8CC6-7C87BCFD797F}"/>
              </a:ext>
            </a:extLst>
          </p:cNvPr>
          <p:cNvSpPr>
            <a:spLocks noGrp="1"/>
          </p:cNvSpPr>
          <p:nvPr>
            <p:ph type="dt" sz="half" idx="10"/>
          </p:nvPr>
        </p:nvSpPr>
        <p:spPr/>
        <p:txBody>
          <a:bodyPr/>
          <a:lstStyle/>
          <a:p>
            <a:fld id="{D5CE2CC6-ABD8-8447-AA9F-348607E0A0F2}" type="datetime1">
              <a:rPr lang="en-US" smtClean="0"/>
              <a:t>12/4/24</a:t>
            </a:fld>
            <a:endParaRPr lang="en-US"/>
          </a:p>
        </p:txBody>
      </p:sp>
      <p:sp>
        <p:nvSpPr>
          <p:cNvPr id="5" name="Footer Placeholder 4">
            <a:extLst>
              <a:ext uri="{FF2B5EF4-FFF2-40B4-BE49-F238E27FC236}">
                <a16:creationId xmlns:a16="http://schemas.microsoft.com/office/drawing/2014/main" id="{8E903975-53BF-2202-142A-3DB7AE443E85}"/>
              </a:ext>
            </a:extLst>
          </p:cNvPr>
          <p:cNvSpPr>
            <a:spLocks noGrp="1"/>
          </p:cNvSpPr>
          <p:nvPr>
            <p:ph type="ftr" sz="quarter" idx="11"/>
          </p:nvPr>
        </p:nvSpPr>
        <p:spPr/>
        <p:txBody>
          <a:bodyPr/>
          <a:lstStyle/>
          <a:p>
            <a:endParaRPr lang="en-US"/>
          </a:p>
        </p:txBody>
      </p:sp>
      <p:pic>
        <p:nvPicPr>
          <p:cNvPr id="12" name="Picture 11">
            <a:extLst>
              <a:ext uri="{FF2B5EF4-FFF2-40B4-BE49-F238E27FC236}">
                <a16:creationId xmlns:a16="http://schemas.microsoft.com/office/drawing/2014/main" id="{947269B1-8E4F-7009-9124-2C83E4B2BD73}"/>
              </a:ext>
            </a:extLst>
          </p:cNvPr>
          <p:cNvPicPr>
            <a:picLocks noChangeAspect="1"/>
          </p:cNvPicPr>
          <p:nvPr userDrawn="1"/>
        </p:nvPicPr>
        <p:blipFill>
          <a:blip r:embed="rId3"/>
          <a:stretch>
            <a:fillRect/>
          </a:stretch>
        </p:blipFill>
        <p:spPr>
          <a:xfrm>
            <a:off x="2209800" y="3091148"/>
            <a:ext cx="7772400" cy="109743"/>
          </a:xfrm>
          <a:prstGeom prst="rect">
            <a:avLst/>
          </a:prstGeom>
        </p:spPr>
      </p:pic>
      <p:sp>
        <p:nvSpPr>
          <p:cNvPr id="3" name="Subtitle 2">
            <a:extLst>
              <a:ext uri="{FF2B5EF4-FFF2-40B4-BE49-F238E27FC236}">
                <a16:creationId xmlns:a16="http://schemas.microsoft.com/office/drawing/2014/main" id="{E551778D-2252-F305-DEA8-C395BF4F07B3}"/>
              </a:ext>
            </a:extLst>
          </p:cNvPr>
          <p:cNvSpPr>
            <a:spLocks noGrp="1"/>
          </p:cNvSpPr>
          <p:nvPr>
            <p:ph type="subTitle" idx="1"/>
          </p:nvPr>
        </p:nvSpPr>
        <p:spPr>
          <a:xfrm>
            <a:off x="1523998" y="3216868"/>
            <a:ext cx="9144000" cy="2584804"/>
          </a:xfrm>
        </p:spPr>
        <p:txBody>
          <a:bodyPr>
            <a:normAutofit/>
          </a:bodyPr>
          <a:lstStyle>
            <a:lvl1pPr marL="0" indent="0" algn="ctr">
              <a:buNone/>
              <a:defRPr sz="2200" b="1">
                <a:solidFill>
                  <a:srgbClr val="004D80"/>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2E600829-B9B3-5756-7AF3-11EA6D0F2C8C}"/>
              </a:ext>
            </a:extLst>
          </p:cNvPr>
          <p:cNvSpPr>
            <a:spLocks noGrp="1"/>
          </p:cNvSpPr>
          <p:nvPr>
            <p:ph type="ctrTitle"/>
          </p:nvPr>
        </p:nvSpPr>
        <p:spPr>
          <a:xfrm>
            <a:off x="1524000" y="687355"/>
            <a:ext cx="9144000" cy="2387600"/>
          </a:xfrm>
        </p:spPr>
        <p:txBody>
          <a:bodyPr anchor="b"/>
          <a:lstStyle>
            <a:lvl1pPr algn="ctr">
              <a:defRPr sz="6000">
                <a:solidFill>
                  <a:srgbClr val="004D80"/>
                </a:solidFill>
                <a:latin typeface="+mn-lt"/>
              </a:defRPr>
            </a:lvl1pPr>
          </a:lstStyle>
          <a:p>
            <a:r>
              <a:rPr lang="en-US" dirty="0"/>
              <a:t>Click to edit Master title style</a:t>
            </a:r>
          </a:p>
        </p:txBody>
      </p:sp>
    </p:spTree>
    <p:extLst>
      <p:ext uri="{BB962C8B-B14F-4D97-AF65-F5344CB8AC3E}">
        <p14:creationId xmlns:p14="http://schemas.microsoft.com/office/powerpoint/2010/main" val="4126982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5360-AF0F-E906-2B71-28D31DABF788}"/>
              </a:ext>
            </a:extLst>
          </p:cNvPr>
          <p:cNvSpPr>
            <a:spLocks noGrp="1"/>
          </p:cNvSpPr>
          <p:nvPr>
            <p:ph type="title"/>
          </p:nvPr>
        </p:nvSpPr>
        <p:spPr>
          <a:xfrm>
            <a:off x="420950" y="457200"/>
            <a:ext cx="4351076" cy="1600200"/>
          </a:xfrm>
        </p:spPr>
        <p:txBody>
          <a:bodyPr anchor="ctr"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DB9DA8-C771-83CE-74C9-F1E5390DBCA5}"/>
              </a:ext>
            </a:extLst>
          </p:cNvPr>
          <p:cNvSpPr>
            <a:spLocks noGrp="1"/>
          </p:cNvSpPr>
          <p:nvPr>
            <p:ph type="pic" idx="1"/>
          </p:nvPr>
        </p:nvSpPr>
        <p:spPr>
          <a:xfrm>
            <a:off x="5183187" y="987425"/>
            <a:ext cx="6783911" cy="4873625"/>
          </a:xfrm>
        </p:spPr>
        <p:txBody>
          <a:bodyPr/>
          <a:lstStyle>
            <a:lvl1pPr marL="0" indent="0">
              <a:buNone/>
              <a:defRPr sz="3200">
                <a:latin typeface="Calibri" panose="020F0502020204030204" pitchFamily="34" charset="0"/>
                <a:cs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F9E545-DDF2-5411-791D-33B68FC58386}"/>
              </a:ext>
            </a:extLst>
          </p:cNvPr>
          <p:cNvSpPr>
            <a:spLocks noGrp="1"/>
          </p:cNvSpPr>
          <p:nvPr>
            <p:ph type="body" sz="half" idx="2"/>
          </p:nvPr>
        </p:nvSpPr>
        <p:spPr>
          <a:xfrm>
            <a:off x="420950" y="2057400"/>
            <a:ext cx="4351076" cy="3811588"/>
          </a:xfrm>
        </p:spPr>
        <p:txBody>
          <a:bodyPr/>
          <a:lstStyle>
            <a:lvl1pPr marL="0" indent="0">
              <a:buNone/>
              <a:defRPr sz="1600" b="0" i="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E40180-ECA7-E6FF-27D4-2CF0607FAC90}"/>
              </a:ext>
            </a:extLst>
          </p:cNvPr>
          <p:cNvSpPr>
            <a:spLocks noGrp="1"/>
          </p:cNvSpPr>
          <p:nvPr>
            <p:ph type="dt" sz="half" idx="10"/>
          </p:nvPr>
        </p:nvSpPr>
        <p:spPr/>
        <p:txBody>
          <a:bodyPr/>
          <a:lstStyle/>
          <a:p>
            <a:fld id="{C170AB64-0571-DA4B-89D5-2318BA58A77D}" type="datetime1">
              <a:rPr lang="en-US" smtClean="0"/>
              <a:t>12/4/24</a:t>
            </a:fld>
            <a:endParaRPr lang="en-US"/>
          </a:p>
        </p:txBody>
      </p:sp>
      <p:sp>
        <p:nvSpPr>
          <p:cNvPr id="6" name="Footer Placeholder 5">
            <a:extLst>
              <a:ext uri="{FF2B5EF4-FFF2-40B4-BE49-F238E27FC236}">
                <a16:creationId xmlns:a16="http://schemas.microsoft.com/office/drawing/2014/main" id="{2F84C512-99D8-7BB9-89FF-109676B54E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E5D02-384E-3F61-2CFE-DF5BF2154472}"/>
              </a:ext>
            </a:extLst>
          </p:cNvPr>
          <p:cNvSpPr>
            <a:spLocks noGrp="1"/>
          </p:cNvSpPr>
          <p:nvPr>
            <p:ph type="sldNum" sz="quarter" idx="12"/>
          </p:nvPr>
        </p:nvSpPr>
        <p:spPr/>
        <p:txBody>
          <a:bodyPr/>
          <a:lstStyle/>
          <a:p>
            <a:fld id="{9C016B5C-9E62-A541-A8D1-2318D4D9DC06}" type="slidenum">
              <a:rPr lang="en-US" smtClean="0"/>
              <a:t>‹#›</a:t>
            </a:fld>
            <a:endParaRPr lang="en-US"/>
          </a:p>
        </p:txBody>
      </p:sp>
      <p:pic>
        <p:nvPicPr>
          <p:cNvPr id="10" name="Picture 9">
            <a:extLst>
              <a:ext uri="{FF2B5EF4-FFF2-40B4-BE49-F238E27FC236}">
                <a16:creationId xmlns:a16="http://schemas.microsoft.com/office/drawing/2014/main" id="{19E01A75-856D-568E-A5F7-3201F8C0E6C0}"/>
              </a:ext>
            </a:extLst>
          </p:cNvPr>
          <p:cNvPicPr>
            <a:picLocks noChangeAspect="1"/>
          </p:cNvPicPr>
          <p:nvPr userDrawn="1"/>
        </p:nvPicPr>
        <p:blipFill>
          <a:blip r:embed="rId2"/>
          <a:stretch>
            <a:fillRect/>
          </a:stretch>
        </p:blipFill>
        <p:spPr>
          <a:xfrm>
            <a:off x="374212" y="2015919"/>
            <a:ext cx="4439854" cy="62689"/>
          </a:xfrm>
          <a:prstGeom prst="rect">
            <a:avLst/>
          </a:prstGeom>
        </p:spPr>
      </p:pic>
    </p:spTree>
    <p:extLst>
      <p:ext uri="{BB962C8B-B14F-4D97-AF65-F5344CB8AC3E}">
        <p14:creationId xmlns:p14="http://schemas.microsoft.com/office/powerpoint/2010/main" val="175555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5360-AF0F-E906-2B71-28D31DABF788}"/>
              </a:ext>
            </a:extLst>
          </p:cNvPr>
          <p:cNvSpPr>
            <a:spLocks noGrp="1"/>
          </p:cNvSpPr>
          <p:nvPr>
            <p:ph type="title"/>
          </p:nvPr>
        </p:nvSpPr>
        <p:spPr>
          <a:xfrm>
            <a:off x="420950" y="457200"/>
            <a:ext cx="4351076" cy="4272950"/>
          </a:xfrm>
        </p:spPr>
        <p:txBody>
          <a:bodyPr anchor="ctr"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DB9DA8-C771-83CE-74C9-F1E5390DBCA5}"/>
              </a:ext>
            </a:extLst>
          </p:cNvPr>
          <p:cNvSpPr>
            <a:spLocks noGrp="1"/>
          </p:cNvSpPr>
          <p:nvPr>
            <p:ph type="pic" idx="1"/>
          </p:nvPr>
        </p:nvSpPr>
        <p:spPr>
          <a:xfrm>
            <a:off x="5183187" y="987425"/>
            <a:ext cx="6783911" cy="4873625"/>
          </a:xfrm>
        </p:spPr>
        <p:txBody>
          <a:bodyPr/>
          <a:lstStyle>
            <a:lvl1pPr marL="0" indent="0">
              <a:buNone/>
              <a:defRPr sz="3200">
                <a:latin typeface="Calibri" panose="020F0502020204030204" pitchFamily="34" charset="0"/>
                <a:cs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F9E545-DDF2-5411-791D-33B68FC58386}"/>
              </a:ext>
            </a:extLst>
          </p:cNvPr>
          <p:cNvSpPr>
            <a:spLocks noGrp="1"/>
          </p:cNvSpPr>
          <p:nvPr>
            <p:ph type="body" sz="half" idx="2"/>
          </p:nvPr>
        </p:nvSpPr>
        <p:spPr>
          <a:xfrm>
            <a:off x="420950" y="4779392"/>
            <a:ext cx="4351076" cy="1089595"/>
          </a:xfrm>
        </p:spPr>
        <p:txBody>
          <a:bodyPr/>
          <a:lstStyle>
            <a:lvl1pPr marL="0" indent="0">
              <a:buNone/>
              <a:defRPr sz="1600" b="0" i="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4E40180-ECA7-E6FF-27D4-2CF0607FAC90}"/>
              </a:ext>
            </a:extLst>
          </p:cNvPr>
          <p:cNvSpPr>
            <a:spLocks noGrp="1"/>
          </p:cNvSpPr>
          <p:nvPr>
            <p:ph type="dt" sz="half" idx="10"/>
          </p:nvPr>
        </p:nvSpPr>
        <p:spPr/>
        <p:txBody>
          <a:bodyPr/>
          <a:lstStyle/>
          <a:p>
            <a:fld id="{C170AB64-0571-DA4B-89D5-2318BA58A77D}" type="datetime1">
              <a:rPr lang="en-US" smtClean="0"/>
              <a:t>12/4/24</a:t>
            </a:fld>
            <a:endParaRPr lang="en-US"/>
          </a:p>
        </p:txBody>
      </p:sp>
      <p:sp>
        <p:nvSpPr>
          <p:cNvPr id="6" name="Footer Placeholder 5">
            <a:extLst>
              <a:ext uri="{FF2B5EF4-FFF2-40B4-BE49-F238E27FC236}">
                <a16:creationId xmlns:a16="http://schemas.microsoft.com/office/drawing/2014/main" id="{2F84C512-99D8-7BB9-89FF-109676B54E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E5D02-384E-3F61-2CFE-DF5BF2154472}"/>
              </a:ext>
            </a:extLst>
          </p:cNvPr>
          <p:cNvSpPr>
            <a:spLocks noGrp="1"/>
          </p:cNvSpPr>
          <p:nvPr>
            <p:ph type="sldNum" sz="quarter" idx="12"/>
          </p:nvPr>
        </p:nvSpPr>
        <p:spPr/>
        <p:txBody>
          <a:bodyPr/>
          <a:lstStyle/>
          <a:p>
            <a:fld id="{9C016B5C-9E62-A541-A8D1-2318D4D9DC06}" type="slidenum">
              <a:rPr lang="en-US" smtClean="0"/>
              <a:t>‹#›</a:t>
            </a:fld>
            <a:endParaRPr lang="en-US"/>
          </a:p>
        </p:txBody>
      </p:sp>
      <p:pic>
        <p:nvPicPr>
          <p:cNvPr id="10" name="Picture 9">
            <a:extLst>
              <a:ext uri="{FF2B5EF4-FFF2-40B4-BE49-F238E27FC236}">
                <a16:creationId xmlns:a16="http://schemas.microsoft.com/office/drawing/2014/main" id="{19E01A75-856D-568E-A5F7-3201F8C0E6C0}"/>
              </a:ext>
            </a:extLst>
          </p:cNvPr>
          <p:cNvPicPr>
            <a:picLocks noChangeAspect="1"/>
          </p:cNvPicPr>
          <p:nvPr userDrawn="1"/>
        </p:nvPicPr>
        <p:blipFill>
          <a:blip r:embed="rId2"/>
          <a:stretch>
            <a:fillRect/>
          </a:stretch>
        </p:blipFill>
        <p:spPr>
          <a:xfrm>
            <a:off x="376561" y="4730150"/>
            <a:ext cx="4439854" cy="62689"/>
          </a:xfrm>
          <a:prstGeom prst="rect">
            <a:avLst/>
          </a:prstGeom>
        </p:spPr>
      </p:pic>
    </p:spTree>
    <p:extLst>
      <p:ext uri="{BB962C8B-B14F-4D97-AF65-F5344CB8AC3E}">
        <p14:creationId xmlns:p14="http://schemas.microsoft.com/office/powerpoint/2010/main" val="1788768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674F-0771-D77E-236F-644C4DB955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E1FC0F-C835-817C-97D8-CE0A658CE494}"/>
              </a:ext>
            </a:extLst>
          </p:cNvPr>
          <p:cNvSpPr>
            <a:spLocks noGrp="1"/>
          </p:cNvSpPr>
          <p:nvPr>
            <p:ph type="body" orient="vert" idx="1"/>
          </p:nvPr>
        </p:nvSpPr>
        <p:spPr/>
        <p:txBody>
          <a:bodyPr vert="eaVe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DF033-550E-94BF-1A16-CBCFCF1A7A9F}"/>
              </a:ext>
            </a:extLst>
          </p:cNvPr>
          <p:cNvSpPr>
            <a:spLocks noGrp="1"/>
          </p:cNvSpPr>
          <p:nvPr>
            <p:ph type="dt" sz="half" idx="10"/>
          </p:nvPr>
        </p:nvSpPr>
        <p:spPr/>
        <p:txBody>
          <a:bodyPr/>
          <a:lstStyle/>
          <a:p>
            <a:fld id="{FAFB6A9E-D918-1F4B-AE85-7C846855F8CF}" type="datetime1">
              <a:rPr lang="en-US" smtClean="0"/>
              <a:t>12/4/24</a:t>
            </a:fld>
            <a:endParaRPr lang="en-US"/>
          </a:p>
        </p:txBody>
      </p:sp>
      <p:sp>
        <p:nvSpPr>
          <p:cNvPr id="5" name="Footer Placeholder 4">
            <a:extLst>
              <a:ext uri="{FF2B5EF4-FFF2-40B4-BE49-F238E27FC236}">
                <a16:creationId xmlns:a16="http://schemas.microsoft.com/office/drawing/2014/main" id="{177D345B-1606-966D-4D58-F737A51A3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EA086-8D5D-76BF-428C-D7254C0D7FCD}"/>
              </a:ext>
            </a:extLst>
          </p:cNvPr>
          <p:cNvSpPr>
            <a:spLocks noGrp="1"/>
          </p:cNvSpPr>
          <p:nvPr>
            <p:ph type="sldNum" sz="quarter" idx="12"/>
          </p:nvPr>
        </p:nvSpPr>
        <p:spPr/>
        <p:txBody>
          <a:bodyPr/>
          <a:lstStyle/>
          <a:p>
            <a:fld id="{9C016B5C-9E62-A541-A8D1-2318D4D9DC06}" type="slidenum">
              <a:rPr lang="en-US" smtClean="0"/>
              <a:t>‹#›</a:t>
            </a:fld>
            <a:endParaRPr lang="en-US"/>
          </a:p>
        </p:txBody>
      </p:sp>
      <p:pic>
        <p:nvPicPr>
          <p:cNvPr id="8" name="Picture 7">
            <a:extLst>
              <a:ext uri="{FF2B5EF4-FFF2-40B4-BE49-F238E27FC236}">
                <a16:creationId xmlns:a16="http://schemas.microsoft.com/office/drawing/2014/main" id="{F6EE7784-C8AB-D578-34C7-2D57CC348931}"/>
              </a:ext>
            </a:extLst>
          </p:cNvPr>
          <p:cNvPicPr>
            <a:picLocks noChangeAspect="1"/>
          </p:cNvPicPr>
          <p:nvPr userDrawn="1"/>
        </p:nvPicPr>
        <p:blipFill>
          <a:blip r:embed="rId2"/>
          <a:stretch>
            <a:fillRect/>
          </a:stretch>
        </p:blipFill>
        <p:spPr>
          <a:xfrm>
            <a:off x="332172" y="1499092"/>
            <a:ext cx="7772400" cy="109743"/>
          </a:xfrm>
          <a:prstGeom prst="rect">
            <a:avLst/>
          </a:prstGeom>
        </p:spPr>
      </p:pic>
    </p:spTree>
    <p:extLst>
      <p:ext uri="{BB962C8B-B14F-4D97-AF65-F5344CB8AC3E}">
        <p14:creationId xmlns:p14="http://schemas.microsoft.com/office/powerpoint/2010/main" val="2805221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CF3862-BFB3-44D4-50EA-745F14D1079D}"/>
              </a:ext>
            </a:extLst>
          </p:cNvPr>
          <p:cNvSpPr>
            <a:spLocks noGrp="1"/>
          </p:cNvSpPr>
          <p:nvPr>
            <p:ph type="title" orient="vert"/>
          </p:nvPr>
        </p:nvSpPr>
        <p:spPr>
          <a:xfrm>
            <a:off x="9606455" y="365125"/>
            <a:ext cx="2360643"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FB9FE0-9FE1-87FA-6213-65FEF6581FE9}"/>
              </a:ext>
            </a:extLst>
          </p:cNvPr>
          <p:cNvSpPr>
            <a:spLocks noGrp="1"/>
          </p:cNvSpPr>
          <p:nvPr>
            <p:ph type="body" orient="vert" idx="1"/>
          </p:nvPr>
        </p:nvSpPr>
        <p:spPr>
          <a:xfrm>
            <a:off x="420950" y="365125"/>
            <a:ext cx="9069892" cy="5811838"/>
          </a:xfrm>
        </p:spPr>
        <p:txBody>
          <a:bodyPr vert="eaVe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6A0D8-7C94-C383-8F13-5F4EA422A37C}"/>
              </a:ext>
            </a:extLst>
          </p:cNvPr>
          <p:cNvSpPr>
            <a:spLocks noGrp="1"/>
          </p:cNvSpPr>
          <p:nvPr>
            <p:ph type="dt" sz="half" idx="10"/>
          </p:nvPr>
        </p:nvSpPr>
        <p:spPr/>
        <p:txBody>
          <a:bodyPr/>
          <a:lstStyle/>
          <a:p>
            <a:fld id="{924F25BB-FC0B-194A-9C24-BB0AAEEE9C22}" type="datetime1">
              <a:rPr lang="en-US" smtClean="0"/>
              <a:t>12/4/24</a:t>
            </a:fld>
            <a:endParaRPr lang="en-US"/>
          </a:p>
        </p:txBody>
      </p:sp>
      <p:sp>
        <p:nvSpPr>
          <p:cNvPr id="5" name="Footer Placeholder 4">
            <a:extLst>
              <a:ext uri="{FF2B5EF4-FFF2-40B4-BE49-F238E27FC236}">
                <a16:creationId xmlns:a16="http://schemas.microsoft.com/office/drawing/2014/main" id="{16CF8D5E-0E0A-6B88-964B-6CAAE2284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06097-9FD6-75EF-4C9B-600BE1933702}"/>
              </a:ext>
            </a:extLst>
          </p:cNvPr>
          <p:cNvSpPr>
            <a:spLocks noGrp="1"/>
          </p:cNvSpPr>
          <p:nvPr>
            <p:ph type="sldNum" sz="quarter" idx="12"/>
          </p:nvPr>
        </p:nvSpPr>
        <p:spPr/>
        <p:txBody>
          <a:bodyPr/>
          <a:lstStyle/>
          <a:p>
            <a:fld id="{9C016B5C-9E62-A541-A8D1-2318D4D9DC06}" type="slidenum">
              <a:rPr lang="en-US" smtClean="0"/>
              <a:t>‹#›</a:t>
            </a:fld>
            <a:endParaRPr lang="en-US"/>
          </a:p>
        </p:txBody>
      </p:sp>
      <p:pic>
        <p:nvPicPr>
          <p:cNvPr id="8" name="Picture 7">
            <a:extLst>
              <a:ext uri="{FF2B5EF4-FFF2-40B4-BE49-F238E27FC236}">
                <a16:creationId xmlns:a16="http://schemas.microsoft.com/office/drawing/2014/main" id="{98533C3D-0775-5AB4-B1B7-412B34B2CC2B}"/>
              </a:ext>
            </a:extLst>
          </p:cNvPr>
          <p:cNvPicPr>
            <a:picLocks noChangeAspect="1"/>
          </p:cNvPicPr>
          <p:nvPr userDrawn="1"/>
        </p:nvPicPr>
        <p:blipFill>
          <a:blip r:embed="rId2"/>
          <a:stretch>
            <a:fillRect/>
          </a:stretch>
        </p:blipFill>
        <p:spPr>
          <a:xfrm rot="16200000" flipV="1">
            <a:off x="6581911" y="3220942"/>
            <a:ext cx="5934984" cy="83799"/>
          </a:xfrm>
          <a:prstGeom prst="rect">
            <a:avLst/>
          </a:prstGeom>
        </p:spPr>
      </p:pic>
    </p:spTree>
    <p:extLst>
      <p:ext uri="{BB962C8B-B14F-4D97-AF65-F5344CB8AC3E}">
        <p14:creationId xmlns:p14="http://schemas.microsoft.com/office/powerpoint/2010/main" val="1726299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889000" y="2266950"/>
            <a:ext cx="10414000" cy="2324100"/>
          </a:xfrm>
          <a:prstGeom prst="rect">
            <a:avLst/>
          </a:prstGeom>
        </p:spPr>
        <p:txBody>
          <a:bodyPr/>
          <a:lstStyle>
            <a:lvl1pPr algn="ctr" defTabSz="412750">
              <a:lnSpc>
                <a:spcPct val="100000"/>
              </a:lnSpc>
              <a:defRPr sz="5600">
                <a:latin typeface="+mj-lt"/>
                <a:ea typeface="+mj-ea"/>
                <a:cs typeface="+mj-cs"/>
                <a:sym typeface="Gill Sans"/>
              </a:defRPr>
            </a:lvl1pPr>
          </a:lstStyle>
          <a:p>
            <a:r>
              <a:t>Title Text</a:t>
            </a:r>
          </a:p>
        </p:txBody>
      </p:sp>
      <p:sp>
        <p:nvSpPr>
          <p:cNvPr id="34" name="Slide Number"/>
          <p:cNvSpPr txBox="1">
            <a:spLocks noGrp="1"/>
          </p:cNvSpPr>
          <p:nvPr>
            <p:ph type="sldNum" sz="quarter" idx="2"/>
          </p:nvPr>
        </p:nvSpPr>
        <p:spPr>
          <a:xfrm>
            <a:off x="5979516" y="6540500"/>
            <a:ext cx="267702" cy="287258"/>
          </a:xfrm>
          <a:prstGeom prst="rect">
            <a:avLst/>
          </a:prstGeom>
        </p:spPr>
        <p:txBody>
          <a:bodyPr/>
          <a:lstStyle>
            <a:lvl1pPr>
              <a:defRPr b="0">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88298946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2" name="Shape 22"/>
          <p:cNvSpPr>
            <a:spLocks noGrp="1"/>
          </p:cNvSpPr>
          <p:nvPr>
            <p:ph type="pic" sz="half" idx="13"/>
          </p:nvPr>
        </p:nvSpPr>
        <p:spPr>
          <a:xfrm>
            <a:off x="2305666" y="446485"/>
            <a:ext cx="7570838" cy="4161234"/>
          </a:xfrm>
          <a:prstGeom prst="rect">
            <a:avLst/>
          </a:prstGeom>
        </p:spPr>
        <p:txBody>
          <a:bodyPr lIns="91439" tIns="45719" rIns="91439" bIns="45719" anchor="t">
            <a:noAutofit/>
          </a:bodyPr>
          <a:lstStyle/>
          <a:p>
            <a:endParaRPr/>
          </a:p>
        </p:txBody>
      </p:sp>
      <p:sp>
        <p:nvSpPr>
          <p:cNvPr id="23" name="Shape 23"/>
          <p:cNvSpPr>
            <a:spLocks noGrp="1"/>
          </p:cNvSpPr>
          <p:nvPr>
            <p:ph type="title"/>
          </p:nvPr>
        </p:nvSpPr>
        <p:spPr>
          <a:xfrm>
            <a:off x="2045111" y="4723805"/>
            <a:ext cx="8101780" cy="1000125"/>
          </a:xfrm>
          <a:prstGeom prst="rect">
            <a:avLst/>
          </a:prstGeom>
        </p:spPr>
        <p:txBody>
          <a:bodyPr anchor="b"/>
          <a:lstStyle/>
          <a:p>
            <a:r>
              <a:rPr dirty="0"/>
              <a:t>Title Text</a:t>
            </a:r>
          </a:p>
        </p:txBody>
      </p:sp>
      <p:sp>
        <p:nvSpPr>
          <p:cNvPr id="24" name="Shape 24"/>
          <p:cNvSpPr>
            <a:spLocks noGrp="1"/>
          </p:cNvSpPr>
          <p:nvPr>
            <p:ph type="body" sz="quarter" idx="1"/>
          </p:nvPr>
        </p:nvSpPr>
        <p:spPr>
          <a:xfrm>
            <a:off x="2045111" y="5759649"/>
            <a:ext cx="8101780" cy="794742"/>
          </a:xfrm>
          <a:prstGeom prst="rect">
            <a:avLst/>
          </a:prstGeom>
        </p:spPr>
        <p:txBody>
          <a:bodyPr anchor="t"/>
          <a:lstStyle>
            <a:lvl1pPr marL="0" indent="0" algn="ctr">
              <a:spcBef>
                <a:spcPts val="0"/>
              </a:spcBef>
              <a:buSzTx/>
              <a:buNone/>
              <a:defRPr sz="1858"/>
            </a:lvl1pPr>
            <a:lvl2pPr marL="0" indent="132730" algn="ctr">
              <a:spcBef>
                <a:spcPts val="0"/>
              </a:spcBef>
              <a:buSzTx/>
              <a:buNone/>
              <a:defRPr sz="1858"/>
            </a:lvl2pPr>
            <a:lvl3pPr marL="0" indent="265460" algn="ctr">
              <a:spcBef>
                <a:spcPts val="0"/>
              </a:spcBef>
              <a:buSzTx/>
              <a:buNone/>
              <a:defRPr sz="1858"/>
            </a:lvl3pPr>
            <a:lvl4pPr marL="0" indent="398189" algn="ctr">
              <a:spcBef>
                <a:spcPts val="0"/>
              </a:spcBef>
              <a:buSzTx/>
              <a:buNone/>
              <a:defRPr sz="1858"/>
            </a:lvl4pPr>
            <a:lvl5pPr marL="0" indent="530919" algn="ctr">
              <a:spcBef>
                <a:spcPts val="0"/>
              </a:spcBef>
              <a:buSzTx/>
              <a:buNone/>
              <a:defRPr sz="1858"/>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5" name="Shape 25"/>
          <p:cNvSpPr>
            <a:spLocks noGrp="1"/>
          </p:cNvSpPr>
          <p:nvPr>
            <p:ph type="sldNum" sz="quarter" idx="2"/>
          </p:nvPr>
        </p:nvSpPr>
        <p:spPr>
          <a:xfrm>
            <a:off x="5924272" y="6500813"/>
            <a:ext cx="333626" cy="232907"/>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7512639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762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812800" y="1447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447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358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iddle Title Slide">
    <p:spTree>
      <p:nvGrpSpPr>
        <p:cNvPr id="1" name=""/>
        <p:cNvGrpSpPr/>
        <p:nvPr/>
      </p:nvGrpSpPr>
      <p:grpSpPr>
        <a:xfrm>
          <a:off x="0" y="0"/>
          <a:ext cx="0" cy="0"/>
          <a:chOff x="0" y="0"/>
          <a:chExt cx="0" cy="0"/>
        </a:xfrm>
      </p:grpSpPr>
      <p:pic>
        <p:nvPicPr>
          <p:cNvPr id="3" name="Picture 2" descr="A white background with black and white clouds&#10;&#10;Description automatically generated with medium confidence">
            <a:extLst>
              <a:ext uri="{FF2B5EF4-FFF2-40B4-BE49-F238E27FC236}">
                <a16:creationId xmlns:a16="http://schemas.microsoft.com/office/drawing/2014/main" id="{9B5526E0-C5A7-98CD-FB3E-250FFB0ED365}"/>
              </a:ext>
            </a:extLst>
          </p:cNvPr>
          <p:cNvPicPr>
            <a:picLocks noChangeAspect="1"/>
          </p:cNvPicPr>
          <p:nvPr userDrawn="1"/>
        </p:nvPicPr>
        <p:blipFill>
          <a:blip r:embed="rId2"/>
          <a:stretch>
            <a:fillRect/>
          </a:stretch>
        </p:blipFill>
        <p:spPr>
          <a:xfrm>
            <a:off x="-3090" y="0"/>
            <a:ext cx="12195090" cy="6856261"/>
          </a:xfrm>
          <a:prstGeom prst="rect">
            <a:avLst/>
          </a:prstGeom>
        </p:spPr>
      </p:pic>
      <p:sp>
        <p:nvSpPr>
          <p:cNvPr id="6" name="Slide Number Placeholder 5">
            <a:extLst>
              <a:ext uri="{FF2B5EF4-FFF2-40B4-BE49-F238E27FC236}">
                <a16:creationId xmlns:a16="http://schemas.microsoft.com/office/drawing/2014/main" id="{256F7220-B2EF-1E57-1A5D-E74400C3F977}"/>
              </a:ext>
            </a:extLst>
          </p:cNvPr>
          <p:cNvSpPr>
            <a:spLocks noGrp="1"/>
          </p:cNvSpPr>
          <p:nvPr>
            <p:ph type="sldNum" sz="quarter" idx="12"/>
          </p:nvPr>
        </p:nvSpPr>
        <p:spPr/>
        <p:txBody>
          <a:bodyPr/>
          <a:lstStyle/>
          <a:p>
            <a:fld id="{9C016B5C-9E62-A541-A8D1-2318D4D9DC06}" type="slidenum">
              <a:rPr lang="en-US" smtClean="0"/>
              <a:t>‹#›</a:t>
            </a:fld>
            <a:endParaRPr lang="en-US"/>
          </a:p>
        </p:txBody>
      </p:sp>
      <p:sp>
        <p:nvSpPr>
          <p:cNvPr id="4" name="Date Placeholder 3">
            <a:extLst>
              <a:ext uri="{FF2B5EF4-FFF2-40B4-BE49-F238E27FC236}">
                <a16:creationId xmlns:a16="http://schemas.microsoft.com/office/drawing/2014/main" id="{6C0C2E4B-B13D-038F-8CC6-7C87BCFD797F}"/>
              </a:ext>
            </a:extLst>
          </p:cNvPr>
          <p:cNvSpPr>
            <a:spLocks noGrp="1"/>
          </p:cNvSpPr>
          <p:nvPr>
            <p:ph type="dt" sz="half" idx="10"/>
          </p:nvPr>
        </p:nvSpPr>
        <p:spPr/>
        <p:txBody>
          <a:bodyPr/>
          <a:lstStyle/>
          <a:p>
            <a:fld id="{AC55C535-C2EC-344C-B029-F3F06B382735}" type="datetime1">
              <a:rPr lang="en-US" smtClean="0"/>
              <a:t>12/4/24</a:t>
            </a:fld>
            <a:endParaRPr lang="en-US"/>
          </a:p>
        </p:txBody>
      </p:sp>
      <p:sp>
        <p:nvSpPr>
          <p:cNvPr id="5" name="Footer Placeholder 4">
            <a:extLst>
              <a:ext uri="{FF2B5EF4-FFF2-40B4-BE49-F238E27FC236}">
                <a16:creationId xmlns:a16="http://schemas.microsoft.com/office/drawing/2014/main" id="{8E903975-53BF-2202-142A-3DB7AE443E85}"/>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6714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64C55E-C1A6-9F70-2BF1-7B9E93A600D2}"/>
              </a:ext>
            </a:extLst>
          </p:cNvPr>
          <p:cNvPicPr>
            <a:picLocks noChangeAspect="1"/>
          </p:cNvPicPr>
          <p:nvPr userDrawn="1"/>
        </p:nvPicPr>
        <p:blipFill>
          <a:blip r:embed="rId2"/>
          <a:stretch>
            <a:fillRect/>
          </a:stretch>
        </p:blipFill>
        <p:spPr>
          <a:xfrm>
            <a:off x="332172" y="1499092"/>
            <a:ext cx="7772400" cy="109743"/>
          </a:xfrm>
          <a:prstGeom prst="rect">
            <a:avLst/>
          </a:prstGeom>
        </p:spPr>
      </p:pic>
      <p:sp>
        <p:nvSpPr>
          <p:cNvPr id="3" name="Content Placeholder 2">
            <a:extLst>
              <a:ext uri="{FF2B5EF4-FFF2-40B4-BE49-F238E27FC236}">
                <a16:creationId xmlns:a16="http://schemas.microsoft.com/office/drawing/2014/main" id="{26222EC4-2634-72CF-31EE-75C8223DE199}"/>
              </a:ext>
            </a:extLst>
          </p:cNvPr>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6861B65-E0AB-7686-C57E-9EA63BB5483A}"/>
              </a:ext>
            </a:extLst>
          </p:cNvPr>
          <p:cNvSpPr>
            <a:spLocks noGrp="1"/>
          </p:cNvSpPr>
          <p:nvPr>
            <p:ph type="title"/>
          </p:nvPr>
        </p:nvSpPr>
        <p:spPr/>
        <p:txBody>
          <a:bodyPr/>
          <a:lstStyle>
            <a:lvl1pPr>
              <a:defRPr b="0"/>
            </a:lvl1pPr>
          </a:lstStyle>
          <a:p>
            <a:r>
              <a:rPr lang="en-US"/>
              <a:t>Click to edit Master title style</a:t>
            </a:r>
          </a:p>
        </p:txBody>
      </p:sp>
      <p:sp>
        <p:nvSpPr>
          <p:cNvPr id="9" name="Date Placeholder 8">
            <a:extLst>
              <a:ext uri="{FF2B5EF4-FFF2-40B4-BE49-F238E27FC236}">
                <a16:creationId xmlns:a16="http://schemas.microsoft.com/office/drawing/2014/main" id="{1F0CCAC7-D771-F9EF-FC54-A7DEF5F305B1}"/>
              </a:ext>
            </a:extLst>
          </p:cNvPr>
          <p:cNvSpPr>
            <a:spLocks noGrp="1"/>
          </p:cNvSpPr>
          <p:nvPr>
            <p:ph type="dt" sz="half" idx="10"/>
          </p:nvPr>
        </p:nvSpPr>
        <p:spPr/>
        <p:txBody>
          <a:bodyPr/>
          <a:lstStyle/>
          <a:p>
            <a:fld id="{4C36B50C-4D9C-1345-86AA-38DC1C94917D}" type="datetime1">
              <a:rPr lang="en-US" smtClean="0"/>
              <a:t>12/4/24</a:t>
            </a:fld>
            <a:endParaRPr lang="en-US"/>
          </a:p>
        </p:txBody>
      </p:sp>
      <p:sp>
        <p:nvSpPr>
          <p:cNvPr id="10" name="Footer Placeholder 9">
            <a:extLst>
              <a:ext uri="{FF2B5EF4-FFF2-40B4-BE49-F238E27FC236}">
                <a16:creationId xmlns:a16="http://schemas.microsoft.com/office/drawing/2014/main" id="{8C03B26D-4AB1-6BF0-524C-5BE5167B8EC0}"/>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BD383F10-BFAF-D87B-DFF1-6C5F8ACA1C0B}"/>
              </a:ext>
            </a:extLst>
          </p:cNvPr>
          <p:cNvSpPr>
            <a:spLocks noGrp="1"/>
          </p:cNvSpPr>
          <p:nvPr>
            <p:ph type="sldNum" sz="quarter" idx="12"/>
          </p:nvPr>
        </p:nvSpPr>
        <p:spPr/>
        <p:txBody>
          <a:bodyPr/>
          <a:lstStyle/>
          <a:p>
            <a:fld id="{9C016B5C-9E62-A541-A8D1-2318D4D9DC06}" type="slidenum">
              <a:rPr lang="en-US" smtClean="0"/>
              <a:t>‹#›</a:t>
            </a:fld>
            <a:endParaRPr lang="en-US"/>
          </a:p>
        </p:txBody>
      </p:sp>
    </p:spTree>
    <p:extLst>
      <p:ext uri="{BB962C8B-B14F-4D97-AF65-F5344CB8AC3E}">
        <p14:creationId xmlns:p14="http://schemas.microsoft.com/office/powerpoint/2010/main" val="120211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B56D-7E0D-48B8-EE35-E5FCEA6DAF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64E0E-8D65-D0B1-4FB5-59849F65D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1C209B-EFB2-A22B-28A2-6C8B548EFB20}"/>
              </a:ext>
            </a:extLst>
          </p:cNvPr>
          <p:cNvSpPr>
            <a:spLocks noGrp="1"/>
          </p:cNvSpPr>
          <p:nvPr>
            <p:ph type="dt" sz="half" idx="10"/>
          </p:nvPr>
        </p:nvSpPr>
        <p:spPr/>
        <p:txBody>
          <a:bodyPr/>
          <a:lstStyle/>
          <a:p>
            <a:fld id="{8003B51F-01C6-204B-BD0B-5C7A8E7D7FB7}" type="datetime1">
              <a:rPr lang="en-US" smtClean="0"/>
              <a:t>12/4/24</a:t>
            </a:fld>
            <a:endParaRPr lang="en-US"/>
          </a:p>
        </p:txBody>
      </p:sp>
      <p:sp>
        <p:nvSpPr>
          <p:cNvPr id="5" name="Footer Placeholder 4">
            <a:extLst>
              <a:ext uri="{FF2B5EF4-FFF2-40B4-BE49-F238E27FC236}">
                <a16:creationId xmlns:a16="http://schemas.microsoft.com/office/drawing/2014/main" id="{2D05FA1A-655C-11E6-9241-D9AB1CC1D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A75C2-BAEA-2F00-5891-E9FB3B2B8C91}"/>
              </a:ext>
            </a:extLst>
          </p:cNvPr>
          <p:cNvSpPr>
            <a:spLocks noGrp="1"/>
          </p:cNvSpPr>
          <p:nvPr>
            <p:ph type="sldNum" sz="quarter" idx="12"/>
          </p:nvPr>
        </p:nvSpPr>
        <p:spPr/>
        <p:txBody>
          <a:bodyPr/>
          <a:lstStyle/>
          <a:p>
            <a:fld id="{9C016B5C-9E62-A541-A8D1-2318D4D9DC06}" type="slidenum">
              <a:rPr lang="en-US" smtClean="0"/>
              <a:t>‹#›</a:t>
            </a:fld>
            <a:endParaRPr lang="en-US"/>
          </a:p>
        </p:txBody>
      </p:sp>
      <p:pic>
        <p:nvPicPr>
          <p:cNvPr id="8" name="Picture 7">
            <a:extLst>
              <a:ext uri="{FF2B5EF4-FFF2-40B4-BE49-F238E27FC236}">
                <a16:creationId xmlns:a16="http://schemas.microsoft.com/office/drawing/2014/main" id="{7A18EB89-FB53-ADAE-5C1A-993CB8FD1F6C}"/>
              </a:ext>
            </a:extLst>
          </p:cNvPr>
          <p:cNvPicPr>
            <a:picLocks noChangeAspect="1"/>
          </p:cNvPicPr>
          <p:nvPr userDrawn="1"/>
        </p:nvPicPr>
        <p:blipFill>
          <a:blip r:embed="rId2"/>
          <a:stretch>
            <a:fillRect/>
          </a:stretch>
        </p:blipFill>
        <p:spPr>
          <a:xfrm>
            <a:off x="742076" y="4519427"/>
            <a:ext cx="7772400" cy="109743"/>
          </a:xfrm>
          <a:prstGeom prst="rect">
            <a:avLst/>
          </a:prstGeom>
        </p:spPr>
      </p:pic>
    </p:spTree>
    <p:extLst>
      <p:ext uri="{BB962C8B-B14F-4D97-AF65-F5344CB8AC3E}">
        <p14:creationId xmlns:p14="http://schemas.microsoft.com/office/powerpoint/2010/main" val="421132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E0CD-982A-B670-5982-EACEB1190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3B841-BB8C-79F8-9D24-4AFCBE31B849}"/>
              </a:ext>
            </a:extLst>
          </p:cNvPr>
          <p:cNvSpPr>
            <a:spLocks noGrp="1"/>
          </p:cNvSpPr>
          <p:nvPr>
            <p:ph sz="half" idx="1"/>
          </p:nvPr>
        </p:nvSpPr>
        <p:spPr>
          <a:xfrm>
            <a:off x="420949" y="1825625"/>
            <a:ext cx="5675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F1F250-6516-3595-B561-73E05B7FB06B}"/>
              </a:ext>
            </a:extLst>
          </p:cNvPr>
          <p:cNvSpPr>
            <a:spLocks noGrp="1"/>
          </p:cNvSpPr>
          <p:nvPr>
            <p:ph sz="half" idx="2"/>
          </p:nvPr>
        </p:nvSpPr>
        <p:spPr>
          <a:xfrm>
            <a:off x="6292047" y="1825625"/>
            <a:ext cx="56750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4A80D8-C8C1-B66F-E4B1-8677935F946A}"/>
              </a:ext>
            </a:extLst>
          </p:cNvPr>
          <p:cNvSpPr>
            <a:spLocks noGrp="1"/>
          </p:cNvSpPr>
          <p:nvPr>
            <p:ph type="dt" sz="half" idx="10"/>
          </p:nvPr>
        </p:nvSpPr>
        <p:spPr/>
        <p:txBody>
          <a:bodyPr/>
          <a:lstStyle/>
          <a:p>
            <a:fld id="{4D538F02-DD4B-1049-8EC2-47B1876B9132}" type="datetime1">
              <a:rPr lang="en-US" smtClean="0"/>
              <a:t>12/4/24</a:t>
            </a:fld>
            <a:endParaRPr lang="en-US"/>
          </a:p>
        </p:txBody>
      </p:sp>
      <p:sp>
        <p:nvSpPr>
          <p:cNvPr id="6" name="Footer Placeholder 5">
            <a:extLst>
              <a:ext uri="{FF2B5EF4-FFF2-40B4-BE49-F238E27FC236}">
                <a16:creationId xmlns:a16="http://schemas.microsoft.com/office/drawing/2014/main" id="{AF421BDF-1212-CF87-C167-64F1D69B8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19938-4346-8B52-BE7C-3D792A75FD68}"/>
              </a:ext>
            </a:extLst>
          </p:cNvPr>
          <p:cNvSpPr>
            <a:spLocks noGrp="1"/>
          </p:cNvSpPr>
          <p:nvPr>
            <p:ph type="sldNum" sz="quarter" idx="12"/>
          </p:nvPr>
        </p:nvSpPr>
        <p:spPr/>
        <p:txBody>
          <a:bodyPr/>
          <a:lstStyle/>
          <a:p>
            <a:fld id="{9C016B5C-9E62-A541-A8D1-2318D4D9DC06}" type="slidenum">
              <a:rPr lang="en-US" smtClean="0"/>
              <a:t>‹#›</a:t>
            </a:fld>
            <a:endParaRPr lang="en-US"/>
          </a:p>
        </p:txBody>
      </p:sp>
      <p:pic>
        <p:nvPicPr>
          <p:cNvPr id="8" name="Picture 7">
            <a:extLst>
              <a:ext uri="{FF2B5EF4-FFF2-40B4-BE49-F238E27FC236}">
                <a16:creationId xmlns:a16="http://schemas.microsoft.com/office/drawing/2014/main" id="{53A440F0-1A67-4D05-908A-588EDCDE5F46}"/>
              </a:ext>
            </a:extLst>
          </p:cNvPr>
          <p:cNvPicPr>
            <a:picLocks noChangeAspect="1"/>
          </p:cNvPicPr>
          <p:nvPr userDrawn="1"/>
        </p:nvPicPr>
        <p:blipFill>
          <a:blip r:embed="rId2"/>
          <a:stretch>
            <a:fillRect/>
          </a:stretch>
        </p:blipFill>
        <p:spPr>
          <a:xfrm>
            <a:off x="332172" y="1499092"/>
            <a:ext cx="7772400" cy="109743"/>
          </a:xfrm>
          <a:prstGeom prst="rect">
            <a:avLst/>
          </a:prstGeom>
        </p:spPr>
      </p:pic>
    </p:spTree>
    <p:extLst>
      <p:ext uri="{BB962C8B-B14F-4D97-AF65-F5344CB8AC3E}">
        <p14:creationId xmlns:p14="http://schemas.microsoft.com/office/powerpoint/2010/main" val="418079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1278E6-B233-6537-0CF6-E8424D170E5C}"/>
              </a:ext>
            </a:extLst>
          </p:cNvPr>
          <p:cNvSpPr/>
          <p:nvPr userDrawn="1"/>
        </p:nvSpPr>
        <p:spPr>
          <a:xfrm>
            <a:off x="1" y="1"/>
            <a:ext cx="12192000" cy="6858000"/>
          </a:xfrm>
          <a:prstGeom prst="rect">
            <a:avLst/>
          </a:prstGeom>
          <a:gradFill flip="none" rotWithShape="1">
            <a:gsLst>
              <a:gs pos="0">
                <a:srgbClr val="FBFBFE">
                  <a:alpha val="0"/>
                </a:srgbClr>
              </a:gs>
              <a:gs pos="98000">
                <a:srgbClr val="004D80"/>
              </a:gs>
              <a:gs pos="95000">
                <a:schemeClr val="bg1"/>
              </a:gs>
              <a:gs pos="96000">
                <a:srgbClr val="FF9300">
                  <a:alpha val="35280"/>
                </a:srgbClr>
              </a:gs>
              <a:gs pos="100000">
                <a:srgbClr val="FF7E79"/>
              </a:gs>
            </a:gsLst>
            <a:path path="circle">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5E0CD-982A-B670-5982-EACEB1190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3B841-BB8C-79F8-9D24-4AFCBE31B849}"/>
              </a:ext>
            </a:extLst>
          </p:cNvPr>
          <p:cNvSpPr>
            <a:spLocks noGrp="1"/>
          </p:cNvSpPr>
          <p:nvPr>
            <p:ph sz="half" idx="1"/>
          </p:nvPr>
        </p:nvSpPr>
        <p:spPr>
          <a:xfrm>
            <a:off x="420949" y="2577403"/>
            <a:ext cx="5675051" cy="3599559"/>
          </a:xfrm>
        </p:spPr>
        <p:txBody>
          <a:bodyPr/>
          <a:lstStyle>
            <a:lvl1pPr>
              <a:defRPr b="0" i="0">
                <a:latin typeface="Calibri" panose="020F0502020204030204" pitchFamily="34" charset="0"/>
                <a:cs typeface="Calibri" panose="020F0502020204030204" pitchFamily="34" charset="0"/>
              </a:defRPr>
            </a:lvl1pPr>
            <a:lvl2pPr>
              <a:defRPr b="0" i="0">
                <a:latin typeface="Calibri" panose="020F0502020204030204" pitchFamily="34" charset="0"/>
                <a:cs typeface="Calibri" panose="020F0502020204030204" pitchFamily="34" charset="0"/>
              </a:defRPr>
            </a:lvl2pPr>
            <a:lvl3pPr>
              <a:defRPr b="0" i="0">
                <a:latin typeface="Calibri" panose="020F0502020204030204" pitchFamily="34" charset="0"/>
                <a:cs typeface="Calibri" panose="020F0502020204030204" pitchFamily="34" charset="0"/>
              </a:defRPr>
            </a:lvl3pPr>
            <a:lvl4pPr>
              <a:defRPr b="0" i="0">
                <a:latin typeface="Calibri" panose="020F0502020204030204" pitchFamily="34" charset="0"/>
                <a:cs typeface="Calibri" panose="020F0502020204030204" pitchFamily="34" charset="0"/>
              </a:defRPr>
            </a:lvl4pPr>
            <a:lvl5pPr>
              <a:defRPr b="0" i="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F1F250-6516-3595-B561-73E05B7FB06B}"/>
              </a:ext>
            </a:extLst>
          </p:cNvPr>
          <p:cNvSpPr>
            <a:spLocks noGrp="1"/>
          </p:cNvSpPr>
          <p:nvPr>
            <p:ph sz="half" idx="2"/>
          </p:nvPr>
        </p:nvSpPr>
        <p:spPr>
          <a:xfrm>
            <a:off x="6292047" y="2577403"/>
            <a:ext cx="5675051" cy="3599559"/>
          </a:xfrm>
        </p:spPr>
        <p:txBody>
          <a:bodyPr/>
          <a:lstStyle>
            <a:lvl1pPr>
              <a:defRPr b="0" i="0">
                <a:latin typeface="Calibri" panose="020F0502020204030204" pitchFamily="34" charset="0"/>
                <a:cs typeface="Calibri" panose="020F0502020204030204" pitchFamily="34" charset="0"/>
              </a:defRPr>
            </a:lvl1pPr>
            <a:lvl2pPr>
              <a:defRPr b="0" i="0">
                <a:latin typeface="Calibri" panose="020F0502020204030204" pitchFamily="34" charset="0"/>
                <a:cs typeface="Calibri" panose="020F0502020204030204" pitchFamily="34" charset="0"/>
              </a:defRPr>
            </a:lvl2pPr>
            <a:lvl3pPr>
              <a:defRPr b="0" i="0">
                <a:latin typeface="Calibri" panose="020F0502020204030204" pitchFamily="34" charset="0"/>
                <a:cs typeface="Calibri" panose="020F0502020204030204" pitchFamily="34" charset="0"/>
              </a:defRPr>
            </a:lvl3pPr>
            <a:lvl4pPr>
              <a:defRPr b="0" i="0">
                <a:latin typeface="Calibri" panose="020F0502020204030204" pitchFamily="34" charset="0"/>
                <a:cs typeface="Calibri" panose="020F0502020204030204" pitchFamily="34" charset="0"/>
              </a:defRPr>
            </a:lvl4pPr>
            <a:lvl5pPr>
              <a:defRPr b="0" i="0">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4A80D8-C8C1-B66F-E4B1-8677935F946A}"/>
              </a:ext>
            </a:extLst>
          </p:cNvPr>
          <p:cNvSpPr>
            <a:spLocks noGrp="1"/>
          </p:cNvSpPr>
          <p:nvPr>
            <p:ph type="dt" sz="half" idx="10"/>
          </p:nvPr>
        </p:nvSpPr>
        <p:spPr/>
        <p:txBody>
          <a:bodyPr/>
          <a:lstStyle/>
          <a:p>
            <a:fld id="{FEA1D611-B328-A44F-A85C-2B30652FCCE3}" type="datetime1">
              <a:rPr lang="en-US" smtClean="0"/>
              <a:t>12/4/24</a:t>
            </a:fld>
            <a:endParaRPr lang="en-US"/>
          </a:p>
        </p:txBody>
      </p:sp>
      <p:sp>
        <p:nvSpPr>
          <p:cNvPr id="6" name="Footer Placeholder 5">
            <a:extLst>
              <a:ext uri="{FF2B5EF4-FFF2-40B4-BE49-F238E27FC236}">
                <a16:creationId xmlns:a16="http://schemas.microsoft.com/office/drawing/2014/main" id="{AF421BDF-1212-CF87-C167-64F1D69B8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19938-4346-8B52-BE7C-3D792A75FD68}"/>
              </a:ext>
            </a:extLst>
          </p:cNvPr>
          <p:cNvSpPr>
            <a:spLocks noGrp="1"/>
          </p:cNvSpPr>
          <p:nvPr>
            <p:ph type="sldNum" sz="quarter" idx="12"/>
          </p:nvPr>
        </p:nvSpPr>
        <p:spPr/>
        <p:txBody>
          <a:bodyPr/>
          <a:lstStyle/>
          <a:p>
            <a:fld id="{9C016B5C-9E62-A541-A8D1-2318D4D9DC06}" type="slidenum">
              <a:rPr lang="en-US" smtClean="0"/>
              <a:t>‹#›</a:t>
            </a:fld>
            <a:endParaRPr lang="en-US"/>
          </a:p>
        </p:txBody>
      </p:sp>
      <p:pic>
        <p:nvPicPr>
          <p:cNvPr id="8" name="Picture 7">
            <a:extLst>
              <a:ext uri="{FF2B5EF4-FFF2-40B4-BE49-F238E27FC236}">
                <a16:creationId xmlns:a16="http://schemas.microsoft.com/office/drawing/2014/main" id="{53A440F0-1A67-4D05-908A-588EDCDE5F46}"/>
              </a:ext>
            </a:extLst>
          </p:cNvPr>
          <p:cNvPicPr>
            <a:picLocks noChangeAspect="1"/>
          </p:cNvPicPr>
          <p:nvPr userDrawn="1"/>
        </p:nvPicPr>
        <p:blipFill>
          <a:blip r:embed="rId2"/>
          <a:stretch>
            <a:fillRect/>
          </a:stretch>
        </p:blipFill>
        <p:spPr>
          <a:xfrm>
            <a:off x="332172" y="1499092"/>
            <a:ext cx="7772400" cy="109743"/>
          </a:xfrm>
          <a:prstGeom prst="rect">
            <a:avLst/>
          </a:prstGeom>
        </p:spPr>
      </p:pic>
      <p:sp>
        <p:nvSpPr>
          <p:cNvPr id="11" name="Text Placeholder 2">
            <a:extLst>
              <a:ext uri="{FF2B5EF4-FFF2-40B4-BE49-F238E27FC236}">
                <a16:creationId xmlns:a16="http://schemas.microsoft.com/office/drawing/2014/main" id="{B38008F8-D076-0195-75F4-6CF856E81527}"/>
              </a:ext>
            </a:extLst>
          </p:cNvPr>
          <p:cNvSpPr>
            <a:spLocks noGrp="1"/>
          </p:cNvSpPr>
          <p:nvPr>
            <p:ph type="body" idx="13"/>
          </p:nvPr>
        </p:nvSpPr>
        <p:spPr>
          <a:xfrm>
            <a:off x="420949" y="1681163"/>
            <a:ext cx="5675049" cy="823912"/>
          </a:xfrm>
        </p:spPr>
        <p:txBody>
          <a:bodyPr anchor="ctr" anchorCtr="0"/>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4">
            <a:extLst>
              <a:ext uri="{FF2B5EF4-FFF2-40B4-BE49-F238E27FC236}">
                <a16:creationId xmlns:a16="http://schemas.microsoft.com/office/drawing/2014/main" id="{45BB776F-775F-C7EE-D52A-D5D16F80F048}"/>
              </a:ext>
            </a:extLst>
          </p:cNvPr>
          <p:cNvSpPr>
            <a:spLocks noGrp="1"/>
          </p:cNvSpPr>
          <p:nvPr>
            <p:ph type="body" sz="quarter" idx="3"/>
          </p:nvPr>
        </p:nvSpPr>
        <p:spPr>
          <a:xfrm>
            <a:off x="6292047" y="1681163"/>
            <a:ext cx="5675050" cy="823912"/>
          </a:xfrm>
        </p:spPr>
        <p:txBody>
          <a:bodyPr anchor="ctr" anchorCtr="0"/>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69875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6363-BAA0-59EA-F09C-7C1F553ACC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321F6D-9368-5092-624E-0E6C09360C5D}"/>
              </a:ext>
            </a:extLst>
          </p:cNvPr>
          <p:cNvSpPr>
            <a:spLocks noGrp="1"/>
          </p:cNvSpPr>
          <p:nvPr>
            <p:ph type="dt" sz="half" idx="10"/>
          </p:nvPr>
        </p:nvSpPr>
        <p:spPr/>
        <p:txBody>
          <a:bodyPr/>
          <a:lstStyle/>
          <a:p>
            <a:fld id="{55416469-BD96-C344-99F6-4EFBCD180217}" type="datetime1">
              <a:rPr lang="en-US" smtClean="0"/>
              <a:t>12/4/24</a:t>
            </a:fld>
            <a:endParaRPr lang="en-US"/>
          </a:p>
        </p:txBody>
      </p:sp>
      <p:sp>
        <p:nvSpPr>
          <p:cNvPr id="4" name="Footer Placeholder 3">
            <a:extLst>
              <a:ext uri="{FF2B5EF4-FFF2-40B4-BE49-F238E27FC236}">
                <a16:creationId xmlns:a16="http://schemas.microsoft.com/office/drawing/2014/main" id="{6C1C8226-9E41-A2EB-B6EC-388B21C5B3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3F289F-E306-4DE7-E4D3-3B7C3F121B0E}"/>
              </a:ext>
            </a:extLst>
          </p:cNvPr>
          <p:cNvSpPr>
            <a:spLocks noGrp="1"/>
          </p:cNvSpPr>
          <p:nvPr>
            <p:ph type="sldNum" sz="quarter" idx="12"/>
          </p:nvPr>
        </p:nvSpPr>
        <p:spPr/>
        <p:txBody>
          <a:bodyPr/>
          <a:lstStyle/>
          <a:p>
            <a:fld id="{9C016B5C-9E62-A541-A8D1-2318D4D9DC06}" type="slidenum">
              <a:rPr lang="en-US" smtClean="0"/>
              <a:t>‹#›</a:t>
            </a:fld>
            <a:endParaRPr lang="en-US"/>
          </a:p>
        </p:txBody>
      </p:sp>
      <p:pic>
        <p:nvPicPr>
          <p:cNvPr id="6" name="Picture 5">
            <a:extLst>
              <a:ext uri="{FF2B5EF4-FFF2-40B4-BE49-F238E27FC236}">
                <a16:creationId xmlns:a16="http://schemas.microsoft.com/office/drawing/2014/main" id="{53A625CA-FD4E-150F-3038-D9EF66499E64}"/>
              </a:ext>
            </a:extLst>
          </p:cNvPr>
          <p:cNvPicPr>
            <a:picLocks noChangeAspect="1"/>
          </p:cNvPicPr>
          <p:nvPr userDrawn="1"/>
        </p:nvPicPr>
        <p:blipFill>
          <a:blip r:embed="rId2"/>
          <a:stretch>
            <a:fillRect/>
          </a:stretch>
        </p:blipFill>
        <p:spPr>
          <a:xfrm>
            <a:off x="332172" y="1499092"/>
            <a:ext cx="7772400" cy="109743"/>
          </a:xfrm>
          <a:prstGeom prst="rect">
            <a:avLst/>
          </a:prstGeom>
        </p:spPr>
      </p:pic>
    </p:spTree>
    <p:extLst>
      <p:ext uri="{BB962C8B-B14F-4D97-AF65-F5344CB8AC3E}">
        <p14:creationId xmlns:p14="http://schemas.microsoft.com/office/powerpoint/2010/main" val="308682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1FFD4-1817-43E3-8D03-5D9EFFE8A640}"/>
              </a:ext>
            </a:extLst>
          </p:cNvPr>
          <p:cNvSpPr>
            <a:spLocks noGrp="1"/>
          </p:cNvSpPr>
          <p:nvPr>
            <p:ph type="dt" sz="half" idx="10"/>
          </p:nvPr>
        </p:nvSpPr>
        <p:spPr/>
        <p:txBody>
          <a:bodyPr/>
          <a:lstStyle/>
          <a:p>
            <a:fld id="{D3338336-45D1-9B4D-8226-28311BC9767B}" type="datetime1">
              <a:rPr lang="en-US" smtClean="0"/>
              <a:t>12/4/24</a:t>
            </a:fld>
            <a:endParaRPr lang="en-US"/>
          </a:p>
        </p:txBody>
      </p:sp>
      <p:sp>
        <p:nvSpPr>
          <p:cNvPr id="3" name="Footer Placeholder 2">
            <a:extLst>
              <a:ext uri="{FF2B5EF4-FFF2-40B4-BE49-F238E27FC236}">
                <a16:creationId xmlns:a16="http://schemas.microsoft.com/office/drawing/2014/main" id="{29296DD5-0997-F2C9-CD0F-CB610B0D9A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6B7585-01B5-117B-5D8B-A992A39C56C6}"/>
              </a:ext>
            </a:extLst>
          </p:cNvPr>
          <p:cNvSpPr>
            <a:spLocks noGrp="1"/>
          </p:cNvSpPr>
          <p:nvPr>
            <p:ph type="sldNum" sz="quarter" idx="12"/>
          </p:nvPr>
        </p:nvSpPr>
        <p:spPr/>
        <p:txBody>
          <a:bodyPr/>
          <a:lstStyle/>
          <a:p>
            <a:fld id="{9C016B5C-9E62-A541-A8D1-2318D4D9DC06}" type="slidenum">
              <a:rPr lang="en-US" smtClean="0"/>
              <a:t>‹#›</a:t>
            </a:fld>
            <a:endParaRPr lang="en-US"/>
          </a:p>
        </p:txBody>
      </p:sp>
    </p:spTree>
    <p:extLst>
      <p:ext uri="{BB962C8B-B14F-4D97-AF65-F5344CB8AC3E}">
        <p14:creationId xmlns:p14="http://schemas.microsoft.com/office/powerpoint/2010/main" val="43247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94E0-CA1A-5786-BB9E-905E54D0075C}"/>
              </a:ext>
            </a:extLst>
          </p:cNvPr>
          <p:cNvSpPr>
            <a:spLocks noGrp="1"/>
          </p:cNvSpPr>
          <p:nvPr>
            <p:ph type="title"/>
          </p:nvPr>
        </p:nvSpPr>
        <p:spPr>
          <a:xfrm>
            <a:off x="420950" y="178687"/>
            <a:ext cx="4351076" cy="1878713"/>
          </a:xfrm>
        </p:spPr>
        <p:txBody>
          <a:bodyPr lIns="228600" anchor="ctr" anchorCtr="0"/>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1A5F3836-5F19-95DC-F307-7E2784C9E155}"/>
              </a:ext>
            </a:extLst>
          </p:cNvPr>
          <p:cNvSpPr>
            <a:spLocks noGrp="1"/>
          </p:cNvSpPr>
          <p:nvPr>
            <p:ph type="body" sz="half" idx="2"/>
          </p:nvPr>
        </p:nvSpPr>
        <p:spPr>
          <a:xfrm>
            <a:off x="420950" y="2057399"/>
            <a:ext cx="4351076" cy="4119563"/>
          </a:xfrm>
        </p:spPr>
        <p:txBody>
          <a:bodyPr/>
          <a:lstStyle>
            <a:lvl1pPr marL="0" indent="0">
              <a:buNone/>
              <a:defRPr sz="160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F5D38F4D-6DE0-D312-E632-77A00ACFF612}"/>
              </a:ext>
            </a:extLst>
          </p:cNvPr>
          <p:cNvSpPr>
            <a:spLocks noGrp="1"/>
          </p:cNvSpPr>
          <p:nvPr>
            <p:ph idx="1"/>
          </p:nvPr>
        </p:nvSpPr>
        <p:spPr>
          <a:xfrm>
            <a:off x="5183187" y="178687"/>
            <a:ext cx="6783911" cy="5998275"/>
          </a:xfrm>
        </p:spPr>
        <p:txBody>
          <a:bodyPr/>
          <a:lstStyle>
            <a:lvl1pPr>
              <a:defRPr sz="3200">
                <a:latin typeface="Calibri" panose="020F0502020204030204" pitchFamily="34" charset="0"/>
                <a:cs typeface="Calibri" panose="020F0502020204030204" pitchFamily="34" charset="0"/>
              </a:defRPr>
            </a:lvl1pPr>
            <a:lvl2pPr>
              <a:defRPr sz="2800">
                <a:latin typeface="Calibri" panose="020F0502020204030204" pitchFamily="34" charset="0"/>
                <a:cs typeface="Calibri" panose="020F0502020204030204" pitchFamily="34" charset="0"/>
              </a:defRPr>
            </a:lvl2pPr>
            <a:lvl3pPr>
              <a:defRPr sz="24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2000">
                <a:latin typeface="Calibri" panose="020F0502020204030204" pitchFamily="34" charset="0"/>
                <a:cs typeface="Calibri" panose="020F050202020403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0FFD6F-AE28-600C-BAA2-FCD3539B9500}"/>
              </a:ext>
            </a:extLst>
          </p:cNvPr>
          <p:cNvSpPr>
            <a:spLocks noGrp="1"/>
          </p:cNvSpPr>
          <p:nvPr>
            <p:ph type="dt" sz="half" idx="10"/>
          </p:nvPr>
        </p:nvSpPr>
        <p:spPr/>
        <p:txBody>
          <a:bodyPr/>
          <a:lstStyle/>
          <a:p>
            <a:fld id="{BF7D48C3-1562-F54A-89E0-6C4DB0B2A8F8}" type="datetime1">
              <a:rPr lang="en-US" smtClean="0"/>
              <a:t>12/4/24</a:t>
            </a:fld>
            <a:endParaRPr lang="en-US"/>
          </a:p>
        </p:txBody>
      </p:sp>
      <p:sp>
        <p:nvSpPr>
          <p:cNvPr id="6" name="Footer Placeholder 5">
            <a:extLst>
              <a:ext uri="{FF2B5EF4-FFF2-40B4-BE49-F238E27FC236}">
                <a16:creationId xmlns:a16="http://schemas.microsoft.com/office/drawing/2014/main" id="{950B0388-21AC-C090-65B8-AE1CA0FF4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D98730-75A2-D000-10A3-167A299B6BF7}"/>
              </a:ext>
            </a:extLst>
          </p:cNvPr>
          <p:cNvSpPr>
            <a:spLocks noGrp="1"/>
          </p:cNvSpPr>
          <p:nvPr>
            <p:ph type="sldNum" sz="quarter" idx="12"/>
          </p:nvPr>
        </p:nvSpPr>
        <p:spPr/>
        <p:txBody>
          <a:bodyPr/>
          <a:lstStyle/>
          <a:p>
            <a:fld id="{9C016B5C-9E62-A541-A8D1-2318D4D9DC06}" type="slidenum">
              <a:rPr lang="en-US" smtClean="0"/>
              <a:t>‹#›</a:t>
            </a:fld>
            <a:endParaRPr lang="en-US"/>
          </a:p>
        </p:txBody>
      </p:sp>
      <p:pic>
        <p:nvPicPr>
          <p:cNvPr id="9" name="Picture 8">
            <a:extLst>
              <a:ext uri="{FF2B5EF4-FFF2-40B4-BE49-F238E27FC236}">
                <a16:creationId xmlns:a16="http://schemas.microsoft.com/office/drawing/2014/main" id="{CA622C3A-B357-97FD-3A32-4D847C38E8B5}"/>
              </a:ext>
            </a:extLst>
          </p:cNvPr>
          <p:cNvPicPr>
            <a:picLocks noChangeAspect="1"/>
          </p:cNvPicPr>
          <p:nvPr userDrawn="1"/>
        </p:nvPicPr>
        <p:blipFill>
          <a:blip r:embed="rId2"/>
          <a:stretch>
            <a:fillRect/>
          </a:stretch>
        </p:blipFill>
        <p:spPr>
          <a:xfrm>
            <a:off x="374212" y="2015919"/>
            <a:ext cx="4439854" cy="62689"/>
          </a:xfrm>
          <a:prstGeom prst="rect">
            <a:avLst/>
          </a:prstGeom>
        </p:spPr>
      </p:pic>
    </p:spTree>
    <p:extLst>
      <p:ext uri="{BB962C8B-B14F-4D97-AF65-F5344CB8AC3E}">
        <p14:creationId xmlns:p14="http://schemas.microsoft.com/office/powerpoint/2010/main" val="198261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white background with black and white clouds&#10;&#10;Description automatically generated">
            <a:extLst>
              <a:ext uri="{FF2B5EF4-FFF2-40B4-BE49-F238E27FC236}">
                <a16:creationId xmlns:a16="http://schemas.microsoft.com/office/drawing/2014/main" id="{DD93059B-E6DA-B718-9FB0-6FA8CE0F6ECA}"/>
              </a:ext>
            </a:extLst>
          </p:cNvPr>
          <p:cNvPicPr>
            <a:picLocks noChangeAspect="1"/>
          </p:cNvPicPr>
          <p:nvPr userDrawn="1"/>
        </p:nvPicPr>
        <p:blipFill>
          <a:blip r:embed="rId18"/>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948951E5-8DAF-3539-A9D7-7BEAC9BA0788}"/>
              </a:ext>
            </a:extLst>
          </p:cNvPr>
          <p:cNvSpPr>
            <a:spLocks noGrp="1"/>
          </p:cNvSpPr>
          <p:nvPr>
            <p:ph type="title"/>
          </p:nvPr>
        </p:nvSpPr>
        <p:spPr>
          <a:xfrm>
            <a:off x="420949" y="178687"/>
            <a:ext cx="1154615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FD3D5-AD61-1178-8446-E45F61C533EF}"/>
              </a:ext>
            </a:extLst>
          </p:cNvPr>
          <p:cNvSpPr>
            <a:spLocks noGrp="1"/>
          </p:cNvSpPr>
          <p:nvPr>
            <p:ph type="body" idx="1"/>
          </p:nvPr>
        </p:nvSpPr>
        <p:spPr>
          <a:xfrm>
            <a:off x="420949" y="1597981"/>
            <a:ext cx="11546150" cy="457898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042D1D6-1ADF-8332-A15E-B31BFA5065E4}"/>
              </a:ext>
            </a:extLst>
          </p:cNvPr>
          <p:cNvSpPr>
            <a:spLocks noGrp="1"/>
          </p:cNvSpPr>
          <p:nvPr>
            <p:ph type="dt" sz="half" idx="2"/>
          </p:nvPr>
        </p:nvSpPr>
        <p:spPr>
          <a:xfrm>
            <a:off x="420949"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A8B10-CEB0-6A41-99BA-C7A8C93B68C4}" type="datetime1">
              <a:rPr lang="en-US" smtClean="0"/>
              <a:t>12/4/24</a:t>
            </a:fld>
            <a:endParaRPr lang="en-US"/>
          </a:p>
        </p:txBody>
      </p:sp>
      <p:sp>
        <p:nvSpPr>
          <p:cNvPr id="5" name="Footer Placeholder 4">
            <a:extLst>
              <a:ext uri="{FF2B5EF4-FFF2-40B4-BE49-F238E27FC236}">
                <a16:creationId xmlns:a16="http://schemas.microsoft.com/office/drawing/2014/main" id="{44C4DC96-B809-AC09-09ED-A61164E512E4}"/>
              </a:ext>
            </a:extLst>
          </p:cNvPr>
          <p:cNvSpPr>
            <a:spLocks noGrp="1"/>
          </p:cNvSpPr>
          <p:nvPr>
            <p:ph type="ftr" sz="quarter" idx="3"/>
          </p:nvPr>
        </p:nvSpPr>
        <p:spPr>
          <a:xfrm>
            <a:off x="362134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69A7A2-014E-845E-AEE6-9893A63E2755}"/>
              </a:ext>
            </a:extLst>
          </p:cNvPr>
          <p:cNvSpPr>
            <a:spLocks noGrp="1"/>
          </p:cNvSpPr>
          <p:nvPr>
            <p:ph type="sldNum" sz="quarter" idx="4"/>
          </p:nvPr>
        </p:nvSpPr>
        <p:spPr>
          <a:xfrm>
            <a:off x="9223899"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9C016B5C-9E62-A541-A8D1-2318D4D9DC06}" type="slidenum">
              <a:rPr lang="en-US" smtClean="0"/>
              <a:pPr/>
              <a:t>‹#›</a:t>
            </a:fld>
            <a:endParaRPr lang="en-US" dirty="0"/>
          </a:p>
        </p:txBody>
      </p:sp>
    </p:spTree>
    <p:extLst>
      <p:ext uri="{BB962C8B-B14F-4D97-AF65-F5344CB8AC3E}">
        <p14:creationId xmlns:p14="http://schemas.microsoft.com/office/powerpoint/2010/main" val="407108058"/>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60" r:id="rId6"/>
    <p:sldLayoutId id="2147483654" r:id="rId7"/>
    <p:sldLayoutId id="2147483655" r:id="rId8"/>
    <p:sldLayoutId id="2147483656" r:id="rId9"/>
    <p:sldLayoutId id="2147483657" r:id="rId10"/>
    <p:sldLayoutId id="2147483665" r:id="rId11"/>
    <p:sldLayoutId id="2147483658" r:id="rId12"/>
    <p:sldLayoutId id="2147483659" r:id="rId13"/>
    <p:sldLayoutId id="2147483663" r:id="rId14"/>
    <p:sldLayoutId id="2147483664" r:id="rId15"/>
    <p:sldLayoutId id="2147483666" r:id="rId16"/>
  </p:sldLayoutIdLst>
  <p:hf hdr="0" ftr="0" dt="0"/>
  <p:txStyles>
    <p:titleStyle>
      <a:lvl1pPr algn="l" defTabSz="914400" rtl="0" eaLnBrk="1" latinLnBrk="0" hangingPunct="1">
        <a:lnSpc>
          <a:spcPct val="90000"/>
        </a:lnSpc>
        <a:spcBef>
          <a:spcPct val="0"/>
        </a:spcBef>
        <a:buNone/>
        <a:defRPr sz="4400" b="0" kern="1200">
          <a:solidFill>
            <a:srgbClr val="004D8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di@ucsd.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6.jpe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notesSlide" Target="../notesSlides/notesSlide12.xml"/><Relationship Id="rId5" Type="http://schemas.openxmlformats.org/officeDocument/2006/relationships/slideLayout" Target="../slideLayouts/slideLayout16.xml"/><Relationship Id="rId4" Type="http://schemas.openxmlformats.org/officeDocument/2006/relationships/tags" Target="../tags/tag48.xml"/></Relationships>
</file>

<file path=ppt/slides/_rels/slide13.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notesSlide" Target="../notesSlides/notesSlide14.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slideLayout" Target="../slideLayouts/slideLayout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s>
</file>

<file path=ppt/slides/_rels/slide15.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7.jpeg"/><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16.xml"/><Relationship Id="rId5" Type="http://schemas.openxmlformats.org/officeDocument/2006/relationships/slideLayout" Target="../slideLayouts/slideLayout16.xml"/><Relationship Id="rId4" Type="http://schemas.openxmlformats.org/officeDocument/2006/relationships/tags" Target="../tags/tag6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notesSlide" Target="../notesSlides/notesSlide20.xml"/><Relationship Id="rId5" Type="http://schemas.openxmlformats.org/officeDocument/2006/relationships/slideLayout" Target="../slideLayouts/slideLayout3.xml"/><Relationship Id="rId4" Type="http://schemas.openxmlformats.org/officeDocument/2006/relationships/tags" Target="../tags/tag79.xml"/></Relationships>
</file>

<file path=ppt/slides/_rels/slide21.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93.xml"/><Relationship Id="rId7" Type="http://schemas.openxmlformats.org/officeDocument/2006/relationships/image" Target="../media/image8.emf"/><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oleObject" Target="../embeddings/oleObject1.bin"/><Relationship Id="rId5" Type="http://schemas.openxmlformats.org/officeDocument/2006/relationships/notesSlide" Target="../notesSlides/notesSlide25.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tags" Target="../tags/tag113.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17" Type="http://schemas.openxmlformats.org/officeDocument/2006/relationships/notesSlide" Target="../notesSlides/notesSlide29.xml"/><Relationship Id="rId2" Type="http://schemas.openxmlformats.org/officeDocument/2006/relationships/tags" Target="../tags/tag102.xml"/><Relationship Id="rId16" Type="http://schemas.openxmlformats.org/officeDocument/2006/relationships/slideLayout" Target="../slideLayouts/slideLayout3.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5" Type="http://schemas.openxmlformats.org/officeDocument/2006/relationships/tags" Target="../tags/tag115.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tags" Target="../tags/tag114.xml"/></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notesSlide" Target="../notesSlides/notesSlide3.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30.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tags" Target="../tags/tag128.xml"/><Relationship Id="rId18" Type="http://schemas.openxmlformats.org/officeDocument/2006/relationships/tags" Target="../tags/tag133.xml"/><Relationship Id="rId3" Type="http://schemas.openxmlformats.org/officeDocument/2006/relationships/tags" Target="../tags/tag118.xml"/><Relationship Id="rId21" Type="http://schemas.openxmlformats.org/officeDocument/2006/relationships/tags" Target="../tags/tag136.xml"/><Relationship Id="rId7" Type="http://schemas.openxmlformats.org/officeDocument/2006/relationships/tags" Target="../tags/tag122.xml"/><Relationship Id="rId12" Type="http://schemas.openxmlformats.org/officeDocument/2006/relationships/tags" Target="../tags/tag127.xml"/><Relationship Id="rId17" Type="http://schemas.openxmlformats.org/officeDocument/2006/relationships/tags" Target="../tags/tag132.xml"/><Relationship Id="rId25" Type="http://schemas.openxmlformats.org/officeDocument/2006/relationships/notesSlide" Target="../notesSlides/notesSlide30.xml"/><Relationship Id="rId2" Type="http://schemas.openxmlformats.org/officeDocument/2006/relationships/tags" Target="../tags/tag117.xml"/><Relationship Id="rId16" Type="http://schemas.openxmlformats.org/officeDocument/2006/relationships/tags" Target="../tags/tag131.xml"/><Relationship Id="rId20" Type="http://schemas.openxmlformats.org/officeDocument/2006/relationships/tags" Target="../tags/tag135.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24" Type="http://schemas.openxmlformats.org/officeDocument/2006/relationships/slideLayout" Target="../slideLayouts/slideLayout3.xml"/><Relationship Id="rId5" Type="http://schemas.openxmlformats.org/officeDocument/2006/relationships/tags" Target="../tags/tag120.xml"/><Relationship Id="rId15" Type="http://schemas.openxmlformats.org/officeDocument/2006/relationships/tags" Target="../tags/tag130.xml"/><Relationship Id="rId23" Type="http://schemas.openxmlformats.org/officeDocument/2006/relationships/tags" Target="../tags/tag138.xml"/><Relationship Id="rId10" Type="http://schemas.openxmlformats.org/officeDocument/2006/relationships/tags" Target="../tags/tag125.xml"/><Relationship Id="rId19" Type="http://schemas.openxmlformats.org/officeDocument/2006/relationships/tags" Target="../tags/tag134.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tags" Target="../tags/tag129.xml"/><Relationship Id="rId22" Type="http://schemas.openxmlformats.org/officeDocument/2006/relationships/tags" Target="../tags/tag137.xml"/></Relationships>
</file>

<file path=ppt/slides/_rels/slide31.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18" Type="http://schemas.openxmlformats.org/officeDocument/2006/relationships/tags" Target="../tags/tag156.xml"/><Relationship Id="rId3" Type="http://schemas.openxmlformats.org/officeDocument/2006/relationships/tags" Target="../tags/tag141.xml"/><Relationship Id="rId21" Type="http://schemas.openxmlformats.org/officeDocument/2006/relationships/tags" Target="../tags/tag159.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tags" Target="../tags/tag155.xml"/><Relationship Id="rId2" Type="http://schemas.openxmlformats.org/officeDocument/2006/relationships/tags" Target="../tags/tag140.xml"/><Relationship Id="rId16" Type="http://schemas.openxmlformats.org/officeDocument/2006/relationships/tags" Target="../tags/tag154.xml"/><Relationship Id="rId20" Type="http://schemas.openxmlformats.org/officeDocument/2006/relationships/tags" Target="../tags/tag158.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24" Type="http://schemas.openxmlformats.org/officeDocument/2006/relationships/notesSlide" Target="../notesSlides/notesSlide31.xml"/><Relationship Id="rId5" Type="http://schemas.openxmlformats.org/officeDocument/2006/relationships/tags" Target="../tags/tag143.xml"/><Relationship Id="rId15" Type="http://schemas.openxmlformats.org/officeDocument/2006/relationships/tags" Target="../tags/tag153.xml"/><Relationship Id="rId23" Type="http://schemas.openxmlformats.org/officeDocument/2006/relationships/slideLayout" Target="../slideLayouts/slideLayout3.xml"/><Relationship Id="rId10" Type="http://schemas.openxmlformats.org/officeDocument/2006/relationships/tags" Target="../tags/tag148.xml"/><Relationship Id="rId19" Type="http://schemas.openxmlformats.org/officeDocument/2006/relationships/tags" Target="../tags/tag157.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 Id="rId22" Type="http://schemas.openxmlformats.org/officeDocument/2006/relationships/tags" Target="../tags/tag160.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notesSlide" Target="../notesSlides/notesSlide34.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notesSlide" Target="../notesSlides/notesSlide35.xml"/><Relationship Id="rId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5" Type="http://schemas.openxmlformats.org/officeDocument/2006/relationships/notesSlide" Target="../notesSlides/notesSlide38.xml"/><Relationship Id="rId4"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8" Type="http://schemas.openxmlformats.org/officeDocument/2006/relationships/tags" Target="../tags/tag187.xml"/><Relationship Id="rId13" Type="http://schemas.openxmlformats.org/officeDocument/2006/relationships/tags" Target="../tags/tag192.xml"/><Relationship Id="rId18" Type="http://schemas.openxmlformats.org/officeDocument/2006/relationships/tags" Target="../tags/tag197.xml"/><Relationship Id="rId26" Type="http://schemas.openxmlformats.org/officeDocument/2006/relationships/tags" Target="../tags/tag205.xml"/><Relationship Id="rId3" Type="http://schemas.openxmlformats.org/officeDocument/2006/relationships/tags" Target="../tags/tag182.xml"/><Relationship Id="rId21" Type="http://schemas.openxmlformats.org/officeDocument/2006/relationships/tags" Target="../tags/tag200.xml"/><Relationship Id="rId7" Type="http://schemas.openxmlformats.org/officeDocument/2006/relationships/tags" Target="../tags/tag186.xml"/><Relationship Id="rId12" Type="http://schemas.openxmlformats.org/officeDocument/2006/relationships/tags" Target="../tags/tag191.xml"/><Relationship Id="rId17" Type="http://schemas.openxmlformats.org/officeDocument/2006/relationships/tags" Target="../tags/tag196.xml"/><Relationship Id="rId25" Type="http://schemas.openxmlformats.org/officeDocument/2006/relationships/tags" Target="../tags/tag204.xml"/><Relationship Id="rId2" Type="http://schemas.openxmlformats.org/officeDocument/2006/relationships/tags" Target="../tags/tag181.xml"/><Relationship Id="rId16" Type="http://schemas.openxmlformats.org/officeDocument/2006/relationships/tags" Target="../tags/tag195.xml"/><Relationship Id="rId20" Type="http://schemas.openxmlformats.org/officeDocument/2006/relationships/tags" Target="../tags/tag199.xml"/><Relationship Id="rId29" Type="http://schemas.openxmlformats.org/officeDocument/2006/relationships/tags" Target="../tags/tag208.xml"/><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tags" Target="../tags/tag190.xml"/><Relationship Id="rId24" Type="http://schemas.openxmlformats.org/officeDocument/2006/relationships/tags" Target="../tags/tag203.xml"/><Relationship Id="rId5" Type="http://schemas.openxmlformats.org/officeDocument/2006/relationships/tags" Target="../tags/tag184.xml"/><Relationship Id="rId15" Type="http://schemas.openxmlformats.org/officeDocument/2006/relationships/tags" Target="../tags/tag194.xml"/><Relationship Id="rId23" Type="http://schemas.openxmlformats.org/officeDocument/2006/relationships/tags" Target="../tags/tag202.xml"/><Relationship Id="rId28" Type="http://schemas.openxmlformats.org/officeDocument/2006/relationships/tags" Target="../tags/tag207.xml"/><Relationship Id="rId10" Type="http://schemas.openxmlformats.org/officeDocument/2006/relationships/tags" Target="../tags/tag189.xml"/><Relationship Id="rId19" Type="http://schemas.openxmlformats.org/officeDocument/2006/relationships/tags" Target="../tags/tag198.xml"/><Relationship Id="rId31" Type="http://schemas.openxmlformats.org/officeDocument/2006/relationships/notesSlide" Target="../notesSlides/notesSlide40.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tags" Target="../tags/tag193.xml"/><Relationship Id="rId22" Type="http://schemas.openxmlformats.org/officeDocument/2006/relationships/tags" Target="../tags/tag201.xml"/><Relationship Id="rId27" Type="http://schemas.openxmlformats.org/officeDocument/2006/relationships/tags" Target="../tags/tag206.xml"/><Relationship Id="rId30"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tags" Target="../tags/tag216.xml"/><Relationship Id="rId13" Type="http://schemas.openxmlformats.org/officeDocument/2006/relationships/tags" Target="../tags/tag221.xml"/><Relationship Id="rId18" Type="http://schemas.openxmlformats.org/officeDocument/2006/relationships/tags" Target="../tags/tag226.xml"/><Relationship Id="rId26" Type="http://schemas.openxmlformats.org/officeDocument/2006/relationships/tags" Target="../tags/tag234.xml"/><Relationship Id="rId3" Type="http://schemas.openxmlformats.org/officeDocument/2006/relationships/tags" Target="../tags/tag211.xml"/><Relationship Id="rId21" Type="http://schemas.openxmlformats.org/officeDocument/2006/relationships/tags" Target="../tags/tag229.xml"/><Relationship Id="rId7" Type="http://schemas.openxmlformats.org/officeDocument/2006/relationships/tags" Target="../tags/tag215.xml"/><Relationship Id="rId12" Type="http://schemas.openxmlformats.org/officeDocument/2006/relationships/tags" Target="../tags/tag220.xml"/><Relationship Id="rId17" Type="http://schemas.openxmlformats.org/officeDocument/2006/relationships/tags" Target="../tags/tag225.xml"/><Relationship Id="rId25" Type="http://schemas.openxmlformats.org/officeDocument/2006/relationships/tags" Target="../tags/tag233.xml"/><Relationship Id="rId2" Type="http://schemas.openxmlformats.org/officeDocument/2006/relationships/tags" Target="../tags/tag210.xml"/><Relationship Id="rId16" Type="http://schemas.openxmlformats.org/officeDocument/2006/relationships/tags" Target="../tags/tag224.xml"/><Relationship Id="rId20" Type="http://schemas.openxmlformats.org/officeDocument/2006/relationships/tags" Target="../tags/tag228.xml"/><Relationship Id="rId29" Type="http://schemas.openxmlformats.org/officeDocument/2006/relationships/slideLayout" Target="../slideLayouts/slideLayout3.xml"/><Relationship Id="rId1" Type="http://schemas.openxmlformats.org/officeDocument/2006/relationships/tags" Target="../tags/tag209.xml"/><Relationship Id="rId6" Type="http://schemas.openxmlformats.org/officeDocument/2006/relationships/tags" Target="../tags/tag214.xml"/><Relationship Id="rId11" Type="http://schemas.openxmlformats.org/officeDocument/2006/relationships/tags" Target="../tags/tag219.xml"/><Relationship Id="rId24" Type="http://schemas.openxmlformats.org/officeDocument/2006/relationships/tags" Target="../tags/tag232.xml"/><Relationship Id="rId5" Type="http://schemas.openxmlformats.org/officeDocument/2006/relationships/tags" Target="../tags/tag213.xml"/><Relationship Id="rId15" Type="http://schemas.openxmlformats.org/officeDocument/2006/relationships/tags" Target="../tags/tag223.xml"/><Relationship Id="rId23" Type="http://schemas.openxmlformats.org/officeDocument/2006/relationships/tags" Target="../tags/tag231.xml"/><Relationship Id="rId28" Type="http://schemas.openxmlformats.org/officeDocument/2006/relationships/tags" Target="../tags/tag236.xml"/><Relationship Id="rId10" Type="http://schemas.openxmlformats.org/officeDocument/2006/relationships/tags" Target="../tags/tag218.xml"/><Relationship Id="rId19" Type="http://schemas.openxmlformats.org/officeDocument/2006/relationships/tags" Target="../tags/tag227.xml"/><Relationship Id="rId4" Type="http://schemas.openxmlformats.org/officeDocument/2006/relationships/tags" Target="../tags/tag212.xml"/><Relationship Id="rId9" Type="http://schemas.openxmlformats.org/officeDocument/2006/relationships/tags" Target="../tags/tag217.xml"/><Relationship Id="rId14" Type="http://schemas.openxmlformats.org/officeDocument/2006/relationships/tags" Target="../tags/tag222.xml"/><Relationship Id="rId22" Type="http://schemas.openxmlformats.org/officeDocument/2006/relationships/tags" Target="../tags/tag230.xml"/><Relationship Id="rId27" Type="http://schemas.openxmlformats.org/officeDocument/2006/relationships/tags" Target="../tags/tag235.xml"/><Relationship Id="rId30"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8.xml"/><Relationship Id="rId1" Type="http://schemas.openxmlformats.org/officeDocument/2006/relationships/tags" Target="../tags/tag237.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8" Type="http://schemas.openxmlformats.org/officeDocument/2006/relationships/tags" Target="../tags/tag246.xml"/><Relationship Id="rId3" Type="http://schemas.openxmlformats.org/officeDocument/2006/relationships/tags" Target="../tags/tag241.xml"/><Relationship Id="rId7" Type="http://schemas.openxmlformats.org/officeDocument/2006/relationships/tags" Target="../tags/tag245.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notesSlide" Target="../notesSlides/notesSlide43.xml"/><Relationship Id="rId5" Type="http://schemas.openxmlformats.org/officeDocument/2006/relationships/tags" Target="../tags/tag243.xml"/><Relationship Id="rId10" Type="http://schemas.openxmlformats.org/officeDocument/2006/relationships/slideLayout" Target="../slideLayouts/slideLayout3.xml"/><Relationship Id="rId4" Type="http://schemas.openxmlformats.org/officeDocument/2006/relationships/tags" Target="../tags/tag242.xml"/><Relationship Id="rId9" Type="http://schemas.openxmlformats.org/officeDocument/2006/relationships/tags" Target="../tags/tag247.xml"/></Relationships>
</file>

<file path=ppt/slides/_rels/slide44.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tags" Target="../tags/tag260.xml"/><Relationship Id="rId3" Type="http://schemas.openxmlformats.org/officeDocument/2006/relationships/tags" Target="../tags/tag250.xml"/><Relationship Id="rId7" Type="http://schemas.openxmlformats.org/officeDocument/2006/relationships/tags" Target="../tags/tag254.xml"/><Relationship Id="rId12" Type="http://schemas.openxmlformats.org/officeDocument/2006/relationships/tags" Target="../tags/tag259.xml"/><Relationship Id="rId17" Type="http://schemas.openxmlformats.org/officeDocument/2006/relationships/notesSlide" Target="../notesSlides/notesSlide44.xml"/><Relationship Id="rId2" Type="http://schemas.openxmlformats.org/officeDocument/2006/relationships/tags" Target="../tags/tag249.xml"/><Relationship Id="rId16" Type="http://schemas.openxmlformats.org/officeDocument/2006/relationships/slideLayout" Target="../slideLayouts/slideLayout3.xml"/><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tags" Target="../tags/tag258.xml"/><Relationship Id="rId5" Type="http://schemas.openxmlformats.org/officeDocument/2006/relationships/tags" Target="../tags/tag252.xml"/><Relationship Id="rId15" Type="http://schemas.openxmlformats.org/officeDocument/2006/relationships/tags" Target="../tags/tag262.xml"/><Relationship Id="rId10" Type="http://schemas.openxmlformats.org/officeDocument/2006/relationships/tags" Target="../tags/tag257.xml"/><Relationship Id="rId4" Type="http://schemas.openxmlformats.org/officeDocument/2006/relationships/tags" Target="../tags/tag251.xml"/><Relationship Id="rId9" Type="http://schemas.openxmlformats.org/officeDocument/2006/relationships/tags" Target="../tags/tag256.xml"/><Relationship Id="rId14" Type="http://schemas.openxmlformats.org/officeDocument/2006/relationships/tags" Target="../tags/tag261.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4.xml"/><Relationship Id="rId1" Type="http://schemas.openxmlformats.org/officeDocument/2006/relationships/tags" Target="../tags/tag263.xml"/></Relationships>
</file>

<file path=ppt/slides/_rels/slide46.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5" Type="http://schemas.openxmlformats.org/officeDocument/2006/relationships/notesSlide" Target="../notesSlides/notesSlide45.xml"/><Relationship Id="rId4"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9.xml"/><Relationship Id="rId1" Type="http://schemas.openxmlformats.org/officeDocument/2006/relationships/tags" Target="../tags/tag268.xml"/><Relationship Id="rId4"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6.xml"/><Relationship Id="rId5" Type="http://schemas.openxmlformats.org/officeDocument/2006/relationships/slideLayout" Target="../slideLayouts/slideLayout16.xml"/><Relationship Id="rId4" Type="http://schemas.openxmlformats.org/officeDocument/2006/relationships/tags" Target="../tags/tag22.xml"/></Relationships>
</file>

<file path=ppt/slides/_rels/slide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notesSlide" Target="../notesSlides/notesSlide7.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3.xml"/><Relationship Id="rId5" Type="http://schemas.openxmlformats.org/officeDocument/2006/relationships/tags" Target="../tags/tag27.xml"/><Relationship Id="rId4" Type="http://schemas.openxmlformats.org/officeDocument/2006/relationships/tags" Target="../tags/tag26.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30.xml"/><Relationship Id="rId7" Type="http://schemas.openxmlformats.org/officeDocument/2006/relationships/slideLayout" Target="../slideLayouts/slideLayout3.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image" Target="../media/image5.emf"/></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36.xml"/><Relationship Id="rId7" Type="http://schemas.openxmlformats.org/officeDocument/2006/relationships/slideLayout" Target="../slideLayouts/slideLayout3.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901751"/>
            <a:ext cx="8229600" cy="2120247"/>
          </a:xfrm>
          <a:ln>
            <a:noFill/>
          </a:ln>
        </p:spPr>
        <p:txBody>
          <a:bodyPr>
            <a:normAutofit/>
          </a:bodyPr>
          <a:lstStyle/>
          <a:p>
            <a:pPr algn="l"/>
            <a:r>
              <a:rPr lang="en-US" sz="5400" dirty="0"/>
              <a:t>Principles of Computer Architecture</a:t>
            </a:r>
          </a:p>
        </p:txBody>
      </p:sp>
      <p:sp>
        <p:nvSpPr>
          <p:cNvPr id="3" name="Subtitle 2"/>
          <p:cNvSpPr>
            <a:spLocks noGrp="1"/>
          </p:cNvSpPr>
          <p:nvPr>
            <p:ph idx="1"/>
          </p:nvPr>
        </p:nvSpPr>
        <p:spPr>
          <a:xfrm>
            <a:off x="1738132" y="3937271"/>
            <a:ext cx="8229600" cy="2515136"/>
          </a:xfrm>
        </p:spPr>
        <p:txBody>
          <a:bodyPr>
            <a:normAutofit lnSpcReduction="10000"/>
          </a:bodyPr>
          <a:lstStyle/>
          <a:p>
            <a:pPr algn="l"/>
            <a:r>
              <a:rPr lang="en-US" dirty="0"/>
              <a:t>CSE 240A</a:t>
            </a:r>
          </a:p>
          <a:p>
            <a:pPr algn="l"/>
            <a:r>
              <a:rPr lang="en-US" sz="2000" dirty="0"/>
              <a:t>Fall 2024</a:t>
            </a:r>
          </a:p>
          <a:p>
            <a:pPr algn="l"/>
            <a:endParaRPr lang="en-US" sz="2800" dirty="0"/>
          </a:p>
          <a:p>
            <a:pPr algn="l"/>
            <a:r>
              <a:rPr lang="en-US" dirty="0"/>
              <a:t>Hadi Esmaeilzadeh</a:t>
            </a:r>
          </a:p>
          <a:p>
            <a:pPr algn="l"/>
            <a:r>
              <a:rPr lang="en-US" sz="2000" dirty="0">
                <a:hlinkClick r:id="rId3"/>
              </a:rPr>
              <a:t>hadi@ucsd.edu</a:t>
            </a:r>
            <a:r>
              <a:rPr lang="en-US" sz="2000" dirty="0"/>
              <a:t> </a:t>
            </a:r>
          </a:p>
          <a:p>
            <a:pPr algn="l"/>
            <a:r>
              <a:rPr lang="en-US" sz="2000" dirty="0"/>
              <a:t>University of California, San Diego</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121" y="3372142"/>
            <a:ext cx="3251200" cy="3251200"/>
          </a:xfrm>
          <a:prstGeom prst="rect">
            <a:avLst/>
          </a:prstGeom>
        </p:spPr>
      </p:pic>
    </p:spTree>
    <p:extLst>
      <p:ext uri="{BB962C8B-B14F-4D97-AF65-F5344CB8AC3E}">
        <p14:creationId xmlns:p14="http://schemas.microsoft.com/office/powerpoint/2010/main" val="3279016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0D53D35-158D-F952-4090-9B068AEA0C7F}"/>
              </a:ext>
            </a:extLst>
          </p:cNvPr>
          <p:cNvSpPr>
            <a:spLocks noGrp="1" noChangeArrowheads="1"/>
          </p:cNvSpPr>
          <p:nvPr>
            <p:ph type="title"/>
            <p:custDataLst>
              <p:tags r:id="rId1"/>
            </p:custDataLst>
          </p:nvPr>
        </p:nvSpPr>
        <p:spPr>
          <a:noFill/>
        </p:spPr>
        <p:txBody>
          <a:bodyPr/>
          <a:lstStyle/>
          <a:p>
            <a:r>
              <a:rPr lang="en-US" altLang="en-US"/>
              <a:t>How To Reduce Misses?</a:t>
            </a:r>
          </a:p>
        </p:txBody>
      </p:sp>
      <p:sp>
        <p:nvSpPr>
          <p:cNvPr id="7171" name="Rectangle 3">
            <a:extLst>
              <a:ext uri="{FF2B5EF4-FFF2-40B4-BE49-F238E27FC236}">
                <a16:creationId xmlns:a16="http://schemas.microsoft.com/office/drawing/2014/main" id="{9D561399-69ED-FBE4-1A8F-D60F9D293E87}"/>
              </a:ext>
            </a:extLst>
          </p:cNvPr>
          <p:cNvSpPr>
            <a:spLocks noGrp="1" noChangeArrowheads="1"/>
          </p:cNvSpPr>
          <p:nvPr>
            <p:ph type="body" idx="1"/>
            <p:custDataLst>
              <p:tags r:id="rId2"/>
            </p:custDataLst>
          </p:nvPr>
        </p:nvSpPr>
        <p:spPr>
          <a:xfrm>
            <a:off x="2514600" y="1981200"/>
            <a:ext cx="7524750" cy="4114800"/>
          </a:xfrm>
          <a:noFill/>
        </p:spPr>
        <p:txBody>
          <a:bodyPr/>
          <a:lstStyle/>
          <a:p>
            <a:r>
              <a:rPr lang="en-US" altLang="en-US"/>
              <a:t>Compulsory Misses?</a:t>
            </a:r>
            <a:br>
              <a:rPr lang="en-US" altLang="en-US"/>
            </a:br>
            <a:endParaRPr lang="en-US" altLang="en-US"/>
          </a:p>
          <a:p>
            <a:r>
              <a:rPr lang="en-US" altLang="en-US"/>
              <a:t>Capacity Misses?</a:t>
            </a:r>
            <a:br>
              <a:rPr lang="en-US" altLang="en-US"/>
            </a:br>
            <a:endParaRPr lang="en-US" altLang="en-US"/>
          </a:p>
          <a:p>
            <a:r>
              <a:rPr lang="en-US" altLang="en-US"/>
              <a:t>Conflict Misses?</a:t>
            </a:r>
          </a:p>
          <a:p>
            <a:pPr>
              <a:buFontTx/>
              <a:buNone/>
            </a:pPr>
            <a:endParaRPr lang="en-US" altLang="en-US"/>
          </a:p>
          <a:p>
            <a:r>
              <a:rPr lang="en-US" altLang="en-US"/>
              <a:t>What can the compiler do?</a:t>
            </a:r>
          </a:p>
        </p:txBody>
      </p:sp>
      <p:sp>
        <p:nvSpPr>
          <p:cNvPr id="19459" name="Text Box 5" hidden="1">
            <a:extLst>
              <a:ext uri="{FF2B5EF4-FFF2-40B4-BE49-F238E27FC236}">
                <a16:creationId xmlns:a16="http://schemas.microsoft.com/office/drawing/2014/main" id="{B7A1AA31-B2AA-8044-860E-8B00C8D834CB}"/>
              </a:ext>
            </a:extLst>
          </p:cNvPr>
          <p:cNvSpPr txBox="1">
            <a:spLocks noChangeArrowheads="1"/>
          </p:cNvSpPr>
          <p:nvPr>
            <p:custDataLst>
              <p:tags r:id="rId3"/>
            </p:custDataLst>
          </p:nvPr>
        </p:nvSpPr>
        <p:spPr bwMode="auto">
          <a:xfrm>
            <a:off x="2133600" y="5911850"/>
            <a:ext cx="1900238" cy="368300"/>
          </a:xfrm>
          <a:prstGeom prst="rect">
            <a:avLst/>
          </a:prstGeom>
          <a:solidFill>
            <a:srgbClr val="00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0000"/>
                </a:solidFill>
              </a:rPr>
              <a:t>Talk these through</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 calcmode="lin" valueType="num">
                                      <p:cBhvr additive="base">
                                        <p:cTn id="25" dur="500" fill="hold"/>
                                        <p:tgtEl>
                                          <p:spTgt spid="71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E15C6382-C44D-62FB-E0F0-095F10E8CB3A}"/>
              </a:ext>
            </a:extLst>
          </p:cNvPr>
          <p:cNvSpPr>
            <a:spLocks noGrp="1" noChangeArrowheads="1"/>
          </p:cNvSpPr>
          <p:nvPr>
            <p:ph type="title"/>
            <p:custDataLst>
              <p:tags r:id="rId1"/>
            </p:custDataLst>
          </p:nvPr>
        </p:nvSpPr>
        <p:spPr>
          <a:noFill/>
        </p:spPr>
        <p:txBody>
          <a:bodyPr/>
          <a:lstStyle/>
          <a:p>
            <a:r>
              <a:rPr lang="en-US" altLang="en-US"/>
              <a:t>Reduce (Compulsory) Misses via Larger Block Size</a:t>
            </a:r>
          </a:p>
        </p:txBody>
      </p:sp>
      <p:pic>
        <p:nvPicPr>
          <p:cNvPr id="21506" name="Picture 5" descr="Ch5-fig16">
            <a:extLst>
              <a:ext uri="{FF2B5EF4-FFF2-40B4-BE49-F238E27FC236}">
                <a16:creationId xmlns:a16="http://schemas.microsoft.com/office/drawing/2014/main" id="{F4D0E2A0-6187-C32C-B759-BA12D6B90027}"/>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981200" y="1828801"/>
            <a:ext cx="77724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04D8F632-9798-3625-B316-5CEE1CC5BD14}"/>
              </a:ext>
            </a:extLst>
          </p:cNvPr>
          <p:cNvSpPr>
            <a:spLocks noGrp="1" noChangeArrowheads="1"/>
          </p:cNvSpPr>
          <p:nvPr>
            <p:ph type="title"/>
            <p:custDataLst>
              <p:tags r:id="rId1"/>
            </p:custDataLst>
          </p:nvPr>
        </p:nvSpPr>
        <p:spPr/>
        <p:txBody>
          <a:bodyPr/>
          <a:lstStyle/>
          <a:p>
            <a:r>
              <a:rPr lang="en-US" altLang="en-US"/>
              <a:t>Reduce Misses via Larger Block Size</a:t>
            </a:r>
          </a:p>
        </p:txBody>
      </p:sp>
      <p:sp>
        <p:nvSpPr>
          <p:cNvPr id="23554" name="Rectangle 3">
            <a:extLst>
              <a:ext uri="{FF2B5EF4-FFF2-40B4-BE49-F238E27FC236}">
                <a16:creationId xmlns:a16="http://schemas.microsoft.com/office/drawing/2014/main" id="{CFFE1024-DCB4-1224-E63D-97DCAAA883F5}"/>
              </a:ext>
            </a:extLst>
          </p:cNvPr>
          <p:cNvSpPr>
            <a:spLocks noGrp="1" noChangeArrowheads="1"/>
          </p:cNvSpPr>
          <p:nvPr>
            <p:ph type="body" sz="half" idx="1"/>
            <p:custDataLst>
              <p:tags r:id="rId2"/>
            </p:custDataLst>
          </p:nvPr>
        </p:nvSpPr>
        <p:spPr>
          <a:xfrm>
            <a:off x="1752600" y="1447800"/>
            <a:ext cx="8610600" cy="4114800"/>
          </a:xfrm>
        </p:spPr>
        <p:txBody>
          <a:bodyPr/>
          <a:lstStyle/>
          <a:p>
            <a:r>
              <a:rPr lang="en-US" altLang="en-US" sz="2000"/>
              <a:t>16K cache, miss penalty for 16-byte block is 42 cycles, 32-byte is 44 cycles, and 64-byte is 48 cycles. Miss rates are 3.94, 2.87, and 2.64% respectively.  Which gives best performance (lowest AMAT)?</a:t>
            </a:r>
          </a:p>
        </p:txBody>
      </p:sp>
      <p:sp>
        <p:nvSpPr>
          <p:cNvPr id="23555" name="Text Box 5" hidden="1">
            <a:extLst>
              <a:ext uri="{FF2B5EF4-FFF2-40B4-BE49-F238E27FC236}">
                <a16:creationId xmlns:a16="http://schemas.microsoft.com/office/drawing/2014/main" id="{411F1913-39D7-CE2B-3C20-B474297DD69E}"/>
              </a:ext>
            </a:extLst>
          </p:cNvPr>
          <p:cNvSpPr txBox="1">
            <a:spLocks noChangeArrowheads="1"/>
          </p:cNvSpPr>
          <p:nvPr>
            <p:custDataLst>
              <p:tags r:id="rId3"/>
            </p:custDataLst>
          </p:nvPr>
        </p:nvSpPr>
        <p:spPr bwMode="auto">
          <a:xfrm>
            <a:off x="2057400" y="5191125"/>
            <a:ext cx="2516188" cy="1200150"/>
          </a:xfrm>
          <a:prstGeom prst="rect">
            <a:avLst/>
          </a:prstGeom>
          <a:solidFill>
            <a:srgbClr val="00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0000"/>
                </a:solidFill>
              </a:rPr>
              <a:t>.0394*42 = 1.6548</a:t>
            </a:r>
          </a:p>
          <a:p>
            <a:pPr>
              <a:spcBef>
                <a:spcPct val="0"/>
              </a:spcBef>
              <a:buClrTx/>
              <a:buSzTx/>
              <a:buFontTx/>
              <a:buNone/>
            </a:pPr>
            <a:r>
              <a:rPr lang="en-US" altLang="en-US" sz="1800">
                <a:solidFill>
                  <a:srgbClr val="FF0000"/>
                </a:solidFill>
              </a:rPr>
              <a:t>.0287*44 = 1.2628</a:t>
            </a:r>
          </a:p>
          <a:p>
            <a:pPr>
              <a:spcBef>
                <a:spcPct val="0"/>
              </a:spcBef>
              <a:buClrTx/>
              <a:buSzTx/>
              <a:buFontTx/>
              <a:buNone/>
            </a:pPr>
            <a:r>
              <a:rPr lang="en-US" altLang="en-US" sz="1800">
                <a:solidFill>
                  <a:srgbClr val="FF0000"/>
                </a:solidFill>
              </a:rPr>
              <a:t>0.264*48 = 1.2672</a:t>
            </a:r>
          </a:p>
          <a:p>
            <a:pPr>
              <a:spcBef>
                <a:spcPct val="0"/>
              </a:spcBef>
              <a:buClrTx/>
              <a:buSzTx/>
              <a:buFontTx/>
              <a:buNone/>
            </a:pPr>
            <a:r>
              <a:rPr lang="en-US" altLang="en-US" sz="1800">
                <a:solidFill>
                  <a:srgbClr val="FF0000"/>
                </a:solidFill>
              </a:rPr>
              <a:t>Miss rate isn't everything</a:t>
            </a:r>
          </a:p>
        </p:txBody>
      </p:sp>
      <p:graphicFrame>
        <p:nvGraphicFramePr>
          <p:cNvPr id="160801" name="Group 33">
            <a:extLst>
              <a:ext uri="{FF2B5EF4-FFF2-40B4-BE49-F238E27FC236}">
                <a16:creationId xmlns:a16="http://schemas.microsoft.com/office/drawing/2014/main" id="{700AAF6C-01A9-DE10-FEF8-1641508F106B}"/>
              </a:ext>
            </a:extLst>
          </p:cNvPr>
          <p:cNvGraphicFramePr>
            <a:graphicFrameLocks noGrp="1"/>
          </p:cNvGraphicFramePr>
          <p:nvPr>
            <p:ph sz="half" idx="2"/>
            <p:custDataLst>
              <p:tags r:id="rId4"/>
            </p:custDataLst>
            <p:extLst>
              <p:ext uri="{D42A27DB-BD31-4B8C-83A1-F6EECF244321}">
                <p14:modId xmlns:p14="http://schemas.microsoft.com/office/powerpoint/2010/main" val="3049813503"/>
              </p:ext>
            </p:extLst>
          </p:nvPr>
        </p:nvGraphicFramePr>
        <p:xfrm>
          <a:off x="5772150" y="3654426"/>
          <a:ext cx="4267200" cy="1908174"/>
        </p:xfrm>
        <a:graphic>
          <a:graphicData uri="http://schemas.openxmlformats.org/drawingml/2006/table">
            <a:tbl>
              <a:tblPr/>
              <a:tblGrid>
                <a:gridCol w="1312164">
                  <a:extLst>
                    <a:ext uri="{9D8B030D-6E8A-4147-A177-3AD203B41FA5}">
                      <a16:colId xmlns:a16="http://schemas.microsoft.com/office/drawing/2014/main" val="20000"/>
                    </a:ext>
                  </a:extLst>
                </a:gridCol>
                <a:gridCol w="2955036">
                  <a:extLst>
                    <a:ext uri="{9D8B030D-6E8A-4147-A177-3AD203B41FA5}">
                      <a16:colId xmlns:a16="http://schemas.microsoft.com/office/drawing/2014/main" val="20001"/>
                    </a:ext>
                  </a:extLst>
                </a:gridCol>
              </a:tblGrid>
              <a:tr h="457132">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dirty="0">
                          <a:ln>
                            <a:noFill/>
                          </a:ln>
                          <a:solidFill>
                            <a:srgbClr val="FFFFFF"/>
                          </a:solidFill>
                          <a:effectLst/>
                          <a:latin typeface="+mn-lt"/>
                        </a:rPr>
                        <a:t>Selection</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dirty="0">
                          <a:ln>
                            <a:noFill/>
                          </a:ln>
                          <a:solidFill>
                            <a:srgbClr val="FFFFFF"/>
                          </a:solidFill>
                          <a:effectLst/>
                          <a:latin typeface="+mn-lt"/>
                        </a:rPr>
                        <a:t>Best Performance</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84210">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A</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16 byte</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484210">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B</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32 byte</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82622">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C</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64 byte</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EB976B03-4ABD-F2F6-946D-1B230DDD6C17}"/>
              </a:ext>
            </a:extLst>
          </p:cNvPr>
          <p:cNvSpPr>
            <a:spLocks noGrp="1" noChangeArrowheads="1"/>
          </p:cNvSpPr>
          <p:nvPr>
            <p:ph type="title"/>
            <p:custDataLst>
              <p:tags r:id="rId1"/>
            </p:custDataLst>
          </p:nvPr>
        </p:nvSpPr>
        <p:spPr>
          <a:noFill/>
        </p:spPr>
        <p:txBody>
          <a:bodyPr/>
          <a:lstStyle/>
          <a:p>
            <a:r>
              <a:rPr lang="en-US" altLang="en-US"/>
              <a:t>Reduce Misses via Higher Associativity</a:t>
            </a:r>
          </a:p>
        </p:txBody>
      </p:sp>
      <p:sp>
        <p:nvSpPr>
          <p:cNvPr id="24578" name="Rectangle 3">
            <a:extLst>
              <a:ext uri="{FF2B5EF4-FFF2-40B4-BE49-F238E27FC236}">
                <a16:creationId xmlns:a16="http://schemas.microsoft.com/office/drawing/2014/main" id="{59984F7B-3698-3111-5BCF-6F2F3B19A2A0}"/>
              </a:ext>
            </a:extLst>
          </p:cNvPr>
          <p:cNvSpPr>
            <a:spLocks noGrp="1" noChangeArrowheads="1"/>
          </p:cNvSpPr>
          <p:nvPr>
            <p:ph type="body" idx="1"/>
            <p:custDataLst>
              <p:tags r:id="rId2"/>
            </p:custDataLst>
          </p:nvPr>
        </p:nvSpPr>
        <p:spPr>
          <a:noFill/>
        </p:spPr>
        <p:txBody>
          <a:bodyPr/>
          <a:lstStyle/>
          <a:p>
            <a:pPr>
              <a:tabLst>
                <a:tab pos="1828800" algn="r"/>
                <a:tab pos="3200400" algn="r"/>
                <a:tab pos="4572000" algn="r"/>
                <a:tab pos="5943600" algn="r"/>
              </a:tabLst>
            </a:pPr>
            <a:r>
              <a:rPr lang="en-US" altLang="en-US"/>
              <a:t>Beware: Execution time is only final measure!</a:t>
            </a:r>
          </a:p>
          <a:p>
            <a:pPr lvl="1">
              <a:tabLst>
                <a:tab pos="1828800" algn="r"/>
                <a:tab pos="3200400" algn="r"/>
                <a:tab pos="4572000" algn="r"/>
                <a:tab pos="5943600" algn="r"/>
              </a:tabLst>
            </a:pPr>
            <a:r>
              <a:rPr lang="en-US" altLang="en-US"/>
              <a:t>Will Clock Cycle time increase?</a:t>
            </a:r>
          </a:p>
          <a:p>
            <a:pPr lvl="1">
              <a:tabLst>
                <a:tab pos="1828800" algn="r"/>
                <a:tab pos="3200400" algn="r"/>
                <a:tab pos="4572000" algn="r"/>
                <a:tab pos="5943600" algn="r"/>
              </a:tabLst>
            </a:pPr>
            <a:r>
              <a:rPr lang="en-US" altLang="en-US"/>
              <a:t>Hill [1988] suggested hit time external cache +10%, internal + 2% for 2-way vs. 1-way</a:t>
            </a:r>
          </a:p>
          <a:p>
            <a:pPr>
              <a:buNone/>
              <a:tabLst>
                <a:tab pos="1828800" algn="r"/>
                <a:tab pos="3200400" algn="r"/>
                <a:tab pos="4572000" algn="r"/>
                <a:tab pos="5943600" algn="r"/>
              </a:tabLst>
            </a:pPr>
            <a:endParaRPr lang="en-US" altLang="en-US"/>
          </a:p>
          <a:p>
            <a:pPr>
              <a:buNone/>
              <a:tabLst>
                <a:tab pos="1828800" algn="r"/>
                <a:tab pos="3200400" algn="r"/>
                <a:tab pos="4572000" algn="r"/>
                <a:tab pos="5943600" algn="r"/>
              </a:tabLst>
            </a:pPr>
            <a:endParaRPr lang="en-US" altLang="en-US"/>
          </a:p>
        </p:txBody>
      </p:sp>
      <p:sp>
        <p:nvSpPr>
          <p:cNvPr id="24579" name="Rectangle 1">
            <a:extLst>
              <a:ext uri="{FF2B5EF4-FFF2-40B4-BE49-F238E27FC236}">
                <a16:creationId xmlns:a16="http://schemas.microsoft.com/office/drawing/2014/main" id="{DCB02400-836D-6F33-F2CE-B8870FDFEDEF}"/>
              </a:ext>
            </a:extLst>
          </p:cNvPr>
          <p:cNvSpPr>
            <a:spLocks noChangeArrowheads="1"/>
          </p:cNvSpPr>
          <p:nvPr>
            <p:custDataLst>
              <p:tags r:id="rId3"/>
            </p:custDataLst>
          </p:nvPr>
        </p:nvSpPr>
        <p:spPr bwMode="auto">
          <a:xfrm>
            <a:off x="3048000" y="6273800"/>
            <a:ext cx="7315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222222"/>
                </a:solidFill>
                <a:latin typeface="Arial" panose="020B0604020202020204" pitchFamily="34" charset="0"/>
              </a:rPr>
              <a:t>Hill, Mark D. "A case for direct-mapped caches." </a:t>
            </a:r>
            <a:r>
              <a:rPr lang="en-US" altLang="en-US" sz="1600" i="1">
                <a:solidFill>
                  <a:srgbClr val="222222"/>
                </a:solidFill>
                <a:latin typeface="Arial" panose="020B0604020202020204" pitchFamily="34" charset="0"/>
              </a:rPr>
              <a:t>Computer</a:t>
            </a:r>
            <a:r>
              <a:rPr lang="en-US" altLang="en-US" sz="1600">
                <a:solidFill>
                  <a:srgbClr val="222222"/>
                </a:solidFill>
                <a:latin typeface="Arial" panose="020B0604020202020204" pitchFamily="34" charset="0"/>
              </a:rPr>
              <a:t> 12 (1988): 25-40.</a:t>
            </a:r>
            <a:endParaRPr lang="en-US" altLang="en-US" sz="1600">
              <a:solidFill>
                <a:schemeClr val="tx2"/>
              </a:solidFill>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DF9DC682-4E90-19C9-73D2-DE6F1FA85089}"/>
              </a:ext>
            </a:extLst>
          </p:cNvPr>
          <p:cNvSpPr>
            <a:spLocks noGrp="1" noChangeArrowheads="1"/>
          </p:cNvSpPr>
          <p:nvPr>
            <p:ph type="body" idx="1"/>
            <p:custDataLst>
              <p:tags r:id="rId1"/>
            </p:custDataLst>
          </p:nvPr>
        </p:nvSpPr>
        <p:spPr>
          <a:xfrm>
            <a:off x="1976438" y="1862138"/>
            <a:ext cx="8458200" cy="4114800"/>
          </a:xfrm>
          <a:noFill/>
        </p:spPr>
        <p:txBody>
          <a:bodyPr>
            <a:normAutofit fontScale="70000" lnSpcReduction="20000"/>
          </a:bodyPr>
          <a:lstStyle/>
          <a:p>
            <a:pPr>
              <a:lnSpc>
                <a:spcPct val="90000"/>
              </a:lnSpc>
            </a:pPr>
            <a:r>
              <a:rPr lang="en-US" altLang="en-US" dirty="0"/>
              <a:t>Example: assume CT = 1.10 for 2-way, 1.12 for 4-way, 1.14 for 8-way vs. CT direct mapped</a:t>
            </a:r>
          </a:p>
          <a:p>
            <a:pPr>
              <a:lnSpc>
                <a:spcPct val="90000"/>
              </a:lnSpc>
            </a:pPr>
            <a:endParaRPr lang="en-US" altLang="en-US" dirty="0"/>
          </a:p>
          <a:p>
            <a:pPr>
              <a:lnSpc>
                <a:spcPct val="90000"/>
              </a:lnSpc>
              <a:buFontTx/>
              <a:buNone/>
            </a:pPr>
            <a:r>
              <a:rPr lang="en-US" altLang="en-US" sz="1800" dirty="0"/>
              <a:t>	     Cache Size	    Associativity			</a:t>
            </a:r>
          </a:p>
          <a:p>
            <a:pPr>
              <a:lnSpc>
                <a:spcPct val="90000"/>
              </a:lnSpc>
              <a:buFontTx/>
              <a:buNone/>
            </a:pPr>
            <a:r>
              <a:rPr lang="en-US" altLang="en-US" sz="1800" dirty="0"/>
              <a:t>	       	(KB)	1-way	2-way	4-way	8-way</a:t>
            </a:r>
          </a:p>
          <a:p>
            <a:pPr>
              <a:lnSpc>
                <a:spcPct val="90000"/>
              </a:lnSpc>
              <a:buFontTx/>
              <a:buNone/>
            </a:pPr>
            <a:r>
              <a:rPr lang="en-US" altLang="en-US" sz="1800" dirty="0"/>
              <a:t> 		1	7.65	6.60	6.22	5.44</a:t>
            </a:r>
          </a:p>
          <a:p>
            <a:pPr>
              <a:lnSpc>
                <a:spcPct val="90000"/>
              </a:lnSpc>
              <a:buFontTx/>
              <a:buNone/>
            </a:pPr>
            <a:r>
              <a:rPr lang="en-US" altLang="en-US" sz="1800" dirty="0"/>
              <a:t> 		2	5.90	4.90	4.62	4.09</a:t>
            </a:r>
          </a:p>
          <a:p>
            <a:pPr>
              <a:lnSpc>
                <a:spcPct val="90000"/>
              </a:lnSpc>
              <a:buFontTx/>
              <a:buNone/>
            </a:pPr>
            <a:r>
              <a:rPr lang="en-US" altLang="en-US" sz="1800" dirty="0"/>
              <a:t> 		4	4.60	3.95	3.57	3.19</a:t>
            </a:r>
          </a:p>
          <a:p>
            <a:pPr>
              <a:lnSpc>
                <a:spcPct val="90000"/>
              </a:lnSpc>
              <a:buFontTx/>
              <a:buNone/>
            </a:pPr>
            <a:r>
              <a:rPr lang="en-US" altLang="en-US" sz="1800" dirty="0"/>
              <a:t> 		8	3.30	3.00	2.87	2.59</a:t>
            </a:r>
          </a:p>
          <a:p>
            <a:pPr>
              <a:lnSpc>
                <a:spcPct val="90000"/>
              </a:lnSpc>
              <a:buFontTx/>
              <a:buNone/>
            </a:pPr>
            <a:r>
              <a:rPr lang="en-US" altLang="en-US" sz="1800" dirty="0"/>
              <a:t> 		16	2.45	2.20	2.12	2.04</a:t>
            </a:r>
          </a:p>
          <a:p>
            <a:pPr>
              <a:lnSpc>
                <a:spcPct val="90000"/>
              </a:lnSpc>
              <a:buFontTx/>
              <a:buNone/>
            </a:pPr>
            <a:r>
              <a:rPr lang="en-US" altLang="en-US" sz="1800" dirty="0"/>
              <a:t> 		32	2.00	1.80	</a:t>
            </a:r>
            <a:r>
              <a:rPr lang="en-US" altLang="en-US" sz="1800" b="1" dirty="0">
                <a:solidFill>
                  <a:srgbClr val="00B050"/>
                </a:solidFill>
              </a:rPr>
              <a:t>1.77</a:t>
            </a:r>
            <a:r>
              <a:rPr lang="en-US" altLang="en-US" sz="1800" dirty="0"/>
              <a:t>	</a:t>
            </a:r>
            <a:r>
              <a:rPr lang="en-US" altLang="en-US" sz="1800" b="1" dirty="0">
                <a:solidFill>
                  <a:srgbClr val="FF0000"/>
                </a:solidFill>
              </a:rPr>
              <a:t>1.79</a:t>
            </a:r>
            <a:endParaRPr lang="en-US" altLang="en-US" sz="1800" dirty="0">
              <a:solidFill>
                <a:srgbClr val="FF0000"/>
              </a:solidFill>
            </a:endParaRPr>
          </a:p>
          <a:p>
            <a:pPr>
              <a:lnSpc>
                <a:spcPct val="90000"/>
              </a:lnSpc>
              <a:buFontTx/>
              <a:buNone/>
            </a:pPr>
            <a:r>
              <a:rPr lang="en-US" altLang="en-US" sz="1800" dirty="0"/>
              <a:t> 		64	1.70	1.60	</a:t>
            </a:r>
            <a:r>
              <a:rPr lang="en-US" altLang="en-US" sz="1800" b="1" dirty="0">
                <a:solidFill>
                  <a:srgbClr val="00B050"/>
                </a:solidFill>
              </a:rPr>
              <a:t>1.57</a:t>
            </a:r>
            <a:r>
              <a:rPr lang="en-US" altLang="en-US" sz="1800" dirty="0"/>
              <a:t>	</a:t>
            </a:r>
            <a:r>
              <a:rPr lang="en-US" altLang="en-US" sz="1800" b="1" dirty="0">
                <a:solidFill>
                  <a:srgbClr val="FF0000"/>
                </a:solidFill>
              </a:rPr>
              <a:t>1.59</a:t>
            </a:r>
            <a:endParaRPr lang="en-US" altLang="en-US" sz="1800" dirty="0">
              <a:solidFill>
                <a:srgbClr val="FF0000"/>
              </a:solidFill>
            </a:endParaRPr>
          </a:p>
          <a:p>
            <a:pPr>
              <a:lnSpc>
                <a:spcPct val="90000"/>
              </a:lnSpc>
              <a:buFontTx/>
              <a:buNone/>
            </a:pPr>
            <a:r>
              <a:rPr lang="en-US" altLang="en-US" sz="1800" dirty="0"/>
              <a:t> 		128	1.50	1.45	</a:t>
            </a:r>
            <a:r>
              <a:rPr lang="en-US" altLang="en-US" sz="1800" b="1" dirty="0">
                <a:solidFill>
                  <a:srgbClr val="00B050"/>
                </a:solidFill>
              </a:rPr>
              <a:t>1.42</a:t>
            </a:r>
            <a:r>
              <a:rPr lang="en-US" altLang="en-US" sz="1800" dirty="0"/>
              <a:t>	</a:t>
            </a:r>
            <a:r>
              <a:rPr lang="en-US" altLang="en-US" sz="1800" b="1" dirty="0">
                <a:solidFill>
                  <a:srgbClr val="FF0000"/>
                </a:solidFill>
              </a:rPr>
              <a:t>1.44</a:t>
            </a:r>
            <a:endParaRPr lang="en-US" altLang="en-US" sz="1800" dirty="0">
              <a:solidFill>
                <a:srgbClr val="FF0000"/>
              </a:solidFill>
            </a:endParaRPr>
          </a:p>
          <a:p>
            <a:pPr>
              <a:lnSpc>
                <a:spcPct val="90000"/>
              </a:lnSpc>
              <a:buFontTx/>
              <a:buNone/>
            </a:pPr>
            <a:endParaRPr lang="en-US" altLang="en-US" sz="1800" dirty="0"/>
          </a:p>
          <a:p>
            <a:pPr>
              <a:lnSpc>
                <a:spcPct val="90000"/>
              </a:lnSpc>
              <a:buFontTx/>
              <a:buNone/>
            </a:pPr>
            <a:r>
              <a:rPr lang="en-US" altLang="en-US" sz="1800" dirty="0"/>
              <a:t>	</a:t>
            </a:r>
          </a:p>
        </p:txBody>
      </p:sp>
      <p:sp>
        <p:nvSpPr>
          <p:cNvPr id="26625" name="Rectangle 2">
            <a:extLst>
              <a:ext uri="{FF2B5EF4-FFF2-40B4-BE49-F238E27FC236}">
                <a16:creationId xmlns:a16="http://schemas.microsoft.com/office/drawing/2014/main" id="{E554B88B-2BC6-86BE-4531-F5ECFD31A71A}"/>
              </a:ext>
            </a:extLst>
          </p:cNvPr>
          <p:cNvSpPr>
            <a:spLocks noGrp="1" noChangeArrowheads="1"/>
          </p:cNvSpPr>
          <p:nvPr>
            <p:ph type="title"/>
            <p:custDataLst>
              <p:tags r:id="rId2"/>
            </p:custDataLst>
          </p:nvPr>
        </p:nvSpPr>
        <p:spPr>
          <a:noFill/>
        </p:spPr>
        <p:txBody>
          <a:bodyPr/>
          <a:lstStyle/>
          <a:p>
            <a:r>
              <a:rPr lang="en-US" altLang="en-US" dirty="0"/>
              <a:t>Example: Avg. Memory Access Time vs. Miss Rate</a:t>
            </a:r>
          </a:p>
        </p:txBody>
      </p:sp>
      <p:sp>
        <p:nvSpPr>
          <p:cNvPr id="26627" name="Rectangle 4">
            <a:extLst>
              <a:ext uri="{FF2B5EF4-FFF2-40B4-BE49-F238E27FC236}">
                <a16:creationId xmlns:a16="http://schemas.microsoft.com/office/drawing/2014/main" id="{C07F5B70-4C9C-14E2-54F8-428BBE4FC663}"/>
              </a:ext>
            </a:extLst>
          </p:cNvPr>
          <p:cNvSpPr>
            <a:spLocks noChangeArrowheads="1"/>
          </p:cNvSpPr>
          <p:nvPr>
            <p:custDataLst>
              <p:tags r:id="rId3"/>
            </p:custDataLst>
          </p:nvPr>
        </p:nvSpPr>
        <p:spPr bwMode="auto">
          <a:xfrm>
            <a:off x="2668588" y="2757488"/>
            <a:ext cx="4692650" cy="3282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endParaRPr>
          </a:p>
        </p:txBody>
      </p:sp>
      <p:sp>
        <p:nvSpPr>
          <p:cNvPr id="26628" name="Line 5">
            <a:extLst>
              <a:ext uri="{FF2B5EF4-FFF2-40B4-BE49-F238E27FC236}">
                <a16:creationId xmlns:a16="http://schemas.microsoft.com/office/drawing/2014/main" id="{65502383-A099-0BAC-8A43-9422B17BD82D}"/>
              </a:ext>
            </a:extLst>
          </p:cNvPr>
          <p:cNvSpPr>
            <a:spLocks noChangeShapeType="1"/>
          </p:cNvSpPr>
          <p:nvPr>
            <p:custDataLst>
              <p:tags r:id="rId4"/>
            </p:custDataLst>
          </p:nvPr>
        </p:nvSpPr>
        <p:spPr bwMode="auto">
          <a:xfrm>
            <a:off x="2643188" y="3322638"/>
            <a:ext cx="4705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9" name="Line 6">
            <a:extLst>
              <a:ext uri="{FF2B5EF4-FFF2-40B4-BE49-F238E27FC236}">
                <a16:creationId xmlns:a16="http://schemas.microsoft.com/office/drawing/2014/main" id="{ACA850EE-66B3-C893-DE51-91FD4FFFCBEF}"/>
              </a:ext>
            </a:extLst>
          </p:cNvPr>
          <p:cNvSpPr>
            <a:spLocks noChangeShapeType="1"/>
          </p:cNvSpPr>
          <p:nvPr>
            <p:custDataLst>
              <p:tags r:id="rId5"/>
            </p:custDataLst>
          </p:nvPr>
        </p:nvSpPr>
        <p:spPr bwMode="auto">
          <a:xfrm>
            <a:off x="3614738" y="3303588"/>
            <a:ext cx="0" cy="2743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0" name="Line 7">
            <a:extLst>
              <a:ext uri="{FF2B5EF4-FFF2-40B4-BE49-F238E27FC236}">
                <a16:creationId xmlns:a16="http://schemas.microsoft.com/office/drawing/2014/main" id="{74C07ABB-8836-439D-610C-5452F160626F}"/>
              </a:ext>
            </a:extLst>
          </p:cNvPr>
          <p:cNvSpPr>
            <a:spLocks noChangeShapeType="1"/>
          </p:cNvSpPr>
          <p:nvPr>
            <p:custDataLst>
              <p:tags r:id="rId6"/>
            </p:custDataLst>
          </p:nvPr>
        </p:nvSpPr>
        <p:spPr bwMode="auto">
          <a:xfrm>
            <a:off x="4567238" y="3303588"/>
            <a:ext cx="0" cy="2743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8">
            <a:extLst>
              <a:ext uri="{FF2B5EF4-FFF2-40B4-BE49-F238E27FC236}">
                <a16:creationId xmlns:a16="http://schemas.microsoft.com/office/drawing/2014/main" id="{A49744C3-CB41-0DC2-8EB0-87733B1B51F7}"/>
              </a:ext>
            </a:extLst>
          </p:cNvPr>
          <p:cNvSpPr>
            <a:spLocks noChangeShapeType="1"/>
          </p:cNvSpPr>
          <p:nvPr>
            <p:custDataLst>
              <p:tags r:id="rId7"/>
            </p:custDataLst>
          </p:nvPr>
        </p:nvSpPr>
        <p:spPr bwMode="auto">
          <a:xfrm>
            <a:off x="5481638" y="3303588"/>
            <a:ext cx="0" cy="2743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9">
            <a:extLst>
              <a:ext uri="{FF2B5EF4-FFF2-40B4-BE49-F238E27FC236}">
                <a16:creationId xmlns:a16="http://schemas.microsoft.com/office/drawing/2014/main" id="{B4815100-52CB-981A-A4AA-86D47C660497}"/>
              </a:ext>
            </a:extLst>
          </p:cNvPr>
          <p:cNvSpPr>
            <a:spLocks noChangeShapeType="1"/>
          </p:cNvSpPr>
          <p:nvPr>
            <p:custDataLst>
              <p:tags r:id="rId8"/>
            </p:custDataLst>
          </p:nvPr>
        </p:nvSpPr>
        <p:spPr bwMode="auto">
          <a:xfrm>
            <a:off x="6434138" y="3303588"/>
            <a:ext cx="0" cy="2743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TextBox 9">
            <a:extLst>
              <a:ext uri="{FF2B5EF4-FFF2-40B4-BE49-F238E27FC236}">
                <a16:creationId xmlns:a16="http://schemas.microsoft.com/office/drawing/2014/main" id="{455221CB-B0D5-A653-41FD-E2300F82C375}"/>
              </a:ext>
            </a:extLst>
          </p:cNvPr>
          <p:cNvSpPr txBox="1">
            <a:spLocks noChangeArrowheads="1"/>
          </p:cNvSpPr>
          <p:nvPr>
            <p:custDataLst>
              <p:tags r:id="rId9"/>
            </p:custDataLst>
          </p:nvPr>
        </p:nvSpPr>
        <p:spPr bwMode="auto">
          <a:xfrm>
            <a:off x="4281489" y="2302669"/>
            <a:ext cx="873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b="1" dirty="0"/>
              <a:t>AMAT</a:t>
            </a:r>
            <a:endParaRPr lang="en-US" altLang="en-US" sz="1600" b="1" dirty="0"/>
          </a:p>
        </p:txBody>
      </p:sp>
      <p:cxnSp>
        <p:nvCxnSpPr>
          <p:cNvPr id="26634" name="Straight Connector 11">
            <a:extLst>
              <a:ext uri="{FF2B5EF4-FFF2-40B4-BE49-F238E27FC236}">
                <a16:creationId xmlns:a16="http://schemas.microsoft.com/office/drawing/2014/main" id="{BA3832B4-3864-2A6D-00F1-195DEBCA1460}"/>
              </a:ext>
            </a:extLst>
          </p:cNvPr>
          <p:cNvCxnSpPr>
            <a:cxnSpLocks noChangeShapeType="1"/>
          </p:cNvCxnSpPr>
          <p:nvPr>
            <p:custDataLst>
              <p:tags r:id="rId10"/>
            </p:custDataLst>
          </p:nvPr>
        </p:nvCxnSpPr>
        <p:spPr bwMode="auto">
          <a:xfrm>
            <a:off x="2681288" y="2986088"/>
            <a:ext cx="464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6635" name="Text Box 5" hidden="1">
            <a:extLst>
              <a:ext uri="{FF2B5EF4-FFF2-40B4-BE49-F238E27FC236}">
                <a16:creationId xmlns:a16="http://schemas.microsoft.com/office/drawing/2014/main" id="{3940E797-A03A-191A-F504-213DEF4BC9F5}"/>
              </a:ext>
            </a:extLst>
          </p:cNvPr>
          <p:cNvSpPr txBox="1">
            <a:spLocks noChangeArrowheads="1"/>
          </p:cNvSpPr>
          <p:nvPr>
            <p:custDataLst>
              <p:tags r:id="rId11"/>
            </p:custDataLst>
          </p:nvPr>
        </p:nvSpPr>
        <p:spPr bwMode="auto">
          <a:xfrm>
            <a:off x="8839201" y="6096001"/>
            <a:ext cx="1749425" cy="646113"/>
          </a:xfrm>
          <a:prstGeom prst="rect">
            <a:avLst/>
          </a:prstGeom>
          <a:solidFill>
            <a:srgbClr val="00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0000"/>
                </a:solidFill>
              </a:rPr>
              <a:t>Again, miss rate</a:t>
            </a:r>
          </a:p>
          <a:p>
            <a:pPr>
              <a:spcBef>
                <a:spcPct val="0"/>
              </a:spcBef>
              <a:buClrTx/>
              <a:buSzTx/>
              <a:buFontTx/>
              <a:buNone/>
            </a:pPr>
            <a:r>
              <a:rPr lang="en-US" altLang="en-US" sz="1800">
                <a:solidFill>
                  <a:srgbClr val="FF0000"/>
                </a:solidFill>
              </a:rPr>
              <a:t>Isn't all…</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898C7ADA-D54A-17E0-11CD-43CC37E56094}"/>
              </a:ext>
            </a:extLst>
          </p:cNvPr>
          <p:cNvSpPr>
            <a:spLocks noGrp="1" noChangeArrowheads="1"/>
          </p:cNvSpPr>
          <p:nvPr>
            <p:ph type="title"/>
            <p:custDataLst>
              <p:tags r:id="rId1"/>
            </p:custDataLst>
          </p:nvPr>
        </p:nvSpPr>
        <p:spPr>
          <a:noFill/>
        </p:spPr>
        <p:txBody>
          <a:bodyPr/>
          <a:lstStyle/>
          <a:p>
            <a:r>
              <a:rPr lang="en-US" altLang="en-US"/>
              <a:t>Reducing Misses by emulating associativity: </a:t>
            </a:r>
            <a:r>
              <a:rPr lang="en-US" altLang="en-US">
                <a:solidFill>
                  <a:srgbClr val="FF0000"/>
                </a:solidFill>
              </a:rPr>
              <a:t>Victim Cache</a:t>
            </a:r>
          </a:p>
        </p:txBody>
      </p:sp>
      <p:sp>
        <p:nvSpPr>
          <p:cNvPr id="11267" name="Rectangle 3">
            <a:extLst>
              <a:ext uri="{FF2B5EF4-FFF2-40B4-BE49-F238E27FC236}">
                <a16:creationId xmlns:a16="http://schemas.microsoft.com/office/drawing/2014/main" id="{39526AEB-D064-14CF-E415-83AD5B2ADD13}"/>
              </a:ext>
            </a:extLst>
          </p:cNvPr>
          <p:cNvSpPr>
            <a:spLocks noGrp="1" noChangeArrowheads="1"/>
          </p:cNvSpPr>
          <p:nvPr>
            <p:ph type="body" idx="1"/>
            <p:custDataLst>
              <p:tags r:id="rId2"/>
            </p:custDataLst>
          </p:nvPr>
        </p:nvSpPr>
        <p:spPr>
          <a:xfrm>
            <a:off x="1619250" y="1943100"/>
            <a:ext cx="4076700" cy="3962400"/>
          </a:xfrm>
          <a:noFill/>
        </p:spPr>
        <p:txBody>
          <a:bodyPr>
            <a:normAutofit fontScale="92500"/>
          </a:bodyPr>
          <a:lstStyle/>
          <a:p>
            <a:pPr>
              <a:tabLst>
                <a:tab pos="1828800" algn="r"/>
                <a:tab pos="3200400" algn="r"/>
                <a:tab pos="4572000" algn="r"/>
                <a:tab pos="5943600" algn="r"/>
              </a:tabLst>
            </a:pPr>
            <a:r>
              <a:rPr lang="en-US" altLang="en-US"/>
              <a:t>HR of associative + access time of direct mapped?</a:t>
            </a:r>
          </a:p>
          <a:p>
            <a:pPr>
              <a:tabLst>
                <a:tab pos="1828800" algn="r"/>
                <a:tab pos="3200400" algn="r"/>
                <a:tab pos="4572000" algn="r"/>
                <a:tab pos="5943600" algn="r"/>
              </a:tabLst>
            </a:pPr>
            <a:r>
              <a:rPr lang="en-US" altLang="en-US"/>
              <a:t>Add buffer to hold data recently discarded from cache</a:t>
            </a:r>
          </a:p>
          <a:p>
            <a:pPr>
              <a:tabLst>
                <a:tab pos="1828800" algn="r"/>
                <a:tab pos="3200400" algn="r"/>
                <a:tab pos="4572000" algn="r"/>
                <a:tab pos="5943600" algn="r"/>
              </a:tabLst>
            </a:pPr>
            <a:r>
              <a:rPr lang="en-US" altLang="en-US"/>
              <a:t>Jouppi [1990]: 4-entry victim cache removed 20% to 95% of conflicts for a 4 KB direct mapped data cache</a:t>
            </a:r>
          </a:p>
        </p:txBody>
      </p:sp>
      <p:pic>
        <p:nvPicPr>
          <p:cNvPr id="28675" name="Picture 5" descr="Ch5-fig13">
            <a:extLst>
              <a:ext uri="{FF2B5EF4-FFF2-40B4-BE49-F238E27FC236}">
                <a16:creationId xmlns:a16="http://schemas.microsoft.com/office/drawing/2014/main" id="{204B5A98-13D8-32DF-D193-A6855A5F87F0}"/>
              </a:ext>
            </a:extLst>
          </p:cNvPr>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5638800" y="1600201"/>
            <a:ext cx="5029200" cy="39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00399EB7-057D-7E6E-8104-B153350609C9}"/>
              </a:ext>
            </a:extLst>
          </p:cNvPr>
          <p:cNvSpPr>
            <a:spLocks noGrp="1" noChangeArrowheads="1"/>
          </p:cNvSpPr>
          <p:nvPr>
            <p:ph type="title"/>
            <p:custDataLst>
              <p:tags r:id="rId1"/>
            </p:custDataLst>
          </p:nvPr>
        </p:nvSpPr>
        <p:spPr/>
        <p:txBody>
          <a:bodyPr/>
          <a:lstStyle/>
          <a:p>
            <a:r>
              <a:rPr lang="en-US" altLang="en-US"/>
              <a:t>Victim Cache</a:t>
            </a:r>
          </a:p>
        </p:txBody>
      </p:sp>
      <p:sp>
        <p:nvSpPr>
          <p:cNvPr id="30722" name="Rectangle 3">
            <a:extLst>
              <a:ext uri="{FF2B5EF4-FFF2-40B4-BE49-F238E27FC236}">
                <a16:creationId xmlns:a16="http://schemas.microsoft.com/office/drawing/2014/main" id="{8B3FC9E7-0CAC-68B6-2E9A-EC82C301E708}"/>
              </a:ext>
            </a:extLst>
          </p:cNvPr>
          <p:cNvSpPr>
            <a:spLocks noGrp="1" noChangeArrowheads="1"/>
          </p:cNvSpPr>
          <p:nvPr>
            <p:ph type="body" sz="half" idx="1"/>
            <p:custDataLst>
              <p:tags r:id="rId2"/>
            </p:custDataLst>
          </p:nvPr>
        </p:nvSpPr>
        <p:spPr>
          <a:xfrm>
            <a:off x="1752600" y="1447800"/>
            <a:ext cx="8610600" cy="4114800"/>
          </a:xfrm>
        </p:spPr>
        <p:txBody>
          <a:bodyPr/>
          <a:lstStyle/>
          <a:p>
            <a:r>
              <a:rPr lang="en-US" altLang="en-US" sz="2000"/>
              <a:t>Data cache is 16K, write-through, 8-way SA, 64 byte blocks, 32-bit byte-addresses.  You add an 8 entry fully associative Victim cache.  How many </a:t>
            </a:r>
            <a:r>
              <a:rPr lang="en-US" altLang="en-US" sz="2000" b="1"/>
              <a:t>bits</a:t>
            </a:r>
            <a:r>
              <a:rPr lang="en-US" altLang="en-US" sz="2000"/>
              <a:t> does it take to implement the victim cache?</a:t>
            </a:r>
          </a:p>
        </p:txBody>
      </p:sp>
      <p:graphicFrame>
        <p:nvGraphicFramePr>
          <p:cNvPr id="160801" name="Group 33">
            <a:extLst>
              <a:ext uri="{FF2B5EF4-FFF2-40B4-BE49-F238E27FC236}">
                <a16:creationId xmlns:a16="http://schemas.microsoft.com/office/drawing/2014/main" id="{2DFB5589-02E0-96EE-65CA-E02E549A5FE2}"/>
              </a:ext>
            </a:extLst>
          </p:cNvPr>
          <p:cNvGraphicFramePr>
            <a:graphicFrameLocks noGrp="1"/>
          </p:cNvGraphicFramePr>
          <p:nvPr>
            <p:ph sz="half" idx="2"/>
            <p:custDataLst>
              <p:tags r:id="rId3"/>
            </p:custDataLst>
            <p:extLst>
              <p:ext uri="{D42A27DB-BD31-4B8C-83A1-F6EECF244321}">
                <p14:modId xmlns:p14="http://schemas.microsoft.com/office/powerpoint/2010/main" val="2964563259"/>
              </p:ext>
            </p:extLst>
          </p:nvPr>
        </p:nvGraphicFramePr>
        <p:xfrm>
          <a:off x="5514975" y="3182939"/>
          <a:ext cx="4352925" cy="2873376"/>
        </p:xfrm>
        <a:graphic>
          <a:graphicData uri="http://schemas.openxmlformats.org/drawingml/2006/table">
            <a:tbl>
              <a:tblPr/>
              <a:tblGrid>
                <a:gridCol w="1338524">
                  <a:extLst>
                    <a:ext uri="{9D8B030D-6E8A-4147-A177-3AD203B41FA5}">
                      <a16:colId xmlns:a16="http://schemas.microsoft.com/office/drawing/2014/main" val="20000"/>
                    </a:ext>
                  </a:extLst>
                </a:gridCol>
                <a:gridCol w="3014401">
                  <a:extLst>
                    <a:ext uri="{9D8B030D-6E8A-4147-A177-3AD203B41FA5}">
                      <a16:colId xmlns:a16="http://schemas.microsoft.com/office/drawing/2014/main" val="20001"/>
                    </a:ext>
                  </a:extLst>
                </a:gridCol>
              </a:tblGrid>
              <a:tr h="45712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dirty="0">
                          <a:ln>
                            <a:noFill/>
                          </a:ln>
                          <a:solidFill>
                            <a:srgbClr val="FFFFFF"/>
                          </a:solidFill>
                          <a:effectLst/>
                          <a:latin typeface="+mn-lt"/>
                        </a:rPr>
                        <a:t>Selection</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dirty="0">
                          <a:ln>
                            <a:noFill/>
                          </a:ln>
                          <a:solidFill>
                            <a:srgbClr val="FFFFFF"/>
                          </a:solidFill>
                          <a:effectLst/>
                          <a:latin typeface="+mn-lt"/>
                        </a:rPr>
                        <a:t>Best Performance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84203">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A</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4096</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484203">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B</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4304</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8261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C</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4312</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48261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kern="1200" cap="none" normalizeH="0" baseline="0" dirty="0">
                          <a:ln>
                            <a:noFill/>
                          </a:ln>
                          <a:solidFill>
                            <a:srgbClr val="000000"/>
                          </a:solidFill>
                          <a:effectLst/>
                          <a:latin typeface="+mn-lt"/>
                          <a:ea typeface="+mn-ea"/>
                          <a:cs typeface="+mn-cs"/>
                        </a:rPr>
                        <a:t>D</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lang="en-US" sz="2000" dirty="0">
                          <a:latin typeface="+mn-lt"/>
                        </a:rPr>
                        <a:t>4336</a:t>
                      </a:r>
                      <a:endParaRPr kumimoji="0" lang="en-US" sz="2000" b="0" i="0" u="none" strike="noStrike" kern="1200" cap="none" normalizeH="0" baseline="0" dirty="0">
                        <a:ln>
                          <a:noFill/>
                        </a:ln>
                        <a:solidFill>
                          <a:srgbClr val="000000"/>
                        </a:solidFill>
                        <a:effectLst/>
                        <a:latin typeface="+mn-lt"/>
                        <a:ea typeface="+mn-ea"/>
                        <a:cs typeface="+mn-cs"/>
                      </a:endParaRP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4"/>
                  </a:ext>
                </a:extLst>
              </a:tr>
              <a:tr h="48261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kern="1200" cap="none" normalizeH="0" baseline="0" dirty="0">
                          <a:ln>
                            <a:noFill/>
                          </a:ln>
                          <a:solidFill>
                            <a:srgbClr val="000000"/>
                          </a:solidFill>
                          <a:effectLst/>
                          <a:latin typeface="+mn-lt"/>
                          <a:ea typeface="+mn-ea"/>
                          <a:cs typeface="+mn-cs"/>
                        </a:rPr>
                        <a:t>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defRPr/>
                      </a:pPr>
                      <a:r>
                        <a:rPr kumimoji="0" lang="en-US" sz="2000" b="0" i="0" u="none" strike="noStrike" kern="1200" cap="none" normalizeH="0" baseline="0" dirty="0">
                          <a:ln>
                            <a:noFill/>
                          </a:ln>
                          <a:solidFill>
                            <a:srgbClr val="000000"/>
                          </a:solidFill>
                          <a:effectLst/>
                          <a:latin typeface="+mn-lt"/>
                          <a:ea typeface="+mn-ea"/>
                          <a:cs typeface="+mn-cs"/>
                        </a:rPr>
                        <a:t>None of the above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30746" name="Rectangle 1" hidden="1">
            <a:extLst>
              <a:ext uri="{FF2B5EF4-FFF2-40B4-BE49-F238E27FC236}">
                <a16:creationId xmlns:a16="http://schemas.microsoft.com/office/drawing/2014/main" id="{0A6C7043-EF6F-E159-C3EB-3642AE25F86A}"/>
              </a:ext>
            </a:extLst>
          </p:cNvPr>
          <p:cNvSpPr>
            <a:spLocks noChangeArrowheads="1"/>
          </p:cNvSpPr>
          <p:nvPr>
            <p:custDataLst>
              <p:tags r:id="rId4"/>
            </p:custDataLst>
          </p:nvPr>
        </p:nvSpPr>
        <p:spPr bwMode="auto">
          <a:xfrm>
            <a:off x="1484313" y="5073650"/>
            <a:ext cx="4572001"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B050"/>
                </a:solidFill>
              </a:rPr>
              <a:t>8*64*8 for data is 4096 bits</a:t>
            </a:r>
          </a:p>
          <a:p>
            <a:pPr>
              <a:spcBef>
                <a:spcPct val="0"/>
              </a:spcBef>
              <a:buClrTx/>
              <a:buSzTx/>
              <a:buFontTx/>
              <a:buNone/>
            </a:pPr>
            <a:r>
              <a:rPr lang="en-US" altLang="en-US" sz="1600">
                <a:solidFill>
                  <a:srgbClr val="00B050"/>
                </a:solidFill>
              </a:rPr>
              <a:t>8*(32-6) for tag is 208 bit</a:t>
            </a:r>
          </a:p>
          <a:p>
            <a:pPr>
              <a:spcBef>
                <a:spcPct val="0"/>
              </a:spcBef>
              <a:buClrTx/>
              <a:buSzTx/>
              <a:buFontTx/>
              <a:buNone/>
            </a:pPr>
            <a:r>
              <a:rPr lang="en-US" altLang="en-US" sz="1600">
                <a:solidFill>
                  <a:srgbClr val="00B050"/>
                </a:solidFill>
              </a:rPr>
              <a:t>4304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0CDBF803-1DA1-7ED2-CBB1-29E4ACBDA5BE}"/>
              </a:ext>
            </a:extLst>
          </p:cNvPr>
          <p:cNvSpPr>
            <a:spLocks noGrp="1" noChangeArrowheads="1"/>
          </p:cNvSpPr>
          <p:nvPr>
            <p:ph type="title"/>
            <p:custDataLst>
              <p:tags r:id="rId1"/>
            </p:custDataLst>
          </p:nvPr>
        </p:nvSpPr>
        <p:spPr>
          <a:xfrm>
            <a:off x="2190750" y="76200"/>
            <a:ext cx="7943850" cy="1143000"/>
          </a:xfrm>
          <a:noFill/>
        </p:spPr>
        <p:txBody>
          <a:bodyPr>
            <a:normAutofit fontScale="90000"/>
          </a:bodyPr>
          <a:lstStyle/>
          <a:p>
            <a:r>
              <a:rPr lang="en-US" altLang="en-US"/>
              <a:t>Reducing Misses by </a:t>
            </a:r>
            <a:r>
              <a:rPr lang="en-US" altLang="en-US">
                <a:solidFill>
                  <a:srgbClr val="FF0000"/>
                </a:solidFill>
              </a:rPr>
              <a:t>HW Prefetching </a:t>
            </a:r>
            <a:r>
              <a:rPr lang="en-US" altLang="en-US"/>
              <a:t>of Instruction &amp; Data</a:t>
            </a:r>
          </a:p>
        </p:txBody>
      </p:sp>
      <p:sp>
        <p:nvSpPr>
          <p:cNvPr id="13315" name="Rectangle 3">
            <a:extLst>
              <a:ext uri="{FF2B5EF4-FFF2-40B4-BE49-F238E27FC236}">
                <a16:creationId xmlns:a16="http://schemas.microsoft.com/office/drawing/2014/main" id="{7E463789-ED0C-E00C-F272-23ABC3FFF57A}"/>
              </a:ext>
            </a:extLst>
          </p:cNvPr>
          <p:cNvSpPr>
            <a:spLocks noGrp="1" noChangeArrowheads="1"/>
          </p:cNvSpPr>
          <p:nvPr>
            <p:ph type="body" idx="1"/>
            <p:custDataLst>
              <p:tags r:id="rId2"/>
            </p:custDataLst>
          </p:nvPr>
        </p:nvSpPr>
        <p:spPr>
          <a:xfrm>
            <a:off x="2005012" y="1809750"/>
            <a:ext cx="7620000" cy="4114800"/>
          </a:xfrm>
          <a:noFill/>
        </p:spPr>
        <p:txBody>
          <a:bodyPr>
            <a:normAutofit fontScale="92500" lnSpcReduction="10000"/>
          </a:bodyPr>
          <a:lstStyle/>
          <a:p>
            <a:pPr>
              <a:lnSpc>
                <a:spcPct val="90000"/>
              </a:lnSpc>
            </a:pPr>
            <a:r>
              <a:rPr lang="en-US" altLang="en-US" dirty="0"/>
              <a:t>E.g., Instruction Prefetching</a:t>
            </a:r>
          </a:p>
          <a:p>
            <a:pPr lvl="1">
              <a:lnSpc>
                <a:spcPct val="90000"/>
              </a:lnSpc>
            </a:pPr>
            <a:r>
              <a:rPr lang="en-US" altLang="en-US" dirty="0"/>
              <a:t>Alpha 21064 fetches 2 blocks on a miss</a:t>
            </a:r>
          </a:p>
          <a:p>
            <a:pPr lvl="1">
              <a:lnSpc>
                <a:spcPct val="90000"/>
              </a:lnSpc>
            </a:pPr>
            <a:r>
              <a:rPr lang="en-US" altLang="en-US" dirty="0"/>
              <a:t>Extra block placed in stream buffer</a:t>
            </a:r>
          </a:p>
          <a:p>
            <a:pPr lvl="1">
              <a:lnSpc>
                <a:spcPct val="90000"/>
              </a:lnSpc>
            </a:pPr>
            <a:r>
              <a:rPr lang="en-US" altLang="en-US" dirty="0"/>
              <a:t>On miss check stream buffer</a:t>
            </a:r>
          </a:p>
          <a:p>
            <a:pPr>
              <a:lnSpc>
                <a:spcPct val="90000"/>
              </a:lnSpc>
            </a:pPr>
            <a:r>
              <a:rPr lang="en-US" altLang="en-US" dirty="0"/>
              <a:t>Works with data blocks too:</a:t>
            </a:r>
          </a:p>
          <a:p>
            <a:pPr lvl="1">
              <a:lnSpc>
                <a:spcPct val="90000"/>
              </a:lnSpc>
            </a:pPr>
            <a:r>
              <a:rPr lang="en-US" altLang="en-US" dirty="0" err="1"/>
              <a:t>Jouppi</a:t>
            </a:r>
            <a:r>
              <a:rPr lang="en-US" altLang="en-US" dirty="0"/>
              <a:t> [1990] 1 data stream buffer got 25% misses from 4KB cache; 4 streams got 43%</a:t>
            </a:r>
          </a:p>
          <a:p>
            <a:pPr lvl="1">
              <a:lnSpc>
                <a:spcPct val="90000"/>
              </a:lnSpc>
            </a:pPr>
            <a:r>
              <a:rPr lang="en-US" altLang="en-US" dirty="0" err="1"/>
              <a:t>Palacharla</a:t>
            </a:r>
            <a:r>
              <a:rPr lang="en-US" altLang="en-US" dirty="0"/>
              <a:t> &amp; Kessler [1994] for scientific programs for 8 streams got 50% to 70% of misses from 2 64KB, 4-way set associative caches</a:t>
            </a:r>
          </a:p>
          <a:p>
            <a:pPr>
              <a:lnSpc>
                <a:spcPct val="90000"/>
              </a:lnSpc>
            </a:pPr>
            <a:r>
              <a:rPr lang="en-US" altLang="en-US" dirty="0"/>
              <a:t>Prefetching relies on extra memory bandwidth that can be used without penalty</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 calcmode="lin" valueType="num">
                                      <p:cBhvr additive="base">
                                        <p:cTn id="25" dur="5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 calcmode="lin" valueType="num">
                                      <p:cBhvr additive="base">
                                        <p:cTn id="29" dur="5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31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 calcmode="lin" valueType="num">
                                      <p:cBhvr additive="base">
                                        <p:cTn id="33" dur="500" fill="hold"/>
                                        <p:tgtEl>
                                          <p:spTgt spid="1331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3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13315">
                                            <p:txEl>
                                              <p:pRg st="7" end="7"/>
                                            </p:txEl>
                                          </p:spTgt>
                                        </p:tgtEl>
                                        <p:attrNameLst>
                                          <p:attrName>style.visibility</p:attrName>
                                        </p:attrNameLst>
                                      </p:cBhvr>
                                      <p:to>
                                        <p:strVal val="visible"/>
                                      </p:to>
                                    </p:set>
                                    <p:anim calcmode="lin" valueType="num">
                                      <p:cBhvr additive="base">
                                        <p:cTn id="39" dur="500" fill="hold"/>
                                        <p:tgtEl>
                                          <p:spTgt spid="1331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31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C27A6B90-E9B7-616E-FF9F-0E9072179840}"/>
              </a:ext>
            </a:extLst>
          </p:cNvPr>
          <p:cNvSpPr>
            <a:spLocks noGrp="1" noChangeArrowheads="1"/>
          </p:cNvSpPr>
          <p:nvPr>
            <p:ph type="title"/>
            <p:custDataLst>
              <p:tags r:id="rId1"/>
            </p:custDataLst>
          </p:nvPr>
        </p:nvSpPr>
        <p:spPr>
          <a:noFill/>
        </p:spPr>
        <p:txBody>
          <a:bodyPr/>
          <a:lstStyle/>
          <a:p>
            <a:r>
              <a:rPr lang="en-US" altLang="en-US"/>
              <a:t>Reducing Misses by </a:t>
            </a:r>
            <a:br>
              <a:rPr lang="en-US" altLang="en-US"/>
            </a:br>
            <a:r>
              <a:rPr lang="en-US" altLang="en-US">
                <a:solidFill>
                  <a:srgbClr val="FF0000"/>
                </a:solidFill>
              </a:rPr>
              <a:t>SW Prefetching </a:t>
            </a:r>
            <a:r>
              <a:rPr lang="en-US" altLang="en-US"/>
              <a:t>Data</a:t>
            </a:r>
          </a:p>
        </p:txBody>
      </p:sp>
      <p:sp>
        <p:nvSpPr>
          <p:cNvPr id="14339" name="Rectangle 3">
            <a:extLst>
              <a:ext uri="{FF2B5EF4-FFF2-40B4-BE49-F238E27FC236}">
                <a16:creationId xmlns:a16="http://schemas.microsoft.com/office/drawing/2014/main" id="{90BB33FE-79CA-D3C7-2077-1FE2F367F06C}"/>
              </a:ext>
            </a:extLst>
          </p:cNvPr>
          <p:cNvSpPr>
            <a:spLocks noGrp="1" noChangeArrowheads="1"/>
          </p:cNvSpPr>
          <p:nvPr>
            <p:ph type="body" idx="1"/>
            <p:custDataLst>
              <p:tags r:id="rId2"/>
            </p:custDataLst>
          </p:nvPr>
        </p:nvSpPr>
        <p:spPr>
          <a:xfrm>
            <a:off x="2133600" y="1600200"/>
            <a:ext cx="7943850" cy="4114800"/>
          </a:xfrm>
          <a:noFill/>
        </p:spPr>
        <p:txBody>
          <a:bodyPr/>
          <a:lstStyle/>
          <a:p>
            <a:r>
              <a:rPr lang="en-US" altLang="en-US" sz="2000"/>
              <a:t>Data Prefetch</a:t>
            </a:r>
          </a:p>
          <a:p>
            <a:pPr lvl="1"/>
            <a:r>
              <a:rPr lang="en-US" altLang="en-US" sz="1800"/>
              <a:t>Load data into register (HP PA-RISC, IA64, Tera)</a:t>
            </a:r>
          </a:p>
          <a:p>
            <a:pPr lvl="1"/>
            <a:r>
              <a:rPr lang="en-US" altLang="en-US" sz="1800"/>
              <a:t>Cache Prefetch: load into cache (MIPS IV, PowerPC, SPARC)</a:t>
            </a:r>
          </a:p>
          <a:p>
            <a:pPr lvl="1"/>
            <a:r>
              <a:rPr lang="en-US" altLang="en-US" sz="1800"/>
              <a:t>Special prefetching instructions cannot cause faults;</a:t>
            </a:r>
            <a:br>
              <a:rPr lang="en-US" altLang="en-US" sz="1800"/>
            </a:br>
            <a:r>
              <a:rPr lang="en-US" altLang="en-US" sz="1800"/>
              <a:t>a form of speculative execution</a:t>
            </a:r>
            <a:br>
              <a:rPr lang="en-US" altLang="en-US" sz="1800"/>
            </a:br>
            <a:endParaRPr lang="en-US" altLang="en-US" sz="1800"/>
          </a:p>
          <a:p>
            <a:r>
              <a:rPr lang="en-US" altLang="en-US" sz="2000"/>
              <a:t>Issuing Prefetch Instructions (including address calculation) takes time</a:t>
            </a:r>
          </a:p>
          <a:p>
            <a:pPr lvl="1"/>
            <a:r>
              <a:rPr lang="en-US" altLang="en-US" sz="1800"/>
              <a:t>Is cost of prefetch issues &lt; savings in reduced misses?</a:t>
            </a:r>
          </a:p>
          <a:p>
            <a:endParaRPr lang="en-US" altLang="en-US" sz="2000"/>
          </a:p>
          <a:p>
            <a:r>
              <a:rPr lang="en-US" altLang="en-US" sz="2000"/>
              <a:t>Possibly even more powerful: “helper thread prefetching” (speculative precomputation)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 calcmode="lin" valueType="num">
                                      <p:cBhvr additive="base">
                                        <p:cTn id="11"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3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 calcmode="lin" valueType="num">
                                      <p:cBhvr additive="base">
                                        <p:cTn id="15" dur="500" fill="hold"/>
                                        <p:tgtEl>
                                          <p:spTgt spid="143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3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anim calcmode="lin" valueType="num">
                                      <p:cBhvr additive="base">
                                        <p:cTn id="19" dur="500" fill="hold"/>
                                        <p:tgtEl>
                                          <p:spTgt spid="143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 calcmode="lin" valueType="num">
                                      <p:cBhvr additive="base">
                                        <p:cTn id="25" dur="500" fill="hold"/>
                                        <p:tgtEl>
                                          <p:spTgt spid="143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4339">
                                            <p:txEl>
                                              <p:pRg st="5" end="5"/>
                                            </p:txEl>
                                          </p:spTgt>
                                        </p:tgtEl>
                                        <p:attrNameLst>
                                          <p:attrName>style.visibility</p:attrName>
                                        </p:attrNameLst>
                                      </p:cBhvr>
                                      <p:to>
                                        <p:strVal val="visible"/>
                                      </p:to>
                                    </p:set>
                                    <p:anim calcmode="lin" valueType="num">
                                      <p:cBhvr additive="base">
                                        <p:cTn id="29" dur="500" fill="hold"/>
                                        <p:tgtEl>
                                          <p:spTgt spid="1433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3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anim calcmode="lin" valueType="num">
                                      <p:cBhvr additive="base">
                                        <p:cTn id="35" dur="500" fill="hold"/>
                                        <p:tgtEl>
                                          <p:spTgt spid="14339">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33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7DC76F2B-4DA4-CBB9-FBFB-3CBA0CF44ABD}"/>
              </a:ext>
            </a:extLst>
          </p:cNvPr>
          <p:cNvSpPr>
            <a:spLocks noGrp="1" noChangeArrowheads="1"/>
          </p:cNvSpPr>
          <p:nvPr>
            <p:ph type="title"/>
            <p:custDataLst>
              <p:tags r:id="rId1"/>
            </p:custDataLst>
          </p:nvPr>
        </p:nvSpPr>
        <p:spPr>
          <a:noFill/>
        </p:spPr>
        <p:txBody>
          <a:bodyPr/>
          <a:lstStyle/>
          <a:p>
            <a:r>
              <a:rPr lang="en-US" altLang="en-US"/>
              <a:t>Reducing Misses by Various</a:t>
            </a:r>
            <a:br>
              <a:rPr lang="en-US" altLang="en-US"/>
            </a:br>
            <a:r>
              <a:rPr lang="en-US" altLang="en-US"/>
              <a:t>Compiler Optimizations</a:t>
            </a:r>
          </a:p>
        </p:txBody>
      </p:sp>
      <p:sp>
        <p:nvSpPr>
          <p:cNvPr id="15363" name="Rectangle 3">
            <a:extLst>
              <a:ext uri="{FF2B5EF4-FFF2-40B4-BE49-F238E27FC236}">
                <a16:creationId xmlns:a16="http://schemas.microsoft.com/office/drawing/2014/main" id="{B69DDAA3-C508-EBB7-8A90-97BE2D2FB886}"/>
              </a:ext>
            </a:extLst>
          </p:cNvPr>
          <p:cNvSpPr>
            <a:spLocks noGrp="1" noChangeArrowheads="1"/>
          </p:cNvSpPr>
          <p:nvPr>
            <p:ph type="body" idx="1"/>
            <p:custDataLst>
              <p:tags r:id="rId2"/>
            </p:custDataLst>
          </p:nvPr>
        </p:nvSpPr>
        <p:spPr>
          <a:xfrm>
            <a:off x="2057400" y="1314450"/>
            <a:ext cx="8305800" cy="4114800"/>
          </a:xfrm>
          <a:noFill/>
        </p:spPr>
        <p:txBody>
          <a:bodyPr>
            <a:normAutofit lnSpcReduction="10000"/>
          </a:bodyPr>
          <a:lstStyle/>
          <a:p>
            <a:pPr>
              <a:lnSpc>
                <a:spcPct val="90000"/>
              </a:lnSpc>
            </a:pPr>
            <a:r>
              <a:rPr lang="en-US" altLang="en-US" sz="2000"/>
              <a:t>Instructions</a:t>
            </a:r>
          </a:p>
          <a:p>
            <a:pPr lvl="1">
              <a:lnSpc>
                <a:spcPct val="90000"/>
              </a:lnSpc>
            </a:pPr>
            <a:r>
              <a:rPr lang="en-US" altLang="en-US" sz="1800"/>
              <a:t>Reorder procedures in memory so as to reduce misses</a:t>
            </a:r>
          </a:p>
          <a:p>
            <a:pPr lvl="1">
              <a:lnSpc>
                <a:spcPct val="90000"/>
              </a:lnSpc>
            </a:pPr>
            <a:r>
              <a:rPr lang="en-US" altLang="en-US" sz="1800"/>
              <a:t>Profiling to look at conflicts</a:t>
            </a:r>
          </a:p>
          <a:p>
            <a:pPr lvl="1">
              <a:lnSpc>
                <a:spcPct val="90000"/>
              </a:lnSpc>
            </a:pPr>
            <a:r>
              <a:rPr lang="en-US" altLang="en-US" sz="1800"/>
              <a:t>McFarling [1989] reduced cache misses by 75% on 8KB direct mapped cache with 4 byte blocks</a:t>
            </a:r>
          </a:p>
          <a:p>
            <a:pPr>
              <a:lnSpc>
                <a:spcPct val="90000"/>
              </a:lnSpc>
            </a:pPr>
            <a:r>
              <a:rPr lang="en-US" altLang="en-US" sz="2000"/>
              <a:t>Data</a:t>
            </a:r>
          </a:p>
          <a:p>
            <a:pPr lvl="1">
              <a:lnSpc>
                <a:spcPct val="90000"/>
              </a:lnSpc>
            </a:pPr>
            <a:r>
              <a:rPr lang="en-US" altLang="en-US" sz="1800" b="1" i="1"/>
              <a:t>Merging Arrays</a:t>
            </a:r>
            <a:r>
              <a:rPr lang="en-US" altLang="en-US" sz="1800"/>
              <a:t>: improve spatial locality by single array of compound elements vs. 2 arrays</a:t>
            </a:r>
          </a:p>
          <a:p>
            <a:pPr lvl="1">
              <a:lnSpc>
                <a:spcPct val="90000"/>
              </a:lnSpc>
            </a:pPr>
            <a:r>
              <a:rPr lang="en-US" altLang="en-US" sz="1800" b="1" i="1"/>
              <a:t>Loop Interchange</a:t>
            </a:r>
            <a:r>
              <a:rPr lang="en-US" altLang="en-US" sz="1800"/>
              <a:t>: change nesting of loops to access data in order stored in memory</a:t>
            </a:r>
          </a:p>
          <a:p>
            <a:pPr lvl="1">
              <a:lnSpc>
                <a:spcPct val="90000"/>
              </a:lnSpc>
            </a:pPr>
            <a:r>
              <a:rPr lang="en-US" altLang="en-US" sz="1800" b="1" i="1"/>
              <a:t>Loop Fusion</a:t>
            </a:r>
            <a:r>
              <a:rPr lang="en-US" altLang="en-US" sz="1800"/>
              <a:t>: Combine 2 independent loops that have same looping and some variables overlap</a:t>
            </a:r>
          </a:p>
          <a:p>
            <a:pPr lvl="1">
              <a:lnSpc>
                <a:spcPct val="90000"/>
              </a:lnSpc>
            </a:pPr>
            <a:r>
              <a:rPr lang="en-US" altLang="en-US" sz="1800" b="1" i="1"/>
              <a:t>Blocking</a:t>
            </a:r>
            <a:r>
              <a:rPr lang="en-US" altLang="en-US" sz="1800"/>
              <a:t>: Improve temporal locality by accessing “blocks” of data repeatedly vs. going down whole columns or rows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anim calcmode="lin" valueType="num">
                                      <p:cBhvr additive="base">
                                        <p:cTn id="11" dur="5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3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 calcmode="lin" valueType="num">
                                      <p:cBhvr additive="base">
                                        <p:cTn id="15" dur="500" fill="hold"/>
                                        <p:tgtEl>
                                          <p:spTgt spid="153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536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additive="base">
                                        <p:cTn id="19" dur="500" fill="hold"/>
                                        <p:tgtEl>
                                          <p:spTgt spid="153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 calcmode="lin" valueType="num">
                                      <p:cBhvr additive="base">
                                        <p:cTn id="25" dur="500" fill="hold"/>
                                        <p:tgtEl>
                                          <p:spTgt spid="1536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5363">
                                            <p:txEl>
                                              <p:pRg st="5" end="5"/>
                                            </p:txEl>
                                          </p:spTgt>
                                        </p:tgtEl>
                                        <p:attrNameLst>
                                          <p:attrName>style.visibility</p:attrName>
                                        </p:attrNameLst>
                                      </p:cBhvr>
                                      <p:to>
                                        <p:strVal val="visible"/>
                                      </p:to>
                                    </p:set>
                                    <p:anim calcmode="lin" valueType="num">
                                      <p:cBhvr additive="base">
                                        <p:cTn id="29" dur="500" fill="hold"/>
                                        <p:tgtEl>
                                          <p:spTgt spid="1536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536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 calcmode="lin" valueType="num">
                                      <p:cBhvr additive="base">
                                        <p:cTn id="33" dur="500" fill="hold"/>
                                        <p:tgtEl>
                                          <p:spTgt spid="1536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36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5363">
                                            <p:txEl>
                                              <p:pRg st="7" end="7"/>
                                            </p:txEl>
                                          </p:spTgt>
                                        </p:tgtEl>
                                        <p:attrNameLst>
                                          <p:attrName>style.visibility</p:attrName>
                                        </p:attrNameLst>
                                      </p:cBhvr>
                                      <p:to>
                                        <p:strVal val="visible"/>
                                      </p:to>
                                    </p:set>
                                    <p:anim calcmode="lin" valueType="num">
                                      <p:cBhvr additive="base">
                                        <p:cTn id="37" dur="500" fill="hold"/>
                                        <p:tgtEl>
                                          <p:spTgt spid="1536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363">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 calcmode="lin" valueType="num">
                                      <p:cBhvr additive="base">
                                        <p:cTn id="41" dur="500" fill="hold"/>
                                        <p:tgtEl>
                                          <p:spTgt spid="15363">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536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71C82DD1-AAAE-D169-C5D8-F15B4B159711}"/>
              </a:ext>
            </a:extLst>
          </p:cNvPr>
          <p:cNvSpPr>
            <a:spLocks noGrp="1" noChangeArrowheads="1"/>
          </p:cNvSpPr>
          <p:nvPr>
            <p:ph type="ctrTitle"/>
            <p:custDataLst>
              <p:tags r:id="rId1"/>
            </p:custDataLst>
          </p:nvPr>
        </p:nvSpPr>
        <p:spPr>
          <a:xfrm>
            <a:off x="2209798" y="1785937"/>
            <a:ext cx="7772400" cy="1143000"/>
          </a:xfrm>
          <a:noFill/>
        </p:spPr>
        <p:txBody>
          <a:bodyPr>
            <a:normAutofit fontScale="90000"/>
          </a:bodyPr>
          <a:lstStyle/>
          <a:p>
            <a:r>
              <a:rPr lang="en-US" altLang="en-US" dirty="0"/>
              <a:t>Memory Subsystem Design</a:t>
            </a:r>
          </a:p>
        </p:txBody>
      </p:sp>
      <p:sp>
        <p:nvSpPr>
          <p:cNvPr id="4098" name="Rectangle 3">
            <a:extLst>
              <a:ext uri="{FF2B5EF4-FFF2-40B4-BE49-F238E27FC236}">
                <a16:creationId xmlns:a16="http://schemas.microsoft.com/office/drawing/2014/main" id="{AEA937AF-4879-3B40-23E8-B61046E3E34F}"/>
              </a:ext>
            </a:extLst>
          </p:cNvPr>
          <p:cNvSpPr>
            <a:spLocks noGrp="1" noChangeArrowheads="1"/>
          </p:cNvSpPr>
          <p:nvPr>
            <p:ph type="subTitle" idx="1"/>
            <p:custDataLst>
              <p:tags r:id="rId2"/>
            </p:custDataLst>
          </p:nvPr>
        </p:nvSpPr>
        <p:spPr>
          <a:noFill/>
        </p:spPr>
        <p:txBody>
          <a:bodyPr/>
          <a:lstStyle/>
          <a:p>
            <a:pPr marL="342900" indent="-342900"/>
            <a:r>
              <a:rPr lang="en-US" altLang="en-US"/>
              <a:t>or</a:t>
            </a:r>
          </a:p>
          <a:p>
            <a:pPr marL="342900" indent="-342900"/>
            <a:r>
              <a:rPr lang="en-US" altLang="en-US" i="1"/>
              <a:t>Nothing Beats Cold, Hard Cache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208D7AF-FBDE-2EE6-4E58-08034A9E667E}"/>
              </a:ext>
            </a:extLst>
          </p:cNvPr>
          <p:cNvSpPr>
            <a:spLocks noGrp="1" noChangeArrowheads="1"/>
          </p:cNvSpPr>
          <p:nvPr>
            <p:ph type="title"/>
            <p:custDataLst>
              <p:tags r:id="rId1"/>
            </p:custDataLst>
          </p:nvPr>
        </p:nvSpPr>
        <p:spPr>
          <a:noFill/>
        </p:spPr>
        <p:txBody>
          <a:bodyPr/>
          <a:lstStyle/>
          <a:p>
            <a:r>
              <a:rPr lang="en-US" altLang="en-US"/>
              <a:t>Merging Arrays Example</a:t>
            </a:r>
          </a:p>
        </p:txBody>
      </p:sp>
      <p:sp>
        <p:nvSpPr>
          <p:cNvPr id="37890" name="Rectangle 3">
            <a:extLst>
              <a:ext uri="{FF2B5EF4-FFF2-40B4-BE49-F238E27FC236}">
                <a16:creationId xmlns:a16="http://schemas.microsoft.com/office/drawing/2014/main" id="{53F99E94-D85B-23D8-7031-BC98B0301EA7}"/>
              </a:ext>
            </a:extLst>
          </p:cNvPr>
          <p:cNvSpPr>
            <a:spLocks noGrp="1" noChangeArrowheads="1"/>
          </p:cNvSpPr>
          <p:nvPr>
            <p:ph type="body" idx="1"/>
            <p:custDataLst>
              <p:tags r:id="rId2"/>
            </p:custDataLst>
          </p:nvPr>
        </p:nvSpPr>
        <p:spPr>
          <a:xfrm>
            <a:off x="1658275" y="2017012"/>
            <a:ext cx="2362200" cy="1143000"/>
          </a:xfrm>
          <a:noFill/>
          <a:ln w="12700">
            <a:solidFill>
              <a:srgbClr val="00B050"/>
            </a:solidFill>
            <a:miter lim="800000"/>
            <a:headEnd/>
            <a:tailEnd/>
          </a:ln>
        </p:spPr>
        <p:txBody>
          <a:bodyPr>
            <a:noAutofit/>
          </a:bodyPr>
          <a:lstStyle/>
          <a:p>
            <a:pPr>
              <a:lnSpc>
                <a:spcPct val="90000"/>
              </a:lnSpc>
              <a:buFontTx/>
              <a:buNone/>
            </a:pPr>
            <a:r>
              <a:rPr lang="en-US" altLang="en-US" sz="1200">
                <a:latin typeface="Courier New" panose="02070309020205020404" pitchFamily="49" charset="0"/>
              </a:rPr>
              <a:t>/* Before */</a:t>
            </a:r>
          </a:p>
          <a:p>
            <a:pPr>
              <a:lnSpc>
                <a:spcPct val="90000"/>
              </a:lnSpc>
              <a:buFontTx/>
              <a:buNone/>
            </a:pPr>
            <a:r>
              <a:rPr lang="en-US" altLang="en-US" sz="1200">
                <a:latin typeface="Courier New" panose="02070309020205020404" pitchFamily="49" charset="0"/>
              </a:rPr>
              <a:t>int val[SIZE];</a:t>
            </a:r>
          </a:p>
          <a:p>
            <a:pPr>
              <a:lnSpc>
                <a:spcPct val="90000"/>
              </a:lnSpc>
              <a:buFontTx/>
              <a:buNone/>
            </a:pPr>
            <a:r>
              <a:rPr lang="en-US" altLang="en-US" sz="1200">
                <a:latin typeface="Courier New" panose="02070309020205020404" pitchFamily="49" charset="0"/>
              </a:rPr>
              <a:t>int key[SIZE];</a:t>
            </a:r>
          </a:p>
          <a:p>
            <a:pPr>
              <a:lnSpc>
                <a:spcPct val="90000"/>
              </a:lnSpc>
              <a:buFontTx/>
              <a:buNone/>
            </a:pPr>
            <a:endParaRPr lang="en-US" altLang="en-US" sz="1200">
              <a:latin typeface="Courier New" panose="02070309020205020404" pitchFamily="49" charset="0"/>
            </a:endParaRPr>
          </a:p>
          <a:p>
            <a:pPr>
              <a:lnSpc>
                <a:spcPct val="90000"/>
              </a:lnSpc>
              <a:buFontTx/>
              <a:buNone/>
            </a:pPr>
            <a:br>
              <a:rPr lang="en-US" altLang="en-US" sz="1200">
                <a:latin typeface="Courier New" panose="02070309020205020404" pitchFamily="49" charset="0"/>
              </a:rPr>
            </a:br>
            <a:endParaRPr lang="en-US" altLang="en-US" sz="1200">
              <a:latin typeface="Courier New" panose="02070309020205020404" pitchFamily="49" charset="0"/>
            </a:endParaRPr>
          </a:p>
          <a:p>
            <a:pPr>
              <a:lnSpc>
                <a:spcPct val="90000"/>
              </a:lnSpc>
              <a:buFontTx/>
              <a:buNone/>
            </a:pPr>
            <a:endParaRPr lang="en-US" altLang="en-US" sz="1200"/>
          </a:p>
        </p:txBody>
      </p:sp>
      <p:sp>
        <p:nvSpPr>
          <p:cNvPr id="4" name="Rectangle 3">
            <a:extLst>
              <a:ext uri="{FF2B5EF4-FFF2-40B4-BE49-F238E27FC236}">
                <a16:creationId xmlns:a16="http://schemas.microsoft.com/office/drawing/2014/main" id="{F59D8A51-111D-D523-B9C5-54471042E156}"/>
              </a:ext>
            </a:extLst>
          </p:cNvPr>
          <p:cNvSpPr txBox="1">
            <a:spLocks noChangeArrowheads="1"/>
          </p:cNvSpPr>
          <p:nvPr>
            <p:custDataLst>
              <p:tags r:id="rId3"/>
            </p:custDataLst>
          </p:nvPr>
        </p:nvSpPr>
        <p:spPr bwMode="auto">
          <a:xfrm>
            <a:off x="5257800" y="1894681"/>
            <a:ext cx="4648200" cy="2001838"/>
          </a:xfrm>
          <a:prstGeom prst="rect">
            <a:avLst/>
          </a:prstGeom>
          <a:noFill/>
          <a:ln w="12700">
            <a:solidFill>
              <a:srgbClr val="0070C0"/>
            </a:solidFill>
            <a:miter lim="800000"/>
            <a:headEnd/>
            <a:tailEnd/>
          </a:ln>
        </p:spPr>
        <p:txBody>
          <a:bodyPr lIns="90488" tIns="44450" rIns="90488" bIns="44450"/>
          <a:lstStyle>
            <a:lvl1pPr marL="342900" indent="-342900" algn="l" rtl="0" eaLnBrk="0" fontAlgn="base" hangingPunct="0">
              <a:spcBef>
                <a:spcPct val="20000"/>
              </a:spcBef>
              <a:spcAft>
                <a:spcPct val="0"/>
              </a:spcAft>
              <a:buClr>
                <a:schemeClr val="tx1"/>
              </a:buClr>
              <a:buSzPct val="15000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000">
                <a:solidFill>
                  <a:schemeClr val="tx1"/>
                </a:solidFill>
                <a:latin typeface="+mn-lt"/>
              </a:defRPr>
            </a:lvl2pPr>
            <a:lvl3pPr marL="1143000" indent="-228600" algn="l" rtl="0" eaLnBrk="0" fontAlgn="base" hangingPunct="0">
              <a:spcBef>
                <a:spcPct val="20000"/>
              </a:spcBef>
              <a:spcAft>
                <a:spcPct val="0"/>
              </a:spcAft>
              <a:buClr>
                <a:schemeClr val="tx2"/>
              </a:buClr>
              <a:buSzPct val="80000"/>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sz="1600">
                <a:solidFill>
                  <a:schemeClr val="tx1"/>
                </a:solidFill>
                <a:latin typeface="+mn-lt"/>
              </a:defRPr>
            </a:lvl4pPr>
            <a:lvl5pPr marL="2057400" indent="-228600" algn="l" rtl="0" eaLnBrk="0" fontAlgn="base" hangingPunct="0">
              <a:spcBef>
                <a:spcPct val="20000"/>
              </a:spcBef>
              <a:spcAft>
                <a:spcPct val="0"/>
              </a:spcAft>
              <a:buClr>
                <a:schemeClr val="accent1"/>
              </a:buClr>
              <a:buSzPct val="100000"/>
              <a:buChar char="•"/>
              <a:defRPr sz="1600">
                <a:solidFill>
                  <a:schemeClr val="tx1"/>
                </a:solidFill>
                <a:latin typeface="+mn-lt"/>
              </a:defRPr>
            </a:lvl5pPr>
            <a:lvl6pPr marL="2514600" indent="-228600" algn="l" rtl="0" eaLnBrk="0" fontAlgn="base" hangingPunct="0">
              <a:spcBef>
                <a:spcPct val="20000"/>
              </a:spcBef>
              <a:spcAft>
                <a:spcPct val="0"/>
              </a:spcAft>
              <a:buClr>
                <a:schemeClr val="accent1"/>
              </a:buClr>
              <a:buSzPct val="100000"/>
              <a:buChar char="•"/>
              <a:defRPr sz="1600">
                <a:solidFill>
                  <a:schemeClr val="tx1"/>
                </a:solidFill>
                <a:latin typeface="+mn-lt"/>
              </a:defRPr>
            </a:lvl6pPr>
            <a:lvl7pPr marL="2971800" indent="-228600" algn="l" rtl="0" eaLnBrk="0" fontAlgn="base" hangingPunct="0">
              <a:spcBef>
                <a:spcPct val="20000"/>
              </a:spcBef>
              <a:spcAft>
                <a:spcPct val="0"/>
              </a:spcAft>
              <a:buClr>
                <a:schemeClr val="accent1"/>
              </a:buClr>
              <a:buSzPct val="100000"/>
              <a:buChar char="•"/>
              <a:defRPr sz="1600">
                <a:solidFill>
                  <a:schemeClr val="tx1"/>
                </a:solidFill>
                <a:latin typeface="+mn-lt"/>
              </a:defRPr>
            </a:lvl7pPr>
            <a:lvl8pPr marL="3429000" indent="-228600" algn="l" rtl="0" eaLnBrk="0" fontAlgn="base" hangingPunct="0">
              <a:spcBef>
                <a:spcPct val="20000"/>
              </a:spcBef>
              <a:spcAft>
                <a:spcPct val="0"/>
              </a:spcAft>
              <a:buClr>
                <a:schemeClr val="accent1"/>
              </a:buClr>
              <a:buSzPct val="100000"/>
              <a:buChar char="•"/>
              <a:defRPr sz="1600">
                <a:solidFill>
                  <a:schemeClr val="tx1"/>
                </a:solidFill>
                <a:latin typeface="+mn-lt"/>
              </a:defRPr>
            </a:lvl8pPr>
            <a:lvl9pPr marL="3886200" indent="-228600" algn="l" rtl="0" eaLnBrk="0" fontAlgn="base" hangingPunct="0">
              <a:spcBef>
                <a:spcPct val="20000"/>
              </a:spcBef>
              <a:spcAft>
                <a:spcPct val="0"/>
              </a:spcAft>
              <a:buClr>
                <a:schemeClr val="accent1"/>
              </a:buClr>
              <a:buSzPct val="100000"/>
              <a:buChar char="•"/>
              <a:defRPr sz="1600">
                <a:solidFill>
                  <a:schemeClr val="tx1"/>
                </a:solidFill>
                <a:latin typeface="+mn-lt"/>
              </a:defRPr>
            </a:lvl9pPr>
          </a:lstStyle>
          <a:p>
            <a:pPr>
              <a:lnSpc>
                <a:spcPct val="90000"/>
              </a:lnSpc>
              <a:buFontTx/>
              <a:buNone/>
              <a:defRPr/>
            </a:pPr>
            <a:r>
              <a:rPr lang="en-US" altLang="en-US" sz="1800" kern="0" dirty="0">
                <a:latin typeface="Courier New" panose="02070309020205020404" pitchFamily="49" charset="0"/>
              </a:rPr>
              <a:t>/* After */</a:t>
            </a:r>
          </a:p>
          <a:p>
            <a:pPr>
              <a:lnSpc>
                <a:spcPct val="90000"/>
              </a:lnSpc>
              <a:buFontTx/>
              <a:buNone/>
              <a:defRPr/>
            </a:pPr>
            <a:r>
              <a:rPr lang="en-US" altLang="en-US" sz="1800" kern="0" dirty="0" err="1">
                <a:latin typeface="Courier New" panose="02070309020205020404" pitchFamily="49" charset="0"/>
              </a:rPr>
              <a:t>struct</a:t>
            </a:r>
            <a:r>
              <a:rPr lang="en-US" altLang="en-US" sz="1800" kern="0" dirty="0">
                <a:latin typeface="Courier New" panose="02070309020205020404" pitchFamily="49" charset="0"/>
              </a:rPr>
              <a:t> merge {</a:t>
            </a:r>
          </a:p>
          <a:p>
            <a:pPr>
              <a:lnSpc>
                <a:spcPct val="90000"/>
              </a:lnSpc>
              <a:buFontTx/>
              <a:buNone/>
              <a:defRPr/>
            </a:pPr>
            <a:r>
              <a:rPr lang="en-US" altLang="en-US" sz="1800" kern="0" dirty="0">
                <a:latin typeface="Courier New" panose="02070309020205020404" pitchFamily="49" charset="0"/>
              </a:rPr>
              <a:t>	</a:t>
            </a:r>
            <a:r>
              <a:rPr lang="en-US" altLang="en-US" sz="1800" kern="0" dirty="0" err="1">
                <a:latin typeface="Courier New" panose="02070309020205020404" pitchFamily="49" charset="0"/>
              </a:rPr>
              <a:t>int</a:t>
            </a:r>
            <a:r>
              <a:rPr lang="en-US" altLang="en-US" sz="1800" kern="0" dirty="0">
                <a:latin typeface="Courier New" panose="02070309020205020404" pitchFamily="49" charset="0"/>
              </a:rPr>
              <a:t> </a:t>
            </a:r>
            <a:r>
              <a:rPr lang="en-US" altLang="en-US" sz="1800" kern="0" dirty="0" err="1">
                <a:latin typeface="Courier New" panose="02070309020205020404" pitchFamily="49" charset="0"/>
              </a:rPr>
              <a:t>val</a:t>
            </a:r>
            <a:r>
              <a:rPr lang="en-US" altLang="en-US" sz="1800" kern="0" dirty="0">
                <a:latin typeface="Courier New" panose="02070309020205020404" pitchFamily="49" charset="0"/>
              </a:rPr>
              <a:t>;</a:t>
            </a:r>
          </a:p>
          <a:p>
            <a:pPr>
              <a:lnSpc>
                <a:spcPct val="90000"/>
              </a:lnSpc>
              <a:buFontTx/>
              <a:buNone/>
              <a:defRPr/>
            </a:pPr>
            <a:r>
              <a:rPr lang="en-US" altLang="en-US" sz="1800" kern="0" dirty="0">
                <a:latin typeface="Courier New" panose="02070309020205020404" pitchFamily="49" charset="0"/>
              </a:rPr>
              <a:t>	</a:t>
            </a:r>
            <a:r>
              <a:rPr lang="en-US" altLang="en-US" sz="1800" kern="0" dirty="0" err="1">
                <a:latin typeface="Courier New" panose="02070309020205020404" pitchFamily="49" charset="0"/>
              </a:rPr>
              <a:t>int</a:t>
            </a:r>
            <a:r>
              <a:rPr lang="en-US" altLang="en-US" sz="1800" kern="0" dirty="0">
                <a:latin typeface="Courier New" panose="02070309020205020404" pitchFamily="49" charset="0"/>
              </a:rPr>
              <a:t> key;</a:t>
            </a:r>
          </a:p>
          <a:p>
            <a:pPr>
              <a:lnSpc>
                <a:spcPct val="90000"/>
              </a:lnSpc>
              <a:buFontTx/>
              <a:buNone/>
              <a:defRPr/>
            </a:pPr>
            <a:r>
              <a:rPr lang="en-US" altLang="en-US" sz="1800" kern="0" dirty="0">
                <a:latin typeface="Courier New" panose="02070309020205020404" pitchFamily="49" charset="0"/>
              </a:rPr>
              <a:t>};</a:t>
            </a:r>
          </a:p>
          <a:p>
            <a:pPr>
              <a:lnSpc>
                <a:spcPct val="90000"/>
              </a:lnSpc>
              <a:buFontTx/>
              <a:buNone/>
              <a:defRPr/>
            </a:pPr>
            <a:r>
              <a:rPr lang="en-US" altLang="en-US" sz="1800" kern="0" dirty="0" err="1">
                <a:latin typeface="Courier New" panose="02070309020205020404" pitchFamily="49" charset="0"/>
              </a:rPr>
              <a:t>struct</a:t>
            </a:r>
            <a:r>
              <a:rPr lang="en-US" altLang="en-US" sz="1800" kern="0" dirty="0">
                <a:latin typeface="Courier New" panose="02070309020205020404" pitchFamily="49" charset="0"/>
              </a:rPr>
              <a:t> merge </a:t>
            </a:r>
            <a:r>
              <a:rPr lang="en-US" altLang="en-US" sz="1800" kern="0" dirty="0" err="1">
                <a:latin typeface="Courier New" panose="02070309020205020404" pitchFamily="49" charset="0"/>
              </a:rPr>
              <a:t>merged_array</a:t>
            </a:r>
            <a:r>
              <a:rPr lang="en-US" altLang="en-US" sz="1800" kern="0" dirty="0">
                <a:latin typeface="Courier New" panose="02070309020205020404" pitchFamily="49" charset="0"/>
              </a:rPr>
              <a:t>[SIZE];</a:t>
            </a:r>
            <a:br>
              <a:rPr lang="en-US" altLang="en-US" sz="1800" kern="0" dirty="0">
                <a:latin typeface="Courier New" panose="02070309020205020404" pitchFamily="49" charset="0"/>
              </a:rPr>
            </a:br>
            <a:br>
              <a:rPr lang="en-US" altLang="en-US" sz="1800" kern="0" dirty="0">
                <a:latin typeface="Courier New" panose="02070309020205020404" pitchFamily="49" charset="0"/>
              </a:rPr>
            </a:br>
            <a:endParaRPr lang="en-US" altLang="en-US" sz="1800" kern="0" dirty="0">
              <a:latin typeface="Courier New" panose="02070309020205020404" pitchFamily="49" charset="0"/>
            </a:endParaRPr>
          </a:p>
          <a:p>
            <a:pPr>
              <a:lnSpc>
                <a:spcPct val="90000"/>
              </a:lnSpc>
              <a:buFontTx/>
              <a:buNone/>
              <a:defRPr/>
            </a:pPr>
            <a:endParaRPr lang="en-US" altLang="en-US" kern="0" dirty="0"/>
          </a:p>
        </p:txBody>
      </p:sp>
      <p:sp>
        <p:nvSpPr>
          <p:cNvPr id="2" name="Rectangle 1">
            <a:extLst>
              <a:ext uri="{FF2B5EF4-FFF2-40B4-BE49-F238E27FC236}">
                <a16:creationId xmlns:a16="http://schemas.microsoft.com/office/drawing/2014/main" id="{536493B8-0BD5-2E90-DA3A-3B1DFBDE708C}"/>
              </a:ext>
            </a:extLst>
          </p:cNvPr>
          <p:cNvSpPr/>
          <p:nvPr>
            <p:custDataLst>
              <p:tags r:id="rId4"/>
            </p:custDataLst>
          </p:nvPr>
        </p:nvSpPr>
        <p:spPr>
          <a:xfrm>
            <a:off x="1900238" y="4282981"/>
            <a:ext cx="5351145" cy="1754326"/>
          </a:xfrm>
          <a:prstGeom prst="rect">
            <a:avLst/>
          </a:prstGeom>
        </p:spPr>
        <p:txBody>
          <a:bodyPr wrap="none">
            <a:spAutoFit/>
          </a:bodyPr>
          <a:lstStyle/>
          <a:p>
            <a:pPr>
              <a:lnSpc>
                <a:spcPct val="90000"/>
              </a:lnSpc>
              <a:defRPr/>
            </a:pPr>
            <a:r>
              <a:rPr lang="en-US" altLang="en-US" sz="2400" kern="0" dirty="0"/>
              <a:t>Why might the "after" layout be better?</a:t>
            </a:r>
          </a:p>
          <a:p>
            <a:pPr marL="457200" indent="-457200">
              <a:lnSpc>
                <a:spcPct val="90000"/>
              </a:lnSpc>
              <a:buFontTx/>
              <a:buAutoNum type="alphaUcPeriod"/>
              <a:defRPr/>
            </a:pPr>
            <a:r>
              <a:rPr lang="en-US" altLang="en-US" sz="2400" kern="0" dirty="0">
                <a:solidFill>
                  <a:srgbClr val="0070C0"/>
                </a:solidFill>
              </a:rPr>
              <a:t>Better spatial locality</a:t>
            </a:r>
          </a:p>
          <a:p>
            <a:pPr marL="457200" indent="-457200">
              <a:lnSpc>
                <a:spcPct val="90000"/>
              </a:lnSpc>
              <a:buFontTx/>
              <a:buAutoNum type="alphaUcPeriod"/>
              <a:defRPr/>
            </a:pPr>
            <a:r>
              <a:rPr lang="en-US" altLang="en-US" sz="2400" kern="0" dirty="0">
                <a:solidFill>
                  <a:srgbClr val="0070C0"/>
                </a:solidFill>
              </a:rPr>
              <a:t>Fewer conflict misses</a:t>
            </a:r>
          </a:p>
          <a:p>
            <a:pPr marL="457200" indent="-457200">
              <a:lnSpc>
                <a:spcPct val="90000"/>
              </a:lnSpc>
              <a:buFontTx/>
              <a:buAutoNum type="alphaUcPeriod"/>
              <a:defRPr/>
            </a:pPr>
            <a:r>
              <a:rPr lang="en-US" altLang="en-US" sz="2400" kern="0" dirty="0">
                <a:solidFill>
                  <a:srgbClr val="0070C0"/>
                </a:solidFill>
              </a:rPr>
              <a:t>Both</a:t>
            </a:r>
          </a:p>
          <a:p>
            <a:pPr marL="457200" indent="-457200">
              <a:lnSpc>
                <a:spcPct val="90000"/>
              </a:lnSpc>
              <a:buFontTx/>
              <a:buAutoNum type="alphaUcPeriod"/>
              <a:defRPr/>
            </a:pPr>
            <a:r>
              <a:rPr lang="en-US" altLang="en-US" sz="2400" kern="0" dirty="0">
                <a:solidFill>
                  <a:srgbClr val="0070C0"/>
                </a:solidFill>
              </a:rPr>
              <a:t>Neither</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91C93FBC-7A3A-EDF1-54F6-E9FCF9D72874}"/>
              </a:ext>
            </a:extLst>
          </p:cNvPr>
          <p:cNvSpPr>
            <a:spLocks noGrp="1" noChangeArrowheads="1"/>
          </p:cNvSpPr>
          <p:nvPr>
            <p:ph type="title"/>
            <p:custDataLst>
              <p:tags r:id="rId1"/>
            </p:custDataLst>
          </p:nvPr>
        </p:nvSpPr>
        <p:spPr>
          <a:noFill/>
        </p:spPr>
        <p:txBody>
          <a:bodyPr/>
          <a:lstStyle/>
          <a:p>
            <a:r>
              <a:rPr lang="en-US" altLang="en-US"/>
              <a:t>Loop Interchange Example</a:t>
            </a:r>
          </a:p>
        </p:txBody>
      </p:sp>
      <p:sp>
        <p:nvSpPr>
          <p:cNvPr id="39938" name="Rectangle 3">
            <a:extLst>
              <a:ext uri="{FF2B5EF4-FFF2-40B4-BE49-F238E27FC236}">
                <a16:creationId xmlns:a16="http://schemas.microsoft.com/office/drawing/2014/main" id="{E3CCFEA9-F05A-3EFF-E670-BB0BCDCB32AF}"/>
              </a:ext>
            </a:extLst>
          </p:cNvPr>
          <p:cNvSpPr>
            <a:spLocks noGrp="1" noChangeArrowheads="1"/>
          </p:cNvSpPr>
          <p:nvPr>
            <p:ph type="body" idx="1"/>
            <p:custDataLst>
              <p:tags r:id="rId2"/>
            </p:custDataLst>
          </p:nvPr>
        </p:nvSpPr>
        <p:spPr>
          <a:xfrm>
            <a:off x="2409825" y="1757362"/>
            <a:ext cx="7162800" cy="4114800"/>
          </a:xfrm>
          <a:noFill/>
        </p:spPr>
        <p:txBody>
          <a:bodyPr>
            <a:normAutofit fontScale="92500" lnSpcReduction="20000"/>
          </a:bodyPr>
          <a:lstStyle/>
          <a:p>
            <a:pPr>
              <a:lnSpc>
                <a:spcPct val="90000"/>
              </a:lnSpc>
              <a:buFontTx/>
              <a:buNone/>
            </a:pPr>
            <a:r>
              <a:rPr lang="en-US" altLang="en-US" sz="1800">
                <a:latin typeface="Courier New" panose="02070309020205020404" pitchFamily="49" charset="0"/>
              </a:rPr>
              <a:t>/* Before */</a:t>
            </a:r>
          </a:p>
          <a:p>
            <a:pPr>
              <a:lnSpc>
                <a:spcPct val="90000"/>
              </a:lnSpc>
              <a:buFontTx/>
              <a:buNone/>
            </a:pPr>
            <a:r>
              <a:rPr lang="en-US" altLang="en-US" sz="1800">
                <a:latin typeface="Courier New" panose="02070309020205020404" pitchFamily="49" charset="0"/>
              </a:rPr>
              <a:t>for (k = 0; k &lt; 100; k = k+1)</a:t>
            </a:r>
          </a:p>
          <a:p>
            <a:pPr>
              <a:lnSpc>
                <a:spcPct val="90000"/>
              </a:lnSpc>
              <a:buFontTx/>
              <a:buNone/>
            </a:pPr>
            <a:r>
              <a:rPr lang="en-US" altLang="en-US" sz="1800">
                <a:latin typeface="Courier New" panose="02070309020205020404" pitchFamily="49" charset="0"/>
              </a:rPr>
              <a:t>	</a:t>
            </a:r>
            <a:r>
              <a:rPr lang="en-US" altLang="en-US" sz="1800">
                <a:solidFill>
                  <a:srgbClr val="0070C0"/>
                </a:solidFill>
                <a:latin typeface="Courier New" panose="02070309020205020404" pitchFamily="49" charset="0"/>
              </a:rPr>
              <a:t>for (j = 0; j &lt; 100; j = j+1)</a:t>
            </a:r>
          </a:p>
          <a:p>
            <a:pPr>
              <a:lnSpc>
                <a:spcPct val="90000"/>
              </a:lnSpc>
              <a:buFontTx/>
              <a:buNone/>
            </a:pPr>
            <a:r>
              <a:rPr lang="en-US" altLang="en-US" sz="1800">
                <a:solidFill>
                  <a:srgbClr val="0070C0"/>
                </a:solidFill>
                <a:latin typeface="Courier New" panose="02070309020205020404" pitchFamily="49" charset="0"/>
              </a:rPr>
              <a:t>		for (i = 0; i &lt; 5000; i = i+1)</a:t>
            </a:r>
          </a:p>
          <a:p>
            <a:pPr>
              <a:lnSpc>
                <a:spcPct val="90000"/>
              </a:lnSpc>
              <a:buFontTx/>
              <a:buNone/>
            </a:pPr>
            <a:r>
              <a:rPr lang="en-US" altLang="en-US" sz="1800">
                <a:latin typeface="Courier New" panose="02070309020205020404" pitchFamily="49" charset="0"/>
              </a:rPr>
              <a:t>			x[i][j] = 2 * x[i][j];</a:t>
            </a:r>
          </a:p>
          <a:p>
            <a:pPr>
              <a:lnSpc>
                <a:spcPct val="90000"/>
              </a:lnSpc>
              <a:buFontTx/>
              <a:buNone/>
            </a:pPr>
            <a:r>
              <a:rPr lang="en-US" altLang="en-US" sz="1800">
                <a:latin typeface="Courier New" panose="02070309020205020404" pitchFamily="49" charset="0"/>
              </a:rPr>
              <a:t>/* After */</a:t>
            </a:r>
          </a:p>
          <a:p>
            <a:pPr>
              <a:lnSpc>
                <a:spcPct val="90000"/>
              </a:lnSpc>
              <a:buFontTx/>
              <a:buNone/>
            </a:pPr>
            <a:r>
              <a:rPr lang="en-US" altLang="en-US" sz="1800">
                <a:latin typeface="Courier New" panose="02070309020205020404" pitchFamily="49" charset="0"/>
              </a:rPr>
              <a:t>for (k = 0; k &lt; 100; k = k+1)</a:t>
            </a:r>
          </a:p>
          <a:p>
            <a:pPr>
              <a:lnSpc>
                <a:spcPct val="90000"/>
              </a:lnSpc>
              <a:buFontTx/>
              <a:buNone/>
            </a:pPr>
            <a:r>
              <a:rPr lang="en-US" altLang="en-US" sz="1800">
                <a:latin typeface="Courier New" panose="02070309020205020404" pitchFamily="49" charset="0"/>
              </a:rPr>
              <a:t>	</a:t>
            </a:r>
            <a:r>
              <a:rPr lang="en-US" altLang="en-US" sz="1800">
                <a:solidFill>
                  <a:srgbClr val="0070C0"/>
                </a:solidFill>
                <a:latin typeface="Courier New" panose="02070309020205020404" pitchFamily="49" charset="0"/>
              </a:rPr>
              <a:t>for (i = 0; i &lt; 5000; i = i+1)</a:t>
            </a:r>
          </a:p>
          <a:p>
            <a:pPr>
              <a:lnSpc>
                <a:spcPct val="90000"/>
              </a:lnSpc>
              <a:buFontTx/>
              <a:buNone/>
            </a:pPr>
            <a:r>
              <a:rPr lang="en-US" altLang="en-US" sz="1800">
                <a:solidFill>
                  <a:srgbClr val="0070C0"/>
                </a:solidFill>
                <a:latin typeface="Courier New" panose="02070309020205020404" pitchFamily="49" charset="0"/>
              </a:rPr>
              <a:t>		for (j = 0; j &lt; 100; j = j+1)</a:t>
            </a:r>
          </a:p>
          <a:p>
            <a:pPr>
              <a:lnSpc>
                <a:spcPct val="90000"/>
              </a:lnSpc>
              <a:buFontTx/>
              <a:buNone/>
            </a:pPr>
            <a:r>
              <a:rPr lang="en-US" altLang="en-US" sz="1800">
                <a:latin typeface="Courier New" panose="02070309020205020404" pitchFamily="49" charset="0"/>
              </a:rPr>
              <a:t>			x[i][j] = 2 * x[i][j];</a:t>
            </a:r>
            <a:br>
              <a:rPr lang="en-US" altLang="en-US" sz="1800">
                <a:latin typeface="Courier New" panose="02070309020205020404" pitchFamily="49" charset="0"/>
              </a:rPr>
            </a:br>
            <a:endParaRPr lang="en-US" altLang="en-US"/>
          </a:p>
          <a:p>
            <a:pPr>
              <a:lnSpc>
                <a:spcPct val="90000"/>
              </a:lnSpc>
              <a:buFontTx/>
              <a:buNone/>
            </a:pPr>
            <a:r>
              <a:rPr lang="en-US" altLang="en-US"/>
              <a:t>Sequential accesses instead of striding through memory every 100 words</a:t>
            </a:r>
          </a:p>
        </p:txBody>
      </p:sp>
      <p:sp>
        <p:nvSpPr>
          <p:cNvPr id="39939" name="Rectangle 1" hidden="1">
            <a:extLst>
              <a:ext uri="{FF2B5EF4-FFF2-40B4-BE49-F238E27FC236}">
                <a16:creationId xmlns:a16="http://schemas.microsoft.com/office/drawing/2014/main" id="{0556FD82-EB0A-4209-3651-03CB08862004}"/>
              </a:ext>
            </a:extLst>
          </p:cNvPr>
          <p:cNvSpPr>
            <a:spLocks noChangeArrowheads="1"/>
          </p:cNvSpPr>
          <p:nvPr>
            <p:custDataLst>
              <p:tags r:id="rId3"/>
            </p:custDataLst>
          </p:nvPr>
        </p:nvSpPr>
        <p:spPr bwMode="auto">
          <a:xfrm>
            <a:off x="5327650" y="5638801"/>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B050"/>
                </a:solidFill>
              </a:rPr>
              <a:t>Big idea for this and next few optimizations – same accesses, but different order -&gt; an order that exhibits better locality.</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D8B34E21-BF8A-583D-D8FE-1A0054CA6136}"/>
              </a:ext>
            </a:extLst>
          </p:cNvPr>
          <p:cNvSpPr>
            <a:spLocks noGrp="1" noChangeArrowheads="1"/>
          </p:cNvSpPr>
          <p:nvPr>
            <p:ph type="title"/>
            <p:custDataLst>
              <p:tags r:id="rId1"/>
            </p:custDataLst>
          </p:nvPr>
        </p:nvSpPr>
        <p:spPr>
          <a:noFill/>
        </p:spPr>
        <p:txBody>
          <a:bodyPr/>
          <a:lstStyle/>
          <a:p>
            <a:r>
              <a:rPr lang="en-US" altLang="en-US"/>
              <a:t>Loop Fusion Example</a:t>
            </a:r>
          </a:p>
        </p:txBody>
      </p:sp>
      <p:sp>
        <p:nvSpPr>
          <p:cNvPr id="41986" name="Rectangle 3">
            <a:extLst>
              <a:ext uri="{FF2B5EF4-FFF2-40B4-BE49-F238E27FC236}">
                <a16:creationId xmlns:a16="http://schemas.microsoft.com/office/drawing/2014/main" id="{E729F68B-7269-9153-39C8-07C271BC4418}"/>
              </a:ext>
            </a:extLst>
          </p:cNvPr>
          <p:cNvSpPr>
            <a:spLocks noGrp="1" noChangeArrowheads="1"/>
          </p:cNvSpPr>
          <p:nvPr>
            <p:ph type="body" idx="1"/>
            <p:custDataLst>
              <p:tags r:id="rId2"/>
            </p:custDataLst>
          </p:nvPr>
        </p:nvSpPr>
        <p:spPr>
          <a:xfrm>
            <a:off x="2117324" y="1726313"/>
            <a:ext cx="8153400" cy="4953000"/>
          </a:xfrm>
          <a:noFill/>
        </p:spPr>
        <p:txBody>
          <a:bodyPr>
            <a:normAutofit lnSpcReduction="10000"/>
          </a:bodyPr>
          <a:lstStyle/>
          <a:p>
            <a:pPr>
              <a:buFontTx/>
              <a:buNone/>
            </a:pPr>
            <a:r>
              <a:rPr lang="en-US" altLang="en-US" sz="1800">
                <a:latin typeface="Courier New" panose="02070309020205020404" pitchFamily="49" charset="0"/>
              </a:rPr>
              <a:t>/* Before */</a:t>
            </a:r>
          </a:p>
          <a:p>
            <a:pPr>
              <a:buFontTx/>
              <a:buNone/>
            </a:pPr>
            <a:r>
              <a:rPr lang="en-US" altLang="en-US" sz="1800">
                <a:latin typeface="Courier New" panose="02070309020205020404" pitchFamily="49" charset="0"/>
              </a:rPr>
              <a:t>for (i = 0; i &lt; N; i = i+1)</a:t>
            </a:r>
          </a:p>
          <a:p>
            <a:pPr>
              <a:buFontTx/>
              <a:buNone/>
            </a:pPr>
            <a:r>
              <a:rPr lang="en-US" altLang="en-US" sz="1800">
                <a:latin typeface="Courier New" panose="02070309020205020404" pitchFamily="49" charset="0"/>
              </a:rPr>
              <a:t>	for (j = 0; j &lt; N; j = j+1)</a:t>
            </a:r>
          </a:p>
          <a:p>
            <a:pPr>
              <a:buFontTx/>
              <a:buNone/>
            </a:pPr>
            <a:r>
              <a:rPr lang="en-US" altLang="en-US" sz="1800">
                <a:latin typeface="Courier New" panose="02070309020205020404" pitchFamily="49" charset="0"/>
              </a:rPr>
              <a:t>		</a:t>
            </a:r>
            <a:r>
              <a:rPr lang="en-US" altLang="en-US" sz="1800" b="1">
                <a:latin typeface="Courier New" panose="02070309020205020404" pitchFamily="49" charset="0"/>
              </a:rPr>
              <a:t>a[i][j] </a:t>
            </a:r>
            <a:r>
              <a:rPr lang="en-US" altLang="en-US" sz="1800">
                <a:latin typeface="Courier New" panose="02070309020205020404" pitchFamily="49" charset="0"/>
              </a:rPr>
              <a:t>= 1/b[i][j] * </a:t>
            </a:r>
            <a:r>
              <a:rPr lang="en-US" altLang="en-US" sz="1800" b="1">
                <a:latin typeface="Courier New" panose="02070309020205020404" pitchFamily="49" charset="0"/>
              </a:rPr>
              <a:t>c[i][j]</a:t>
            </a:r>
            <a:r>
              <a:rPr lang="en-US" altLang="en-US" sz="1800">
                <a:latin typeface="Courier New" panose="02070309020205020404" pitchFamily="49" charset="0"/>
              </a:rPr>
              <a:t>;</a:t>
            </a:r>
          </a:p>
          <a:p>
            <a:pPr>
              <a:buFontTx/>
              <a:buNone/>
            </a:pPr>
            <a:r>
              <a:rPr lang="en-US" altLang="en-US" sz="1800">
                <a:latin typeface="Courier New" panose="02070309020205020404" pitchFamily="49" charset="0"/>
              </a:rPr>
              <a:t>for (i = 0; i &lt; N; i = i+1)</a:t>
            </a:r>
          </a:p>
          <a:p>
            <a:pPr>
              <a:buFontTx/>
              <a:buNone/>
            </a:pPr>
            <a:r>
              <a:rPr lang="en-US" altLang="en-US" sz="1800">
                <a:latin typeface="Courier New" panose="02070309020205020404" pitchFamily="49" charset="0"/>
              </a:rPr>
              <a:t>	for (j = 0; j &lt; N; j = j+1)</a:t>
            </a:r>
          </a:p>
          <a:p>
            <a:pPr>
              <a:buFontTx/>
              <a:buNone/>
            </a:pPr>
            <a:r>
              <a:rPr lang="en-US" altLang="en-US" sz="1800">
                <a:latin typeface="Courier New" panose="02070309020205020404" pitchFamily="49" charset="0"/>
              </a:rPr>
              <a:t>		d[i][j] = </a:t>
            </a:r>
            <a:r>
              <a:rPr lang="en-US" altLang="en-US" sz="1800" b="1">
                <a:latin typeface="Courier New" panose="02070309020205020404" pitchFamily="49" charset="0"/>
              </a:rPr>
              <a:t>a[i][j] </a:t>
            </a:r>
            <a:r>
              <a:rPr lang="en-US" altLang="en-US" sz="1800">
                <a:latin typeface="Courier New" panose="02070309020205020404" pitchFamily="49" charset="0"/>
              </a:rPr>
              <a:t>+ </a:t>
            </a:r>
            <a:r>
              <a:rPr lang="en-US" altLang="en-US" sz="1800" b="1">
                <a:latin typeface="Courier New" panose="02070309020205020404" pitchFamily="49" charset="0"/>
              </a:rPr>
              <a:t>c[i][j]</a:t>
            </a:r>
            <a:r>
              <a:rPr lang="en-US" altLang="en-US" sz="1800">
                <a:latin typeface="Courier New" panose="02070309020205020404" pitchFamily="49" charset="0"/>
              </a:rPr>
              <a:t>;</a:t>
            </a:r>
          </a:p>
          <a:p>
            <a:pPr>
              <a:buFontTx/>
              <a:buNone/>
            </a:pPr>
            <a:endParaRPr lang="en-US" altLang="en-US" sz="1800">
              <a:latin typeface="Courier New" panose="02070309020205020404" pitchFamily="49" charset="0"/>
            </a:endParaRPr>
          </a:p>
          <a:p>
            <a:pPr>
              <a:buFontTx/>
              <a:buNone/>
            </a:pPr>
            <a:r>
              <a:rPr lang="en-US" altLang="en-US" sz="1800">
                <a:latin typeface="Courier New" panose="02070309020205020404" pitchFamily="49" charset="0"/>
              </a:rPr>
              <a:t>/* After */</a:t>
            </a:r>
          </a:p>
          <a:p>
            <a:pPr>
              <a:buFontTx/>
              <a:buNone/>
            </a:pPr>
            <a:r>
              <a:rPr lang="en-US" altLang="en-US" sz="1800">
                <a:latin typeface="Courier New" panose="02070309020205020404" pitchFamily="49" charset="0"/>
              </a:rPr>
              <a:t>for (i = 0; i &lt; N; i = i+1)</a:t>
            </a:r>
          </a:p>
          <a:p>
            <a:pPr>
              <a:buFontTx/>
              <a:buNone/>
            </a:pPr>
            <a:r>
              <a:rPr lang="en-US" altLang="en-US" sz="1800">
                <a:latin typeface="Courier New" panose="02070309020205020404" pitchFamily="49" charset="0"/>
              </a:rPr>
              <a:t>	for (j = 0; j &lt; N; j = j+1)</a:t>
            </a:r>
          </a:p>
          <a:p>
            <a:pPr>
              <a:buFontTx/>
              <a:buNone/>
            </a:pPr>
            <a:r>
              <a:rPr lang="en-US" altLang="en-US" sz="1800">
                <a:latin typeface="Courier New" panose="02070309020205020404" pitchFamily="49" charset="0"/>
              </a:rPr>
              <a:t>	{	</a:t>
            </a:r>
            <a:r>
              <a:rPr lang="en-US" altLang="en-US" sz="1800" b="1">
                <a:latin typeface="Courier New" panose="02070309020205020404" pitchFamily="49" charset="0"/>
              </a:rPr>
              <a:t>a[i][j] </a:t>
            </a:r>
            <a:r>
              <a:rPr lang="en-US" altLang="en-US" sz="1800">
                <a:latin typeface="Courier New" panose="02070309020205020404" pitchFamily="49" charset="0"/>
              </a:rPr>
              <a:t>= 1/b[i][j] * </a:t>
            </a:r>
            <a:r>
              <a:rPr lang="en-US" altLang="en-US" sz="1800" b="1">
                <a:latin typeface="Courier New" panose="02070309020205020404" pitchFamily="49" charset="0"/>
              </a:rPr>
              <a:t>c[i][j]</a:t>
            </a:r>
            <a:r>
              <a:rPr lang="en-US" altLang="en-US" sz="1800">
                <a:latin typeface="Courier New" panose="02070309020205020404" pitchFamily="49" charset="0"/>
              </a:rPr>
              <a:t>;</a:t>
            </a:r>
          </a:p>
          <a:p>
            <a:pPr>
              <a:buFontTx/>
              <a:buNone/>
            </a:pPr>
            <a:r>
              <a:rPr lang="en-US" altLang="en-US" sz="1800">
                <a:latin typeface="Courier New" panose="02070309020205020404" pitchFamily="49" charset="0"/>
              </a:rPr>
              <a:t>		d[i][j] = </a:t>
            </a:r>
            <a:r>
              <a:rPr lang="en-US" altLang="en-US" sz="1800" b="1">
                <a:latin typeface="Courier New" panose="02070309020205020404" pitchFamily="49" charset="0"/>
              </a:rPr>
              <a:t>a[i][j] </a:t>
            </a:r>
            <a:r>
              <a:rPr lang="en-US" altLang="en-US" sz="1800">
                <a:latin typeface="Courier New" panose="02070309020205020404" pitchFamily="49" charset="0"/>
              </a:rPr>
              <a:t>+ </a:t>
            </a:r>
            <a:r>
              <a:rPr lang="en-US" altLang="en-US" sz="1800" b="1">
                <a:latin typeface="Courier New" panose="02070309020205020404" pitchFamily="49" charset="0"/>
              </a:rPr>
              <a:t>c[i][j]</a:t>
            </a:r>
            <a:r>
              <a:rPr lang="en-US" altLang="en-US" sz="1800">
                <a:latin typeface="Courier New" panose="02070309020205020404" pitchFamily="49" charset="0"/>
              </a:rPr>
              <a:t>;}</a:t>
            </a:r>
            <a:endParaRPr lang="en-US" altLang="en-US"/>
          </a:p>
          <a:p>
            <a:pPr>
              <a:buFontTx/>
              <a:buNone/>
            </a:pPr>
            <a:r>
              <a:rPr lang="en-US" altLang="en-US"/>
              <a:t>2 misses per access to a &amp; c vs. one miss per access</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E67CEDB2-0A6D-D2B7-614D-3F88E64D3E56}"/>
              </a:ext>
            </a:extLst>
          </p:cNvPr>
          <p:cNvSpPr>
            <a:spLocks noGrp="1" noChangeArrowheads="1"/>
          </p:cNvSpPr>
          <p:nvPr>
            <p:ph type="title"/>
            <p:custDataLst>
              <p:tags r:id="rId1"/>
            </p:custDataLst>
          </p:nvPr>
        </p:nvSpPr>
        <p:spPr>
          <a:xfrm>
            <a:off x="2533650" y="323850"/>
            <a:ext cx="7162800" cy="1143000"/>
          </a:xfrm>
          <a:noFill/>
        </p:spPr>
        <p:txBody>
          <a:bodyPr/>
          <a:lstStyle/>
          <a:p>
            <a:r>
              <a:rPr lang="en-US" altLang="en-US"/>
              <a:t>Blocking Example</a:t>
            </a:r>
          </a:p>
        </p:txBody>
      </p:sp>
      <p:sp>
        <p:nvSpPr>
          <p:cNvPr id="44034" name="Rectangle 3">
            <a:extLst>
              <a:ext uri="{FF2B5EF4-FFF2-40B4-BE49-F238E27FC236}">
                <a16:creationId xmlns:a16="http://schemas.microsoft.com/office/drawing/2014/main" id="{B8425BC8-EB52-35A5-21B1-E182CD4D5F00}"/>
              </a:ext>
            </a:extLst>
          </p:cNvPr>
          <p:cNvSpPr>
            <a:spLocks noGrp="1" noChangeArrowheads="1"/>
          </p:cNvSpPr>
          <p:nvPr>
            <p:ph type="body" idx="1"/>
            <p:custDataLst>
              <p:tags r:id="rId2"/>
            </p:custDataLst>
          </p:nvPr>
        </p:nvSpPr>
        <p:spPr>
          <a:xfrm>
            <a:off x="2800350" y="1704975"/>
            <a:ext cx="7467600" cy="5314950"/>
          </a:xfrm>
          <a:noFill/>
        </p:spPr>
        <p:txBody>
          <a:bodyPr/>
          <a:lstStyle/>
          <a:p>
            <a:pPr marL="285750" indent="-285750">
              <a:buNone/>
              <a:tabLst>
                <a:tab pos="685800" algn="l"/>
                <a:tab pos="1085850" algn="l"/>
              </a:tabLst>
            </a:pPr>
            <a:r>
              <a:rPr lang="en-US" altLang="en-US" sz="1600" dirty="0">
                <a:latin typeface="Courier New" panose="02070309020205020404" pitchFamily="49" charset="0"/>
              </a:rPr>
              <a:t>/* Before */</a:t>
            </a:r>
          </a:p>
          <a:p>
            <a:pPr marL="285750" indent="-285750">
              <a:buNone/>
              <a:tabLst>
                <a:tab pos="685800" algn="l"/>
                <a:tab pos="1085850" algn="l"/>
              </a:tabLst>
            </a:pPr>
            <a:r>
              <a:rPr lang="en-US" altLang="en-US" sz="1600" dirty="0">
                <a:latin typeface="Courier New" panose="02070309020205020404" pitchFamily="49" charset="0"/>
              </a:rPr>
              <a:t>for (</a:t>
            </a:r>
            <a:r>
              <a:rPr lang="en-US" altLang="en-US" sz="1600" dirty="0" err="1">
                <a:solidFill>
                  <a:schemeClr val="accent2"/>
                </a:solidFill>
                <a:latin typeface="Courier New" panose="02070309020205020404" pitchFamily="49" charset="0"/>
              </a:rPr>
              <a:t>i</a:t>
            </a:r>
            <a:r>
              <a:rPr lang="en-US" altLang="en-US" sz="1600" dirty="0">
                <a:latin typeface="Courier New" panose="02070309020205020404" pitchFamily="49" charset="0"/>
              </a:rPr>
              <a:t> = 0; </a:t>
            </a:r>
            <a:r>
              <a:rPr lang="en-US" altLang="en-US" sz="1600" dirty="0" err="1">
                <a:latin typeface="Courier New" panose="02070309020205020404" pitchFamily="49" charset="0"/>
              </a:rPr>
              <a:t>i</a:t>
            </a:r>
            <a:r>
              <a:rPr lang="en-US" altLang="en-US" sz="1600" dirty="0">
                <a:latin typeface="Courier New" panose="02070309020205020404" pitchFamily="49" charset="0"/>
              </a:rPr>
              <a:t> &lt; N; </a:t>
            </a:r>
            <a:r>
              <a:rPr lang="en-US" altLang="en-US" sz="1600" dirty="0" err="1">
                <a:latin typeface="Courier New" panose="02070309020205020404" pitchFamily="49" charset="0"/>
              </a:rPr>
              <a:t>i</a:t>
            </a:r>
            <a:r>
              <a:rPr lang="en-US" altLang="en-US" sz="1600" dirty="0">
                <a:latin typeface="Courier New" panose="02070309020205020404" pitchFamily="49" charset="0"/>
              </a:rPr>
              <a:t> = i+1)</a:t>
            </a:r>
          </a:p>
          <a:p>
            <a:pPr marL="285750" indent="-285750">
              <a:buNone/>
              <a:tabLst>
                <a:tab pos="685800" algn="l"/>
                <a:tab pos="1085850" algn="l"/>
              </a:tabLst>
            </a:pPr>
            <a:r>
              <a:rPr lang="en-US" altLang="en-US" sz="1600" dirty="0">
                <a:latin typeface="Courier New" panose="02070309020205020404" pitchFamily="49" charset="0"/>
              </a:rPr>
              <a:t>	for (</a:t>
            </a:r>
            <a:r>
              <a:rPr lang="en-US" altLang="en-US" sz="1600" b="1" i="1" dirty="0">
                <a:latin typeface="Courier New" panose="02070309020205020404" pitchFamily="49" charset="0"/>
              </a:rPr>
              <a:t>j</a:t>
            </a:r>
            <a:r>
              <a:rPr lang="en-US" altLang="en-US" sz="1600" dirty="0">
                <a:latin typeface="Courier New" panose="02070309020205020404" pitchFamily="49" charset="0"/>
              </a:rPr>
              <a:t> = 0; j &lt; N; j = j+1)</a:t>
            </a:r>
          </a:p>
          <a:p>
            <a:pPr marL="285750" indent="-285750">
              <a:buNone/>
              <a:tabLst>
                <a:tab pos="685800" algn="l"/>
                <a:tab pos="1085850" algn="l"/>
              </a:tabLst>
            </a:pPr>
            <a:r>
              <a:rPr lang="en-US" altLang="en-US" sz="1600" dirty="0">
                <a:latin typeface="Courier New" panose="02070309020205020404" pitchFamily="49" charset="0"/>
              </a:rPr>
              <a:t>		{r = 0;</a:t>
            </a:r>
          </a:p>
          <a:p>
            <a:pPr marL="285750" indent="-285750">
              <a:buNone/>
              <a:tabLst>
                <a:tab pos="685800" algn="l"/>
                <a:tab pos="1085850" algn="l"/>
              </a:tabLst>
            </a:pPr>
            <a:r>
              <a:rPr lang="en-US" altLang="en-US" sz="1600" dirty="0">
                <a:latin typeface="Courier New" panose="02070309020205020404" pitchFamily="49" charset="0"/>
              </a:rPr>
              <a:t>		 for (</a:t>
            </a:r>
            <a:r>
              <a:rPr lang="en-US" altLang="en-US" sz="1600" b="1" i="1" dirty="0">
                <a:latin typeface="Courier New" panose="02070309020205020404" pitchFamily="49" charset="0"/>
              </a:rPr>
              <a:t>k</a:t>
            </a:r>
            <a:r>
              <a:rPr lang="en-US" altLang="en-US" sz="1600" dirty="0">
                <a:latin typeface="Courier New" panose="02070309020205020404" pitchFamily="49" charset="0"/>
              </a:rPr>
              <a:t> = 0; k &lt; N; k = k+1){</a:t>
            </a:r>
          </a:p>
          <a:p>
            <a:pPr marL="285750" indent="-285750">
              <a:buNone/>
              <a:tabLst>
                <a:tab pos="685800" algn="l"/>
                <a:tab pos="1085850" algn="l"/>
              </a:tabLst>
            </a:pPr>
            <a:r>
              <a:rPr lang="en-US" altLang="en-US" sz="1600" dirty="0">
                <a:latin typeface="Courier New" panose="02070309020205020404" pitchFamily="49" charset="0"/>
              </a:rPr>
              <a:t>			</a:t>
            </a:r>
            <a:r>
              <a:rPr lang="en-US" altLang="en-US" sz="1600" dirty="0">
                <a:solidFill>
                  <a:srgbClr val="0070C0"/>
                </a:solidFill>
                <a:latin typeface="Courier New" panose="02070309020205020404" pitchFamily="49" charset="0"/>
              </a:rPr>
              <a:t>r = r + y[</a:t>
            </a:r>
            <a:r>
              <a:rPr lang="en-US" altLang="en-US" sz="1600" dirty="0" err="1">
                <a:solidFill>
                  <a:srgbClr val="0070C0"/>
                </a:solidFill>
                <a:latin typeface="Courier New" panose="02070309020205020404" pitchFamily="49" charset="0"/>
              </a:rPr>
              <a:t>i</a:t>
            </a:r>
            <a:r>
              <a:rPr lang="en-US" altLang="en-US" sz="1600" dirty="0">
                <a:solidFill>
                  <a:srgbClr val="0070C0"/>
                </a:solidFill>
                <a:latin typeface="Courier New" panose="02070309020205020404" pitchFamily="49" charset="0"/>
              </a:rPr>
              <a:t>][</a:t>
            </a:r>
            <a:r>
              <a:rPr lang="en-US" altLang="en-US" sz="1600" b="1" i="1" dirty="0">
                <a:solidFill>
                  <a:srgbClr val="0070C0"/>
                </a:solidFill>
                <a:latin typeface="Courier New" panose="02070309020205020404" pitchFamily="49" charset="0"/>
              </a:rPr>
              <a:t>k</a:t>
            </a:r>
            <a:r>
              <a:rPr lang="en-US" altLang="en-US" sz="1600" dirty="0">
                <a:solidFill>
                  <a:srgbClr val="0070C0"/>
                </a:solidFill>
                <a:latin typeface="Courier New" panose="02070309020205020404" pitchFamily="49" charset="0"/>
              </a:rPr>
              <a:t>]*z[</a:t>
            </a:r>
            <a:r>
              <a:rPr lang="en-US" altLang="en-US" sz="1600" b="1" i="1" dirty="0">
                <a:solidFill>
                  <a:srgbClr val="0070C0"/>
                </a:solidFill>
                <a:latin typeface="Courier New" panose="02070309020205020404" pitchFamily="49" charset="0"/>
              </a:rPr>
              <a:t>k</a:t>
            </a:r>
            <a:r>
              <a:rPr lang="en-US" altLang="en-US" sz="1600" dirty="0">
                <a:solidFill>
                  <a:srgbClr val="0070C0"/>
                </a:solidFill>
                <a:latin typeface="Courier New" panose="02070309020205020404" pitchFamily="49" charset="0"/>
              </a:rPr>
              <a:t>][</a:t>
            </a:r>
            <a:r>
              <a:rPr lang="en-US" altLang="en-US" sz="1600" b="1" i="1" dirty="0">
                <a:solidFill>
                  <a:srgbClr val="0070C0"/>
                </a:solidFill>
                <a:latin typeface="Courier New" panose="02070309020205020404" pitchFamily="49" charset="0"/>
              </a:rPr>
              <a:t>j</a:t>
            </a:r>
            <a:r>
              <a:rPr lang="en-US" altLang="en-US" sz="1600" dirty="0">
                <a:solidFill>
                  <a:srgbClr val="0070C0"/>
                </a:solidFill>
                <a:latin typeface="Courier New" panose="02070309020205020404" pitchFamily="49" charset="0"/>
              </a:rPr>
              <a:t>];};</a:t>
            </a:r>
          </a:p>
          <a:p>
            <a:pPr marL="285750" indent="-285750">
              <a:buNone/>
              <a:tabLst>
                <a:tab pos="685800" algn="l"/>
                <a:tab pos="1085850" algn="l"/>
              </a:tabLst>
            </a:pPr>
            <a:r>
              <a:rPr lang="en-US" altLang="en-US" sz="1600" dirty="0">
                <a:solidFill>
                  <a:srgbClr val="0070C0"/>
                </a:solidFill>
                <a:latin typeface="Courier New" panose="02070309020205020404" pitchFamily="49" charset="0"/>
              </a:rPr>
              <a:t>		 x[</a:t>
            </a:r>
            <a:r>
              <a:rPr lang="en-US" altLang="en-US" sz="1600" dirty="0" err="1">
                <a:solidFill>
                  <a:srgbClr val="0070C0"/>
                </a:solidFill>
                <a:latin typeface="Courier New" panose="02070309020205020404" pitchFamily="49" charset="0"/>
              </a:rPr>
              <a:t>i</a:t>
            </a:r>
            <a:r>
              <a:rPr lang="en-US" altLang="en-US" sz="1600" dirty="0">
                <a:solidFill>
                  <a:srgbClr val="0070C0"/>
                </a:solidFill>
                <a:latin typeface="Courier New" panose="02070309020205020404" pitchFamily="49" charset="0"/>
              </a:rPr>
              <a:t>][</a:t>
            </a:r>
            <a:r>
              <a:rPr lang="en-US" altLang="en-US" sz="1600" b="1" i="1" dirty="0">
                <a:solidFill>
                  <a:srgbClr val="0070C0"/>
                </a:solidFill>
                <a:latin typeface="Courier New" panose="02070309020205020404" pitchFamily="49" charset="0"/>
              </a:rPr>
              <a:t>j</a:t>
            </a:r>
            <a:r>
              <a:rPr lang="en-US" altLang="en-US" sz="1600" dirty="0">
                <a:solidFill>
                  <a:srgbClr val="0070C0"/>
                </a:solidFill>
                <a:latin typeface="Courier New" panose="02070309020205020404" pitchFamily="49" charset="0"/>
              </a:rPr>
              <a:t>] = r;</a:t>
            </a:r>
          </a:p>
          <a:p>
            <a:pPr marL="285750" indent="-285750">
              <a:buNone/>
              <a:tabLst>
                <a:tab pos="685800" algn="l"/>
                <a:tab pos="1085850" algn="l"/>
              </a:tabLst>
            </a:pPr>
            <a:r>
              <a:rPr lang="en-US" altLang="en-US" sz="1600" dirty="0">
                <a:latin typeface="Courier New" panose="02070309020205020404" pitchFamily="49" charset="0"/>
              </a:rPr>
              <a:t>		};</a:t>
            </a:r>
          </a:p>
          <a:p>
            <a:pPr marL="285750" indent="-285750">
              <a:tabLst>
                <a:tab pos="685800" algn="l"/>
                <a:tab pos="1085850" algn="l"/>
              </a:tabLst>
            </a:pPr>
            <a:r>
              <a:rPr lang="en-US" altLang="en-US" sz="2000" dirty="0"/>
              <a:t>Two Inner Loops:</a:t>
            </a:r>
          </a:p>
          <a:p>
            <a:pPr lvl="1">
              <a:tabLst>
                <a:tab pos="685800" algn="l"/>
                <a:tab pos="1085850" algn="l"/>
              </a:tabLst>
            </a:pPr>
            <a:r>
              <a:rPr lang="en-US" altLang="en-US" sz="1800" dirty="0"/>
              <a:t>Read all </a:t>
            </a:r>
            <a:r>
              <a:rPr lang="en-US" altLang="en-US" sz="1800" dirty="0" err="1"/>
              <a:t>NxN</a:t>
            </a:r>
            <a:r>
              <a:rPr lang="en-US" altLang="en-US" sz="1800" dirty="0"/>
              <a:t> elements of z[]</a:t>
            </a:r>
          </a:p>
          <a:p>
            <a:pPr lvl="1">
              <a:tabLst>
                <a:tab pos="685800" algn="l"/>
                <a:tab pos="1085850" algn="l"/>
              </a:tabLst>
            </a:pPr>
            <a:r>
              <a:rPr lang="en-US" altLang="en-US" sz="1800" dirty="0"/>
              <a:t>Read N elements of 1 row of y[] repeatedly</a:t>
            </a:r>
          </a:p>
          <a:p>
            <a:pPr lvl="1">
              <a:tabLst>
                <a:tab pos="685800" algn="l"/>
                <a:tab pos="1085850" algn="l"/>
              </a:tabLst>
            </a:pPr>
            <a:r>
              <a:rPr lang="en-US" altLang="en-US" sz="1800" dirty="0"/>
              <a:t>Write N elements of 1 row  of x[]</a:t>
            </a:r>
          </a:p>
          <a:p>
            <a:pPr marL="285750" indent="-285750">
              <a:tabLst>
                <a:tab pos="685800" algn="l"/>
                <a:tab pos="1085850" algn="l"/>
              </a:tabLst>
            </a:pPr>
            <a:r>
              <a:rPr lang="en-US" altLang="en-US" sz="2000" dirty="0"/>
              <a:t>Capacity Misses a function of N &amp; Cache Size:</a:t>
            </a:r>
          </a:p>
          <a:p>
            <a:pPr marL="285750" indent="-285750">
              <a:tabLst>
                <a:tab pos="685800" algn="l"/>
                <a:tab pos="1085850" algn="l"/>
              </a:tabLst>
            </a:pPr>
            <a:r>
              <a:rPr lang="en-US" altLang="en-US" sz="2000" dirty="0"/>
              <a:t>Idea: compute on </a:t>
            </a:r>
            <a:r>
              <a:rPr lang="en-US" altLang="en-US" sz="2000" dirty="0" err="1"/>
              <a:t>BxB</a:t>
            </a:r>
            <a:r>
              <a:rPr lang="en-US" altLang="en-US" sz="2000" dirty="0"/>
              <a:t> submatrix that fits in cache</a:t>
            </a:r>
          </a:p>
        </p:txBody>
      </p:sp>
      <p:sp>
        <p:nvSpPr>
          <p:cNvPr id="44035" name="Rectangle 1" hidden="1">
            <a:extLst>
              <a:ext uri="{FF2B5EF4-FFF2-40B4-BE49-F238E27FC236}">
                <a16:creationId xmlns:a16="http://schemas.microsoft.com/office/drawing/2014/main" id="{981DEA1C-CF31-8EF7-CDCB-D4CF94A6F0DE}"/>
              </a:ext>
            </a:extLst>
          </p:cNvPr>
          <p:cNvSpPr>
            <a:spLocks noChangeArrowheads="1"/>
          </p:cNvSpPr>
          <p:nvPr>
            <p:custDataLst>
              <p:tags r:id="rId3"/>
            </p:custDataLst>
          </p:nvPr>
        </p:nvSpPr>
        <p:spPr bwMode="auto">
          <a:xfrm>
            <a:off x="7391400" y="6278564"/>
            <a:ext cx="2895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tx1"/>
              </a:buClr>
              <a:buSzPct val="150000"/>
              <a:buChar char="•"/>
              <a:tabLst>
                <a:tab pos="685800" algn="l"/>
                <a:tab pos="1085850" algn="l"/>
              </a:tabLst>
              <a:defRPr sz="2400">
                <a:solidFill>
                  <a:schemeClr val="tx1"/>
                </a:solidFill>
                <a:latin typeface="Times New Roman" panose="02020603050405020304" pitchFamily="18" charset="0"/>
              </a:defRPr>
            </a:lvl1pPr>
            <a:lvl2pPr marL="685800" indent="-228600">
              <a:spcBef>
                <a:spcPct val="20000"/>
              </a:spcBef>
              <a:buClr>
                <a:schemeClr val="tx1"/>
              </a:buClr>
              <a:buSzPct val="100000"/>
              <a:buChar char="–"/>
              <a:tabLst>
                <a:tab pos="685800" algn="l"/>
                <a:tab pos="1085850" algn="l"/>
              </a:tabLst>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tabLst>
                <a:tab pos="685800" algn="l"/>
                <a:tab pos="1085850" algn="l"/>
              </a:tabLst>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tabLst>
                <a:tab pos="685800" algn="l"/>
                <a:tab pos="1085850" algn="l"/>
              </a:tabLst>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tabLst>
                <a:tab pos="685800" algn="l"/>
                <a:tab pos="1085850" algn="l"/>
              </a:tabLst>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tabLst>
                <a:tab pos="685800" algn="l"/>
                <a:tab pos="1085850" algn="l"/>
              </a:tabLst>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tabLst>
                <a:tab pos="685800" algn="l"/>
                <a:tab pos="1085850" algn="l"/>
              </a:tabLst>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tabLst>
                <a:tab pos="685800" algn="l"/>
                <a:tab pos="1085850" algn="l"/>
              </a:tabLst>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tabLst>
                <a:tab pos="685800" algn="l"/>
                <a:tab pos="1085850" algn="l"/>
              </a:tabLst>
              <a:defRPr sz="1600">
                <a:solidFill>
                  <a:schemeClr val="tx1"/>
                </a:solidFill>
                <a:latin typeface="Times New Roman" panose="02020603050405020304" pitchFamily="18" charset="0"/>
              </a:defRPr>
            </a:lvl9pPr>
          </a:lstStyle>
          <a:p>
            <a:pPr lvl="1">
              <a:spcBef>
                <a:spcPct val="0"/>
              </a:spcBef>
              <a:buClrTx/>
              <a:buSzTx/>
              <a:buFontTx/>
              <a:buNone/>
            </a:pPr>
            <a:r>
              <a:rPr lang="en-US" altLang="en-US" sz="1800">
                <a:solidFill>
                  <a:srgbClr val="00B050"/>
                </a:solidFill>
              </a:rPr>
              <a:t>worst case =&gt; 2N</a:t>
            </a:r>
            <a:r>
              <a:rPr lang="en-US" altLang="en-US" sz="1800" baseline="30000">
                <a:solidFill>
                  <a:srgbClr val="00B050"/>
                </a:solidFill>
              </a:rPr>
              <a:t>3</a:t>
            </a:r>
            <a:r>
              <a:rPr lang="en-US" altLang="en-US" sz="1800">
                <a:solidFill>
                  <a:srgbClr val="00B050"/>
                </a:solidFill>
              </a:rPr>
              <a:t> + N</a:t>
            </a:r>
            <a:r>
              <a:rPr lang="en-US" altLang="en-US" sz="1800" baseline="30000">
                <a:solidFill>
                  <a:srgbClr val="00B050"/>
                </a:solidFill>
              </a:rPr>
              <a:t>2</a:t>
            </a:r>
            <a:r>
              <a:rPr lang="en-US" altLang="en-US" sz="1800">
                <a:solidFill>
                  <a:srgbClr val="00B050"/>
                </a:solidFill>
              </a:rPr>
              <a:t>.</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15D8CED5-28BF-C4F5-452C-5A91E2BD4BD8}"/>
              </a:ext>
            </a:extLst>
          </p:cNvPr>
          <p:cNvSpPr>
            <a:spLocks noGrp="1" noChangeArrowheads="1"/>
          </p:cNvSpPr>
          <p:nvPr>
            <p:ph type="title"/>
            <p:custDataLst>
              <p:tags r:id="rId1"/>
            </p:custDataLst>
          </p:nvPr>
        </p:nvSpPr>
        <p:spPr>
          <a:noFill/>
        </p:spPr>
        <p:txBody>
          <a:bodyPr/>
          <a:lstStyle/>
          <a:p>
            <a:r>
              <a:rPr lang="en-US" altLang="en-US" dirty="0"/>
              <a:t>Blocking Example</a:t>
            </a:r>
          </a:p>
        </p:txBody>
      </p:sp>
      <p:sp>
        <p:nvSpPr>
          <p:cNvPr id="46082" name="Rectangle 3">
            <a:extLst>
              <a:ext uri="{FF2B5EF4-FFF2-40B4-BE49-F238E27FC236}">
                <a16:creationId xmlns:a16="http://schemas.microsoft.com/office/drawing/2014/main" id="{EF06CC7B-CE1C-4FFA-2334-6F35232C14C7}"/>
              </a:ext>
            </a:extLst>
          </p:cNvPr>
          <p:cNvSpPr>
            <a:spLocks noGrp="1" noChangeArrowheads="1"/>
          </p:cNvSpPr>
          <p:nvPr>
            <p:ph type="body" idx="1"/>
            <p:custDataLst>
              <p:tags r:id="rId2"/>
            </p:custDataLst>
          </p:nvPr>
        </p:nvSpPr>
        <p:spPr>
          <a:xfrm>
            <a:off x="2060173" y="1733549"/>
            <a:ext cx="9112652" cy="5124451"/>
          </a:xfrm>
          <a:noFill/>
        </p:spPr>
        <p:txBody>
          <a:bodyPr>
            <a:normAutofit/>
          </a:bodyPr>
          <a:lstStyle/>
          <a:p>
            <a:pPr marL="285750" indent="-285750">
              <a:buNone/>
              <a:tabLst>
                <a:tab pos="685800" algn="l"/>
                <a:tab pos="1085850" algn="l"/>
              </a:tabLst>
            </a:pPr>
            <a:r>
              <a:rPr lang="en-US" altLang="en-US" sz="1800" dirty="0">
                <a:latin typeface="Courier New" panose="02070309020205020404" pitchFamily="49" charset="0"/>
              </a:rPr>
              <a:t>/* After */</a:t>
            </a:r>
          </a:p>
          <a:p>
            <a:pPr marL="285750" indent="-285750">
              <a:buNone/>
              <a:tabLst>
                <a:tab pos="685800" algn="l"/>
                <a:tab pos="1085850" algn="l"/>
              </a:tabLst>
            </a:pPr>
            <a:r>
              <a:rPr lang="en-US" altLang="en-US" sz="1800" dirty="0">
                <a:latin typeface="Courier New" panose="02070309020205020404" pitchFamily="49" charset="0"/>
              </a:rPr>
              <a:t>for (</a:t>
            </a:r>
            <a:r>
              <a:rPr lang="en-US" altLang="en-US" sz="1800" dirty="0" err="1">
                <a:latin typeface="Courier New" panose="02070309020205020404" pitchFamily="49" charset="0"/>
              </a:rPr>
              <a:t>jj</a:t>
            </a:r>
            <a:r>
              <a:rPr lang="en-US" altLang="en-US" sz="1800" dirty="0">
                <a:latin typeface="Courier New" panose="02070309020205020404" pitchFamily="49" charset="0"/>
              </a:rPr>
              <a:t> = 0; </a:t>
            </a:r>
            <a:r>
              <a:rPr lang="en-US" altLang="en-US" sz="1800" dirty="0" err="1">
                <a:latin typeface="Courier New" panose="02070309020205020404" pitchFamily="49" charset="0"/>
              </a:rPr>
              <a:t>jj</a:t>
            </a:r>
            <a:r>
              <a:rPr lang="en-US" altLang="en-US" sz="1800" dirty="0">
                <a:latin typeface="Courier New" panose="02070309020205020404" pitchFamily="49" charset="0"/>
              </a:rPr>
              <a:t> &lt; N; </a:t>
            </a:r>
            <a:r>
              <a:rPr lang="en-US" altLang="en-US" sz="1800" dirty="0" err="1">
                <a:latin typeface="Courier New" panose="02070309020205020404" pitchFamily="49" charset="0"/>
              </a:rPr>
              <a:t>jj</a:t>
            </a:r>
            <a:r>
              <a:rPr lang="en-US" altLang="en-US" sz="1800" dirty="0">
                <a:latin typeface="Courier New" panose="02070309020205020404" pitchFamily="49" charset="0"/>
              </a:rPr>
              <a:t> = </a:t>
            </a:r>
            <a:r>
              <a:rPr lang="en-US" altLang="en-US" sz="1800" dirty="0" err="1">
                <a:latin typeface="Courier New" panose="02070309020205020404" pitchFamily="49" charset="0"/>
              </a:rPr>
              <a:t>jj+B</a:t>
            </a:r>
            <a:r>
              <a:rPr lang="en-US" altLang="en-US" sz="1800" dirty="0">
                <a:latin typeface="Courier New" panose="02070309020205020404" pitchFamily="49" charset="0"/>
              </a:rPr>
              <a:t>)</a:t>
            </a:r>
          </a:p>
          <a:p>
            <a:pPr marL="285750" indent="-285750">
              <a:buNone/>
              <a:tabLst>
                <a:tab pos="685800" algn="l"/>
                <a:tab pos="1085850" algn="l"/>
              </a:tabLst>
            </a:pPr>
            <a:r>
              <a:rPr lang="en-US" altLang="en-US" sz="1800" dirty="0">
                <a:latin typeface="Courier New" panose="02070309020205020404" pitchFamily="49" charset="0"/>
              </a:rPr>
              <a:t>for (kk = 0; kk &lt; N; kk = </a:t>
            </a:r>
            <a:r>
              <a:rPr lang="en-US" altLang="en-US" sz="1800" dirty="0" err="1">
                <a:latin typeface="Courier New" panose="02070309020205020404" pitchFamily="49" charset="0"/>
              </a:rPr>
              <a:t>kk+B</a:t>
            </a:r>
            <a:r>
              <a:rPr lang="en-US" altLang="en-US" sz="1800" dirty="0">
                <a:latin typeface="Courier New" panose="02070309020205020404" pitchFamily="49" charset="0"/>
              </a:rPr>
              <a:t>)</a:t>
            </a:r>
          </a:p>
          <a:p>
            <a:pPr marL="285750" indent="-285750">
              <a:buNone/>
              <a:tabLst>
                <a:tab pos="685800" algn="l"/>
                <a:tab pos="1085850" algn="l"/>
              </a:tabLst>
            </a:pPr>
            <a:r>
              <a:rPr lang="en-US" altLang="en-US" sz="1800" dirty="0">
                <a:latin typeface="Courier New" panose="02070309020205020404" pitchFamily="49" charset="0"/>
              </a:rPr>
              <a:t>for (</a:t>
            </a:r>
            <a:r>
              <a:rPr lang="en-US" altLang="en-US" sz="1800" dirty="0" err="1">
                <a:latin typeface="Courier New" panose="02070309020205020404" pitchFamily="49" charset="0"/>
              </a:rPr>
              <a:t>i</a:t>
            </a:r>
            <a:r>
              <a:rPr lang="en-US" altLang="en-US" sz="1800" dirty="0">
                <a:latin typeface="Courier New" panose="02070309020205020404" pitchFamily="49" charset="0"/>
              </a:rPr>
              <a:t> = 0; </a:t>
            </a:r>
            <a:r>
              <a:rPr lang="en-US" altLang="en-US" sz="1800" dirty="0" err="1">
                <a:latin typeface="Courier New" panose="02070309020205020404" pitchFamily="49" charset="0"/>
              </a:rPr>
              <a:t>i</a:t>
            </a:r>
            <a:r>
              <a:rPr lang="en-US" altLang="en-US" sz="1800" dirty="0">
                <a:latin typeface="Courier New" panose="02070309020205020404" pitchFamily="49" charset="0"/>
              </a:rPr>
              <a:t> &lt; N; </a:t>
            </a:r>
            <a:r>
              <a:rPr lang="en-US" altLang="en-US" sz="1800" dirty="0" err="1">
                <a:latin typeface="Courier New" panose="02070309020205020404" pitchFamily="49" charset="0"/>
              </a:rPr>
              <a:t>i</a:t>
            </a:r>
            <a:r>
              <a:rPr lang="en-US" altLang="en-US" sz="1800" dirty="0">
                <a:latin typeface="Courier New" panose="02070309020205020404" pitchFamily="49" charset="0"/>
              </a:rPr>
              <a:t> = i+1)</a:t>
            </a:r>
          </a:p>
          <a:p>
            <a:pPr marL="285750" indent="-285750">
              <a:buNone/>
              <a:tabLst>
                <a:tab pos="685800" algn="l"/>
                <a:tab pos="1085850" algn="l"/>
              </a:tabLst>
            </a:pPr>
            <a:r>
              <a:rPr lang="en-US" altLang="en-US" sz="1800" dirty="0">
                <a:latin typeface="Courier New" panose="02070309020205020404" pitchFamily="49" charset="0"/>
              </a:rPr>
              <a:t>	 for (j = </a:t>
            </a:r>
            <a:r>
              <a:rPr lang="en-US" altLang="en-US" sz="1800" dirty="0" err="1">
                <a:latin typeface="Courier New" panose="02070309020205020404" pitchFamily="49" charset="0"/>
              </a:rPr>
              <a:t>jj</a:t>
            </a:r>
            <a:r>
              <a:rPr lang="en-US" altLang="en-US" sz="1800" dirty="0">
                <a:latin typeface="Courier New" panose="02070309020205020404" pitchFamily="49" charset="0"/>
              </a:rPr>
              <a:t>; j &lt; min(jj+B-1,N); j = j+1)</a:t>
            </a:r>
          </a:p>
          <a:p>
            <a:pPr marL="285750" indent="-285750">
              <a:buNone/>
              <a:tabLst>
                <a:tab pos="685800" algn="l"/>
                <a:tab pos="1085850" algn="l"/>
              </a:tabLst>
            </a:pPr>
            <a:r>
              <a:rPr lang="en-US" altLang="en-US" sz="1800" dirty="0">
                <a:latin typeface="Courier New" panose="02070309020205020404" pitchFamily="49" charset="0"/>
              </a:rPr>
              <a:t>		{r = 0;</a:t>
            </a:r>
          </a:p>
          <a:p>
            <a:pPr marL="285750" indent="-285750">
              <a:buNone/>
              <a:tabLst>
                <a:tab pos="685800" algn="l"/>
                <a:tab pos="1085850" algn="l"/>
              </a:tabLst>
            </a:pPr>
            <a:r>
              <a:rPr lang="en-US" altLang="en-US" sz="1800" dirty="0">
                <a:latin typeface="Courier New" panose="02070309020205020404" pitchFamily="49" charset="0"/>
              </a:rPr>
              <a:t>		 for (k = kk; k &lt; min(kk+B-1,N); k = k+1) {</a:t>
            </a:r>
          </a:p>
          <a:p>
            <a:pPr marL="285750" indent="-285750">
              <a:buNone/>
              <a:tabLst>
                <a:tab pos="685800" algn="l"/>
                <a:tab pos="1085850" algn="l"/>
              </a:tabLst>
            </a:pPr>
            <a:r>
              <a:rPr lang="en-US" altLang="en-US" sz="1800" dirty="0">
                <a:latin typeface="Courier New" panose="02070309020205020404" pitchFamily="49" charset="0"/>
              </a:rPr>
              <a:t>			</a:t>
            </a:r>
            <a:r>
              <a:rPr lang="en-US" altLang="en-US" sz="1800" dirty="0">
                <a:solidFill>
                  <a:srgbClr val="0070C0"/>
                </a:solidFill>
                <a:latin typeface="Courier New" panose="02070309020205020404" pitchFamily="49" charset="0"/>
              </a:rPr>
              <a:t>r = r + y[</a:t>
            </a:r>
            <a:r>
              <a:rPr lang="en-US" altLang="en-US" sz="1800" dirty="0" err="1">
                <a:solidFill>
                  <a:srgbClr val="0070C0"/>
                </a:solidFill>
                <a:latin typeface="Courier New" panose="02070309020205020404" pitchFamily="49" charset="0"/>
              </a:rPr>
              <a:t>i</a:t>
            </a:r>
            <a:r>
              <a:rPr lang="en-US" altLang="en-US" sz="1800" dirty="0">
                <a:solidFill>
                  <a:srgbClr val="0070C0"/>
                </a:solidFill>
                <a:latin typeface="Courier New" panose="02070309020205020404" pitchFamily="49" charset="0"/>
              </a:rPr>
              <a:t>][k]*z[k][j];};</a:t>
            </a:r>
          </a:p>
          <a:p>
            <a:pPr marL="285750" indent="-285750">
              <a:buNone/>
              <a:tabLst>
                <a:tab pos="685800" algn="l"/>
                <a:tab pos="1085850" algn="l"/>
              </a:tabLst>
            </a:pPr>
            <a:r>
              <a:rPr lang="en-US" altLang="en-US" sz="1800" dirty="0">
                <a:solidFill>
                  <a:srgbClr val="0070C0"/>
                </a:solidFill>
                <a:latin typeface="Courier New" panose="02070309020205020404" pitchFamily="49" charset="0"/>
              </a:rPr>
              <a:t>		 x[</a:t>
            </a:r>
            <a:r>
              <a:rPr lang="en-US" altLang="en-US" sz="1800" dirty="0" err="1">
                <a:solidFill>
                  <a:srgbClr val="0070C0"/>
                </a:solidFill>
                <a:latin typeface="Courier New" panose="02070309020205020404" pitchFamily="49" charset="0"/>
              </a:rPr>
              <a:t>i</a:t>
            </a:r>
            <a:r>
              <a:rPr lang="en-US" altLang="en-US" sz="1800" dirty="0">
                <a:solidFill>
                  <a:srgbClr val="0070C0"/>
                </a:solidFill>
                <a:latin typeface="Courier New" panose="02070309020205020404" pitchFamily="49" charset="0"/>
              </a:rPr>
              <a:t>][j] = x[</a:t>
            </a:r>
            <a:r>
              <a:rPr lang="en-US" altLang="en-US" sz="1800" dirty="0" err="1">
                <a:solidFill>
                  <a:srgbClr val="0070C0"/>
                </a:solidFill>
                <a:latin typeface="Courier New" panose="02070309020205020404" pitchFamily="49" charset="0"/>
              </a:rPr>
              <a:t>i</a:t>
            </a:r>
            <a:r>
              <a:rPr lang="en-US" altLang="en-US" sz="1800" dirty="0">
                <a:solidFill>
                  <a:srgbClr val="0070C0"/>
                </a:solidFill>
                <a:latin typeface="Courier New" panose="02070309020205020404" pitchFamily="49" charset="0"/>
              </a:rPr>
              <a:t>][j] + r;</a:t>
            </a:r>
          </a:p>
          <a:p>
            <a:pPr marL="285750" indent="-285750">
              <a:buNone/>
              <a:tabLst>
                <a:tab pos="685800" algn="l"/>
                <a:tab pos="1085850" algn="l"/>
              </a:tabLst>
            </a:pPr>
            <a:r>
              <a:rPr lang="en-US" altLang="en-US" sz="1800" dirty="0">
                <a:latin typeface="Courier New" panose="02070309020205020404" pitchFamily="49" charset="0"/>
              </a:rPr>
              <a:t>		};</a:t>
            </a:r>
            <a:br>
              <a:rPr lang="en-US" altLang="en-US" sz="1800" dirty="0">
                <a:latin typeface="Courier New" panose="02070309020205020404" pitchFamily="49" charset="0"/>
              </a:rPr>
            </a:br>
            <a:endParaRPr lang="en-US" altLang="en-US" sz="1800" dirty="0">
              <a:latin typeface="Courier New" panose="02070309020205020404" pitchFamily="49" charset="0"/>
            </a:endParaRPr>
          </a:p>
          <a:p>
            <a:pPr marL="285750" indent="-285750">
              <a:tabLst>
                <a:tab pos="685800" algn="l"/>
                <a:tab pos="1085850" algn="l"/>
              </a:tabLst>
            </a:pPr>
            <a:r>
              <a:rPr lang="en-US" altLang="en-US" sz="3200" dirty="0"/>
              <a:t>B called </a:t>
            </a:r>
            <a:r>
              <a:rPr lang="en-US" altLang="en-US" sz="3200" i="1" dirty="0"/>
              <a:t>Blocking Factor</a:t>
            </a:r>
          </a:p>
          <a:p>
            <a:pPr marL="285750" indent="-285750">
              <a:buNone/>
              <a:tabLst>
                <a:tab pos="685800" algn="l"/>
                <a:tab pos="1085850" algn="l"/>
              </a:tabLst>
            </a:pPr>
            <a:endParaRPr lang="en-US" altLang="en-US" sz="3200" dirty="0"/>
          </a:p>
        </p:txBody>
      </p:sp>
      <p:sp>
        <p:nvSpPr>
          <p:cNvPr id="46083" name="Rectangle 1" hidden="1">
            <a:extLst>
              <a:ext uri="{FF2B5EF4-FFF2-40B4-BE49-F238E27FC236}">
                <a16:creationId xmlns:a16="http://schemas.microsoft.com/office/drawing/2014/main" id="{9C5B3001-D4CE-5294-0598-8B0B68E6F96D}"/>
              </a:ext>
            </a:extLst>
          </p:cNvPr>
          <p:cNvSpPr>
            <a:spLocks noChangeArrowheads="1"/>
          </p:cNvSpPr>
          <p:nvPr>
            <p:custDataLst>
              <p:tags r:id="rId3"/>
            </p:custDataLst>
          </p:nvPr>
        </p:nvSpPr>
        <p:spPr bwMode="auto">
          <a:xfrm>
            <a:off x="6072188" y="5181600"/>
            <a:ext cx="457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B050"/>
                </a:solidFill>
              </a:rPr>
              <a:t>This one not so obvious.  While jj is not changing, will keep reusing same region of z[][] over and over again.  If that region fits in cache (it had better – that’s why you chose B), then only have misses on z when jj changes.</a:t>
            </a:r>
          </a:p>
          <a:p>
            <a:pPr>
              <a:spcBef>
                <a:spcPct val="0"/>
              </a:spcBef>
              <a:buClrTx/>
              <a:buSzTx/>
              <a:buFontTx/>
              <a:buNone/>
            </a:pPr>
            <a:r>
              <a:rPr lang="en-US" altLang="en-US" sz="1600">
                <a:solidFill>
                  <a:srgbClr val="00B050"/>
                </a:solidFill>
              </a:rPr>
              <a:t>Capacity Misses from 2N3 + N2 to 2N3/B +N2</a:t>
            </a:r>
          </a:p>
          <a:p>
            <a:pPr>
              <a:spcBef>
                <a:spcPct val="0"/>
              </a:spcBef>
              <a:buClrTx/>
              <a:buSzTx/>
              <a:buFontTx/>
              <a:buNone/>
            </a:pPr>
            <a:endParaRPr lang="en-US" altLang="en-US" sz="1600">
              <a:solidFill>
                <a:srgbClr val="00B050"/>
              </a:solidFill>
            </a:endParaRP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7DCF26E2-D13F-09CF-0092-DABDA1B63DE2}"/>
              </a:ext>
            </a:extLst>
          </p:cNvPr>
          <p:cNvSpPr>
            <a:spLocks noGrp="1" noChangeArrowheads="1"/>
          </p:cNvSpPr>
          <p:nvPr>
            <p:ph type="title"/>
            <p:custDataLst>
              <p:tags r:id="rId1"/>
            </p:custDataLst>
          </p:nvPr>
        </p:nvSpPr>
        <p:spPr>
          <a:noFill/>
        </p:spPr>
        <p:txBody>
          <a:bodyPr/>
          <a:lstStyle/>
          <a:p>
            <a:r>
              <a:rPr lang="en-US" altLang="en-US"/>
              <a:t>Key Points</a:t>
            </a:r>
          </a:p>
        </p:txBody>
      </p:sp>
      <p:sp>
        <p:nvSpPr>
          <p:cNvPr id="48130" name="Rectangle 3">
            <a:extLst>
              <a:ext uri="{FF2B5EF4-FFF2-40B4-BE49-F238E27FC236}">
                <a16:creationId xmlns:a16="http://schemas.microsoft.com/office/drawing/2014/main" id="{E211E371-2D47-9D62-57C3-4302F5698D7D}"/>
              </a:ext>
            </a:extLst>
          </p:cNvPr>
          <p:cNvSpPr>
            <a:spLocks noGrp="1" noChangeArrowheads="1"/>
          </p:cNvSpPr>
          <p:nvPr>
            <p:ph type="body" idx="1"/>
            <p:custDataLst>
              <p:tags r:id="rId2"/>
            </p:custDataLst>
          </p:nvPr>
        </p:nvSpPr>
        <p:spPr>
          <a:xfrm>
            <a:off x="2152650" y="2425704"/>
            <a:ext cx="7562850" cy="4133850"/>
          </a:xfrm>
          <a:noFill/>
        </p:spPr>
        <p:txBody>
          <a:bodyPr/>
          <a:lstStyle/>
          <a:p>
            <a:r>
              <a:rPr lang="en-US" altLang="en-US" sz="2000" dirty="0"/>
              <a:t>3 Cs: Compulsory, Capacity, Conflict  Misses</a:t>
            </a:r>
          </a:p>
          <a:p>
            <a:r>
              <a:rPr lang="en-US" altLang="en-US" sz="2000" dirty="0"/>
              <a:t>Reducing Miss Rate</a:t>
            </a:r>
            <a:endParaRPr lang="en-US" altLang="en-US" sz="1600" dirty="0"/>
          </a:p>
          <a:p>
            <a:pPr lvl="1"/>
            <a:r>
              <a:rPr lang="en-US" altLang="en-US" sz="1800" dirty="0"/>
              <a:t>1. Reduce Misses via Larger Block Size</a:t>
            </a:r>
          </a:p>
          <a:p>
            <a:pPr lvl="1"/>
            <a:r>
              <a:rPr lang="en-US" altLang="en-US" sz="1800" dirty="0"/>
              <a:t>2. Reduce Misses via Higher Associativity</a:t>
            </a:r>
          </a:p>
          <a:p>
            <a:pPr lvl="1"/>
            <a:r>
              <a:rPr lang="en-US" altLang="en-US" sz="1800" dirty="0"/>
              <a:t>3. Reducing Misses via Victim Cache</a:t>
            </a:r>
          </a:p>
          <a:p>
            <a:pPr lvl="1"/>
            <a:r>
              <a:rPr lang="en-US" altLang="en-US" sz="1800" dirty="0"/>
              <a:t>4. Reducing Misses by HW Prefetching </a:t>
            </a:r>
            <a:r>
              <a:rPr lang="en-US" altLang="en-US" sz="1800" dirty="0" err="1"/>
              <a:t>Instr</a:t>
            </a:r>
            <a:r>
              <a:rPr lang="en-US" altLang="en-US" sz="1800" dirty="0"/>
              <a:t>, Data</a:t>
            </a:r>
          </a:p>
          <a:p>
            <a:pPr lvl="1"/>
            <a:r>
              <a:rPr lang="en-US" altLang="en-US" sz="1800" dirty="0"/>
              <a:t>5. Reducing Misses by SW Prefetching Data</a:t>
            </a:r>
          </a:p>
          <a:p>
            <a:pPr lvl="1"/>
            <a:r>
              <a:rPr lang="en-US" altLang="en-US" sz="1800" dirty="0"/>
              <a:t>6. Reducing Misses by Compiler Optimizations</a:t>
            </a:r>
          </a:p>
          <a:p>
            <a:r>
              <a:rPr lang="en-US" altLang="en-US" sz="2000" dirty="0"/>
              <a:t>Remember danger of concentrating on just one parameter when evaluating performance</a:t>
            </a:r>
          </a:p>
          <a:p>
            <a:r>
              <a:rPr lang="en-US" altLang="en-US" sz="2000" dirty="0"/>
              <a:t>Next: reducing Miss penalty</a:t>
            </a:r>
          </a:p>
        </p:txBody>
      </p:sp>
      <p:graphicFrame>
        <p:nvGraphicFramePr>
          <p:cNvPr id="48131" name="Object 4">
            <a:hlinkClick r:id="" action="ppaction://ole?verb=0"/>
            <a:extLst>
              <a:ext uri="{FF2B5EF4-FFF2-40B4-BE49-F238E27FC236}">
                <a16:creationId xmlns:a16="http://schemas.microsoft.com/office/drawing/2014/main" id="{C5A74722-352E-45AF-BE49-D86762053E4A}"/>
              </a:ext>
            </a:extLst>
          </p:cNvPr>
          <p:cNvGraphicFramePr>
            <a:graphicFrameLocks/>
          </p:cNvGraphicFramePr>
          <p:nvPr>
            <p:custDataLst>
              <p:tags r:id="rId3"/>
            </p:custDataLst>
            <p:extLst>
              <p:ext uri="{D42A27DB-BD31-4B8C-83A1-F6EECF244321}">
                <p14:modId xmlns:p14="http://schemas.microsoft.com/office/powerpoint/2010/main" val="146460754"/>
              </p:ext>
            </p:extLst>
          </p:nvPr>
        </p:nvGraphicFramePr>
        <p:xfrm>
          <a:off x="1714500" y="1784354"/>
          <a:ext cx="8864600" cy="533400"/>
        </p:xfrm>
        <a:graphic>
          <a:graphicData uri="http://schemas.openxmlformats.org/presentationml/2006/ole">
            <mc:AlternateContent xmlns:mc="http://schemas.openxmlformats.org/markup-compatibility/2006">
              <mc:Choice xmlns:v="urn:schemas-microsoft-com:vml" Requires="v">
                <p:oleObj name="Equation" r:id="rId6" imgW="6388100" imgH="393700" progId="Equation.2">
                  <p:embed/>
                </p:oleObj>
              </mc:Choice>
              <mc:Fallback>
                <p:oleObj name="Equation" r:id="rId6" imgW="6388100" imgH="393700" progId="Equation.2">
                  <p:embed/>
                  <p:pic>
                    <p:nvPicPr>
                      <p:cNvPr id="48131" name="Object 4">
                        <a:hlinkClick r:id="" action="ppaction://ole?verb=0"/>
                        <a:extLst>
                          <a:ext uri="{FF2B5EF4-FFF2-40B4-BE49-F238E27FC236}">
                            <a16:creationId xmlns:a16="http://schemas.microsoft.com/office/drawing/2014/main" id="{C5A74722-352E-45AF-BE49-D86762053E4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4500" y="1784354"/>
                        <a:ext cx="886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763736B5-91D9-499A-09A7-1F9AB6C6D9F4}"/>
              </a:ext>
            </a:extLst>
          </p:cNvPr>
          <p:cNvSpPr>
            <a:spLocks noGrp="1" noChangeArrowheads="1"/>
          </p:cNvSpPr>
          <p:nvPr>
            <p:ph type="title"/>
            <p:custDataLst>
              <p:tags r:id="rId1"/>
            </p:custDataLst>
          </p:nvPr>
        </p:nvSpPr>
        <p:spPr>
          <a:noFill/>
        </p:spPr>
        <p:txBody>
          <a:bodyPr/>
          <a:lstStyle/>
          <a:p>
            <a:r>
              <a:rPr lang="en-US" altLang="en-US"/>
              <a:t>Improving Cache Performance</a:t>
            </a:r>
          </a:p>
        </p:txBody>
      </p:sp>
      <p:sp>
        <p:nvSpPr>
          <p:cNvPr id="50178" name="Rectangle 3">
            <a:extLst>
              <a:ext uri="{FF2B5EF4-FFF2-40B4-BE49-F238E27FC236}">
                <a16:creationId xmlns:a16="http://schemas.microsoft.com/office/drawing/2014/main" id="{34740DE6-BB92-6B6F-E596-48A1823925D9}"/>
              </a:ext>
            </a:extLst>
          </p:cNvPr>
          <p:cNvSpPr>
            <a:spLocks noGrp="1" noChangeArrowheads="1"/>
          </p:cNvSpPr>
          <p:nvPr>
            <p:ph type="body" idx="1"/>
            <p:custDataLst>
              <p:tags r:id="rId2"/>
            </p:custDataLst>
          </p:nvPr>
        </p:nvSpPr>
        <p:spPr>
          <a:noFill/>
        </p:spPr>
        <p:txBody>
          <a:bodyPr/>
          <a:lstStyle/>
          <a:p>
            <a:pPr>
              <a:buFontTx/>
              <a:buNone/>
            </a:pPr>
            <a:r>
              <a:rPr lang="en-US" altLang="en-US"/>
              <a:t>1. Reduce the miss rate, </a:t>
            </a:r>
          </a:p>
          <a:p>
            <a:pPr>
              <a:buFontTx/>
              <a:buNone/>
            </a:pPr>
            <a:r>
              <a:rPr lang="en-US" altLang="en-US" i="1"/>
              <a:t>2. </a:t>
            </a:r>
            <a:r>
              <a:rPr lang="en-US" altLang="en-US" i="1">
                <a:solidFill>
                  <a:srgbClr val="FF5050"/>
                </a:solidFill>
              </a:rPr>
              <a:t>Reduce the miss penalty</a:t>
            </a:r>
            <a:r>
              <a:rPr lang="en-US" altLang="en-US"/>
              <a:t>, or</a:t>
            </a:r>
          </a:p>
          <a:p>
            <a:pPr>
              <a:buFontTx/>
              <a:buNone/>
            </a:pPr>
            <a:r>
              <a:rPr lang="en-US" altLang="en-US"/>
              <a:t>3. Reduce the time to hit in the cache. </a:t>
            </a:r>
          </a:p>
          <a:p>
            <a:pPr>
              <a:buFontTx/>
              <a:buNone/>
            </a:pPr>
            <a:endParaRPr lang="en-US" altLang="en-US"/>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EAA200C5-25B6-CF5C-AB05-78ACA4E264AB}"/>
              </a:ext>
            </a:extLst>
          </p:cNvPr>
          <p:cNvSpPr>
            <a:spLocks noGrp="1" noChangeArrowheads="1"/>
          </p:cNvSpPr>
          <p:nvPr>
            <p:ph type="title"/>
            <p:custDataLst>
              <p:tags r:id="rId1"/>
            </p:custDataLst>
          </p:nvPr>
        </p:nvSpPr>
        <p:spPr>
          <a:noFill/>
        </p:spPr>
        <p:txBody>
          <a:bodyPr/>
          <a:lstStyle/>
          <a:p>
            <a:r>
              <a:rPr lang="en-US" altLang="en-US"/>
              <a:t>Reducing Miss Penalty: Write Back</a:t>
            </a:r>
          </a:p>
        </p:txBody>
      </p:sp>
      <p:sp>
        <p:nvSpPr>
          <p:cNvPr id="113667" name="Rectangle 3">
            <a:extLst>
              <a:ext uri="{FF2B5EF4-FFF2-40B4-BE49-F238E27FC236}">
                <a16:creationId xmlns:a16="http://schemas.microsoft.com/office/drawing/2014/main" id="{095CCB5C-6B20-0C23-3796-AAEE9BDEEB71}"/>
              </a:ext>
            </a:extLst>
          </p:cNvPr>
          <p:cNvSpPr>
            <a:spLocks noGrp="1" noChangeArrowheads="1"/>
          </p:cNvSpPr>
          <p:nvPr>
            <p:ph type="body" idx="1"/>
            <p:custDataLst>
              <p:tags r:id="rId2"/>
            </p:custDataLst>
          </p:nvPr>
        </p:nvSpPr>
        <p:spPr>
          <a:xfrm>
            <a:off x="2193524" y="1743075"/>
            <a:ext cx="8001000" cy="4114800"/>
          </a:xfrm>
          <a:noFill/>
        </p:spPr>
        <p:txBody>
          <a:bodyPr/>
          <a:lstStyle/>
          <a:p>
            <a:r>
              <a:rPr lang="en-US" altLang="en-US" sz="2000" dirty="0"/>
              <a:t>Write Back Caches?</a:t>
            </a:r>
          </a:p>
          <a:p>
            <a:pPr lvl="1"/>
            <a:r>
              <a:rPr lang="en-US" altLang="en-US" sz="1800" dirty="0"/>
              <a:t>Read miss may require write of dirty block</a:t>
            </a:r>
          </a:p>
          <a:p>
            <a:pPr lvl="1"/>
            <a:r>
              <a:rPr lang="en-US" altLang="en-US" sz="1800" dirty="0"/>
              <a:t>Normal: Write dirty block to memory, and then do the read</a:t>
            </a:r>
          </a:p>
          <a:p>
            <a:pPr lvl="1"/>
            <a:r>
              <a:rPr lang="en-US" altLang="en-US" sz="1800" dirty="0"/>
              <a:t>Instead copy the dirty block to a write buffer, then do the read, and then do the write</a:t>
            </a:r>
          </a:p>
          <a:p>
            <a:pPr lvl="1"/>
            <a:r>
              <a:rPr lang="en-US" altLang="en-US" sz="1800" dirty="0"/>
              <a:t>CPU stalls less since it can restart as soon as read completes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anim calcmode="lin" valueType="num">
                                      <p:cBhvr additive="base">
                                        <p:cTn id="11" dur="500" fill="hold"/>
                                        <p:tgtEl>
                                          <p:spTgt spid="11366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366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anim calcmode="lin" valueType="num">
                                      <p:cBhvr additive="base">
                                        <p:cTn id="15" dur="500" fill="hold"/>
                                        <p:tgtEl>
                                          <p:spTgt spid="11366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366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anim calcmode="lin" valueType="num">
                                      <p:cBhvr additive="base">
                                        <p:cTn id="19" dur="500" fill="hold"/>
                                        <p:tgtEl>
                                          <p:spTgt spid="1136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366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13667">
                                            <p:txEl>
                                              <p:pRg st="4" end="4"/>
                                            </p:txEl>
                                          </p:spTgt>
                                        </p:tgtEl>
                                        <p:attrNameLst>
                                          <p:attrName>style.visibility</p:attrName>
                                        </p:attrNameLst>
                                      </p:cBhvr>
                                      <p:to>
                                        <p:strVal val="visible"/>
                                      </p:to>
                                    </p:set>
                                    <p:anim calcmode="lin" valueType="num">
                                      <p:cBhvr additive="base">
                                        <p:cTn id="23" dur="500" fill="hold"/>
                                        <p:tgtEl>
                                          <p:spTgt spid="11366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36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1CA280B9-99D3-C578-1E6D-A8FCCAFC8D12}"/>
              </a:ext>
            </a:extLst>
          </p:cNvPr>
          <p:cNvSpPr>
            <a:spLocks noGrp="1" noChangeArrowheads="1"/>
          </p:cNvSpPr>
          <p:nvPr>
            <p:ph type="title"/>
            <p:custDataLst>
              <p:tags r:id="rId1"/>
            </p:custDataLst>
          </p:nvPr>
        </p:nvSpPr>
        <p:spPr>
          <a:noFill/>
        </p:spPr>
        <p:txBody>
          <a:bodyPr/>
          <a:lstStyle/>
          <a:p>
            <a:r>
              <a:rPr lang="en-US" altLang="en-US"/>
              <a:t>Early Restart and Critical Word First</a:t>
            </a:r>
          </a:p>
        </p:txBody>
      </p:sp>
      <p:sp>
        <p:nvSpPr>
          <p:cNvPr id="119811" name="Rectangle 3">
            <a:extLst>
              <a:ext uri="{FF2B5EF4-FFF2-40B4-BE49-F238E27FC236}">
                <a16:creationId xmlns:a16="http://schemas.microsoft.com/office/drawing/2014/main" id="{D7A440F8-6E4F-034E-A846-4205F71EF7D6}"/>
              </a:ext>
            </a:extLst>
          </p:cNvPr>
          <p:cNvSpPr>
            <a:spLocks noGrp="1" noChangeArrowheads="1"/>
          </p:cNvSpPr>
          <p:nvPr>
            <p:ph type="body" idx="1"/>
            <p:custDataLst>
              <p:tags r:id="rId2"/>
            </p:custDataLst>
          </p:nvPr>
        </p:nvSpPr>
        <p:spPr>
          <a:xfrm>
            <a:off x="1895475" y="1695450"/>
            <a:ext cx="8401050" cy="4114800"/>
          </a:xfrm>
          <a:noFill/>
        </p:spPr>
        <p:txBody>
          <a:bodyPr>
            <a:normAutofit fontScale="92500"/>
          </a:bodyPr>
          <a:lstStyle/>
          <a:p>
            <a:r>
              <a:rPr lang="en-US" altLang="en-US" dirty="0"/>
              <a:t>Don’t wait for full block to be loaded before restarting CPU</a:t>
            </a:r>
          </a:p>
          <a:p>
            <a:pPr lvl="1"/>
            <a:r>
              <a:rPr lang="en-US" altLang="en-US" i="1" dirty="0">
                <a:solidFill>
                  <a:srgbClr val="FF0000"/>
                </a:solidFill>
              </a:rPr>
              <a:t>Early restart</a:t>
            </a:r>
            <a:r>
              <a:rPr lang="en-US" altLang="en-US" dirty="0"/>
              <a:t>—As soon as the requested word of the block arrives, send it to the CPU and let the CPU continue execution</a:t>
            </a:r>
          </a:p>
          <a:p>
            <a:pPr lvl="1"/>
            <a:r>
              <a:rPr lang="en-US" altLang="en-US" i="1" dirty="0">
                <a:solidFill>
                  <a:srgbClr val="FF0000"/>
                </a:solidFill>
              </a:rPr>
              <a:t>Critical Word First</a:t>
            </a:r>
            <a:r>
              <a:rPr lang="en-US" altLang="en-US" dirty="0"/>
              <a:t>—Request the missed word first from memory and send it to the CPU as soon as it arrives; let the CPU continue execution while filling the rest of the words in the block. Also called </a:t>
            </a:r>
            <a:r>
              <a:rPr lang="en-US" altLang="en-US" i="1" dirty="0"/>
              <a:t>wrapped fetch</a:t>
            </a:r>
            <a:r>
              <a:rPr lang="en-US" altLang="en-US" dirty="0"/>
              <a:t> and </a:t>
            </a:r>
            <a:r>
              <a:rPr lang="en-US" altLang="en-US" i="1" dirty="0"/>
              <a:t>requested word  first</a:t>
            </a:r>
          </a:p>
          <a:p>
            <a:r>
              <a:rPr lang="en-US" altLang="en-US" dirty="0"/>
              <a:t>Most useful with large blocks, </a:t>
            </a:r>
          </a:p>
          <a:p>
            <a:r>
              <a:rPr lang="en-US" altLang="en-US" dirty="0"/>
              <a:t>Spatial locality a problem; often we want the next sequential word soon, so not always a benefit.</a:t>
            </a:r>
          </a:p>
        </p:txBody>
      </p:sp>
      <p:sp>
        <p:nvSpPr>
          <p:cNvPr id="54275" name="Rectangle 1" hidden="1">
            <a:extLst>
              <a:ext uri="{FF2B5EF4-FFF2-40B4-BE49-F238E27FC236}">
                <a16:creationId xmlns:a16="http://schemas.microsoft.com/office/drawing/2014/main" id="{1C175985-7224-AC22-48A8-1D9FF07A2FD7}"/>
              </a:ext>
            </a:extLst>
          </p:cNvPr>
          <p:cNvSpPr>
            <a:spLocks noChangeArrowheads="1"/>
          </p:cNvSpPr>
          <p:nvPr>
            <p:custDataLst>
              <p:tags r:id="rId3"/>
            </p:custDataLst>
          </p:nvPr>
        </p:nvSpPr>
        <p:spPr bwMode="auto">
          <a:xfrm>
            <a:off x="5772150" y="5829301"/>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B050"/>
                </a:solidFill>
              </a:rPr>
              <a:t>Was more critical when bandwidth was more critical</a:t>
            </a:r>
          </a:p>
          <a:p>
            <a:pPr>
              <a:spcBef>
                <a:spcPct val="0"/>
              </a:spcBef>
              <a:buClrTx/>
              <a:buSzTx/>
              <a:buFontTx/>
              <a:buNone/>
            </a:pPr>
            <a:r>
              <a:rPr lang="en-US" altLang="en-US" sz="1600">
                <a:solidFill>
                  <a:srgbClr val="00B050"/>
                </a:solidFill>
              </a:rPr>
              <a:t>- Spatial locality issue is that you often need more words in that cache line than just the one requested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9811">
                                            <p:txEl>
                                              <p:pRg st="1" end="1"/>
                                            </p:txEl>
                                          </p:spTgt>
                                        </p:tgtEl>
                                        <p:attrNameLst>
                                          <p:attrName>style.visibility</p:attrName>
                                        </p:attrNameLst>
                                      </p:cBhvr>
                                      <p:to>
                                        <p:strVal val="visible"/>
                                      </p:to>
                                    </p:set>
                                    <p:anim calcmode="lin" valueType="num">
                                      <p:cBhvr additive="base">
                                        <p:cTn id="11" dur="500" fill="hold"/>
                                        <p:tgtEl>
                                          <p:spTgt spid="11981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98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9811">
                                            <p:txEl>
                                              <p:pRg st="2" end="2"/>
                                            </p:txEl>
                                          </p:spTgt>
                                        </p:tgtEl>
                                        <p:attrNameLst>
                                          <p:attrName>style.visibility</p:attrName>
                                        </p:attrNameLst>
                                      </p:cBhvr>
                                      <p:to>
                                        <p:strVal val="visible"/>
                                      </p:to>
                                    </p:set>
                                    <p:anim calcmode="lin" valueType="num">
                                      <p:cBhvr additive="base">
                                        <p:cTn id="15" dur="500" fill="hold"/>
                                        <p:tgtEl>
                                          <p:spTgt spid="11981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9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119811">
                                            <p:txEl>
                                              <p:pRg st="3" end="3"/>
                                            </p:txEl>
                                          </p:spTgt>
                                        </p:tgtEl>
                                        <p:attrNameLst>
                                          <p:attrName>style.visibility</p:attrName>
                                        </p:attrNameLst>
                                      </p:cBhvr>
                                      <p:to>
                                        <p:strVal val="visible"/>
                                      </p:to>
                                    </p:set>
                                    <p:anim calcmode="lin" valueType="num">
                                      <p:cBhvr additive="base">
                                        <p:cTn id="21" dur="500" fill="hold"/>
                                        <p:tgtEl>
                                          <p:spTgt spid="11981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9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 calcmode="lin" valueType="num">
                                      <p:cBhvr additive="base">
                                        <p:cTn id="27" dur="500" fill="hold"/>
                                        <p:tgtEl>
                                          <p:spTgt spid="11981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98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Line 8">
            <a:extLst>
              <a:ext uri="{FF2B5EF4-FFF2-40B4-BE49-F238E27FC236}">
                <a16:creationId xmlns:a16="http://schemas.microsoft.com/office/drawing/2014/main" id="{EAF416EE-C52A-8D26-1C9D-2413A818BFF4}"/>
              </a:ext>
            </a:extLst>
          </p:cNvPr>
          <p:cNvSpPr>
            <a:spLocks noChangeShapeType="1"/>
          </p:cNvSpPr>
          <p:nvPr>
            <p:custDataLst>
              <p:tags r:id="rId1"/>
            </p:custDataLst>
          </p:nvPr>
        </p:nvSpPr>
        <p:spPr bwMode="auto">
          <a:xfrm>
            <a:off x="5784850" y="3651250"/>
            <a:ext cx="6350" cy="19113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22" name="Rectangle 2">
            <a:extLst>
              <a:ext uri="{FF2B5EF4-FFF2-40B4-BE49-F238E27FC236}">
                <a16:creationId xmlns:a16="http://schemas.microsoft.com/office/drawing/2014/main" id="{CBEECC4F-AFA2-8B9B-8C8C-85A7C9A03676}"/>
              </a:ext>
            </a:extLst>
          </p:cNvPr>
          <p:cNvSpPr>
            <a:spLocks noGrp="1" noChangeArrowheads="1"/>
          </p:cNvSpPr>
          <p:nvPr>
            <p:ph type="title"/>
            <p:custDataLst>
              <p:tags r:id="rId2"/>
            </p:custDataLst>
          </p:nvPr>
        </p:nvSpPr>
        <p:spPr/>
        <p:txBody>
          <a:bodyPr/>
          <a:lstStyle/>
          <a:p>
            <a:r>
              <a:rPr lang="en-US" altLang="en-US"/>
              <a:t>But…</a:t>
            </a:r>
          </a:p>
        </p:txBody>
      </p:sp>
      <p:sp>
        <p:nvSpPr>
          <p:cNvPr id="56323" name="Rectangle 3">
            <a:extLst>
              <a:ext uri="{FF2B5EF4-FFF2-40B4-BE49-F238E27FC236}">
                <a16:creationId xmlns:a16="http://schemas.microsoft.com/office/drawing/2014/main" id="{8226E3BD-987E-1149-E37E-C5E5FC4FF5CF}"/>
              </a:ext>
            </a:extLst>
          </p:cNvPr>
          <p:cNvSpPr>
            <a:spLocks noGrp="1" noChangeArrowheads="1"/>
          </p:cNvSpPr>
          <p:nvPr>
            <p:ph type="body" idx="1"/>
            <p:custDataLst>
              <p:tags r:id="rId3"/>
            </p:custDataLst>
          </p:nvPr>
        </p:nvSpPr>
        <p:spPr/>
        <p:txBody>
          <a:bodyPr/>
          <a:lstStyle/>
          <a:p>
            <a:r>
              <a:rPr lang="en-US" altLang="en-US"/>
              <a:t>The primary way to reduce miss penalty…</a:t>
            </a:r>
          </a:p>
        </p:txBody>
      </p:sp>
      <p:sp>
        <p:nvSpPr>
          <p:cNvPr id="56324" name="Rectangle 4">
            <a:extLst>
              <a:ext uri="{FF2B5EF4-FFF2-40B4-BE49-F238E27FC236}">
                <a16:creationId xmlns:a16="http://schemas.microsoft.com/office/drawing/2014/main" id="{FF0176B7-5F38-02D6-962D-CF81A3E2E8E5}"/>
              </a:ext>
            </a:extLst>
          </p:cNvPr>
          <p:cNvSpPr>
            <a:spLocks noChangeArrowheads="1"/>
          </p:cNvSpPr>
          <p:nvPr>
            <p:custDataLst>
              <p:tags r:id="rId4"/>
            </p:custDataLst>
          </p:nvPr>
        </p:nvSpPr>
        <p:spPr bwMode="auto">
          <a:xfrm>
            <a:off x="5486400" y="2362200"/>
            <a:ext cx="596900" cy="368300"/>
          </a:xfrm>
          <a:prstGeom prst="rect">
            <a:avLst/>
          </a:prstGeom>
          <a:solidFill>
            <a:schemeClr val="accent1"/>
          </a:solidFill>
          <a:ln w="12700">
            <a:solidFill>
              <a:schemeClr val="tx1"/>
            </a:solidFill>
            <a:miter lim="800000"/>
            <a:headEnd/>
            <a:tailEnd/>
          </a:ln>
        </p:spPr>
        <p:txBody>
          <a:bodyPr wrap="none" lIns="90488" tIns="44450" rIns="90488" bIns="44450"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bg1"/>
                </a:solidFill>
                <a:latin typeface="+mn-lt"/>
              </a:rPr>
              <a:t>cpu</a:t>
            </a:r>
          </a:p>
        </p:txBody>
      </p:sp>
      <p:sp>
        <p:nvSpPr>
          <p:cNvPr id="56325" name="Rectangle 5">
            <a:extLst>
              <a:ext uri="{FF2B5EF4-FFF2-40B4-BE49-F238E27FC236}">
                <a16:creationId xmlns:a16="http://schemas.microsoft.com/office/drawing/2014/main" id="{A1F5EFE0-F4EA-5A5A-B285-74122DC8A383}"/>
              </a:ext>
            </a:extLst>
          </p:cNvPr>
          <p:cNvSpPr>
            <a:spLocks noChangeArrowheads="1"/>
          </p:cNvSpPr>
          <p:nvPr>
            <p:custDataLst>
              <p:tags r:id="rId5"/>
            </p:custDataLst>
          </p:nvPr>
        </p:nvSpPr>
        <p:spPr bwMode="auto">
          <a:xfrm>
            <a:off x="4800600" y="3048000"/>
            <a:ext cx="1892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tx2"/>
                </a:solidFill>
                <a:latin typeface="+mn-lt"/>
              </a:rPr>
              <a:t>cache</a:t>
            </a:r>
          </a:p>
        </p:txBody>
      </p:sp>
      <p:sp>
        <p:nvSpPr>
          <p:cNvPr id="56326" name="Line 7">
            <a:extLst>
              <a:ext uri="{FF2B5EF4-FFF2-40B4-BE49-F238E27FC236}">
                <a16:creationId xmlns:a16="http://schemas.microsoft.com/office/drawing/2014/main" id="{71BCDD90-D075-90BC-A439-C55E5D0F7791}"/>
              </a:ext>
            </a:extLst>
          </p:cNvPr>
          <p:cNvSpPr>
            <a:spLocks noChangeShapeType="1"/>
          </p:cNvSpPr>
          <p:nvPr>
            <p:custDataLst>
              <p:tags r:id="rId6"/>
            </p:custDataLst>
          </p:nvPr>
        </p:nvSpPr>
        <p:spPr bwMode="auto">
          <a:xfrm>
            <a:off x="5784850" y="273685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27" name="Line 9">
            <a:extLst>
              <a:ext uri="{FF2B5EF4-FFF2-40B4-BE49-F238E27FC236}">
                <a16:creationId xmlns:a16="http://schemas.microsoft.com/office/drawing/2014/main" id="{F5AEFAED-1DDF-D8DF-9DD2-02CE59CA2E69}"/>
              </a:ext>
            </a:extLst>
          </p:cNvPr>
          <p:cNvSpPr>
            <a:spLocks noChangeShapeType="1"/>
          </p:cNvSpPr>
          <p:nvPr>
            <p:custDataLst>
              <p:tags r:id="rId7"/>
            </p:custDataLst>
          </p:nvPr>
        </p:nvSpPr>
        <p:spPr bwMode="auto">
          <a:xfrm>
            <a:off x="4794250" y="319405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8" name="Line 10">
            <a:extLst>
              <a:ext uri="{FF2B5EF4-FFF2-40B4-BE49-F238E27FC236}">
                <a16:creationId xmlns:a16="http://schemas.microsoft.com/office/drawing/2014/main" id="{9A6A3D6E-E7FA-73F5-3274-0FFCC9F88075}"/>
              </a:ext>
            </a:extLst>
          </p:cNvPr>
          <p:cNvSpPr>
            <a:spLocks noChangeShapeType="1"/>
          </p:cNvSpPr>
          <p:nvPr>
            <p:custDataLst>
              <p:tags r:id="rId8"/>
            </p:custDataLst>
          </p:nvPr>
        </p:nvSpPr>
        <p:spPr bwMode="auto">
          <a:xfrm>
            <a:off x="4794250" y="334645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9" name="Line 11">
            <a:extLst>
              <a:ext uri="{FF2B5EF4-FFF2-40B4-BE49-F238E27FC236}">
                <a16:creationId xmlns:a16="http://schemas.microsoft.com/office/drawing/2014/main" id="{FCEFB458-C73F-CC58-D362-9592C8055013}"/>
              </a:ext>
            </a:extLst>
          </p:cNvPr>
          <p:cNvSpPr>
            <a:spLocks noChangeShapeType="1"/>
          </p:cNvSpPr>
          <p:nvPr>
            <p:custDataLst>
              <p:tags r:id="rId9"/>
            </p:custDataLst>
          </p:nvPr>
        </p:nvSpPr>
        <p:spPr bwMode="auto">
          <a:xfrm>
            <a:off x="5022850" y="365125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0" name="Line 12">
            <a:extLst>
              <a:ext uri="{FF2B5EF4-FFF2-40B4-BE49-F238E27FC236}">
                <a16:creationId xmlns:a16="http://schemas.microsoft.com/office/drawing/2014/main" id="{88A63782-DBD1-EBA3-CD97-057377CB7429}"/>
              </a:ext>
            </a:extLst>
          </p:cNvPr>
          <p:cNvSpPr>
            <a:spLocks noChangeShapeType="1"/>
          </p:cNvSpPr>
          <p:nvPr>
            <p:custDataLst>
              <p:tags r:id="rId10"/>
            </p:custDataLst>
          </p:nvPr>
        </p:nvSpPr>
        <p:spPr bwMode="auto">
          <a:xfrm>
            <a:off x="4794250" y="349885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1" name="Line 18">
            <a:extLst>
              <a:ext uri="{FF2B5EF4-FFF2-40B4-BE49-F238E27FC236}">
                <a16:creationId xmlns:a16="http://schemas.microsoft.com/office/drawing/2014/main" id="{EF2D3BCF-01D5-EAE9-7C11-F66B0A5662F7}"/>
              </a:ext>
            </a:extLst>
          </p:cNvPr>
          <p:cNvSpPr>
            <a:spLocks noChangeShapeType="1"/>
          </p:cNvSpPr>
          <p:nvPr>
            <p:custDataLst>
              <p:tags r:id="rId11"/>
            </p:custDataLst>
          </p:nvPr>
        </p:nvSpPr>
        <p:spPr bwMode="auto">
          <a:xfrm>
            <a:off x="4946650" y="304165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Line 19">
            <a:extLst>
              <a:ext uri="{FF2B5EF4-FFF2-40B4-BE49-F238E27FC236}">
                <a16:creationId xmlns:a16="http://schemas.microsoft.com/office/drawing/2014/main" id="{6759EEE3-FF3A-34F8-6A95-B7216EEE5E51}"/>
              </a:ext>
            </a:extLst>
          </p:cNvPr>
          <p:cNvSpPr>
            <a:spLocks noChangeShapeType="1"/>
          </p:cNvSpPr>
          <p:nvPr>
            <p:custDataLst>
              <p:tags r:id="rId12"/>
            </p:custDataLst>
          </p:nvPr>
        </p:nvSpPr>
        <p:spPr bwMode="auto">
          <a:xfrm>
            <a:off x="5099050" y="304165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3" name="Rectangle 22">
            <a:extLst>
              <a:ext uri="{FF2B5EF4-FFF2-40B4-BE49-F238E27FC236}">
                <a16:creationId xmlns:a16="http://schemas.microsoft.com/office/drawing/2014/main" id="{CECB71BA-EDBE-9521-9B73-3A1F569C8A14}"/>
              </a:ext>
            </a:extLst>
          </p:cNvPr>
          <p:cNvSpPr>
            <a:spLocks noChangeArrowheads="1"/>
          </p:cNvSpPr>
          <p:nvPr>
            <p:custDataLst>
              <p:tags r:id="rId13"/>
            </p:custDataLst>
          </p:nvPr>
        </p:nvSpPr>
        <p:spPr bwMode="auto">
          <a:xfrm>
            <a:off x="4953000" y="3200400"/>
            <a:ext cx="139700" cy="1397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56334" name="Rectangle 24">
            <a:extLst>
              <a:ext uri="{FF2B5EF4-FFF2-40B4-BE49-F238E27FC236}">
                <a16:creationId xmlns:a16="http://schemas.microsoft.com/office/drawing/2014/main" id="{6F86F00B-5180-3D38-3DDC-303C8ADED276}"/>
              </a:ext>
            </a:extLst>
          </p:cNvPr>
          <p:cNvSpPr>
            <a:spLocks noChangeArrowheads="1"/>
          </p:cNvSpPr>
          <p:nvPr>
            <p:custDataLst>
              <p:tags r:id="rId14"/>
            </p:custDataLst>
          </p:nvPr>
        </p:nvSpPr>
        <p:spPr bwMode="auto">
          <a:xfrm>
            <a:off x="4648200" y="5562600"/>
            <a:ext cx="2438400" cy="8382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tx2"/>
                </a:solidFill>
                <a:latin typeface="+mn-lt"/>
              </a:rPr>
              <a:t>Memory</a:t>
            </a:r>
          </a:p>
        </p:txBody>
      </p:sp>
      <p:sp>
        <p:nvSpPr>
          <p:cNvPr id="56335" name="Rectangle 1" hidden="1">
            <a:extLst>
              <a:ext uri="{FF2B5EF4-FFF2-40B4-BE49-F238E27FC236}">
                <a16:creationId xmlns:a16="http://schemas.microsoft.com/office/drawing/2014/main" id="{7CE3F1AC-61CF-5128-82BD-762E3997782C}"/>
              </a:ext>
            </a:extLst>
          </p:cNvPr>
          <p:cNvSpPr>
            <a:spLocks noChangeArrowheads="1"/>
          </p:cNvSpPr>
          <p:nvPr>
            <p:custDataLst>
              <p:tags r:id="rId15"/>
            </p:custDataLst>
          </p:nvPr>
        </p:nvSpPr>
        <p:spPr bwMode="auto">
          <a:xfrm>
            <a:off x="6072188" y="5181600"/>
            <a:ext cx="457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B050"/>
                </a:solidFill>
              </a:rPr>
              <a:t>Sound familiar?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541B03F6-CCD9-4116-B1F0-DCDFCB9264B1}"/>
              </a:ext>
            </a:extLst>
          </p:cNvPr>
          <p:cNvSpPr>
            <a:spLocks noChangeArrowheads="1"/>
          </p:cNvSpPr>
          <p:nvPr>
            <p:custDataLst>
              <p:tags r:id="rId1"/>
            </p:custDataLst>
          </p:nvPr>
        </p:nvSpPr>
        <p:spPr bwMode="auto">
          <a:xfrm>
            <a:off x="1676400" y="1066800"/>
            <a:ext cx="5791200" cy="304800"/>
          </a:xfrm>
          <a:prstGeom prst="rect">
            <a:avLst/>
          </a:prstGeom>
          <a:solidFill>
            <a:schemeClr val="bg1"/>
          </a:solidFill>
          <a:ln w="12700" algn="ctr">
            <a:solidFill>
              <a:schemeClr val="bg1"/>
            </a:solidFill>
            <a:round/>
            <a:headEnd/>
            <a:tailEnd/>
          </a:ln>
        </p:spPr>
        <p:txBody>
          <a:bodyPr wrap="none"/>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endParaRPr>
          </a:p>
        </p:txBody>
      </p:sp>
      <p:sp>
        <p:nvSpPr>
          <p:cNvPr id="6146" name="TextBox 3">
            <a:extLst>
              <a:ext uri="{FF2B5EF4-FFF2-40B4-BE49-F238E27FC236}">
                <a16:creationId xmlns:a16="http://schemas.microsoft.com/office/drawing/2014/main" id="{991C130B-BB01-2B15-2C26-3F780F36938E}"/>
              </a:ext>
            </a:extLst>
          </p:cNvPr>
          <p:cNvSpPr txBox="1">
            <a:spLocks noChangeArrowheads="1"/>
          </p:cNvSpPr>
          <p:nvPr>
            <p:custDataLst>
              <p:tags r:id="rId2"/>
            </p:custDataLst>
          </p:nvPr>
        </p:nvSpPr>
        <p:spPr bwMode="auto">
          <a:xfrm>
            <a:off x="1524000" y="15240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800">
                <a:latin typeface="Calibri" panose="020F0502020204030204" pitchFamily="34" charset="0"/>
              </a:rPr>
              <a:t>Assume a 1KB Cache with 64 byte blocks. Assume the following byte-address are repeatedly accessed in a loop.</a:t>
            </a:r>
          </a:p>
        </p:txBody>
      </p:sp>
      <p:graphicFrame>
        <p:nvGraphicFramePr>
          <p:cNvPr id="154709" name="Group 85">
            <a:extLst>
              <a:ext uri="{FF2B5EF4-FFF2-40B4-BE49-F238E27FC236}">
                <a16:creationId xmlns:a16="http://schemas.microsoft.com/office/drawing/2014/main" id="{8AE2C672-7C6B-CEA4-341C-46019CD6037B}"/>
              </a:ext>
            </a:extLst>
          </p:cNvPr>
          <p:cNvGraphicFramePr>
            <a:graphicFrameLocks noGrp="1"/>
          </p:cNvGraphicFramePr>
          <p:nvPr>
            <p:custDataLst>
              <p:tags r:id="rId3"/>
            </p:custDataLst>
            <p:extLst>
              <p:ext uri="{D42A27DB-BD31-4B8C-83A1-F6EECF244321}">
                <p14:modId xmlns:p14="http://schemas.microsoft.com/office/powerpoint/2010/main" val="4758398"/>
              </p:ext>
            </p:extLst>
          </p:nvPr>
        </p:nvGraphicFramePr>
        <p:xfrm>
          <a:off x="6019800" y="3657600"/>
          <a:ext cx="4419600" cy="2682240"/>
        </p:xfrm>
        <a:graphic>
          <a:graphicData uri="http://schemas.openxmlformats.org/drawingml/2006/table">
            <a:tbl>
              <a:tblPr/>
              <a:tblGrid>
                <a:gridCol w="1163638">
                  <a:extLst>
                    <a:ext uri="{9D8B030D-6E8A-4147-A177-3AD203B41FA5}">
                      <a16:colId xmlns:a16="http://schemas.microsoft.com/office/drawing/2014/main" val="20000"/>
                    </a:ext>
                  </a:extLst>
                </a:gridCol>
                <a:gridCol w="3255962">
                  <a:extLst>
                    <a:ext uri="{9D8B030D-6E8A-4147-A177-3AD203B41FA5}">
                      <a16:colId xmlns:a16="http://schemas.microsoft.com/office/drawing/2014/main" val="20001"/>
                    </a:ext>
                  </a:extLst>
                </a:gridCol>
              </a:tblGrid>
              <a:tr h="457200">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dirty="0">
                          <a:ln>
                            <a:noFill/>
                          </a:ln>
                          <a:solidFill>
                            <a:srgbClr val="FFFFFF"/>
                          </a:solidFill>
                          <a:effectLst/>
                          <a:latin typeface="+mn-lt"/>
                        </a:rPr>
                        <a:t>Selection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a:ln>
                            <a:noFill/>
                          </a:ln>
                          <a:solidFill>
                            <a:srgbClr val="FFFFFF"/>
                          </a:solidFill>
                          <a:effectLst/>
                          <a:latin typeface="+mn-lt"/>
                        </a:rPr>
                        <a:t>Address Stream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69888">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7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69888">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37147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More than one of the above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37147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None of the above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sp>
        <p:nvSpPr>
          <p:cNvPr id="6170" name="Text Box 38">
            <a:extLst>
              <a:ext uri="{FF2B5EF4-FFF2-40B4-BE49-F238E27FC236}">
                <a16:creationId xmlns:a16="http://schemas.microsoft.com/office/drawing/2014/main" id="{6FBCC15B-9FD7-F902-9ADD-80EEE2299903}"/>
              </a:ext>
            </a:extLst>
          </p:cNvPr>
          <p:cNvSpPr txBox="1">
            <a:spLocks noChangeArrowheads="1"/>
          </p:cNvSpPr>
          <p:nvPr>
            <p:custDataLst>
              <p:tags r:id="rId4"/>
            </p:custDataLst>
          </p:nvPr>
        </p:nvSpPr>
        <p:spPr bwMode="auto">
          <a:xfrm>
            <a:off x="4662488" y="1549400"/>
            <a:ext cx="2895600" cy="1200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solidFill>
                  <a:schemeClr val="tx2"/>
                </a:solidFill>
              </a:rPr>
              <a:t>000000 0000 000000</a:t>
            </a:r>
          </a:p>
          <a:p>
            <a:pPr>
              <a:spcBef>
                <a:spcPct val="0"/>
              </a:spcBef>
              <a:buClrTx/>
              <a:buSzTx/>
              <a:buFontTx/>
              <a:buNone/>
            </a:pPr>
            <a:r>
              <a:rPr lang="en-US" altLang="en-US">
                <a:solidFill>
                  <a:schemeClr val="tx2"/>
                </a:solidFill>
              </a:rPr>
              <a:t>000000 0100 000100</a:t>
            </a:r>
          </a:p>
          <a:p>
            <a:pPr>
              <a:spcBef>
                <a:spcPct val="0"/>
              </a:spcBef>
              <a:buClrTx/>
              <a:buSzTx/>
              <a:buFontTx/>
              <a:buNone/>
            </a:pPr>
            <a:r>
              <a:rPr lang="en-US" altLang="en-US">
                <a:solidFill>
                  <a:schemeClr val="tx2"/>
                </a:solidFill>
              </a:rPr>
              <a:t>000001 0000 000000</a:t>
            </a:r>
          </a:p>
        </p:txBody>
      </p:sp>
      <p:sp>
        <p:nvSpPr>
          <p:cNvPr id="6171" name="Text Box 39">
            <a:extLst>
              <a:ext uri="{FF2B5EF4-FFF2-40B4-BE49-F238E27FC236}">
                <a16:creationId xmlns:a16="http://schemas.microsoft.com/office/drawing/2014/main" id="{92EE1A41-D467-79C8-BE56-515CDDAF0B6A}"/>
              </a:ext>
            </a:extLst>
          </p:cNvPr>
          <p:cNvSpPr txBox="1">
            <a:spLocks noChangeArrowheads="1"/>
          </p:cNvSpPr>
          <p:nvPr>
            <p:custDataLst>
              <p:tags r:id="rId5"/>
            </p:custDataLst>
          </p:nvPr>
        </p:nvSpPr>
        <p:spPr bwMode="auto">
          <a:xfrm>
            <a:off x="1706563" y="1557338"/>
            <a:ext cx="2819400" cy="1200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solidFill>
                  <a:schemeClr val="tx2"/>
                </a:solidFill>
              </a:rPr>
              <a:t>000000 0000 000000</a:t>
            </a:r>
          </a:p>
          <a:p>
            <a:pPr>
              <a:spcBef>
                <a:spcPct val="0"/>
              </a:spcBef>
              <a:buClrTx/>
              <a:buSzTx/>
              <a:buFontTx/>
              <a:buNone/>
            </a:pPr>
            <a:r>
              <a:rPr lang="en-US" altLang="en-US">
                <a:solidFill>
                  <a:schemeClr val="tx2"/>
                </a:solidFill>
              </a:rPr>
              <a:t>000000 1000 000100</a:t>
            </a:r>
          </a:p>
          <a:p>
            <a:pPr>
              <a:spcBef>
                <a:spcPct val="0"/>
              </a:spcBef>
              <a:buClrTx/>
              <a:buSzTx/>
              <a:buFontTx/>
              <a:buNone/>
            </a:pPr>
            <a:r>
              <a:rPr lang="en-US" altLang="en-US">
                <a:solidFill>
                  <a:schemeClr val="tx2"/>
                </a:solidFill>
              </a:rPr>
              <a:t>000001 0000 000000</a:t>
            </a:r>
          </a:p>
        </p:txBody>
      </p:sp>
      <p:sp>
        <p:nvSpPr>
          <p:cNvPr id="6172" name="Text Box 40">
            <a:extLst>
              <a:ext uri="{FF2B5EF4-FFF2-40B4-BE49-F238E27FC236}">
                <a16:creationId xmlns:a16="http://schemas.microsoft.com/office/drawing/2014/main" id="{4EC4FEE1-3577-7483-B50E-4C7BB2DF2574}"/>
              </a:ext>
            </a:extLst>
          </p:cNvPr>
          <p:cNvSpPr txBox="1">
            <a:spLocks noChangeArrowheads="1"/>
          </p:cNvSpPr>
          <p:nvPr>
            <p:custDataLst>
              <p:tags r:id="rId6"/>
            </p:custDataLst>
          </p:nvPr>
        </p:nvSpPr>
        <p:spPr bwMode="auto">
          <a:xfrm>
            <a:off x="7696200" y="1543050"/>
            <a:ext cx="2895600" cy="1200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solidFill>
                  <a:schemeClr val="tx2"/>
                </a:solidFill>
              </a:rPr>
              <a:t>000000 0000 000000</a:t>
            </a:r>
          </a:p>
          <a:p>
            <a:pPr>
              <a:spcBef>
                <a:spcPct val="0"/>
              </a:spcBef>
              <a:buClrTx/>
              <a:buSzTx/>
              <a:buFontTx/>
              <a:buNone/>
            </a:pPr>
            <a:r>
              <a:rPr lang="en-US" altLang="en-US">
                <a:solidFill>
                  <a:schemeClr val="tx2"/>
                </a:solidFill>
              </a:rPr>
              <a:t>000000 0100 000100</a:t>
            </a:r>
          </a:p>
          <a:p>
            <a:pPr>
              <a:spcBef>
                <a:spcPct val="0"/>
              </a:spcBef>
              <a:buClrTx/>
              <a:buSzTx/>
              <a:buFontTx/>
              <a:buNone/>
            </a:pPr>
            <a:r>
              <a:rPr lang="en-US" altLang="en-US">
                <a:solidFill>
                  <a:schemeClr val="tx2"/>
                </a:solidFill>
              </a:rPr>
              <a:t>000001 1000 000000</a:t>
            </a:r>
          </a:p>
        </p:txBody>
      </p:sp>
      <p:sp>
        <p:nvSpPr>
          <p:cNvPr id="6173" name="Text Box 41">
            <a:extLst>
              <a:ext uri="{FF2B5EF4-FFF2-40B4-BE49-F238E27FC236}">
                <a16:creationId xmlns:a16="http://schemas.microsoft.com/office/drawing/2014/main" id="{E1A4557B-E9D2-8630-D15E-3D8D5B0B77D8}"/>
              </a:ext>
            </a:extLst>
          </p:cNvPr>
          <p:cNvSpPr txBox="1">
            <a:spLocks noChangeArrowheads="1"/>
          </p:cNvSpPr>
          <p:nvPr>
            <p:custDataLst>
              <p:tags r:id="rId7"/>
            </p:custDataLst>
          </p:nvPr>
        </p:nvSpPr>
        <p:spPr bwMode="auto">
          <a:xfrm>
            <a:off x="1546225" y="3548064"/>
            <a:ext cx="38100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50000"/>
              </a:spcBef>
              <a:buClrTx/>
              <a:buSzTx/>
              <a:buFontTx/>
              <a:buNone/>
            </a:pPr>
            <a:r>
              <a:rPr lang="en-US" altLang="en-US" sz="2000">
                <a:solidFill>
                  <a:schemeClr val="tx2"/>
                </a:solidFill>
                <a:latin typeface="+mn-lt"/>
              </a:rPr>
              <a:t>*The addresses above are broken up (bitwise) for a DM Cache.  </a:t>
            </a:r>
          </a:p>
          <a:p>
            <a:pPr>
              <a:spcBef>
                <a:spcPct val="50000"/>
              </a:spcBef>
              <a:buClrTx/>
              <a:buSzTx/>
              <a:buFontTx/>
              <a:buNone/>
            </a:pPr>
            <a:r>
              <a:rPr lang="en-US" altLang="en-US" sz="2000">
                <a:solidFill>
                  <a:schemeClr val="tx2"/>
                </a:solidFill>
                <a:latin typeface="+mn-lt"/>
              </a:rPr>
              <a:t>For which of the address streams above does a 2-way set-associative cache (same size cache, same block size) </a:t>
            </a:r>
            <a:r>
              <a:rPr lang="en-US" altLang="en-US" sz="2000">
                <a:solidFill>
                  <a:srgbClr val="FF0000"/>
                </a:solidFill>
                <a:latin typeface="+mn-lt"/>
              </a:rPr>
              <a:t>suffer a worse hit rate</a:t>
            </a:r>
            <a:r>
              <a:rPr lang="en-US" altLang="en-US" sz="2000">
                <a:solidFill>
                  <a:schemeClr val="tx2"/>
                </a:solidFill>
                <a:latin typeface="+mn-lt"/>
              </a:rPr>
              <a:t> than a DM cache?</a:t>
            </a:r>
          </a:p>
        </p:txBody>
      </p:sp>
      <p:sp>
        <p:nvSpPr>
          <p:cNvPr id="6174" name="Text Box 80">
            <a:extLst>
              <a:ext uri="{FF2B5EF4-FFF2-40B4-BE49-F238E27FC236}">
                <a16:creationId xmlns:a16="http://schemas.microsoft.com/office/drawing/2014/main" id="{B5461E10-A33D-761C-34C8-BB7425755ACA}"/>
              </a:ext>
            </a:extLst>
          </p:cNvPr>
          <p:cNvSpPr txBox="1">
            <a:spLocks noChangeArrowheads="1"/>
          </p:cNvSpPr>
          <p:nvPr>
            <p:custDataLst>
              <p:tags r:id="rId8"/>
            </p:custDataLst>
          </p:nvPr>
        </p:nvSpPr>
        <p:spPr bwMode="auto">
          <a:xfrm>
            <a:off x="2895600" y="1049338"/>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50000"/>
              </a:spcBef>
              <a:buClrTx/>
              <a:buSzTx/>
              <a:buFontTx/>
              <a:buNone/>
            </a:pPr>
            <a:r>
              <a:rPr lang="en-US" altLang="en-US" sz="2800">
                <a:solidFill>
                  <a:srgbClr val="FF0000"/>
                </a:solidFill>
              </a:rPr>
              <a:t>1</a:t>
            </a:r>
          </a:p>
        </p:txBody>
      </p:sp>
      <p:sp>
        <p:nvSpPr>
          <p:cNvPr id="6175" name="Text Box 81">
            <a:extLst>
              <a:ext uri="{FF2B5EF4-FFF2-40B4-BE49-F238E27FC236}">
                <a16:creationId xmlns:a16="http://schemas.microsoft.com/office/drawing/2014/main" id="{21F16DEA-C6E8-8B05-84A2-82C7842F0E80}"/>
              </a:ext>
            </a:extLst>
          </p:cNvPr>
          <p:cNvSpPr txBox="1">
            <a:spLocks noChangeArrowheads="1"/>
          </p:cNvSpPr>
          <p:nvPr>
            <p:custDataLst>
              <p:tags r:id="rId9"/>
            </p:custDataLst>
          </p:nvPr>
        </p:nvSpPr>
        <p:spPr bwMode="auto">
          <a:xfrm>
            <a:off x="5867400" y="1066801"/>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50000"/>
              </a:spcBef>
              <a:buClrTx/>
              <a:buSzTx/>
              <a:buFontTx/>
              <a:buNone/>
            </a:pPr>
            <a:r>
              <a:rPr lang="en-US" altLang="en-US" sz="2800">
                <a:solidFill>
                  <a:srgbClr val="FF0000"/>
                </a:solidFill>
              </a:rPr>
              <a:t>2</a:t>
            </a:r>
          </a:p>
        </p:txBody>
      </p:sp>
      <p:sp>
        <p:nvSpPr>
          <p:cNvPr id="6176" name="Text Box 82">
            <a:extLst>
              <a:ext uri="{FF2B5EF4-FFF2-40B4-BE49-F238E27FC236}">
                <a16:creationId xmlns:a16="http://schemas.microsoft.com/office/drawing/2014/main" id="{AFE106A8-1FAC-AF12-A379-5E23FF96405B}"/>
              </a:ext>
            </a:extLst>
          </p:cNvPr>
          <p:cNvSpPr txBox="1">
            <a:spLocks noChangeArrowheads="1"/>
          </p:cNvSpPr>
          <p:nvPr>
            <p:custDataLst>
              <p:tags r:id="rId10"/>
            </p:custDataLst>
          </p:nvPr>
        </p:nvSpPr>
        <p:spPr bwMode="auto">
          <a:xfrm>
            <a:off x="8839200" y="1066801"/>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50000"/>
              </a:spcBef>
              <a:buClrTx/>
              <a:buSzTx/>
              <a:buFontTx/>
              <a:buNone/>
            </a:pPr>
            <a:r>
              <a:rPr lang="en-US" altLang="en-US" sz="2800">
                <a:solidFill>
                  <a:srgbClr val="FF0000"/>
                </a:solidFill>
              </a:rPr>
              <a:t>3</a:t>
            </a:r>
          </a:p>
        </p:txBody>
      </p:sp>
      <p:sp>
        <p:nvSpPr>
          <p:cNvPr id="6177" name="Text Box 83" hidden="1">
            <a:extLst>
              <a:ext uri="{FF2B5EF4-FFF2-40B4-BE49-F238E27FC236}">
                <a16:creationId xmlns:a16="http://schemas.microsoft.com/office/drawing/2014/main" id="{60CFE7E4-61BF-07CC-8851-289C8027C569}"/>
              </a:ext>
            </a:extLst>
          </p:cNvPr>
          <p:cNvSpPr txBox="1">
            <a:spLocks noChangeArrowheads="1"/>
          </p:cNvSpPr>
          <p:nvPr>
            <p:custDataLst>
              <p:tags r:id="rId11"/>
            </p:custDataLst>
          </p:nvPr>
        </p:nvSpPr>
        <p:spPr bwMode="auto">
          <a:xfrm>
            <a:off x="1676400" y="5926139"/>
            <a:ext cx="2679700" cy="923925"/>
          </a:xfrm>
          <a:prstGeom prst="rect">
            <a:avLst/>
          </a:prstGeom>
          <a:solidFill>
            <a:srgbClr val="00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0000"/>
                </a:solidFill>
              </a:rPr>
              <a:t>1:  33% DM, 0% 2-way</a:t>
            </a:r>
          </a:p>
          <a:p>
            <a:pPr>
              <a:spcBef>
                <a:spcPct val="0"/>
              </a:spcBef>
              <a:buClrTx/>
              <a:buSzTx/>
              <a:buFontTx/>
              <a:buNone/>
            </a:pPr>
            <a:r>
              <a:rPr lang="en-US" altLang="en-US" sz="1800">
                <a:solidFill>
                  <a:srgbClr val="FF0000"/>
                </a:solidFill>
              </a:rPr>
              <a:t>2: 33% DM, 100% 2-way</a:t>
            </a:r>
          </a:p>
          <a:p>
            <a:pPr>
              <a:spcBef>
                <a:spcPct val="0"/>
              </a:spcBef>
              <a:buClrTx/>
              <a:buSzTx/>
              <a:buFontTx/>
              <a:buNone/>
            </a:pPr>
            <a:r>
              <a:rPr lang="en-US" altLang="en-US" sz="1800">
                <a:solidFill>
                  <a:srgbClr val="FF0000"/>
                </a:solidFill>
              </a:rPr>
              <a:t>3: 100% DM, 100% 2-way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Line 2">
            <a:extLst>
              <a:ext uri="{FF2B5EF4-FFF2-40B4-BE49-F238E27FC236}">
                <a16:creationId xmlns:a16="http://schemas.microsoft.com/office/drawing/2014/main" id="{AC210F0E-A14E-5807-712A-F69BA2D0CC3A}"/>
              </a:ext>
            </a:extLst>
          </p:cNvPr>
          <p:cNvSpPr>
            <a:spLocks noChangeShapeType="1"/>
          </p:cNvSpPr>
          <p:nvPr>
            <p:custDataLst>
              <p:tags r:id="rId1"/>
            </p:custDataLst>
          </p:nvPr>
        </p:nvSpPr>
        <p:spPr bwMode="auto">
          <a:xfrm>
            <a:off x="5784850" y="3651250"/>
            <a:ext cx="6350" cy="19113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0" name="Rectangle 3">
            <a:extLst>
              <a:ext uri="{FF2B5EF4-FFF2-40B4-BE49-F238E27FC236}">
                <a16:creationId xmlns:a16="http://schemas.microsoft.com/office/drawing/2014/main" id="{6F23C14E-E9F2-2E44-264C-6C128E236E30}"/>
              </a:ext>
            </a:extLst>
          </p:cNvPr>
          <p:cNvSpPr>
            <a:spLocks noGrp="1" noChangeArrowheads="1"/>
          </p:cNvSpPr>
          <p:nvPr>
            <p:ph type="title"/>
            <p:custDataLst>
              <p:tags r:id="rId2"/>
            </p:custDataLst>
          </p:nvPr>
        </p:nvSpPr>
        <p:spPr/>
        <p:txBody>
          <a:bodyPr/>
          <a:lstStyle/>
          <a:p>
            <a:r>
              <a:rPr lang="en-US" altLang="en-US"/>
              <a:t>But…</a:t>
            </a:r>
          </a:p>
        </p:txBody>
      </p:sp>
      <p:sp>
        <p:nvSpPr>
          <p:cNvPr id="58371" name="Rectangle 4">
            <a:extLst>
              <a:ext uri="{FF2B5EF4-FFF2-40B4-BE49-F238E27FC236}">
                <a16:creationId xmlns:a16="http://schemas.microsoft.com/office/drawing/2014/main" id="{5200D1BC-64DE-E675-B673-E8318D8E3593}"/>
              </a:ext>
            </a:extLst>
          </p:cNvPr>
          <p:cNvSpPr>
            <a:spLocks noGrp="1" noChangeArrowheads="1"/>
          </p:cNvSpPr>
          <p:nvPr>
            <p:ph type="body" idx="1"/>
            <p:custDataLst>
              <p:tags r:id="rId3"/>
            </p:custDataLst>
          </p:nvPr>
        </p:nvSpPr>
        <p:spPr/>
        <p:txBody>
          <a:bodyPr/>
          <a:lstStyle/>
          <a:p>
            <a:r>
              <a:rPr lang="en-US" altLang="en-US"/>
              <a:t>The primary way to reduce miss penalty…</a:t>
            </a:r>
          </a:p>
        </p:txBody>
      </p:sp>
      <p:sp>
        <p:nvSpPr>
          <p:cNvPr id="58372" name="Rectangle 5">
            <a:extLst>
              <a:ext uri="{FF2B5EF4-FFF2-40B4-BE49-F238E27FC236}">
                <a16:creationId xmlns:a16="http://schemas.microsoft.com/office/drawing/2014/main" id="{C5ACDF21-DE20-10E6-B2E6-4D0D385E59A2}"/>
              </a:ext>
            </a:extLst>
          </p:cNvPr>
          <p:cNvSpPr>
            <a:spLocks noChangeArrowheads="1"/>
          </p:cNvSpPr>
          <p:nvPr>
            <p:custDataLst>
              <p:tags r:id="rId4"/>
            </p:custDataLst>
          </p:nvPr>
        </p:nvSpPr>
        <p:spPr bwMode="auto">
          <a:xfrm>
            <a:off x="5486400" y="2362200"/>
            <a:ext cx="596900" cy="368300"/>
          </a:xfrm>
          <a:prstGeom prst="rect">
            <a:avLst/>
          </a:prstGeom>
          <a:solidFill>
            <a:schemeClr val="accent1"/>
          </a:solidFill>
          <a:ln w="12700">
            <a:solidFill>
              <a:schemeClr val="tx1"/>
            </a:solidFill>
            <a:miter lim="800000"/>
            <a:headEnd/>
            <a:tailEnd/>
          </a:ln>
        </p:spPr>
        <p:txBody>
          <a:bodyPr wrap="none" lIns="90488" tIns="44450" rIns="90488" bIns="44450"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bg1"/>
                </a:solidFill>
                <a:latin typeface="+mn-lt"/>
              </a:rPr>
              <a:t>cpu</a:t>
            </a:r>
          </a:p>
        </p:txBody>
      </p:sp>
      <p:sp>
        <p:nvSpPr>
          <p:cNvPr id="58373" name="Rectangle 6">
            <a:extLst>
              <a:ext uri="{FF2B5EF4-FFF2-40B4-BE49-F238E27FC236}">
                <a16:creationId xmlns:a16="http://schemas.microsoft.com/office/drawing/2014/main" id="{EAFFBB12-F0C9-4230-0288-21F07D377C5D}"/>
              </a:ext>
            </a:extLst>
          </p:cNvPr>
          <p:cNvSpPr>
            <a:spLocks noChangeArrowheads="1"/>
          </p:cNvSpPr>
          <p:nvPr>
            <p:custDataLst>
              <p:tags r:id="rId5"/>
            </p:custDataLst>
          </p:nvPr>
        </p:nvSpPr>
        <p:spPr bwMode="auto">
          <a:xfrm>
            <a:off x="4800600" y="3048000"/>
            <a:ext cx="1892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tx2"/>
                </a:solidFill>
                <a:latin typeface="+mn-lt"/>
              </a:rPr>
              <a:t>cache</a:t>
            </a:r>
          </a:p>
        </p:txBody>
      </p:sp>
      <p:sp>
        <p:nvSpPr>
          <p:cNvPr id="58374" name="Rectangle 7">
            <a:extLst>
              <a:ext uri="{FF2B5EF4-FFF2-40B4-BE49-F238E27FC236}">
                <a16:creationId xmlns:a16="http://schemas.microsoft.com/office/drawing/2014/main" id="{A60B7A87-C829-8338-5175-ED6484FE8445}"/>
              </a:ext>
            </a:extLst>
          </p:cNvPr>
          <p:cNvSpPr>
            <a:spLocks noChangeArrowheads="1"/>
          </p:cNvSpPr>
          <p:nvPr>
            <p:custDataLst>
              <p:tags r:id="rId6"/>
            </p:custDataLst>
          </p:nvPr>
        </p:nvSpPr>
        <p:spPr bwMode="auto">
          <a:xfrm>
            <a:off x="4648200" y="4038600"/>
            <a:ext cx="2425700" cy="901700"/>
          </a:xfrm>
          <a:prstGeom prst="rect">
            <a:avLst/>
          </a:prstGeom>
          <a:solidFill>
            <a:schemeClr val="tx2">
              <a:lumMod val="20000"/>
              <a:lumOff val="80000"/>
            </a:schemeClr>
          </a:solidFill>
          <a:ln w="28575">
            <a:solidFill>
              <a:schemeClr val="tx1"/>
            </a:solidFill>
            <a:miter lim="800000"/>
            <a:headEnd/>
            <a:tailEnd/>
          </a:ln>
        </p:spPr>
        <p:txBody>
          <a:bodyPr wrap="none" lIns="90488" tIns="44450" rIns="90488" bIns="44450"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tx2"/>
                </a:solidFill>
                <a:latin typeface="+mn-lt"/>
              </a:rPr>
              <a:t>cache</a:t>
            </a:r>
          </a:p>
        </p:txBody>
      </p:sp>
      <p:sp>
        <p:nvSpPr>
          <p:cNvPr id="58375" name="Line 8">
            <a:extLst>
              <a:ext uri="{FF2B5EF4-FFF2-40B4-BE49-F238E27FC236}">
                <a16:creationId xmlns:a16="http://schemas.microsoft.com/office/drawing/2014/main" id="{A222453E-BB90-2836-56C8-0FEF8B3D72E6}"/>
              </a:ext>
            </a:extLst>
          </p:cNvPr>
          <p:cNvSpPr>
            <a:spLocks noChangeShapeType="1"/>
          </p:cNvSpPr>
          <p:nvPr>
            <p:custDataLst>
              <p:tags r:id="rId7"/>
            </p:custDataLst>
          </p:nvPr>
        </p:nvSpPr>
        <p:spPr bwMode="auto">
          <a:xfrm>
            <a:off x="5784850" y="273685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6" name="Line 9">
            <a:extLst>
              <a:ext uri="{FF2B5EF4-FFF2-40B4-BE49-F238E27FC236}">
                <a16:creationId xmlns:a16="http://schemas.microsoft.com/office/drawing/2014/main" id="{8A935D63-7C82-D753-F167-EDE5F7A039ED}"/>
              </a:ext>
            </a:extLst>
          </p:cNvPr>
          <p:cNvSpPr>
            <a:spLocks noChangeShapeType="1"/>
          </p:cNvSpPr>
          <p:nvPr>
            <p:custDataLst>
              <p:tags r:id="rId8"/>
            </p:custDataLst>
          </p:nvPr>
        </p:nvSpPr>
        <p:spPr bwMode="auto">
          <a:xfrm>
            <a:off x="4794250" y="319405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7" name="Line 10">
            <a:extLst>
              <a:ext uri="{FF2B5EF4-FFF2-40B4-BE49-F238E27FC236}">
                <a16:creationId xmlns:a16="http://schemas.microsoft.com/office/drawing/2014/main" id="{609B919A-CF39-CFD8-1046-6DF78DC03B4A}"/>
              </a:ext>
            </a:extLst>
          </p:cNvPr>
          <p:cNvSpPr>
            <a:spLocks noChangeShapeType="1"/>
          </p:cNvSpPr>
          <p:nvPr>
            <p:custDataLst>
              <p:tags r:id="rId9"/>
            </p:custDataLst>
          </p:nvPr>
        </p:nvSpPr>
        <p:spPr bwMode="auto">
          <a:xfrm>
            <a:off x="4794250" y="334645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8" name="Line 11">
            <a:extLst>
              <a:ext uri="{FF2B5EF4-FFF2-40B4-BE49-F238E27FC236}">
                <a16:creationId xmlns:a16="http://schemas.microsoft.com/office/drawing/2014/main" id="{BA5A2AC7-FFFB-EB2A-4FDE-B86A10C501B7}"/>
              </a:ext>
            </a:extLst>
          </p:cNvPr>
          <p:cNvSpPr>
            <a:spLocks noChangeShapeType="1"/>
          </p:cNvSpPr>
          <p:nvPr>
            <p:custDataLst>
              <p:tags r:id="rId10"/>
            </p:custDataLst>
          </p:nvPr>
        </p:nvSpPr>
        <p:spPr bwMode="auto">
          <a:xfrm>
            <a:off x="5022850" y="365125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9" name="Line 12">
            <a:extLst>
              <a:ext uri="{FF2B5EF4-FFF2-40B4-BE49-F238E27FC236}">
                <a16:creationId xmlns:a16="http://schemas.microsoft.com/office/drawing/2014/main" id="{0F227350-38B2-AAEA-C690-D963ABA51BB2}"/>
              </a:ext>
            </a:extLst>
          </p:cNvPr>
          <p:cNvSpPr>
            <a:spLocks noChangeShapeType="1"/>
          </p:cNvSpPr>
          <p:nvPr>
            <p:custDataLst>
              <p:tags r:id="rId11"/>
            </p:custDataLst>
          </p:nvPr>
        </p:nvSpPr>
        <p:spPr bwMode="auto">
          <a:xfrm>
            <a:off x="4794250" y="349885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0" name="Line 13">
            <a:extLst>
              <a:ext uri="{FF2B5EF4-FFF2-40B4-BE49-F238E27FC236}">
                <a16:creationId xmlns:a16="http://schemas.microsoft.com/office/drawing/2014/main" id="{8118E1C7-D22C-1DE6-CF08-AA679C37ADB6}"/>
              </a:ext>
            </a:extLst>
          </p:cNvPr>
          <p:cNvSpPr>
            <a:spLocks noChangeShapeType="1"/>
          </p:cNvSpPr>
          <p:nvPr>
            <p:custDataLst>
              <p:tags r:id="rId12"/>
            </p:custDataLst>
          </p:nvPr>
        </p:nvSpPr>
        <p:spPr bwMode="auto">
          <a:xfrm>
            <a:off x="4641850" y="418465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1" name="Line 14">
            <a:extLst>
              <a:ext uri="{FF2B5EF4-FFF2-40B4-BE49-F238E27FC236}">
                <a16:creationId xmlns:a16="http://schemas.microsoft.com/office/drawing/2014/main" id="{9AA6E99B-AAD9-B717-637E-3D5D85090956}"/>
              </a:ext>
            </a:extLst>
          </p:cNvPr>
          <p:cNvSpPr>
            <a:spLocks noChangeShapeType="1"/>
          </p:cNvSpPr>
          <p:nvPr>
            <p:custDataLst>
              <p:tags r:id="rId13"/>
            </p:custDataLst>
          </p:nvPr>
        </p:nvSpPr>
        <p:spPr bwMode="auto">
          <a:xfrm>
            <a:off x="4641850" y="433705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2" name="Line 15">
            <a:extLst>
              <a:ext uri="{FF2B5EF4-FFF2-40B4-BE49-F238E27FC236}">
                <a16:creationId xmlns:a16="http://schemas.microsoft.com/office/drawing/2014/main" id="{7E0F13DD-7AC9-4B40-5F9A-44978CD6A120}"/>
              </a:ext>
            </a:extLst>
          </p:cNvPr>
          <p:cNvSpPr>
            <a:spLocks noChangeShapeType="1"/>
          </p:cNvSpPr>
          <p:nvPr>
            <p:custDataLst>
              <p:tags r:id="rId14"/>
            </p:custDataLst>
          </p:nvPr>
        </p:nvSpPr>
        <p:spPr bwMode="auto">
          <a:xfrm>
            <a:off x="4641850" y="448945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3" name="Line 16">
            <a:extLst>
              <a:ext uri="{FF2B5EF4-FFF2-40B4-BE49-F238E27FC236}">
                <a16:creationId xmlns:a16="http://schemas.microsoft.com/office/drawing/2014/main" id="{82037BB1-7ECF-237B-B9F9-F132F28BD469}"/>
              </a:ext>
            </a:extLst>
          </p:cNvPr>
          <p:cNvSpPr>
            <a:spLocks noChangeShapeType="1"/>
          </p:cNvSpPr>
          <p:nvPr>
            <p:custDataLst>
              <p:tags r:id="rId15"/>
            </p:custDataLst>
          </p:nvPr>
        </p:nvSpPr>
        <p:spPr bwMode="auto">
          <a:xfrm>
            <a:off x="4641850" y="464185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4" name="Line 17">
            <a:extLst>
              <a:ext uri="{FF2B5EF4-FFF2-40B4-BE49-F238E27FC236}">
                <a16:creationId xmlns:a16="http://schemas.microsoft.com/office/drawing/2014/main" id="{BDD9EF53-1605-D16D-4E9C-39D12D59877A}"/>
              </a:ext>
            </a:extLst>
          </p:cNvPr>
          <p:cNvSpPr>
            <a:spLocks noChangeShapeType="1"/>
          </p:cNvSpPr>
          <p:nvPr>
            <p:custDataLst>
              <p:tags r:id="rId16"/>
            </p:custDataLst>
          </p:nvPr>
        </p:nvSpPr>
        <p:spPr bwMode="auto">
          <a:xfrm>
            <a:off x="4641850" y="479425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5" name="Line 18">
            <a:extLst>
              <a:ext uri="{FF2B5EF4-FFF2-40B4-BE49-F238E27FC236}">
                <a16:creationId xmlns:a16="http://schemas.microsoft.com/office/drawing/2014/main" id="{6F3AD3B1-C32F-C96B-E035-7A156FD3658C}"/>
              </a:ext>
            </a:extLst>
          </p:cNvPr>
          <p:cNvSpPr>
            <a:spLocks noChangeShapeType="1"/>
          </p:cNvSpPr>
          <p:nvPr>
            <p:custDataLst>
              <p:tags r:id="rId17"/>
            </p:custDataLst>
          </p:nvPr>
        </p:nvSpPr>
        <p:spPr bwMode="auto">
          <a:xfrm>
            <a:off x="4946650" y="304165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6" name="Line 19">
            <a:extLst>
              <a:ext uri="{FF2B5EF4-FFF2-40B4-BE49-F238E27FC236}">
                <a16:creationId xmlns:a16="http://schemas.microsoft.com/office/drawing/2014/main" id="{67DAD1EB-E867-C70D-0F9E-FF78EBCE5AA6}"/>
              </a:ext>
            </a:extLst>
          </p:cNvPr>
          <p:cNvSpPr>
            <a:spLocks noChangeShapeType="1"/>
          </p:cNvSpPr>
          <p:nvPr>
            <p:custDataLst>
              <p:tags r:id="rId18"/>
            </p:custDataLst>
          </p:nvPr>
        </p:nvSpPr>
        <p:spPr bwMode="auto">
          <a:xfrm>
            <a:off x="5099050" y="304165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7" name="Line 20">
            <a:extLst>
              <a:ext uri="{FF2B5EF4-FFF2-40B4-BE49-F238E27FC236}">
                <a16:creationId xmlns:a16="http://schemas.microsoft.com/office/drawing/2014/main" id="{4547A586-D01C-8E65-D8B8-B5230756CA61}"/>
              </a:ext>
            </a:extLst>
          </p:cNvPr>
          <p:cNvSpPr>
            <a:spLocks noChangeShapeType="1"/>
          </p:cNvSpPr>
          <p:nvPr>
            <p:custDataLst>
              <p:tags r:id="rId19"/>
            </p:custDataLst>
          </p:nvPr>
        </p:nvSpPr>
        <p:spPr bwMode="auto">
          <a:xfrm>
            <a:off x="4794250" y="4032250"/>
            <a:ext cx="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8" name="Line 21">
            <a:extLst>
              <a:ext uri="{FF2B5EF4-FFF2-40B4-BE49-F238E27FC236}">
                <a16:creationId xmlns:a16="http://schemas.microsoft.com/office/drawing/2014/main" id="{9513E699-31B7-0827-F6C4-FF75DA911663}"/>
              </a:ext>
            </a:extLst>
          </p:cNvPr>
          <p:cNvSpPr>
            <a:spLocks noChangeShapeType="1"/>
          </p:cNvSpPr>
          <p:nvPr>
            <p:custDataLst>
              <p:tags r:id="rId20"/>
            </p:custDataLst>
          </p:nvPr>
        </p:nvSpPr>
        <p:spPr bwMode="auto">
          <a:xfrm>
            <a:off x="4946650" y="4032250"/>
            <a:ext cx="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9" name="Rectangle 22">
            <a:extLst>
              <a:ext uri="{FF2B5EF4-FFF2-40B4-BE49-F238E27FC236}">
                <a16:creationId xmlns:a16="http://schemas.microsoft.com/office/drawing/2014/main" id="{81195C86-C3FF-1E9A-1992-5632DBE8566F}"/>
              </a:ext>
            </a:extLst>
          </p:cNvPr>
          <p:cNvSpPr>
            <a:spLocks noChangeArrowheads="1"/>
          </p:cNvSpPr>
          <p:nvPr>
            <p:custDataLst>
              <p:tags r:id="rId21"/>
            </p:custDataLst>
          </p:nvPr>
        </p:nvSpPr>
        <p:spPr bwMode="auto">
          <a:xfrm>
            <a:off x="4953000" y="3200400"/>
            <a:ext cx="139700" cy="1397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58390" name="Rectangle 23">
            <a:extLst>
              <a:ext uri="{FF2B5EF4-FFF2-40B4-BE49-F238E27FC236}">
                <a16:creationId xmlns:a16="http://schemas.microsoft.com/office/drawing/2014/main" id="{F0D22225-6CD1-82C2-565E-AD4CD4EDB5BE}"/>
              </a:ext>
            </a:extLst>
          </p:cNvPr>
          <p:cNvSpPr>
            <a:spLocks noChangeArrowheads="1"/>
          </p:cNvSpPr>
          <p:nvPr>
            <p:custDataLst>
              <p:tags r:id="rId22"/>
            </p:custDataLst>
          </p:nvPr>
        </p:nvSpPr>
        <p:spPr bwMode="auto">
          <a:xfrm>
            <a:off x="4800600" y="4343400"/>
            <a:ext cx="139700" cy="1397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58391" name="Rectangle 24">
            <a:extLst>
              <a:ext uri="{FF2B5EF4-FFF2-40B4-BE49-F238E27FC236}">
                <a16:creationId xmlns:a16="http://schemas.microsoft.com/office/drawing/2014/main" id="{FEBF8EBC-D8E0-B1C7-F9F2-D95809E24DA2}"/>
              </a:ext>
            </a:extLst>
          </p:cNvPr>
          <p:cNvSpPr>
            <a:spLocks noChangeArrowheads="1"/>
          </p:cNvSpPr>
          <p:nvPr>
            <p:custDataLst>
              <p:tags r:id="rId23"/>
            </p:custDataLst>
          </p:nvPr>
        </p:nvSpPr>
        <p:spPr bwMode="auto">
          <a:xfrm>
            <a:off x="4648200" y="5562600"/>
            <a:ext cx="2438400" cy="8382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tx2"/>
                </a:solidFill>
                <a:latin typeface="+mn-lt"/>
              </a:rPr>
              <a:t>Memory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78F94ACF-3DE1-63F2-63F5-8C44739ED8FC}"/>
              </a:ext>
            </a:extLst>
          </p:cNvPr>
          <p:cNvSpPr>
            <a:spLocks noGrp="1" noChangeArrowheads="1"/>
          </p:cNvSpPr>
          <p:nvPr>
            <p:ph type="title"/>
            <p:custDataLst>
              <p:tags r:id="rId1"/>
            </p:custDataLst>
          </p:nvPr>
        </p:nvSpPr>
        <p:spPr>
          <a:xfrm>
            <a:off x="2514600" y="95250"/>
            <a:ext cx="7162800" cy="1143000"/>
          </a:xfrm>
          <a:noFill/>
        </p:spPr>
        <p:txBody>
          <a:bodyPr>
            <a:normAutofit fontScale="90000"/>
          </a:bodyPr>
          <a:lstStyle/>
          <a:p>
            <a:r>
              <a:rPr lang="en-US" altLang="en-US"/>
              <a:t>Miss Penalty  Reduction: </a:t>
            </a:r>
            <a:r>
              <a:rPr lang="en-US" altLang="en-US">
                <a:solidFill>
                  <a:srgbClr val="FF0000"/>
                </a:solidFill>
              </a:rPr>
              <a:t>Second Level Cache</a:t>
            </a:r>
          </a:p>
        </p:txBody>
      </p:sp>
      <p:sp>
        <p:nvSpPr>
          <p:cNvPr id="28675" name="Rectangle 3">
            <a:extLst>
              <a:ext uri="{FF2B5EF4-FFF2-40B4-BE49-F238E27FC236}">
                <a16:creationId xmlns:a16="http://schemas.microsoft.com/office/drawing/2014/main" id="{F173B811-4E0B-0A8D-62F8-35FE0070EE0F}"/>
              </a:ext>
            </a:extLst>
          </p:cNvPr>
          <p:cNvSpPr>
            <a:spLocks noGrp="1" noChangeArrowheads="1"/>
          </p:cNvSpPr>
          <p:nvPr>
            <p:ph type="body" idx="1"/>
            <p:custDataLst>
              <p:tags r:id="rId2"/>
            </p:custDataLst>
          </p:nvPr>
        </p:nvSpPr>
        <p:spPr>
          <a:xfrm>
            <a:off x="673101" y="1822450"/>
            <a:ext cx="6953250" cy="4114800"/>
          </a:xfrm>
          <a:noFill/>
        </p:spPr>
        <p:txBody>
          <a:bodyPr>
            <a:normAutofit fontScale="85000" lnSpcReduction="20000"/>
          </a:bodyPr>
          <a:lstStyle/>
          <a:p>
            <a:pPr>
              <a:lnSpc>
                <a:spcPct val="90000"/>
              </a:lnSpc>
            </a:pPr>
            <a:r>
              <a:rPr lang="en-US" altLang="en-US" sz="2000" dirty="0"/>
              <a:t>L2 Equations</a:t>
            </a:r>
            <a:endParaRPr lang="en-US" altLang="en-US" sz="1600" dirty="0"/>
          </a:p>
          <a:p>
            <a:pPr>
              <a:lnSpc>
                <a:spcPct val="90000"/>
              </a:lnSpc>
              <a:buFontTx/>
              <a:buNone/>
            </a:pPr>
            <a:r>
              <a:rPr lang="en-US" altLang="en-US" sz="1600" dirty="0"/>
              <a:t>	AMAT = Hit Time</a:t>
            </a:r>
            <a:r>
              <a:rPr lang="en-US" altLang="en-US" sz="1600" baseline="-25000" dirty="0"/>
              <a:t>L1</a:t>
            </a:r>
            <a:r>
              <a:rPr lang="en-US" altLang="en-US" sz="1600" dirty="0"/>
              <a:t> + Miss Rate</a:t>
            </a:r>
            <a:r>
              <a:rPr lang="en-US" altLang="en-US" sz="1600" baseline="-25000" dirty="0"/>
              <a:t>L1</a:t>
            </a:r>
            <a:r>
              <a:rPr lang="en-US" altLang="en-US" sz="1600" dirty="0"/>
              <a:t> x Miss Penalty</a:t>
            </a:r>
            <a:r>
              <a:rPr lang="en-US" altLang="en-US" sz="1600" baseline="-25000" dirty="0"/>
              <a:t>L1</a:t>
            </a:r>
            <a:br>
              <a:rPr lang="en-US" altLang="en-US" sz="1600" baseline="-25000" dirty="0"/>
            </a:br>
            <a:endParaRPr lang="en-US" altLang="en-US" sz="1600" dirty="0"/>
          </a:p>
          <a:p>
            <a:pPr>
              <a:lnSpc>
                <a:spcPct val="90000"/>
              </a:lnSpc>
              <a:buFontTx/>
              <a:buNone/>
            </a:pPr>
            <a:r>
              <a:rPr lang="en-US" altLang="en-US" sz="1600" dirty="0"/>
              <a:t>	Miss Penalty</a:t>
            </a:r>
            <a:r>
              <a:rPr lang="en-US" altLang="en-US" sz="1600" baseline="-25000" dirty="0"/>
              <a:t>L1</a:t>
            </a:r>
            <a:r>
              <a:rPr lang="en-US" altLang="en-US" sz="1600" dirty="0"/>
              <a:t> = Hit Time</a:t>
            </a:r>
            <a:r>
              <a:rPr lang="en-US" altLang="en-US" sz="1600" baseline="-25000" dirty="0"/>
              <a:t>L2</a:t>
            </a:r>
            <a:r>
              <a:rPr lang="en-US" altLang="en-US" sz="1600" dirty="0"/>
              <a:t> + Miss Rate</a:t>
            </a:r>
            <a:r>
              <a:rPr lang="en-US" altLang="en-US" sz="1600" baseline="-25000" dirty="0"/>
              <a:t>L2</a:t>
            </a:r>
            <a:r>
              <a:rPr lang="en-US" altLang="en-US" sz="1600" dirty="0"/>
              <a:t> x Miss Penalty</a:t>
            </a:r>
            <a:r>
              <a:rPr lang="en-US" altLang="en-US" sz="1600" baseline="-25000" dirty="0"/>
              <a:t>L2</a:t>
            </a:r>
          </a:p>
          <a:p>
            <a:pPr>
              <a:lnSpc>
                <a:spcPct val="90000"/>
              </a:lnSpc>
              <a:buFontTx/>
              <a:buNone/>
            </a:pPr>
            <a:endParaRPr lang="en-US" altLang="en-US" sz="1600" dirty="0"/>
          </a:p>
          <a:p>
            <a:pPr>
              <a:lnSpc>
                <a:spcPct val="90000"/>
              </a:lnSpc>
              <a:buFontTx/>
              <a:buNone/>
            </a:pPr>
            <a:r>
              <a:rPr lang="en-US" altLang="en-US" sz="1600" dirty="0"/>
              <a:t>	AMAT = Hit Time</a:t>
            </a:r>
            <a:r>
              <a:rPr lang="en-US" altLang="en-US" sz="1600" baseline="-25000" dirty="0"/>
              <a:t>L1</a:t>
            </a:r>
            <a:r>
              <a:rPr lang="en-US" altLang="en-US" sz="1600" dirty="0"/>
              <a:t> + Miss Rate</a:t>
            </a:r>
            <a:r>
              <a:rPr lang="en-US" altLang="en-US" sz="1600" baseline="-25000" dirty="0"/>
              <a:t>L1</a:t>
            </a:r>
            <a:r>
              <a:rPr lang="en-US" altLang="en-US" sz="1600" dirty="0"/>
              <a:t> x (Hit Time</a:t>
            </a:r>
            <a:r>
              <a:rPr lang="en-US" altLang="en-US" sz="1600" baseline="-25000" dirty="0"/>
              <a:t>L2</a:t>
            </a:r>
            <a:r>
              <a:rPr lang="en-US" altLang="en-US" sz="1600" dirty="0"/>
              <a:t> + Miss Rate</a:t>
            </a:r>
            <a:r>
              <a:rPr lang="en-US" altLang="en-US" sz="1600" baseline="-25000" dirty="0"/>
              <a:t>L2</a:t>
            </a:r>
            <a:r>
              <a:rPr lang="en-US" altLang="en-US" sz="1600" dirty="0"/>
              <a:t> + 		Miss Penalty</a:t>
            </a:r>
            <a:r>
              <a:rPr lang="en-US" altLang="en-US" sz="1600" baseline="-25000" dirty="0"/>
              <a:t>L2</a:t>
            </a:r>
            <a:r>
              <a:rPr lang="en-US" altLang="en-US" sz="1600" dirty="0"/>
              <a:t>)</a:t>
            </a:r>
          </a:p>
          <a:p>
            <a:pPr>
              <a:lnSpc>
                <a:spcPct val="90000"/>
              </a:lnSpc>
              <a:buFontTx/>
              <a:buNone/>
            </a:pPr>
            <a:endParaRPr lang="en-US" altLang="en-US" sz="1600" dirty="0"/>
          </a:p>
          <a:p>
            <a:pPr>
              <a:lnSpc>
                <a:spcPct val="90000"/>
              </a:lnSpc>
            </a:pPr>
            <a:r>
              <a:rPr lang="en-US" altLang="en-US" sz="2000" dirty="0"/>
              <a:t>Definitions:</a:t>
            </a:r>
            <a:endParaRPr lang="en-US" altLang="en-US" sz="1600" dirty="0"/>
          </a:p>
          <a:p>
            <a:pPr lvl="1">
              <a:lnSpc>
                <a:spcPct val="90000"/>
              </a:lnSpc>
            </a:pPr>
            <a:r>
              <a:rPr lang="en-US" altLang="en-US" sz="1800" i="1" dirty="0"/>
              <a:t>Local miss rate</a:t>
            </a:r>
            <a:r>
              <a:rPr lang="en-US" altLang="en-US" sz="1800" dirty="0"/>
              <a:t>— misses in this cache divided by the total number of memory accesses</a:t>
            </a:r>
            <a:r>
              <a:rPr lang="en-US" altLang="en-US" sz="1800" i="1" dirty="0"/>
              <a:t> to this cache</a:t>
            </a:r>
            <a:r>
              <a:rPr lang="en-US" altLang="en-US" sz="1800" dirty="0"/>
              <a:t> (Miss rate</a:t>
            </a:r>
            <a:r>
              <a:rPr lang="en-US" altLang="en-US" sz="1800" baseline="-25000" dirty="0"/>
              <a:t>L2</a:t>
            </a:r>
            <a:r>
              <a:rPr lang="en-US" altLang="en-US" sz="1800" dirty="0"/>
              <a:t>)</a:t>
            </a:r>
          </a:p>
          <a:p>
            <a:pPr lvl="1">
              <a:lnSpc>
                <a:spcPct val="90000"/>
              </a:lnSpc>
            </a:pPr>
            <a:r>
              <a:rPr lang="en-US" altLang="en-US" sz="1800" i="1" dirty="0"/>
              <a:t>Global miss rate</a:t>
            </a:r>
            <a:r>
              <a:rPr lang="en-US" altLang="en-US" sz="1800" dirty="0"/>
              <a:t>—misses in this cache divided by the total number of memory accesses </a:t>
            </a:r>
            <a:r>
              <a:rPr lang="en-US" altLang="en-US" sz="1800" i="1" dirty="0"/>
              <a:t>generated by the CPU</a:t>
            </a:r>
            <a:r>
              <a:rPr lang="en-US" altLang="en-US" sz="1800" dirty="0"/>
              <a:t> </a:t>
            </a:r>
            <a:br>
              <a:rPr lang="en-US" altLang="en-US" sz="1800" dirty="0"/>
            </a:br>
            <a:r>
              <a:rPr lang="en-US" altLang="en-US" sz="1800" dirty="0"/>
              <a:t>(Miss Rate</a:t>
            </a:r>
            <a:r>
              <a:rPr lang="en-US" altLang="en-US" sz="1800" baseline="-25000" dirty="0"/>
              <a:t>L1</a:t>
            </a:r>
            <a:r>
              <a:rPr lang="en-US" altLang="en-US" sz="1800" dirty="0"/>
              <a:t> x Miss Rate</a:t>
            </a:r>
            <a:r>
              <a:rPr lang="en-US" altLang="en-US" sz="1800" baseline="-25000" dirty="0"/>
              <a:t>L2</a:t>
            </a:r>
            <a:r>
              <a:rPr lang="en-US" altLang="en-US" sz="1800" dirty="0"/>
              <a:t>) </a:t>
            </a:r>
          </a:p>
          <a:p>
            <a:pPr lvl="1">
              <a:lnSpc>
                <a:spcPct val="90000"/>
              </a:lnSpc>
            </a:pPr>
            <a:endParaRPr lang="en-US" altLang="en-US" sz="1800" dirty="0"/>
          </a:p>
          <a:p>
            <a:pPr>
              <a:lnSpc>
                <a:spcPct val="90000"/>
              </a:lnSpc>
            </a:pPr>
            <a:r>
              <a:rPr lang="en-US" altLang="en-US" sz="2000" dirty="0"/>
              <a:t>L1 cache local miss rate 10%, L2 local miss rate 40%.  What are the global miss rates?</a:t>
            </a:r>
          </a:p>
          <a:p>
            <a:pPr>
              <a:lnSpc>
                <a:spcPct val="90000"/>
              </a:lnSpc>
            </a:pPr>
            <a:endParaRPr lang="en-US" altLang="en-US" sz="2200" dirty="0"/>
          </a:p>
        </p:txBody>
      </p:sp>
      <p:sp>
        <p:nvSpPr>
          <p:cNvPr id="60419" name="Rectangle 4">
            <a:extLst>
              <a:ext uri="{FF2B5EF4-FFF2-40B4-BE49-F238E27FC236}">
                <a16:creationId xmlns:a16="http://schemas.microsoft.com/office/drawing/2014/main" id="{445BC77C-54E2-A163-F3BB-D047D19D1E6B}"/>
              </a:ext>
            </a:extLst>
          </p:cNvPr>
          <p:cNvSpPr>
            <a:spLocks noChangeArrowheads="1"/>
          </p:cNvSpPr>
          <p:nvPr>
            <p:custDataLst>
              <p:tags r:id="rId3"/>
            </p:custDataLst>
          </p:nvPr>
        </p:nvSpPr>
        <p:spPr bwMode="auto">
          <a:xfrm>
            <a:off x="8997950" y="1758950"/>
            <a:ext cx="596900" cy="368300"/>
          </a:xfrm>
          <a:prstGeom prst="rect">
            <a:avLst/>
          </a:prstGeom>
          <a:solidFill>
            <a:schemeClr val="accent1"/>
          </a:solidFill>
          <a:ln w="12700">
            <a:solidFill>
              <a:schemeClr val="tx1"/>
            </a:solidFill>
            <a:miter lim="800000"/>
            <a:headEnd/>
            <a:tailEnd/>
          </a:ln>
        </p:spPr>
        <p:txBody>
          <a:bodyPr wrap="none" lIns="90488" tIns="44450" rIns="90488" bIns="44450"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bg1"/>
                </a:solidFill>
                <a:latin typeface="+mn-lt"/>
              </a:rPr>
              <a:t>cpu</a:t>
            </a:r>
          </a:p>
        </p:txBody>
      </p:sp>
      <p:sp>
        <p:nvSpPr>
          <p:cNvPr id="60420" name="Rectangle 5">
            <a:extLst>
              <a:ext uri="{FF2B5EF4-FFF2-40B4-BE49-F238E27FC236}">
                <a16:creationId xmlns:a16="http://schemas.microsoft.com/office/drawing/2014/main" id="{9F0B857A-190C-6C3E-3DC9-AAB571309551}"/>
              </a:ext>
            </a:extLst>
          </p:cNvPr>
          <p:cNvSpPr>
            <a:spLocks noChangeArrowheads="1"/>
          </p:cNvSpPr>
          <p:nvPr>
            <p:custDataLst>
              <p:tags r:id="rId4"/>
            </p:custDataLst>
          </p:nvPr>
        </p:nvSpPr>
        <p:spPr bwMode="auto">
          <a:xfrm>
            <a:off x="8312150" y="2444750"/>
            <a:ext cx="1892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tx2"/>
                </a:solidFill>
                <a:latin typeface="+mn-lt"/>
              </a:rPr>
              <a:t>lowest-level</a:t>
            </a:r>
          </a:p>
          <a:p>
            <a:pPr algn="ctr">
              <a:spcBef>
                <a:spcPct val="0"/>
              </a:spcBef>
              <a:buClrTx/>
              <a:buSzTx/>
              <a:buFontTx/>
              <a:buNone/>
            </a:pPr>
            <a:r>
              <a:rPr lang="en-US" altLang="en-US" sz="1600">
                <a:solidFill>
                  <a:schemeClr val="tx2"/>
                </a:solidFill>
                <a:latin typeface="+mn-lt"/>
              </a:rPr>
              <a:t>cache</a:t>
            </a:r>
          </a:p>
        </p:txBody>
      </p:sp>
      <p:sp>
        <p:nvSpPr>
          <p:cNvPr id="60421" name="Rectangle 6">
            <a:extLst>
              <a:ext uri="{FF2B5EF4-FFF2-40B4-BE49-F238E27FC236}">
                <a16:creationId xmlns:a16="http://schemas.microsoft.com/office/drawing/2014/main" id="{FE5A2A5A-A6D0-F5AC-2FF5-9A8539290F31}"/>
              </a:ext>
            </a:extLst>
          </p:cNvPr>
          <p:cNvSpPr>
            <a:spLocks noChangeArrowheads="1"/>
          </p:cNvSpPr>
          <p:nvPr>
            <p:custDataLst>
              <p:tags r:id="rId5"/>
            </p:custDataLst>
          </p:nvPr>
        </p:nvSpPr>
        <p:spPr bwMode="auto">
          <a:xfrm>
            <a:off x="8159750" y="3435350"/>
            <a:ext cx="2425700" cy="901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tx2"/>
                </a:solidFill>
                <a:latin typeface="+mn-lt"/>
              </a:rPr>
              <a:t>next-level</a:t>
            </a:r>
          </a:p>
          <a:p>
            <a:pPr algn="ctr">
              <a:spcBef>
                <a:spcPct val="0"/>
              </a:spcBef>
              <a:buClrTx/>
              <a:buSzTx/>
              <a:buFontTx/>
              <a:buNone/>
            </a:pPr>
            <a:r>
              <a:rPr lang="en-US" altLang="en-US" sz="1600">
                <a:solidFill>
                  <a:schemeClr val="tx2"/>
                </a:solidFill>
                <a:latin typeface="+mn-lt"/>
              </a:rPr>
              <a:t>memory/cache</a:t>
            </a:r>
          </a:p>
        </p:txBody>
      </p:sp>
      <p:sp>
        <p:nvSpPr>
          <p:cNvPr id="60422" name="Line 7">
            <a:extLst>
              <a:ext uri="{FF2B5EF4-FFF2-40B4-BE49-F238E27FC236}">
                <a16:creationId xmlns:a16="http://schemas.microsoft.com/office/drawing/2014/main" id="{30ED667E-AA00-A281-F1C5-D3CBF9857FCF}"/>
              </a:ext>
            </a:extLst>
          </p:cNvPr>
          <p:cNvSpPr>
            <a:spLocks noChangeShapeType="1"/>
          </p:cNvSpPr>
          <p:nvPr>
            <p:custDataLst>
              <p:tags r:id="rId6"/>
            </p:custDataLst>
          </p:nvPr>
        </p:nvSpPr>
        <p:spPr bwMode="auto">
          <a:xfrm>
            <a:off x="9296400" y="21336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23" name="Line 8">
            <a:extLst>
              <a:ext uri="{FF2B5EF4-FFF2-40B4-BE49-F238E27FC236}">
                <a16:creationId xmlns:a16="http://schemas.microsoft.com/office/drawing/2014/main" id="{C8EEEEE0-0CD1-6189-FAB9-A6F3FEE565D6}"/>
              </a:ext>
            </a:extLst>
          </p:cNvPr>
          <p:cNvSpPr>
            <a:spLocks noChangeShapeType="1"/>
          </p:cNvSpPr>
          <p:nvPr>
            <p:custDataLst>
              <p:tags r:id="rId7"/>
            </p:custDataLst>
          </p:nvPr>
        </p:nvSpPr>
        <p:spPr bwMode="auto">
          <a:xfrm>
            <a:off x="9296400" y="30480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24" name="Line 9">
            <a:extLst>
              <a:ext uri="{FF2B5EF4-FFF2-40B4-BE49-F238E27FC236}">
                <a16:creationId xmlns:a16="http://schemas.microsoft.com/office/drawing/2014/main" id="{5F6D3F31-39C4-202B-4346-96AD9D5D76DE}"/>
              </a:ext>
            </a:extLst>
          </p:cNvPr>
          <p:cNvSpPr>
            <a:spLocks noChangeShapeType="1"/>
          </p:cNvSpPr>
          <p:nvPr>
            <p:custDataLst>
              <p:tags r:id="rId8"/>
            </p:custDataLst>
          </p:nvPr>
        </p:nvSpPr>
        <p:spPr bwMode="auto">
          <a:xfrm>
            <a:off x="8305800" y="25908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5" name="Line 10">
            <a:extLst>
              <a:ext uri="{FF2B5EF4-FFF2-40B4-BE49-F238E27FC236}">
                <a16:creationId xmlns:a16="http://schemas.microsoft.com/office/drawing/2014/main" id="{7E148BF5-64EE-D2DF-D251-604AB6F90732}"/>
              </a:ext>
            </a:extLst>
          </p:cNvPr>
          <p:cNvSpPr>
            <a:spLocks noChangeShapeType="1"/>
          </p:cNvSpPr>
          <p:nvPr>
            <p:custDataLst>
              <p:tags r:id="rId9"/>
            </p:custDataLst>
          </p:nvPr>
        </p:nvSpPr>
        <p:spPr bwMode="auto">
          <a:xfrm>
            <a:off x="8305800" y="2743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6" name="Line 11">
            <a:extLst>
              <a:ext uri="{FF2B5EF4-FFF2-40B4-BE49-F238E27FC236}">
                <a16:creationId xmlns:a16="http://schemas.microsoft.com/office/drawing/2014/main" id="{5A3C65D0-42AA-A737-27EA-C269E4514396}"/>
              </a:ext>
            </a:extLst>
          </p:cNvPr>
          <p:cNvSpPr>
            <a:spLocks noChangeShapeType="1"/>
          </p:cNvSpPr>
          <p:nvPr>
            <p:custDataLst>
              <p:tags r:id="rId10"/>
            </p:custDataLst>
          </p:nvPr>
        </p:nvSpPr>
        <p:spPr bwMode="auto">
          <a:xfrm>
            <a:off x="8534400" y="30480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7" name="Line 12">
            <a:extLst>
              <a:ext uri="{FF2B5EF4-FFF2-40B4-BE49-F238E27FC236}">
                <a16:creationId xmlns:a16="http://schemas.microsoft.com/office/drawing/2014/main" id="{2D12E34C-7FC2-91B9-D057-5ACB81822AA6}"/>
              </a:ext>
            </a:extLst>
          </p:cNvPr>
          <p:cNvSpPr>
            <a:spLocks noChangeShapeType="1"/>
          </p:cNvSpPr>
          <p:nvPr>
            <p:custDataLst>
              <p:tags r:id="rId11"/>
            </p:custDataLst>
          </p:nvPr>
        </p:nvSpPr>
        <p:spPr bwMode="auto">
          <a:xfrm>
            <a:off x="8305800" y="28956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8" name="Line 13">
            <a:extLst>
              <a:ext uri="{FF2B5EF4-FFF2-40B4-BE49-F238E27FC236}">
                <a16:creationId xmlns:a16="http://schemas.microsoft.com/office/drawing/2014/main" id="{3E3EE48D-E131-BA7F-B49C-F094420FDC61}"/>
              </a:ext>
            </a:extLst>
          </p:cNvPr>
          <p:cNvSpPr>
            <a:spLocks noChangeShapeType="1"/>
          </p:cNvSpPr>
          <p:nvPr>
            <p:custDataLst>
              <p:tags r:id="rId12"/>
            </p:custDataLst>
          </p:nvPr>
        </p:nvSpPr>
        <p:spPr bwMode="auto">
          <a:xfrm>
            <a:off x="8153400" y="35814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9" name="Line 14">
            <a:extLst>
              <a:ext uri="{FF2B5EF4-FFF2-40B4-BE49-F238E27FC236}">
                <a16:creationId xmlns:a16="http://schemas.microsoft.com/office/drawing/2014/main" id="{371ED0CA-C7DE-2E26-64F7-B0182A23D8C8}"/>
              </a:ext>
            </a:extLst>
          </p:cNvPr>
          <p:cNvSpPr>
            <a:spLocks noChangeShapeType="1"/>
          </p:cNvSpPr>
          <p:nvPr>
            <p:custDataLst>
              <p:tags r:id="rId13"/>
            </p:custDataLst>
          </p:nvPr>
        </p:nvSpPr>
        <p:spPr bwMode="auto">
          <a:xfrm>
            <a:off x="8153400" y="37338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0" name="Line 15">
            <a:extLst>
              <a:ext uri="{FF2B5EF4-FFF2-40B4-BE49-F238E27FC236}">
                <a16:creationId xmlns:a16="http://schemas.microsoft.com/office/drawing/2014/main" id="{A1EE22C4-81C6-7121-2F93-48B860C9DD7A}"/>
              </a:ext>
            </a:extLst>
          </p:cNvPr>
          <p:cNvSpPr>
            <a:spLocks noChangeShapeType="1"/>
          </p:cNvSpPr>
          <p:nvPr>
            <p:custDataLst>
              <p:tags r:id="rId14"/>
            </p:custDataLst>
          </p:nvPr>
        </p:nvSpPr>
        <p:spPr bwMode="auto">
          <a:xfrm>
            <a:off x="8153400" y="3886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1" name="Line 16">
            <a:extLst>
              <a:ext uri="{FF2B5EF4-FFF2-40B4-BE49-F238E27FC236}">
                <a16:creationId xmlns:a16="http://schemas.microsoft.com/office/drawing/2014/main" id="{A57BB669-B246-1DFD-7077-E1FAF34A4570}"/>
              </a:ext>
            </a:extLst>
          </p:cNvPr>
          <p:cNvSpPr>
            <a:spLocks noChangeShapeType="1"/>
          </p:cNvSpPr>
          <p:nvPr>
            <p:custDataLst>
              <p:tags r:id="rId15"/>
            </p:custDataLst>
          </p:nvPr>
        </p:nvSpPr>
        <p:spPr bwMode="auto">
          <a:xfrm>
            <a:off x="8153400" y="40386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2" name="Line 17">
            <a:extLst>
              <a:ext uri="{FF2B5EF4-FFF2-40B4-BE49-F238E27FC236}">
                <a16:creationId xmlns:a16="http://schemas.microsoft.com/office/drawing/2014/main" id="{F826F463-F035-7120-C36C-26806C6578F3}"/>
              </a:ext>
            </a:extLst>
          </p:cNvPr>
          <p:cNvSpPr>
            <a:spLocks noChangeShapeType="1"/>
          </p:cNvSpPr>
          <p:nvPr>
            <p:custDataLst>
              <p:tags r:id="rId16"/>
            </p:custDataLst>
          </p:nvPr>
        </p:nvSpPr>
        <p:spPr bwMode="auto">
          <a:xfrm>
            <a:off x="8153400" y="41910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3" name="Line 18">
            <a:extLst>
              <a:ext uri="{FF2B5EF4-FFF2-40B4-BE49-F238E27FC236}">
                <a16:creationId xmlns:a16="http://schemas.microsoft.com/office/drawing/2014/main" id="{BF5C3498-70B0-1C44-22B1-F62102FD5836}"/>
              </a:ext>
            </a:extLst>
          </p:cNvPr>
          <p:cNvSpPr>
            <a:spLocks noChangeShapeType="1"/>
          </p:cNvSpPr>
          <p:nvPr>
            <p:custDataLst>
              <p:tags r:id="rId17"/>
            </p:custDataLst>
          </p:nvPr>
        </p:nvSpPr>
        <p:spPr bwMode="auto">
          <a:xfrm>
            <a:off x="8458200" y="243840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4" name="Line 19">
            <a:extLst>
              <a:ext uri="{FF2B5EF4-FFF2-40B4-BE49-F238E27FC236}">
                <a16:creationId xmlns:a16="http://schemas.microsoft.com/office/drawing/2014/main" id="{7FC130CA-356F-EE7F-07F0-461DF7580D1A}"/>
              </a:ext>
            </a:extLst>
          </p:cNvPr>
          <p:cNvSpPr>
            <a:spLocks noChangeShapeType="1"/>
          </p:cNvSpPr>
          <p:nvPr>
            <p:custDataLst>
              <p:tags r:id="rId18"/>
            </p:custDataLst>
          </p:nvPr>
        </p:nvSpPr>
        <p:spPr bwMode="auto">
          <a:xfrm>
            <a:off x="8610600" y="243840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5" name="Line 20">
            <a:extLst>
              <a:ext uri="{FF2B5EF4-FFF2-40B4-BE49-F238E27FC236}">
                <a16:creationId xmlns:a16="http://schemas.microsoft.com/office/drawing/2014/main" id="{B139F2E0-C98E-0C8F-FF81-F4F1B267D3AB}"/>
              </a:ext>
            </a:extLst>
          </p:cNvPr>
          <p:cNvSpPr>
            <a:spLocks noChangeShapeType="1"/>
          </p:cNvSpPr>
          <p:nvPr>
            <p:custDataLst>
              <p:tags r:id="rId19"/>
            </p:custDataLst>
          </p:nvPr>
        </p:nvSpPr>
        <p:spPr bwMode="auto">
          <a:xfrm>
            <a:off x="8305800" y="3429000"/>
            <a:ext cx="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6" name="Line 21">
            <a:extLst>
              <a:ext uri="{FF2B5EF4-FFF2-40B4-BE49-F238E27FC236}">
                <a16:creationId xmlns:a16="http://schemas.microsoft.com/office/drawing/2014/main" id="{0853CE36-1DBC-A23A-EDFB-0CABD7173A91}"/>
              </a:ext>
            </a:extLst>
          </p:cNvPr>
          <p:cNvSpPr>
            <a:spLocks noChangeShapeType="1"/>
          </p:cNvSpPr>
          <p:nvPr>
            <p:custDataLst>
              <p:tags r:id="rId20"/>
            </p:custDataLst>
          </p:nvPr>
        </p:nvSpPr>
        <p:spPr bwMode="auto">
          <a:xfrm>
            <a:off x="8458200" y="3429000"/>
            <a:ext cx="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7" name="Rectangle 22">
            <a:extLst>
              <a:ext uri="{FF2B5EF4-FFF2-40B4-BE49-F238E27FC236}">
                <a16:creationId xmlns:a16="http://schemas.microsoft.com/office/drawing/2014/main" id="{1CA452FD-0BB3-AA39-E086-3DD14DA364BE}"/>
              </a:ext>
            </a:extLst>
          </p:cNvPr>
          <p:cNvSpPr>
            <a:spLocks noChangeArrowheads="1"/>
          </p:cNvSpPr>
          <p:nvPr>
            <p:custDataLst>
              <p:tags r:id="rId21"/>
            </p:custDataLst>
          </p:nvPr>
        </p:nvSpPr>
        <p:spPr bwMode="auto">
          <a:xfrm>
            <a:off x="8464550" y="2597150"/>
            <a:ext cx="139700" cy="1397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60438" name="Rectangle 23">
            <a:extLst>
              <a:ext uri="{FF2B5EF4-FFF2-40B4-BE49-F238E27FC236}">
                <a16:creationId xmlns:a16="http://schemas.microsoft.com/office/drawing/2014/main" id="{C7ACBF84-A1B0-EFFC-A9D2-2FEEDF3DCCEA}"/>
              </a:ext>
            </a:extLst>
          </p:cNvPr>
          <p:cNvSpPr>
            <a:spLocks noChangeArrowheads="1"/>
          </p:cNvSpPr>
          <p:nvPr>
            <p:custDataLst>
              <p:tags r:id="rId22"/>
            </p:custDataLst>
          </p:nvPr>
        </p:nvSpPr>
        <p:spPr bwMode="auto">
          <a:xfrm>
            <a:off x="8312150" y="3740150"/>
            <a:ext cx="139700" cy="1397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8675">
                                            <p:txEl>
                                              <p:pRg st="4" end="4"/>
                                            </p:txEl>
                                          </p:spTgt>
                                        </p:tgtEl>
                                        <p:attrNameLst>
                                          <p:attrName>style.visibility</p:attrName>
                                        </p:attrNameLst>
                                      </p:cBhvr>
                                      <p:to>
                                        <p:strVal val="visible"/>
                                      </p:to>
                                    </p:set>
                                    <p:anim calcmode="lin" valueType="num">
                                      <p:cBhvr additive="base">
                                        <p:cTn id="25" dur="500" fill="hold"/>
                                        <p:tgtEl>
                                          <p:spTgt spid="2867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6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anim calcmode="lin" valueType="num">
                                      <p:cBhvr additive="base">
                                        <p:cTn id="31" dur="500" fill="hold"/>
                                        <p:tgtEl>
                                          <p:spTgt spid="286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675">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anim calcmode="lin" valueType="num">
                                      <p:cBhvr additive="base">
                                        <p:cTn id="35" dur="500" fill="hold"/>
                                        <p:tgtEl>
                                          <p:spTgt spid="28675">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8675">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8675">
                                            <p:txEl>
                                              <p:pRg st="8" end="8"/>
                                            </p:txEl>
                                          </p:spTgt>
                                        </p:tgtEl>
                                        <p:attrNameLst>
                                          <p:attrName>style.visibility</p:attrName>
                                        </p:attrNameLst>
                                      </p:cBhvr>
                                      <p:to>
                                        <p:strVal val="visible"/>
                                      </p:to>
                                    </p:set>
                                    <p:anim calcmode="lin" valueType="num">
                                      <p:cBhvr additive="base">
                                        <p:cTn id="39" dur="500" fill="hold"/>
                                        <p:tgtEl>
                                          <p:spTgt spid="28675">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86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28675">
                                            <p:txEl>
                                              <p:pRg st="10" end="10"/>
                                            </p:txEl>
                                          </p:spTgt>
                                        </p:tgtEl>
                                        <p:attrNameLst>
                                          <p:attrName>style.visibility</p:attrName>
                                        </p:attrNameLst>
                                      </p:cBhvr>
                                      <p:to>
                                        <p:strVal val="visible"/>
                                      </p:to>
                                    </p:set>
                                    <p:anim calcmode="lin" valueType="num">
                                      <p:cBhvr additive="base">
                                        <p:cTn id="45" dur="500" fill="hold"/>
                                        <p:tgtEl>
                                          <p:spTgt spid="28675">
                                            <p:txEl>
                                              <p:pRg st="10" end="1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867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B0F85AF6-95E7-4463-480B-466BB9C3EB5E}"/>
              </a:ext>
            </a:extLst>
          </p:cNvPr>
          <p:cNvSpPr>
            <a:spLocks noGrp="1" noChangeArrowheads="1"/>
          </p:cNvSpPr>
          <p:nvPr>
            <p:ph type="title"/>
            <p:custDataLst>
              <p:tags r:id="rId1"/>
            </p:custDataLst>
          </p:nvPr>
        </p:nvSpPr>
        <p:spPr>
          <a:xfrm>
            <a:off x="2533650" y="209550"/>
            <a:ext cx="7162800" cy="1143000"/>
          </a:xfrm>
          <a:noFill/>
        </p:spPr>
        <p:txBody>
          <a:bodyPr/>
          <a:lstStyle/>
          <a:p>
            <a:r>
              <a:rPr lang="en-US" altLang="en-US"/>
              <a:t>Multi-level Caches, cont.</a:t>
            </a:r>
          </a:p>
        </p:txBody>
      </p:sp>
      <p:sp>
        <p:nvSpPr>
          <p:cNvPr id="128003" name="Rectangle 3">
            <a:extLst>
              <a:ext uri="{FF2B5EF4-FFF2-40B4-BE49-F238E27FC236}">
                <a16:creationId xmlns:a16="http://schemas.microsoft.com/office/drawing/2014/main" id="{EA35AA19-9A60-A501-05C7-181091FA9BCA}"/>
              </a:ext>
            </a:extLst>
          </p:cNvPr>
          <p:cNvSpPr>
            <a:spLocks noGrp="1" noChangeArrowheads="1"/>
          </p:cNvSpPr>
          <p:nvPr>
            <p:ph type="body" idx="1"/>
            <p:custDataLst>
              <p:tags r:id="rId2"/>
            </p:custDataLst>
          </p:nvPr>
        </p:nvSpPr>
        <p:spPr>
          <a:xfrm>
            <a:off x="1533525" y="1719262"/>
            <a:ext cx="8401050" cy="4286250"/>
          </a:xfrm>
          <a:noFill/>
        </p:spPr>
        <p:txBody>
          <a:bodyPr/>
          <a:lstStyle/>
          <a:p>
            <a:r>
              <a:rPr lang="en-US" altLang="en-US" dirty="0"/>
              <a:t>L1 highest priority is fast hit time.  L2 typically low miss rate.</a:t>
            </a:r>
          </a:p>
          <a:p>
            <a:r>
              <a:rPr lang="en-US" altLang="en-US" dirty="0"/>
              <a:t>Design L1 and L2 caches in concert.</a:t>
            </a:r>
          </a:p>
          <a:p>
            <a:endParaRPr lang="en-US"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8003">
                                            <p:txEl>
                                              <p:pRg st="1" end="1"/>
                                            </p:txEl>
                                          </p:spTgt>
                                        </p:tgtEl>
                                        <p:attrNameLst>
                                          <p:attrName>style.visibility</p:attrName>
                                        </p:attrNameLst>
                                      </p:cBhvr>
                                      <p:to>
                                        <p:strVal val="visible"/>
                                      </p:to>
                                    </p:set>
                                    <p:anim calcmode="lin" valueType="num">
                                      <p:cBhvr additive="base">
                                        <p:cTn id="13" dur="500" fill="hold"/>
                                        <p:tgtEl>
                                          <p:spTgt spid="128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800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3BE945BF-ABF1-5325-F1E1-D2C6570C1536}"/>
              </a:ext>
            </a:extLst>
          </p:cNvPr>
          <p:cNvSpPr>
            <a:spLocks noGrp="1" noChangeArrowheads="1"/>
          </p:cNvSpPr>
          <p:nvPr>
            <p:ph type="title"/>
            <p:custDataLst>
              <p:tags r:id="rId1"/>
            </p:custDataLst>
          </p:nvPr>
        </p:nvSpPr>
        <p:spPr>
          <a:xfrm>
            <a:off x="2533650" y="209550"/>
            <a:ext cx="7162800" cy="1143000"/>
          </a:xfrm>
          <a:noFill/>
        </p:spPr>
        <p:txBody>
          <a:bodyPr/>
          <a:lstStyle/>
          <a:p>
            <a:r>
              <a:rPr lang="en-US" altLang="en-US"/>
              <a:t>Multi-level Caches, cont.</a:t>
            </a:r>
          </a:p>
        </p:txBody>
      </p:sp>
      <p:sp>
        <p:nvSpPr>
          <p:cNvPr id="130051" name="Rectangle 3">
            <a:extLst>
              <a:ext uri="{FF2B5EF4-FFF2-40B4-BE49-F238E27FC236}">
                <a16:creationId xmlns:a16="http://schemas.microsoft.com/office/drawing/2014/main" id="{A7D17CB9-3909-008E-56D2-18089B836D7E}"/>
              </a:ext>
            </a:extLst>
          </p:cNvPr>
          <p:cNvSpPr>
            <a:spLocks noGrp="1" noChangeArrowheads="1"/>
          </p:cNvSpPr>
          <p:nvPr>
            <p:ph type="body" idx="1"/>
            <p:custDataLst>
              <p:tags r:id="rId2"/>
            </p:custDataLst>
          </p:nvPr>
        </p:nvSpPr>
        <p:spPr>
          <a:xfrm>
            <a:off x="1704975" y="1719262"/>
            <a:ext cx="8401050" cy="4286250"/>
          </a:xfrm>
          <a:noFill/>
        </p:spPr>
        <p:txBody>
          <a:bodyPr/>
          <a:lstStyle/>
          <a:p>
            <a:r>
              <a:rPr lang="en-US" altLang="en-US" dirty="0"/>
              <a:t>Property of </a:t>
            </a:r>
            <a:r>
              <a:rPr lang="en-US" altLang="en-US" b="1" dirty="0"/>
              <a:t>inclusion</a:t>
            </a:r>
            <a:r>
              <a:rPr lang="en-US" altLang="en-US" dirty="0"/>
              <a:t> -- if it is in L1 cache, it is guaranteed to be in the L2 cache </a:t>
            </a:r>
          </a:p>
          <a:p>
            <a:r>
              <a:rPr lang="en-US" altLang="en-US" dirty="0"/>
              <a:t>Property of </a:t>
            </a:r>
            <a:r>
              <a:rPr lang="en-US" altLang="en-US" b="1" dirty="0"/>
              <a:t>exclusion</a:t>
            </a:r>
            <a:r>
              <a:rPr lang="en-US" altLang="en-US" dirty="0"/>
              <a:t> – if it is in L1 cache, it is guaranteed NOT to be in the L2 cache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0051">
                                            <p:txEl>
                                              <p:pRg st="1" end="1"/>
                                            </p:txEl>
                                          </p:spTgt>
                                        </p:tgtEl>
                                        <p:attrNameLst>
                                          <p:attrName>style.visibility</p:attrName>
                                        </p:attrNameLst>
                                      </p:cBhvr>
                                      <p:to>
                                        <p:strVal val="visible"/>
                                      </p:to>
                                    </p:set>
                                    <p:anim calcmode="lin" valueType="num">
                                      <p:cBhvr additive="base">
                                        <p:cTn id="13" dur="500" fill="hold"/>
                                        <p:tgtEl>
                                          <p:spTgt spid="1300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00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4B3280AA-CE55-BAF1-9A32-068B1844CB75}"/>
              </a:ext>
            </a:extLst>
          </p:cNvPr>
          <p:cNvSpPr>
            <a:spLocks noGrp="1" noChangeArrowheads="1"/>
          </p:cNvSpPr>
          <p:nvPr>
            <p:ph type="title"/>
            <p:custDataLst>
              <p:tags r:id="rId1"/>
            </p:custDataLst>
          </p:nvPr>
        </p:nvSpPr>
        <p:spPr>
          <a:xfrm>
            <a:off x="2533650" y="209550"/>
            <a:ext cx="7162800" cy="1143000"/>
          </a:xfrm>
          <a:noFill/>
        </p:spPr>
        <p:txBody>
          <a:bodyPr/>
          <a:lstStyle/>
          <a:p>
            <a:r>
              <a:rPr lang="en-US" altLang="en-US"/>
              <a:t>Multi-level Caches, cont.</a:t>
            </a:r>
          </a:p>
        </p:txBody>
      </p:sp>
      <p:sp>
        <p:nvSpPr>
          <p:cNvPr id="130051" name="Rectangle 3">
            <a:extLst>
              <a:ext uri="{FF2B5EF4-FFF2-40B4-BE49-F238E27FC236}">
                <a16:creationId xmlns:a16="http://schemas.microsoft.com/office/drawing/2014/main" id="{1D564895-2D5F-A571-FD05-794908C9B979}"/>
              </a:ext>
            </a:extLst>
          </p:cNvPr>
          <p:cNvSpPr>
            <a:spLocks noGrp="1" noChangeArrowheads="1"/>
          </p:cNvSpPr>
          <p:nvPr>
            <p:ph type="body" idx="1"/>
            <p:custDataLst>
              <p:tags r:id="rId2"/>
            </p:custDataLst>
          </p:nvPr>
        </p:nvSpPr>
        <p:spPr>
          <a:xfrm>
            <a:off x="1733550" y="1576392"/>
            <a:ext cx="8401050" cy="4286250"/>
          </a:xfrm>
        </p:spPr>
        <p:txBody>
          <a:bodyPr/>
          <a:lstStyle/>
          <a:p>
            <a:pPr>
              <a:defRPr/>
            </a:pPr>
            <a:r>
              <a:rPr lang="en-US" altLang="en-US" dirty="0"/>
              <a:t>Property of inclusion -- if it is in L1 cache, it is guaranteed to be in the L2 cache </a:t>
            </a:r>
          </a:p>
          <a:p>
            <a:pPr>
              <a:defRPr/>
            </a:pPr>
            <a:r>
              <a:rPr lang="en-US" altLang="en-US" dirty="0"/>
              <a:t>Property of exclusion – if it is in L1 cache, it is guaranteed NOT to be in the L2 cache</a:t>
            </a:r>
          </a:p>
          <a:p>
            <a:pPr marL="0" indent="0">
              <a:buNone/>
              <a:defRPr/>
            </a:pPr>
            <a:r>
              <a:rPr lang="en-US" altLang="en-US" dirty="0">
                <a:solidFill>
                  <a:srgbClr val="0070C0"/>
                </a:solidFill>
              </a:rPr>
              <a:t>In what scenario is exclusion better than inclusion?</a:t>
            </a:r>
          </a:p>
        </p:txBody>
      </p:sp>
      <p:graphicFrame>
        <p:nvGraphicFramePr>
          <p:cNvPr id="4" name="Group 33">
            <a:extLst>
              <a:ext uri="{FF2B5EF4-FFF2-40B4-BE49-F238E27FC236}">
                <a16:creationId xmlns:a16="http://schemas.microsoft.com/office/drawing/2014/main" id="{8BA097A4-A295-0E32-0557-919D032AD7B9}"/>
              </a:ext>
            </a:extLst>
          </p:cNvPr>
          <p:cNvGraphicFramePr>
            <a:graphicFrameLocks/>
          </p:cNvGraphicFramePr>
          <p:nvPr>
            <p:custDataLst>
              <p:tags r:id="rId3"/>
            </p:custDataLst>
            <p:extLst>
              <p:ext uri="{D42A27DB-BD31-4B8C-83A1-F6EECF244321}">
                <p14:modId xmlns:p14="http://schemas.microsoft.com/office/powerpoint/2010/main" val="704377632"/>
              </p:ext>
            </p:extLst>
          </p:nvPr>
        </p:nvGraphicFramePr>
        <p:xfrm>
          <a:off x="2209800" y="3954468"/>
          <a:ext cx="7829550" cy="2873376"/>
        </p:xfrm>
        <a:graphic>
          <a:graphicData uri="http://schemas.openxmlformats.org/drawingml/2006/table">
            <a:tbl>
              <a:tblPr/>
              <a:tblGrid>
                <a:gridCol w="1219200">
                  <a:extLst>
                    <a:ext uri="{9D8B030D-6E8A-4147-A177-3AD203B41FA5}">
                      <a16:colId xmlns:a16="http://schemas.microsoft.com/office/drawing/2014/main" val="20000"/>
                    </a:ext>
                  </a:extLst>
                </a:gridCol>
                <a:gridCol w="6610350">
                  <a:extLst>
                    <a:ext uri="{9D8B030D-6E8A-4147-A177-3AD203B41FA5}">
                      <a16:colId xmlns:a16="http://schemas.microsoft.com/office/drawing/2014/main" val="20001"/>
                    </a:ext>
                  </a:extLst>
                </a:gridCol>
              </a:tblGrid>
              <a:tr h="45712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dirty="0">
                          <a:ln>
                            <a:noFill/>
                          </a:ln>
                          <a:solidFill>
                            <a:srgbClr val="FFFFFF"/>
                          </a:solidFill>
                          <a:effectLst/>
                          <a:latin typeface="+mn-lt"/>
                        </a:rPr>
                        <a:t>Selection</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dirty="0">
                          <a:ln>
                            <a:noFill/>
                          </a:ln>
                          <a:solidFill>
                            <a:srgbClr val="FFFFFF"/>
                          </a:solidFill>
                          <a:effectLst/>
                          <a:latin typeface="+mn-lt"/>
                        </a:rPr>
                        <a:t>Scenario</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84203">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A</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L2 is much larger than the L1</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484203">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B</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L2 is only slightly larger than L1</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8261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C</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In a multi-processor situation</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48261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kern="1200" cap="none" normalizeH="0" baseline="0" dirty="0">
                          <a:ln>
                            <a:noFill/>
                          </a:ln>
                          <a:solidFill>
                            <a:srgbClr val="000000"/>
                          </a:solidFill>
                          <a:effectLst/>
                          <a:latin typeface="+mn-lt"/>
                          <a:ea typeface="+mn-ea"/>
                          <a:cs typeface="+mn-cs"/>
                        </a:rPr>
                        <a:t>D</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kern="1200" cap="none" normalizeH="0" baseline="0" dirty="0">
                          <a:ln>
                            <a:noFill/>
                          </a:ln>
                          <a:solidFill>
                            <a:srgbClr val="000000"/>
                          </a:solidFill>
                          <a:effectLst/>
                          <a:latin typeface="+mn-lt"/>
                          <a:ea typeface="+mn-ea"/>
                          <a:cs typeface="+mn-cs"/>
                        </a:rPr>
                        <a:t>All of the above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4"/>
                  </a:ext>
                </a:extLst>
              </a:tr>
              <a:tr h="48261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kern="1200" cap="none" normalizeH="0" baseline="0" dirty="0">
                          <a:ln>
                            <a:noFill/>
                          </a:ln>
                          <a:solidFill>
                            <a:srgbClr val="000000"/>
                          </a:solidFill>
                          <a:effectLst/>
                          <a:latin typeface="+mn-lt"/>
                          <a:ea typeface="+mn-ea"/>
                          <a:cs typeface="+mn-cs"/>
                        </a:rPr>
                        <a:t>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defRPr/>
                      </a:pPr>
                      <a:r>
                        <a:rPr kumimoji="0" lang="en-US" sz="2000" b="0" i="0" u="none" strike="noStrike" kern="1200" cap="none" normalizeH="0" baseline="0" dirty="0">
                          <a:ln>
                            <a:noFill/>
                          </a:ln>
                          <a:solidFill>
                            <a:srgbClr val="000000"/>
                          </a:solidFill>
                          <a:effectLst/>
                          <a:latin typeface="+mn-lt"/>
                          <a:ea typeface="+mn-ea"/>
                          <a:cs typeface="+mn-cs"/>
                        </a:rPr>
                        <a:t>None of the above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0051">
                                            <p:txEl>
                                              <p:pRg st="1" end="1"/>
                                            </p:txEl>
                                          </p:spTgt>
                                        </p:tgtEl>
                                        <p:attrNameLst>
                                          <p:attrName>style.visibility</p:attrName>
                                        </p:attrNameLst>
                                      </p:cBhvr>
                                      <p:to>
                                        <p:strVal val="visible"/>
                                      </p:to>
                                    </p:set>
                                    <p:anim calcmode="lin" valueType="num">
                                      <p:cBhvr additive="base">
                                        <p:cTn id="13" dur="500" fill="hold"/>
                                        <p:tgtEl>
                                          <p:spTgt spid="1300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00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0051">
                                            <p:txEl>
                                              <p:pRg st="2" end="2"/>
                                            </p:txEl>
                                          </p:spTgt>
                                        </p:tgtEl>
                                        <p:attrNameLst>
                                          <p:attrName>style.visibility</p:attrName>
                                        </p:attrNameLst>
                                      </p:cBhvr>
                                      <p:to>
                                        <p:strVal val="visible"/>
                                      </p:to>
                                    </p:set>
                                    <p:anim calcmode="lin" valueType="num">
                                      <p:cBhvr additive="base">
                                        <p:cTn id="19" dur="500" fill="hold"/>
                                        <p:tgtEl>
                                          <p:spTgt spid="1300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00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F65C46D3-F8D4-DCFA-D33F-574734D5800F}"/>
              </a:ext>
            </a:extLst>
          </p:cNvPr>
          <p:cNvSpPr>
            <a:spLocks noGrp="1" noChangeArrowheads="1"/>
          </p:cNvSpPr>
          <p:nvPr>
            <p:ph type="title"/>
            <p:custDataLst>
              <p:tags r:id="rId1"/>
            </p:custDataLst>
          </p:nvPr>
        </p:nvSpPr>
        <p:spPr>
          <a:xfrm>
            <a:off x="2533650" y="209550"/>
            <a:ext cx="7162800" cy="1143000"/>
          </a:xfrm>
          <a:noFill/>
        </p:spPr>
        <p:txBody>
          <a:bodyPr/>
          <a:lstStyle/>
          <a:p>
            <a:r>
              <a:rPr lang="en-US" altLang="en-US"/>
              <a:t>Multi-level Caches, cont.</a:t>
            </a:r>
          </a:p>
        </p:txBody>
      </p:sp>
      <p:sp>
        <p:nvSpPr>
          <p:cNvPr id="130051" name="Rectangle 3">
            <a:extLst>
              <a:ext uri="{FF2B5EF4-FFF2-40B4-BE49-F238E27FC236}">
                <a16:creationId xmlns:a16="http://schemas.microsoft.com/office/drawing/2014/main" id="{CCF9D924-46D4-1557-2128-1F6C5227D858}"/>
              </a:ext>
            </a:extLst>
          </p:cNvPr>
          <p:cNvSpPr>
            <a:spLocks noGrp="1" noChangeArrowheads="1"/>
          </p:cNvSpPr>
          <p:nvPr>
            <p:ph type="body" idx="1"/>
            <p:custDataLst>
              <p:tags r:id="rId2"/>
            </p:custDataLst>
          </p:nvPr>
        </p:nvSpPr>
        <p:spPr>
          <a:xfrm>
            <a:off x="1733550" y="1762130"/>
            <a:ext cx="8401050" cy="4286250"/>
          </a:xfrm>
          <a:noFill/>
        </p:spPr>
        <p:txBody>
          <a:bodyPr/>
          <a:lstStyle/>
          <a:p>
            <a:pPr marL="0" indent="0">
              <a:buNone/>
            </a:pPr>
            <a:r>
              <a:rPr lang="en-US" altLang="en-US"/>
              <a:t>What is a major drawback to inclusion? (Hint, think about what happens on replacement in L1/L2.)</a:t>
            </a:r>
          </a:p>
        </p:txBody>
      </p:sp>
      <p:graphicFrame>
        <p:nvGraphicFramePr>
          <p:cNvPr id="4" name="Group 33">
            <a:extLst>
              <a:ext uri="{FF2B5EF4-FFF2-40B4-BE49-F238E27FC236}">
                <a16:creationId xmlns:a16="http://schemas.microsoft.com/office/drawing/2014/main" id="{7AED362F-2B88-D2EC-9AC2-2566DD45F9C6}"/>
              </a:ext>
            </a:extLst>
          </p:cNvPr>
          <p:cNvGraphicFramePr>
            <a:graphicFrameLocks/>
          </p:cNvGraphicFramePr>
          <p:nvPr>
            <p:custDataLst>
              <p:tags r:id="rId3"/>
            </p:custDataLst>
            <p:extLst>
              <p:ext uri="{D42A27DB-BD31-4B8C-83A1-F6EECF244321}">
                <p14:modId xmlns:p14="http://schemas.microsoft.com/office/powerpoint/2010/main" val="3096333677"/>
              </p:ext>
            </p:extLst>
          </p:nvPr>
        </p:nvGraphicFramePr>
        <p:xfrm>
          <a:off x="1733550" y="2905130"/>
          <a:ext cx="7829550" cy="2870201"/>
        </p:xfrm>
        <a:graphic>
          <a:graphicData uri="http://schemas.openxmlformats.org/drawingml/2006/table">
            <a:tbl>
              <a:tblPr/>
              <a:tblGrid>
                <a:gridCol w="1219200">
                  <a:extLst>
                    <a:ext uri="{9D8B030D-6E8A-4147-A177-3AD203B41FA5}">
                      <a16:colId xmlns:a16="http://schemas.microsoft.com/office/drawing/2014/main" val="20000"/>
                    </a:ext>
                  </a:extLst>
                </a:gridCol>
                <a:gridCol w="6610350">
                  <a:extLst>
                    <a:ext uri="{9D8B030D-6E8A-4147-A177-3AD203B41FA5}">
                      <a16:colId xmlns:a16="http://schemas.microsoft.com/office/drawing/2014/main" val="20001"/>
                    </a:ext>
                  </a:extLst>
                </a:gridCol>
              </a:tblGrid>
              <a:tr h="453950">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dirty="0">
                          <a:ln>
                            <a:noFill/>
                          </a:ln>
                          <a:solidFill>
                            <a:srgbClr val="FFFFFF"/>
                          </a:solidFill>
                          <a:effectLst/>
                          <a:latin typeface="Times New Roman" pitchFamily="18" charset="0"/>
                        </a:rPr>
                        <a:t>Selection</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dirty="0">
                          <a:ln>
                            <a:noFill/>
                          </a:ln>
                          <a:solidFill>
                            <a:srgbClr val="FFFFFF"/>
                          </a:solidFill>
                          <a:effectLst/>
                          <a:latin typeface="Times New Roman" pitchFamily="18" charset="0"/>
                        </a:rPr>
                        <a:t>Drawback</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84203">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cap="none" normalizeH="0" baseline="0" dirty="0">
                          <a:ln>
                            <a:noFill/>
                          </a:ln>
                          <a:solidFill>
                            <a:srgbClr val="000000"/>
                          </a:solidFill>
                          <a:effectLst/>
                          <a:latin typeface="Times New Roman" pitchFamily="18" charset="0"/>
                        </a:rPr>
                        <a:t>A</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cap="none" normalizeH="0" baseline="0" dirty="0">
                          <a:ln>
                            <a:noFill/>
                          </a:ln>
                          <a:solidFill>
                            <a:srgbClr val="000000"/>
                          </a:solidFill>
                          <a:effectLst/>
                          <a:latin typeface="Times New Roman" pitchFamily="18" charset="0"/>
                        </a:rPr>
                        <a:t>L2 makes poor LRU decisions</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484203">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cap="none" normalizeH="0" baseline="0" dirty="0">
                          <a:ln>
                            <a:noFill/>
                          </a:ln>
                          <a:solidFill>
                            <a:srgbClr val="000000"/>
                          </a:solidFill>
                          <a:effectLst/>
                          <a:latin typeface="Times New Roman" pitchFamily="18" charset="0"/>
                        </a:rPr>
                        <a:t>B</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cap="none" normalizeH="0" baseline="0" dirty="0">
                          <a:ln>
                            <a:noFill/>
                          </a:ln>
                          <a:solidFill>
                            <a:srgbClr val="000000"/>
                          </a:solidFill>
                          <a:effectLst/>
                          <a:latin typeface="Times New Roman" pitchFamily="18" charset="0"/>
                        </a:rPr>
                        <a:t>L1 makes poor LRU decisions</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8261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cap="none" normalizeH="0" baseline="0" dirty="0">
                          <a:ln>
                            <a:noFill/>
                          </a:ln>
                          <a:solidFill>
                            <a:srgbClr val="000000"/>
                          </a:solidFill>
                          <a:effectLst/>
                          <a:latin typeface="Times New Roman" pitchFamily="18" charset="0"/>
                        </a:rPr>
                        <a:t>C</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cap="none" normalizeH="0" baseline="0" dirty="0">
                          <a:ln>
                            <a:noFill/>
                          </a:ln>
                          <a:solidFill>
                            <a:srgbClr val="000000"/>
                          </a:solidFill>
                          <a:effectLst/>
                          <a:latin typeface="Times New Roman" pitchFamily="18" charset="0"/>
                        </a:rPr>
                        <a:t>Complicates L1 Victim Cache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48261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kern="1200" cap="none" normalizeH="0" baseline="0" dirty="0">
                          <a:ln>
                            <a:noFill/>
                          </a:ln>
                          <a:solidFill>
                            <a:srgbClr val="000000"/>
                          </a:solidFill>
                          <a:effectLst/>
                          <a:latin typeface="Times New Roman" pitchFamily="18" charset="0"/>
                          <a:ea typeface="+mn-ea"/>
                          <a:cs typeface="+mn-cs"/>
                        </a:rPr>
                        <a:t>D</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kern="1200" cap="none" normalizeH="0" baseline="0" dirty="0">
                          <a:ln>
                            <a:noFill/>
                          </a:ln>
                          <a:solidFill>
                            <a:srgbClr val="000000"/>
                          </a:solidFill>
                          <a:effectLst/>
                          <a:latin typeface="Times New Roman" pitchFamily="18" charset="0"/>
                          <a:ea typeface="+mn-ea"/>
                          <a:cs typeface="+mn-cs"/>
                        </a:rPr>
                        <a:t>All of the above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4"/>
                  </a:ext>
                </a:extLst>
              </a:tr>
              <a:tr h="48261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kern="1200" cap="none" normalizeH="0" baseline="0" dirty="0">
                          <a:ln>
                            <a:noFill/>
                          </a:ln>
                          <a:solidFill>
                            <a:srgbClr val="000000"/>
                          </a:solidFill>
                          <a:effectLst/>
                          <a:latin typeface="Times New Roman" pitchFamily="18" charset="0"/>
                          <a:ea typeface="+mn-ea"/>
                          <a:cs typeface="+mn-cs"/>
                        </a:rPr>
                        <a:t>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defRPr/>
                      </a:pPr>
                      <a:r>
                        <a:rPr kumimoji="0" lang="en-US" sz="2400" b="0" i="0" u="none" strike="noStrike" kern="1200" cap="none" normalizeH="0" baseline="0" dirty="0">
                          <a:ln>
                            <a:noFill/>
                          </a:ln>
                          <a:solidFill>
                            <a:srgbClr val="000000"/>
                          </a:solidFill>
                          <a:effectLst/>
                          <a:latin typeface="Times New Roman" pitchFamily="18" charset="0"/>
                          <a:ea typeface="+mn-ea"/>
                          <a:cs typeface="+mn-cs"/>
                        </a:rPr>
                        <a:t>None of the above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68634" name="TextBox 1">
            <a:extLst>
              <a:ext uri="{FF2B5EF4-FFF2-40B4-BE49-F238E27FC236}">
                <a16:creationId xmlns:a16="http://schemas.microsoft.com/office/drawing/2014/main" id="{4D5B180E-80AA-F83C-E7C5-E4DC46CA9A23}"/>
              </a:ext>
            </a:extLst>
          </p:cNvPr>
          <p:cNvSpPr txBox="1">
            <a:spLocks noChangeArrowheads="1"/>
          </p:cNvSpPr>
          <p:nvPr/>
        </p:nvSpPr>
        <p:spPr bwMode="auto">
          <a:xfrm>
            <a:off x="2308226" y="6299205"/>
            <a:ext cx="3387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2"/>
                </a:solidFill>
                <a:latin typeface="Times New Roman" panose="02020603050405020304" pitchFamily="18" charset="0"/>
              </a:defRPr>
            </a:lvl1pPr>
            <a:lvl2pPr marL="742950" indent="-285750">
              <a:defRPr sz="1600">
                <a:solidFill>
                  <a:schemeClr val="tx2"/>
                </a:solidFill>
                <a:latin typeface="Times New Roman" panose="02020603050405020304" pitchFamily="18" charset="0"/>
              </a:defRPr>
            </a:lvl2pPr>
            <a:lvl3pPr marL="1143000" indent="-228600">
              <a:defRPr sz="1600">
                <a:solidFill>
                  <a:schemeClr val="tx2"/>
                </a:solidFill>
                <a:latin typeface="Times New Roman" panose="02020603050405020304" pitchFamily="18" charset="0"/>
              </a:defRPr>
            </a:lvl3pPr>
            <a:lvl4pPr marL="1600200" indent="-228600">
              <a:defRPr sz="1600">
                <a:solidFill>
                  <a:schemeClr val="tx2"/>
                </a:solidFill>
                <a:latin typeface="Times New Roman" panose="02020603050405020304" pitchFamily="18" charset="0"/>
              </a:defRPr>
            </a:lvl4pPr>
            <a:lvl5pPr marL="2057400" indent="-228600">
              <a:defRPr sz="1600">
                <a:solidFill>
                  <a:schemeClr val="tx2"/>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2"/>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2"/>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2"/>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2"/>
                </a:solidFill>
                <a:latin typeface="Times New Roman" panose="02020603050405020304" pitchFamily="18" charset="0"/>
              </a:defRPr>
            </a:lvl9pPr>
          </a:lstStyle>
          <a:p>
            <a:r>
              <a:rPr lang="en-US" altLang="en-US">
                <a:latin typeface="+mn-lt"/>
              </a:rPr>
              <a:t>L2 does not know about L1 hits =&gt; …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90E95969-E564-8C45-3D0A-9A8383796190}"/>
              </a:ext>
            </a:extLst>
          </p:cNvPr>
          <p:cNvSpPr>
            <a:spLocks noGrp="1" noChangeArrowheads="1"/>
          </p:cNvSpPr>
          <p:nvPr>
            <p:ph type="title"/>
            <p:custDataLst>
              <p:tags r:id="rId1"/>
            </p:custDataLst>
          </p:nvPr>
        </p:nvSpPr>
        <p:spPr>
          <a:xfrm>
            <a:off x="2533650" y="209550"/>
            <a:ext cx="7162800" cy="1143000"/>
          </a:xfrm>
          <a:noFill/>
        </p:spPr>
        <p:txBody>
          <a:bodyPr/>
          <a:lstStyle/>
          <a:p>
            <a:r>
              <a:rPr lang="en-US" altLang="en-US"/>
              <a:t>Multi-level Caches, cont.</a:t>
            </a:r>
          </a:p>
        </p:txBody>
      </p:sp>
      <p:sp>
        <p:nvSpPr>
          <p:cNvPr id="134147" name="Rectangle 3">
            <a:extLst>
              <a:ext uri="{FF2B5EF4-FFF2-40B4-BE49-F238E27FC236}">
                <a16:creationId xmlns:a16="http://schemas.microsoft.com/office/drawing/2014/main" id="{A8FE63EA-7A39-9D6C-FF5E-4FD8908F39AB}"/>
              </a:ext>
            </a:extLst>
          </p:cNvPr>
          <p:cNvSpPr>
            <a:spLocks noGrp="1" noChangeArrowheads="1"/>
          </p:cNvSpPr>
          <p:nvPr>
            <p:ph type="body" idx="1"/>
            <p:custDataLst>
              <p:tags r:id="rId2"/>
            </p:custDataLst>
          </p:nvPr>
        </p:nvSpPr>
        <p:spPr>
          <a:xfrm>
            <a:off x="1776412" y="1828800"/>
            <a:ext cx="8401050" cy="4819650"/>
          </a:xfrm>
          <a:noFill/>
        </p:spPr>
        <p:txBody>
          <a:bodyPr/>
          <a:lstStyle/>
          <a:p>
            <a:r>
              <a:rPr lang="en-US" altLang="en-US" dirty="0"/>
              <a:t>L2 cache can have different associativity (good idea?) or block size (good idea?) than L1 cache.</a:t>
            </a:r>
          </a:p>
          <a:p>
            <a:r>
              <a:rPr lang="en-US" altLang="en-US" dirty="0"/>
              <a:t>These principles can continue to be applied recursively to Multilevel Caches</a:t>
            </a:r>
          </a:p>
          <a:p>
            <a:pPr lvl="1"/>
            <a:r>
              <a:rPr lang="en-US" altLang="en-US" dirty="0"/>
              <a:t>Danger is that time to DRAM will grow with multiple levels in between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4147">
                                            <p:txEl>
                                              <p:pRg st="1" end="1"/>
                                            </p:txEl>
                                          </p:spTgt>
                                        </p:tgtEl>
                                        <p:attrNameLst>
                                          <p:attrName>style.visibility</p:attrName>
                                        </p:attrNameLst>
                                      </p:cBhvr>
                                      <p:to>
                                        <p:strVal val="visible"/>
                                      </p:to>
                                    </p:set>
                                    <p:anim calcmode="lin" valueType="num">
                                      <p:cBhvr additive="base">
                                        <p:cTn id="13" dur="500" fill="hold"/>
                                        <p:tgtEl>
                                          <p:spTgt spid="134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414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 calcmode="lin" valueType="num">
                                      <p:cBhvr additive="base">
                                        <p:cTn id="17" dur="500" fill="hold"/>
                                        <p:tgtEl>
                                          <p:spTgt spid="13414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41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F259D7BE-5B6C-4931-BD22-651DDDC9D355}"/>
              </a:ext>
            </a:extLst>
          </p:cNvPr>
          <p:cNvSpPr>
            <a:spLocks noGrp="1" noChangeArrowheads="1"/>
          </p:cNvSpPr>
          <p:nvPr>
            <p:ph type="title"/>
            <p:custDataLst>
              <p:tags r:id="rId1"/>
            </p:custDataLst>
          </p:nvPr>
        </p:nvSpPr>
        <p:spPr>
          <a:xfrm>
            <a:off x="2286000" y="247650"/>
            <a:ext cx="7810500" cy="1143000"/>
          </a:xfrm>
          <a:noFill/>
        </p:spPr>
        <p:txBody>
          <a:bodyPr>
            <a:normAutofit fontScale="90000"/>
          </a:bodyPr>
          <a:lstStyle/>
          <a:p>
            <a:r>
              <a:rPr lang="en-US" altLang="en-US"/>
              <a:t>Reducing Miss Penalty Summary</a:t>
            </a:r>
          </a:p>
        </p:txBody>
      </p:sp>
      <p:sp>
        <p:nvSpPr>
          <p:cNvPr id="30723" name="Rectangle 3">
            <a:extLst>
              <a:ext uri="{FF2B5EF4-FFF2-40B4-BE49-F238E27FC236}">
                <a16:creationId xmlns:a16="http://schemas.microsoft.com/office/drawing/2014/main" id="{638BE332-DBBE-43D3-2F2C-DC08AD57E58D}"/>
              </a:ext>
            </a:extLst>
          </p:cNvPr>
          <p:cNvSpPr>
            <a:spLocks noGrp="1" noChangeArrowheads="1"/>
          </p:cNvSpPr>
          <p:nvPr>
            <p:ph type="body" idx="1"/>
            <p:custDataLst>
              <p:tags r:id="rId2"/>
            </p:custDataLst>
          </p:nvPr>
        </p:nvSpPr>
        <p:spPr>
          <a:xfrm>
            <a:off x="2514600" y="1981200"/>
            <a:ext cx="7543800" cy="4114800"/>
          </a:xfrm>
          <a:noFill/>
        </p:spPr>
        <p:txBody>
          <a:bodyPr/>
          <a:lstStyle/>
          <a:p>
            <a:r>
              <a:rPr lang="en-US" altLang="en-US"/>
              <a:t>Two techniques</a:t>
            </a:r>
          </a:p>
          <a:p>
            <a:pPr lvl="1"/>
            <a:r>
              <a:rPr lang="en-US" altLang="en-US"/>
              <a:t>Early Restart and Critical Word First on miss</a:t>
            </a:r>
          </a:p>
          <a:p>
            <a:pPr lvl="1"/>
            <a:r>
              <a:rPr lang="en-US" altLang="en-US"/>
              <a:t>Multi-level Caches</a:t>
            </a:r>
          </a:p>
          <a:p>
            <a:endParaRPr lang="en-US"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anim calcmode="lin" valueType="num">
                                      <p:cBhvr additive="base">
                                        <p:cTn id="11" dur="5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07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 calcmode="lin" valueType="num">
                                      <p:cBhvr additive="base">
                                        <p:cTn id="15" dur="5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07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66EBB8B4-736B-6660-01A4-EBBC4F3D2D79}"/>
              </a:ext>
            </a:extLst>
          </p:cNvPr>
          <p:cNvSpPr>
            <a:spLocks noGrp="1" noChangeArrowheads="1"/>
          </p:cNvSpPr>
          <p:nvPr>
            <p:ph type="title"/>
            <p:custDataLst>
              <p:tags r:id="rId1"/>
            </p:custDataLst>
          </p:nvPr>
        </p:nvSpPr>
        <p:spPr>
          <a:xfrm>
            <a:off x="2533650" y="209550"/>
            <a:ext cx="7162800" cy="1143000"/>
          </a:xfrm>
          <a:noFill/>
        </p:spPr>
        <p:txBody>
          <a:bodyPr/>
          <a:lstStyle/>
          <a:p>
            <a:r>
              <a:rPr lang="en-US" altLang="en-US"/>
              <a:t>Next…</a:t>
            </a:r>
          </a:p>
        </p:txBody>
      </p:sp>
      <p:sp>
        <p:nvSpPr>
          <p:cNvPr id="130051" name="Rectangle 3">
            <a:extLst>
              <a:ext uri="{FF2B5EF4-FFF2-40B4-BE49-F238E27FC236}">
                <a16:creationId xmlns:a16="http://schemas.microsoft.com/office/drawing/2014/main" id="{536A87E3-D39E-CBF9-9616-2B97BD3A2627}"/>
              </a:ext>
            </a:extLst>
          </p:cNvPr>
          <p:cNvSpPr>
            <a:spLocks noGrp="1" noChangeArrowheads="1"/>
          </p:cNvSpPr>
          <p:nvPr>
            <p:ph type="body" idx="1"/>
            <p:custDataLst>
              <p:tags r:id="rId2"/>
            </p:custDataLst>
          </p:nvPr>
        </p:nvSpPr>
        <p:spPr>
          <a:xfrm>
            <a:off x="1647825" y="1819275"/>
            <a:ext cx="8401050" cy="4286250"/>
          </a:xfrm>
          <a:noFill/>
        </p:spPr>
        <p:txBody>
          <a:bodyPr/>
          <a:lstStyle/>
          <a:p>
            <a:pPr marL="0" indent="0">
              <a:buNone/>
            </a:pPr>
            <a:r>
              <a:rPr lang="en-US" altLang="en-US">
                <a:latin typeface="+mn-lt"/>
              </a:rPr>
              <a:t>Suppose you could predict which way (in a set-associative cache) will get the hit. Would this be valuable?</a:t>
            </a:r>
          </a:p>
        </p:txBody>
      </p:sp>
      <p:graphicFrame>
        <p:nvGraphicFramePr>
          <p:cNvPr id="4" name="Group 33">
            <a:extLst>
              <a:ext uri="{FF2B5EF4-FFF2-40B4-BE49-F238E27FC236}">
                <a16:creationId xmlns:a16="http://schemas.microsoft.com/office/drawing/2014/main" id="{8F5B5C1C-C328-BD24-9EAD-2FB851BFC70D}"/>
              </a:ext>
            </a:extLst>
          </p:cNvPr>
          <p:cNvGraphicFramePr>
            <a:graphicFrameLocks/>
          </p:cNvGraphicFramePr>
          <p:nvPr>
            <p:custDataLst>
              <p:tags r:id="rId3"/>
            </p:custDataLst>
            <p:extLst>
              <p:ext uri="{D42A27DB-BD31-4B8C-83A1-F6EECF244321}">
                <p14:modId xmlns:p14="http://schemas.microsoft.com/office/powerpoint/2010/main" val="113050293"/>
              </p:ext>
            </p:extLst>
          </p:nvPr>
        </p:nvGraphicFramePr>
        <p:xfrm>
          <a:off x="1647825" y="3105150"/>
          <a:ext cx="7829550" cy="2870201"/>
        </p:xfrm>
        <a:graphic>
          <a:graphicData uri="http://schemas.openxmlformats.org/drawingml/2006/table">
            <a:tbl>
              <a:tblPr/>
              <a:tblGrid>
                <a:gridCol w="1219200">
                  <a:extLst>
                    <a:ext uri="{9D8B030D-6E8A-4147-A177-3AD203B41FA5}">
                      <a16:colId xmlns:a16="http://schemas.microsoft.com/office/drawing/2014/main" val="20000"/>
                    </a:ext>
                  </a:extLst>
                </a:gridCol>
                <a:gridCol w="6610350">
                  <a:extLst>
                    <a:ext uri="{9D8B030D-6E8A-4147-A177-3AD203B41FA5}">
                      <a16:colId xmlns:a16="http://schemas.microsoft.com/office/drawing/2014/main" val="20001"/>
                    </a:ext>
                  </a:extLst>
                </a:gridCol>
              </a:tblGrid>
              <a:tr h="453950">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dirty="0">
                          <a:ln>
                            <a:noFill/>
                          </a:ln>
                          <a:solidFill>
                            <a:srgbClr val="FFFFFF"/>
                          </a:solidFill>
                          <a:effectLst/>
                          <a:latin typeface="+mn-lt"/>
                        </a:rPr>
                        <a:t>Selection</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dirty="0">
                          <a:ln>
                            <a:noFill/>
                          </a:ln>
                          <a:solidFill>
                            <a:srgbClr val="FFFFFF"/>
                          </a:solidFill>
                          <a:effectLst/>
                          <a:latin typeface="+mn-lt"/>
                        </a:rPr>
                        <a:t>Drawback</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84203">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cap="none" normalizeH="0" baseline="0" dirty="0">
                          <a:ln>
                            <a:noFill/>
                          </a:ln>
                          <a:solidFill>
                            <a:srgbClr val="000000"/>
                          </a:solidFill>
                          <a:effectLst/>
                          <a:latin typeface="+mn-lt"/>
                        </a:rPr>
                        <a:t>A</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cap="none" normalizeH="0" baseline="0" dirty="0">
                          <a:ln>
                            <a:noFill/>
                          </a:ln>
                          <a:solidFill>
                            <a:srgbClr val="000000"/>
                          </a:solidFill>
                          <a:effectLst/>
                          <a:latin typeface="+mn-lt"/>
                        </a:rPr>
                        <a:t>Not really</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484203">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cap="none" normalizeH="0" baseline="0" dirty="0">
                          <a:ln>
                            <a:noFill/>
                          </a:ln>
                          <a:solidFill>
                            <a:srgbClr val="000000"/>
                          </a:solidFill>
                          <a:effectLst/>
                          <a:latin typeface="+mn-lt"/>
                        </a:rPr>
                        <a:t>B</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cap="none" normalizeH="0" baseline="0" dirty="0">
                          <a:ln>
                            <a:noFill/>
                          </a:ln>
                          <a:solidFill>
                            <a:srgbClr val="000000"/>
                          </a:solidFill>
                          <a:effectLst/>
                          <a:latin typeface="+mn-lt"/>
                        </a:rPr>
                        <a:t>Might, it'd help hit time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8261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cap="none" normalizeH="0" baseline="0" dirty="0">
                          <a:ln>
                            <a:noFill/>
                          </a:ln>
                          <a:solidFill>
                            <a:srgbClr val="000000"/>
                          </a:solidFill>
                          <a:effectLst/>
                          <a:latin typeface="+mn-lt"/>
                        </a:rPr>
                        <a:t>C</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cap="none" normalizeH="0" baseline="0" dirty="0">
                          <a:ln>
                            <a:noFill/>
                          </a:ln>
                          <a:solidFill>
                            <a:srgbClr val="000000"/>
                          </a:solidFill>
                          <a:effectLst/>
                          <a:latin typeface="+mn-lt"/>
                        </a:rPr>
                        <a:t>Might, it'd help miss penalty</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48261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kern="1200" cap="none" normalizeH="0" baseline="0" dirty="0">
                          <a:ln>
                            <a:noFill/>
                          </a:ln>
                          <a:solidFill>
                            <a:srgbClr val="000000"/>
                          </a:solidFill>
                          <a:effectLst/>
                          <a:latin typeface="+mn-lt"/>
                          <a:ea typeface="+mn-ea"/>
                          <a:cs typeface="+mn-cs"/>
                        </a:rPr>
                        <a:t>D</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kern="1200" cap="none" normalizeH="0" baseline="0" dirty="0">
                          <a:ln>
                            <a:noFill/>
                          </a:ln>
                          <a:solidFill>
                            <a:srgbClr val="000000"/>
                          </a:solidFill>
                          <a:effectLst/>
                          <a:latin typeface="+mn-lt"/>
                          <a:ea typeface="+mn-ea"/>
                          <a:cs typeface="+mn-cs"/>
                        </a:rPr>
                        <a:t>Might, it'd help miss rate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4"/>
                  </a:ext>
                </a:extLst>
              </a:tr>
              <a:tr h="482615">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400" b="0" i="0" u="none" strike="noStrike" kern="1200" cap="none" normalizeH="0" baseline="0" dirty="0">
                          <a:ln>
                            <a:noFill/>
                          </a:ln>
                          <a:solidFill>
                            <a:srgbClr val="000000"/>
                          </a:solidFill>
                          <a:effectLst/>
                          <a:latin typeface="+mn-lt"/>
                          <a:ea typeface="+mn-ea"/>
                          <a:cs typeface="+mn-cs"/>
                        </a:rPr>
                        <a:t>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defRPr/>
                      </a:pPr>
                      <a:r>
                        <a:rPr kumimoji="0" lang="en-US" sz="2400" b="0" i="0" u="none" strike="noStrike" kern="1200" cap="none" normalizeH="0" baseline="0" dirty="0">
                          <a:ln>
                            <a:noFill/>
                          </a:ln>
                          <a:solidFill>
                            <a:srgbClr val="000000"/>
                          </a:solidFill>
                          <a:effectLst/>
                          <a:latin typeface="+mn-lt"/>
                          <a:ea typeface="+mn-ea"/>
                          <a:cs typeface="+mn-cs"/>
                        </a:rPr>
                        <a:t>None of the above</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D9DA7DB8-2301-4171-91D2-9BE948DCC4A9}"/>
              </a:ext>
            </a:extLst>
          </p:cNvPr>
          <p:cNvSpPr>
            <a:spLocks noGrp="1" noChangeArrowheads="1"/>
          </p:cNvSpPr>
          <p:nvPr>
            <p:ph type="title"/>
            <p:custDataLst>
              <p:tags r:id="rId1"/>
            </p:custDataLst>
          </p:nvPr>
        </p:nvSpPr>
        <p:spPr>
          <a:noFill/>
        </p:spPr>
        <p:txBody>
          <a:bodyPr/>
          <a:lstStyle/>
          <a:p>
            <a:r>
              <a:rPr lang="en-US" altLang="en-US"/>
              <a:t>Review: Improving Cache Performance</a:t>
            </a:r>
          </a:p>
        </p:txBody>
      </p:sp>
      <p:sp>
        <p:nvSpPr>
          <p:cNvPr id="76802" name="Rectangle 3">
            <a:extLst>
              <a:ext uri="{FF2B5EF4-FFF2-40B4-BE49-F238E27FC236}">
                <a16:creationId xmlns:a16="http://schemas.microsoft.com/office/drawing/2014/main" id="{A68FDB23-F208-7D30-E24A-998160002CAB}"/>
              </a:ext>
            </a:extLst>
          </p:cNvPr>
          <p:cNvSpPr>
            <a:spLocks noGrp="1" noChangeArrowheads="1"/>
          </p:cNvSpPr>
          <p:nvPr>
            <p:ph type="body" idx="1"/>
            <p:custDataLst>
              <p:tags r:id="rId2"/>
            </p:custDataLst>
          </p:nvPr>
        </p:nvSpPr>
        <p:spPr>
          <a:noFill/>
        </p:spPr>
        <p:txBody>
          <a:bodyPr/>
          <a:lstStyle/>
          <a:p>
            <a:pPr>
              <a:buFontTx/>
              <a:buNone/>
            </a:pPr>
            <a:r>
              <a:rPr lang="en-US" altLang="en-US"/>
              <a:t>1. Reduce the miss rate, </a:t>
            </a:r>
          </a:p>
          <a:p>
            <a:pPr>
              <a:buFontTx/>
              <a:buNone/>
            </a:pPr>
            <a:r>
              <a:rPr lang="en-US" altLang="en-US"/>
              <a:t>2. Reduce the miss penalty, or</a:t>
            </a:r>
          </a:p>
          <a:p>
            <a:pPr>
              <a:buFontTx/>
              <a:buNone/>
            </a:pPr>
            <a:r>
              <a:rPr lang="en-US" altLang="en-US" i="1">
                <a:solidFill>
                  <a:srgbClr val="FF5050"/>
                </a:solidFill>
              </a:rPr>
              <a:t>3. Reduce the time to hit in the cache</a:t>
            </a:r>
            <a:r>
              <a:rPr lang="en-US" altLang="en-US">
                <a:solidFill>
                  <a:srgbClr val="FF5050"/>
                </a:solidFill>
              </a:rPr>
              <a:t>. </a:t>
            </a:r>
          </a:p>
          <a:p>
            <a:pPr>
              <a:buFontTx/>
              <a:buNone/>
            </a:pPr>
            <a:endParaRPr lang="en-US" altLang="en-US">
              <a:solidFill>
                <a:srgbClr val="FF5050"/>
              </a:solidFill>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E8342E7E-D82D-6629-2417-DC06ABEDAC3A}"/>
              </a:ext>
            </a:extLst>
          </p:cNvPr>
          <p:cNvSpPr>
            <a:spLocks noGrp="1" noChangeArrowheads="1"/>
          </p:cNvSpPr>
          <p:nvPr>
            <p:ph type="title"/>
            <p:custDataLst>
              <p:tags r:id="rId1"/>
            </p:custDataLst>
          </p:nvPr>
        </p:nvSpPr>
        <p:spPr>
          <a:noFill/>
        </p:spPr>
        <p:txBody>
          <a:bodyPr/>
          <a:lstStyle/>
          <a:p>
            <a:r>
              <a:rPr lang="en-US" altLang="en-US"/>
              <a:t>Caches, pt I: Key Points</a:t>
            </a:r>
          </a:p>
        </p:txBody>
      </p:sp>
      <p:sp>
        <p:nvSpPr>
          <p:cNvPr id="27651" name="Rectangle 3">
            <a:extLst>
              <a:ext uri="{FF2B5EF4-FFF2-40B4-BE49-F238E27FC236}">
                <a16:creationId xmlns:a16="http://schemas.microsoft.com/office/drawing/2014/main" id="{0EFFB133-83C4-9B71-EDD3-0E74C912B7D3}"/>
              </a:ext>
            </a:extLst>
          </p:cNvPr>
          <p:cNvSpPr>
            <a:spLocks noGrp="1" noChangeArrowheads="1"/>
          </p:cNvSpPr>
          <p:nvPr>
            <p:ph type="body" idx="1"/>
            <p:custDataLst>
              <p:tags r:id="rId2"/>
            </p:custDataLst>
          </p:nvPr>
        </p:nvSpPr>
        <p:spPr>
          <a:xfrm>
            <a:off x="2114550" y="1828800"/>
            <a:ext cx="7753350" cy="4114800"/>
          </a:xfrm>
          <a:noFill/>
        </p:spPr>
        <p:txBody>
          <a:bodyPr>
            <a:normAutofit fontScale="92500"/>
          </a:bodyPr>
          <a:lstStyle/>
          <a:p>
            <a:pPr>
              <a:lnSpc>
                <a:spcPct val="140000"/>
              </a:lnSpc>
            </a:pPr>
            <a:r>
              <a:rPr lang="en-US" altLang="en-US"/>
              <a:t>CPU-Memory gap is a major performance obstacle</a:t>
            </a:r>
          </a:p>
          <a:p>
            <a:pPr>
              <a:lnSpc>
                <a:spcPct val="140000"/>
              </a:lnSpc>
            </a:pPr>
            <a:r>
              <a:rPr lang="en-US" altLang="en-US"/>
              <a:t>Caches take advantage of program behavior: locality</a:t>
            </a:r>
          </a:p>
          <a:p>
            <a:pPr>
              <a:lnSpc>
                <a:spcPct val="140000"/>
              </a:lnSpc>
            </a:pPr>
            <a:r>
              <a:rPr lang="en-US" altLang="en-US"/>
              <a:t>Designer has lots of choices -&gt; cache size, block size, associativity, replacement policy, write policy, ...</a:t>
            </a:r>
          </a:p>
          <a:p>
            <a:pPr>
              <a:lnSpc>
                <a:spcPct val="140000"/>
              </a:lnSpc>
            </a:pPr>
            <a:r>
              <a:rPr lang="en-US" altLang="en-US"/>
              <a:t>Time of program still only reliable performance measure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51A0CD9C-F458-6DF2-8BA5-884C708B88C5}"/>
              </a:ext>
            </a:extLst>
          </p:cNvPr>
          <p:cNvSpPr>
            <a:spLocks noGrp="1" noChangeArrowheads="1"/>
          </p:cNvSpPr>
          <p:nvPr>
            <p:ph type="title"/>
            <p:custDataLst>
              <p:tags r:id="rId1"/>
            </p:custDataLst>
          </p:nvPr>
        </p:nvSpPr>
        <p:spPr/>
        <p:txBody>
          <a:bodyPr/>
          <a:lstStyle/>
          <a:p>
            <a:r>
              <a:rPr lang="en-US" altLang="en-US"/>
              <a:t>DM Hit Time + Associative Hit Rate -&gt; </a:t>
            </a:r>
            <a:r>
              <a:rPr lang="en-US" altLang="en-US">
                <a:solidFill>
                  <a:srgbClr val="FF0000"/>
                </a:solidFill>
              </a:rPr>
              <a:t>Way Prediction</a:t>
            </a:r>
          </a:p>
        </p:txBody>
      </p:sp>
      <p:sp>
        <p:nvSpPr>
          <p:cNvPr id="78850" name="Content Placeholder 2">
            <a:extLst>
              <a:ext uri="{FF2B5EF4-FFF2-40B4-BE49-F238E27FC236}">
                <a16:creationId xmlns:a16="http://schemas.microsoft.com/office/drawing/2014/main" id="{1D844E51-48ED-F9C1-6680-1D6D97697A46}"/>
              </a:ext>
            </a:extLst>
          </p:cNvPr>
          <p:cNvSpPr>
            <a:spLocks noGrp="1" noChangeArrowheads="1"/>
          </p:cNvSpPr>
          <p:nvPr>
            <p:ph idx="1"/>
            <p:custDataLst>
              <p:tags r:id="rId2"/>
            </p:custDataLst>
          </p:nvPr>
        </p:nvSpPr>
        <p:spPr/>
        <p:txBody>
          <a:bodyPr/>
          <a:lstStyle/>
          <a:p>
            <a:r>
              <a:rPr lang="en-US" altLang="en-US"/>
              <a:t>Add bits (?) to each cache line to predict which way is going to hit.</a:t>
            </a:r>
          </a:p>
          <a:p>
            <a:r>
              <a:rPr lang="en-US" altLang="en-US"/>
              <a:t>How is that going to help?</a:t>
            </a:r>
          </a:p>
        </p:txBody>
      </p:sp>
      <p:sp>
        <p:nvSpPr>
          <p:cNvPr id="78851" name="Rectangle 4">
            <a:extLst>
              <a:ext uri="{FF2B5EF4-FFF2-40B4-BE49-F238E27FC236}">
                <a16:creationId xmlns:a16="http://schemas.microsoft.com/office/drawing/2014/main" id="{87D72BDD-9BD1-ECAA-8886-180E7918F15D}"/>
              </a:ext>
            </a:extLst>
          </p:cNvPr>
          <p:cNvSpPr>
            <a:spLocks noChangeArrowheads="1"/>
          </p:cNvSpPr>
          <p:nvPr>
            <p:custDataLst>
              <p:tags r:id="rId3"/>
            </p:custDataLst>
          </p:nvPr>
        </p:nvSpPr>
        <p:spPr bwMode="auto">
          <a:xfrm>
            <a:off x="4349750" y="4806950"/>
            <a:ext cx="26543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78852" name="Line 5">
            <a:extLst>
              <a:ext uri="{FF2B5EF4-FFF2-40B4-BE49-F238E27FC236}">
                <a16:creationId xmlns:a16="http://schemas.microsoft.com/office/drawing/2014/main" id="{BD5C92DB-3BBB-CB01-F812-ED47ACDD1DA9}"/>
              </a:ext>
            </a:extLst>
          </p:cNvPr>
          <p:cNvSpPr>
            <a:spLocks noChangeShapeType="1"/>
          </p:cNvSpPr>
          <p:nvPr>
            <p:custDataLst>
              <p:tags r:id="rId4"/>
            </p:custDataLst>
          </p:nvPr>
        </p:nvSpPr>
        <p:spPr bwMode="auto">
          <a:xfrm>
            <a:off x="4343400" y="5029200"/>
            <a:ext cx="2667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3" name="Line 6">
            <a:extLst>
              <a:ext uri="{FF2B5EF4-FFF2-40B4-BE49-F238E27FC236}">
                <a16:creationId xmlns:a16="http://schemas.microsoft.com/office/drawing/2014/main" id="{AF54A7FB-763D-59CB-7423-B4C5A130A1CD}"/>
              </a:ext>
            </a:extLst>
          </p:cNvPr>
          <p:cNvSpPr>
            <a:spLocks noChangeShapeType="1"/>
          </p:cNvSpPr>
          <p:nvPr>
            <p:custDataLst>
              <p:tags r:id="rId5"/>
            </p:custDataLst>
          </p:nvPr>
        </p:nvSpPr>
        <p:spPr bwMode="auto">
          <a:xfrm>
            <a:off x="5257800" y="4800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4" name="Rectangle 7">
            <a:extLst>
              <a:ext uri="{FF2B5EF4-FFF2-40B4-BE49-F238E27FC236}">
                <a16:creationId xmlns:a16="http://schemas.microsoft.com/office/drawing/2014/main" id="{6883AC99-26FC-4BF7-1971-86B6394C02F6}"/>
              </a:ext>
            </a:extLst>
          </p:cNvPr>
          <p:cNvSpPr>
            <a:spLocks noChangeArrowheads="1"/>
          </p:cNvSpPr>
          <p:nvPr>
            <p:custDataLst>
              <p:tags r:id="rId6"/>
            </p:custDataLst>
          </p:nvPr>
        </p:nvSpPr>
        <p:spPr bwMode="auto">
          <a:xfrm>
            <a:off x="4481514" y="4495801"/>
            <a:ext cx="4680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tag</a:t>
            </a:r>
          </a:p>
        </p:txBody>
      </p:sp>
      <p:sp>
        <p:nvSpPr>
          <p:cNvPr id="78855" name="Rectangle 8">
            <a:extLst>
              <a:ext uri="{FF2B5EF4-FFF2-40B4-BE49-F238E27FC236}">
                <a16:creationId xmlns:a16="http://schemas.microsoft.com/office/drawing/2014/main" id="{B7C193F2-F3D3-B391-62ED-40F885A6D55E}"/>
              </a:ext>
            </a:extLst>
          </p:cNvPr>
          <p:cNvSpPr>
            <a:spLocks noChangeArrowheads="1"/>
          </p:cNvSpPr>
          <p:nvPr>
            <p:custDataLst>
              <p:tags r:id="rId7"/>
            </p:custDataLst>
          </p:nvPr>
        </p:nvSpPr>
        <p:spPr bwMode="auto">
          <a:xfrm>
            <a:off x="5776913" y="4495801"/>
            <a:ext cx="5706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data</a:t>
            </a:r>
          </a:p>
        </p:txBody>
      </p:sp>
      <p:sp>
        <p:nvSpPr>
          <p:cNvPr id="78856" name="Rectangle 14">
            <a:extLst>
              <a:ext uri="{FF2B5EF4-FFF2-40B4-BE49-F238E27FC236}">
                <a16:creationId xmlns:a16="http://schemas.microsoft.com/office/drawing/2014/main" id="{F8B321AE-0AC2-CC71-7E4D-A4B47E71AA95}"/>
              </a:ext>
            </a:extLst>
          </p:cNvPr>
          <p:cNvSpPr>
            <a:spLocks noChangeArrowheads="1"/>
          </p:cNvSpPr>
          <p:nvPr>
            <p:custDataLst>
              <p:tags r:id="rId8"/>
            </p:custDataLst>
          </p:nvPr>
        </p:nvSpPr>
        <p:spPr bwMode="auto">
          <a:xfrm>
            <a:off x="7016750" y="4806950"/>
            <a:ext cx="26543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78857" name="Line 15">
            <a:extLst>
              <a:ext uri="{FF2B5EF4-FFF2-40B4-BE49-F238E27FC236}">
                <a16:creationId xmlns:a16="http://schemas.microsoft.com/office/drawing/2014/main" id="{EA8826D3-96BC-F442-236E-E47C5C04260B}"/>
              </a:ext>
            </a:extLst>
          </p:cNvPr>
          <p:cNvSpPr>
            <a:spLocks noChangeShapeType="1"/>
          </p:cNvSpPr>
          <p:nvPr>
            <p:custDataLst>
              <p:tags r:id="rId9"/>
            </p:custDataLst>
          </p:nvPr>
        </p:nvSpPr>
        <p:spPr bwMode="auto">
          <a:xfrm>
            <a:off x="7010400" y="5029200"/>
            <a:ext cx="2667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8" name="Line 16">
            <a:extLst>
              <a:ext uri="{FF2B5EF4-FFF2-40B4-BE49-F238E27FC236}">
                <a16:creationId xmlns:a16="http://schemas.microsoft.com/office/drawing/2014/main" id="{1942399C-36A4-EE33-42D7-83E7076A9D2D}"/>
              </a:ext>
            </a:extLst>
          </p:cNvPr>
          <p:cNvSpPr>
            <a:spLocks noChangeShapeType="1"/>
          </p:cNvSpPr>
          <p:nvPr>
            <p:custDataLst>
              <p:tags r:id="rId10"/>
            </p:custDataLst>
          </p:nvPr>
        </p:nvSpPr>
        <p:spPr bwMode="auto">
          <a:xfrm>
            <a:off x="7924800" y="4800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9" name="Rectangle 17">
            <a:extLst>
              <a:ext uri="{FF2B5EF4-FFF2-40B4-BE49-F238E27FC236}">
                <a16:creationId xmlns:a16="http://schemas.microsoft.com/office/drawing/2014/main" id="{B0677500-A712-C945-0A2C-11677E3631AE}"/>
              </a:ext>
            </a:extLst>
          </p:cNvPr>
          <p:cNvSpPr>
            <a:spLocks noChangeArrowheads="1"/>
          </p:cNvSpPr>
          <p:nvPr>
            <p:custDataLst>
              <p:tags r:id="rId11"/>
            </p:custDataLst>
          </p:nvPr>
        </p:nvSpPr>
        <p:spPr bwMode="auto">
          <a:xfrm>
            <a:off x="7148514" y="4495801"/>
            <a:ext cx="4680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tag</a:t>
            </a:r>
          </a:p>
        </p:txBody>
      </p:sp>
      <p:sp>
        <p:nvSpPr>
          <p:cNvPr id="78860" name="Rectangle 18">
            <a:extLst>
              <a:ext uri="{FF2B5EF4-FFF2-40B4-BE49-F238E27FC236}">
                <a16:creationId xmlns:a16="http://schemas.microsoft.com/office/drawing/2014/main" id="{7323AB7A-2311-C0B5-DAAB-9F028C74D3F7}"/>
              </a:ext>
            </a:extLst>
          </p:cNvPr>
          <p:cNvSpPr>
            <a:spLocks noChangeArrowheads="1"/>
          </p:cNvSpPr>
          <p:nvPr>
            <p:custDataLst>
              <p:tags r:id="rId12"/>
            </p:custDataLst>
          </p:nvPr>
        </p:nvSpPr>
        <p:spPr bwMode="auto">
          <a:xfrm>
            <a:off x="8443913" y="4495801"/>
            <a:ext cx="5706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data</a:t>
            </a:r>
          </a:p>
        </p:txBody>
      </p:sp>
      <p:sp>
        <p:nvSpPr>
          <p:cNvPr id="78861" name="Rectangle 4">
            <a:extLst>
              <a:ext uri="{FF2B5EF4-FFF2-40B4-BE49-F238E27FC236}">
                <a16:creationId xmlns:a16="http://schemas.microsoft.com/office/drawing/2014/main" id="{3757BF62-141D-FC9D-CE13-C3FCEC1EE56D}"/>
              </a:ext>
            </a:extLst>
          </p:cNvPr>
          <p:cNvSpPr>
            <a:spLocks noChangeArrowheads="1"/>
          </p:cNvSpPr>
          <p:nvPr>
            <p:custDataLst>
              <p:tags r:id="rId13"/>
            </p:custDataLst>
          </p:nvPr>
        </p:nvSpPr>
        <p:spPr bwMode="auto">
          <a:xfrm>
            <a:off x="4349750" y="5264150"/>
            <a:ext cx="26543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78862" name="Line 5">
            <a:extLst>
              <a:ext uri="{FF2B5EF4-FFF2-40B4-BE49-F238E27FC236}">
                <a16:creationId xmlns:a16="http://schemas.microsoft.com/office/drawing/2014/main" id="{7AD3E8DB-4487-A4B6-DE4A-191109BCA51B}"/>
              </a:ext>
            </a:extLst>
          </p:cNvPr>
          <p:cNvSpPr>
            <a:spLocks noChangeShapeType="1"/>
          </p:cNvSpPr>
          <p:nvPr>
            <p:custDataLst>
              <p:tags r:id="rId14"/>
            </p:custDataLst>
          </p:nvPr>
        </p:nvSpPr>
        <p:spPr bwMode="auto">
          <a:xfrm>
            <a:off x="4343400" y="5486400"/>
            <a:ext cx="2667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3" name="Line 6">
            <a:extLst>
              <a:ext uri="{FF2B5EF4-FFF2-40B4-BE49-F238E27FC236}">
                <a16:creationId xmlns:a16="http://schemas.microsoft.com/office/drawing/2014/main" id="{BB8ECCEA-CB4A-E888-E43F-985BB2308854}"/>
              </a:ext>
            </a:extLst>
          </p:cNvPr>
          <p:cNvSpPr>
            <a:spLocks noChangeShapeType="1"/>
          </p:cNvSpPr>
          <p:nvPr>
            <p:custDataLst>
              <p:tags r:id="rId15"/>
            </p:custDataLst>
          </p:nvPr>
        </p:nvSpPr>
        <p:spPr bwMode="auto">
          <a:xfrm>
            <a:off x="5257800" y="5257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4" name="Rectangle 14">
            <a:extLst>
              <a:ext uri="{FF2B5EF4-FFF2-40B4-BE49-F238E27FC236}">
                <a16:creationId xmlns:a16="http://schemas.microsoft.com/office/drawing/2014/main" id="{D69EEAE8-BBCE-F0FA-7BC9-4D72A34F6BE8}"/>
              </a:ext>
            </a:extLst>
          </p:cNvPr>
          <p:cNvSpPr>
            <a:spLocks noChangeArrowheads="1"/>
          </p:cNvSpPr>
          <p:nvPr>
            <p:custDataLst>
              <p:tags r:id="rId16"/>
            </p:custDataLst>
          </p:nvPr>
        </p:nvSpPr>
        <p:spPr bwMode="auto">
          <a:xfrm>
            <a:off x="7016750" y="5264150"/>
            <a:ext cx="26543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78865" name="Line 15">
            <a:extLst>
              <a:ext uri="{FF2B5EF4-FFF2-40B4-BE49-F238E27FC236}">
                <a16:creationId xmlns:a16="http://schemas.microsoft.com/office/drawing/2014/main" id="{95FA0DB7-41A9-0868-055F-94C3DE52CAA6}"/>
              </a:ext>
            </a:extLst>
          </p:cNvPr>
          <p:cNvSpPr>
            <a:spLocks noChangeShapeType="1"/>
          </p:cNvSpPr>
          <p:nvPr>
            <p:custDataLst>
              <p:tags r:id="rId17"/>
            </p:custDataLst>
          </p:nvPr>
        </p:nvSpPr>
        <p:spPr bwMode="auto">
          <a:xfrm>
            <a:off x="7010400" y="5486400"/>
            <a:ext cx="2667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6" name="Line 16">
            <a:extLst>
              <a:ext uri="{FF2B5EF4-FFF2-40B4-BE49-F238E27FC236}">
                <a16:creationId xmlns:a16="http://schemas.microsoft.com/office/drawing/2014/main" id="{D5E68543-A622-21E0-DFB0-339F0047998E}"/>
              </a:ext>
            </a:extLst>
          </p:cNvPr>
          <p:cNvSpPr>
            <a:spLocks noChangeShapeType="1"/>
          </p:cNvSpPr>
          <p:nvPr>
            <p:custDataLst>
              <p:tags r:id="rId18"/>
            </p:custDataLst>
          </p:nvPr>
        </p:nvSpPr>
        <p:spPr bwMode="auto">
          <a:xfrm>
            <a:off x="7924800" y="5257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7" name="Rectangle 19">
            <a:extLst>
              <a:ext uri="{FF2B5EF4-FFF2-40B4-BE49-F238E27FC236}">
                <a16:creationId xmlns:a16="http://schemas.microsoft.com/office/drawing/2014/main" id="{BA76F09F-F244-DA11-538B-2469595660D5}"/>
              </a:ext>
            </a:extLst>
          </p:cNvPr>
          <p:cNvSpPr>
            <a:spLocks noChangeArrowheads="1"/>
          </p:cNvSpPr>
          <p:nvPr>
            <p:custDataLst>
              <p:tags r:id="rId19"/>
            </p:custDataLst>
          </p:nvPr>
        </p:nvSpPr>
        <p:spPr bwMode="auto">
          <a:xfrm>
            <a:off x="9753600" y="48006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78868" name="Rectangle 20">
            <a:extLst>
              <a:ext uri="{FF2B5EF4-FFF2-40B4-BE49-F238E27FC236}">
                <a16:creationId xmlns:a16="http://schemas.microsoft.com/office/drawing/2014/main" id="{D2FF35A8-BBC6-5816-D30A-1E58F591A71F}"/>
              </a:ext>
            </a:extLst>
          </p:cNvPr>
          <p:cNvSpPr>
            <a:spLocks noChangeArrowheads="1"/>
          </p:cNvSpPr>
          <p:nvPr>
            <p:custDataLst>
              <p:tags r:id="rId20"/>
            </p:custDataLst>
          </p:nvPr>
        </p:nvSpPr>
        <p:spPr bwMode="auto">
          <a:xfrm>
            <a:off x="9753600" y="50292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78869" name="Rectangle 21">
            <a:extLst>
              <a:ext uri="{FF2B5EF4-FFF2-40B4-BE49-F238E27FC236}">
                <a16:creationId xmlns:a16="http://schemas.microsoft.com/office/drawing/2014/main" id="{6B16F8C3-F608-F209-0105-024775EBAFC1}"/>
              </a:ext>
            </a:extLst>
          </p:cNvPr>
          <p:cNvSpPr>
            <a:spLocks noChangeArrowheads="1"/>
          </p:cNvSpPr>
          <p:nvPr>
            <p:custDataLst>
              <p:tags r:id="rId21"/>
            </p:custDataLst>
          </p:nvPr>
        </p:nvSpPr>
        <p:spPr bwMode="auto">
          <a:xfrm>
            <a:off x="9753600" y="52578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78870" name="Rectangle 22">
            <a:extLst>
              <a:ext uri="{FF2B5EF4-FFF2-40B4-BE49-F238E27FC236}">
                <a16:creationId xmlns:a16="http://schemas.microsoft.com/office/drawing/2014/main" id="{C86F1672-9C92-CA23-1D97-486191800E62}"/>
              </a:ext>
            </a:extLst>
          </p:cNvPr>
          <p:cNvSpPr>
            <a:spLocks noChangeArrowheads="1"/>
          </p:cNvSpPr>
          <p:nvPr>
            <p:custDataLst>
              <p:tags r:id="rId22"/>
            </p:custDataLst>
          </p:nvPr>
        </p:nvSpPr>
        <p:spPr bwMode="auto">
          <a:xfrm>
            <a:off x="9753600" y="54864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78871" name="Rectangle 24">
            <a:extLst>
              <a:ext uri="{FF2B5EF4-FFF2-40B4-BE49-F238E27FC236}">
                <a16:creationId xmlns:a16="http://schemas.microsoft.com/office/drawing/2014/main" id="{9EB8B129-770E-8EE3-F667-1A392626268E}"/>
              </a:ext>
            </a:extLst>
          </p:cNvPr>
          <p:cNvSpPr>
            <a:spLocks noChangeArrowheads="1"/>
          </p:cNvSpPr>
          <p:nvPr>
            <p:custDataLst>
              <p:tags r:id="rId23"/>
            </p:custDataLst>
          </p:nvPr>
        </p:nvSpPr>
        <p:spPr bwMode="auto">
          <a:xfrm>
            <a:off x="10058400" y="48006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78872" name="Rectangle 25">
            <a:extLst>
              <a:ext uri="{FF2B5EF4-FFF2-40B4-BE49-F238E27FC236}">
                <a16:creationId xmlns:a16="http://schemas.microsoft.com/office/drawing/2014/main" id="{211DD1E4-2ECB-5C1F-DB7B-66DCF323550D}"/>
              </a:ext>
            </a:extLst>
          </p:cNvPr>
          <p:cNvSpPr>
            <a:spLocks noChangeArrowheads="1"/>
          </p:cNvSpPr>
          <p:nvPr>
            <p:custDataLst>
              <p:tags r:id="rId24"/>
            </p:custDataLst>
          </p:nvPr>
        </p:nvSpPr>
        <p:spPr bwMode="auto">
          <a:xfrm>
            <a:off x="10058400" y="50292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78873" name="Rectangle 26">
            <a:extLst>
              <a:ext uri="{FF2B5EF4-FFF2-40B4-BE49-F238E27FC236}">
                <a16:creationId xmlns:a16="http://schemas.microsoft.com/office/drawing/2014/main" id="{51A817D0-5F48-30A2-7528-17E05B44F00E}"/>
              </a:ext>
            </a:extLst>
          </p:cNvPr>
          <p:cNvSpPr>
            <a:spLocks noChangeArrowheads="1"/>
          </p:cNvSpPr>
          <p:nvPr>
            <p:custDataLst>
              <p:tags r:id="rId25"/>
            </p:custDataLst>
          </p:nvPr>
        </p:nvSpPr>
        <p:spPr bwMode="auto">
          <a:xfrm>
            <a:off x="10058400" y="52578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78874" name="Rectangle 27">
            <a:extLst>
              <a:ext uri="{FF2B5EF4-FFF2-40B4-BE49-F238E27FC236}">
                <a16:creationId xmlns:a16="http://schemas.microsoft.com/office/drawing/2014/main" id="{B7C26110-175D-A124-DD0C-D3AFA7BD3A6D}"/>
              </a:ext>
            </a:extLst>
          </p:cNvPr>
          <p:cNvSpPr>
            <a:spLocks noChangeArrowheads="1"/>
          </p:cNvSpPr>
          <p:nvPr>
            <p:custDataLst>
              <p:tags r:id="rId26"/>
            </p:custDataLst>
          </p:nvPr>
        </p:nvSpPr>
        <p:spPr bwMode="auto">
          <a:xfrm>
            <a:off x="10058400" y="54864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78875" name="Rectangle 18">
            <a:extLst>
              <a:ext uri="{FF2B5EF4-FFF2-40B4-BE49-F238E27FC236}">
                <a16:creationId xmlns:a16="http://schemas.microsoft.com/office/drawing/2014/main" id="{2190B8EA-AF0F-5E74-63FA-429E6E7DC35F}"/>
              </a:ext>
            </a:extLst>
          </p:cNvPr>
          <p:cNvSpPr>
            <a:spLocks noChangeArrowheads="1"/>
          </p:cNvSpPr>
          <p:nvPr>
            <p:custDataLst>
              <p:tags r:id="rId27"/>
            </p:custDataLst>
          </p:nvPr>
        </p:nvSpPr>
        <p:spPr bwMode="auto">
          <a:xfrm>
            <a:off x="9601200" y="4495800"/>
            <a:ext cx="412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lru</a:t>
            </a:r>
          </a:p>
        </p:txBody>
      </p:sp>
      <p:sp>
        <p:nvSpPr>
          <p:cNvPr id="78876" name="Rectangle 18">
            <a:extLst>
              <a:ext uri="{FF2B5EF4-FFF2-40B4-BE49-F238E27FC236}">
                <a16:creationId xmlns:a16="http://schemas.microsoft.com/office/drawing/2014/main" id="{C95A393B-263E-6473-DEF4-F10E6298E01F}"/>
              </a:ext>
            </a:extLst>
          </p:cNvPr>
          <p:cNvSpPr>
            <a:spLocks noChangeArrowheads="1"/>
          </p:cNvSpPr>
          <p:nvPr>
            <p:custDataLst>
              <p:tags r:id="rId28"/>
            </p:custDataLst>
          </p:nvPr>
        </p:nvSpPr>
        <p:spPr bwMode="auto">
          <a:xfrm>
            <a:off x="10006014" y="4495800"/>
            <a:ext cx="45365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wp</a:t>
            </a:r>
          </a:p>
        </p:txBody>
      </p:sp>
      <p:sp>
        <p:nvSpPr>
          <p:cNvPr id="78877" name="Rectangle 1" hidden="1">
            <a:extLst>
              <a:ext uri="{FF2B5EF4-FFF2-40B4-BE49-F238E27FC236}">
                <a16:creationId xmlns:a16="http://schemas.microsoft.com/office/drawing/2014/main" id="{29C32660-B85F-3722-4776-00E9A9ED56FD}"/>
              </a:ext>
            </a:extLst>
          </p:cNvPr>
          <p:cNvSpPr>
            <a:spLocks noChangeArrowheads="1"/>
          </p:cNvSpPr>
          <p:nvPr>
            <p:custDataLst>
              <p:tags r:id="rId29"/>
            </p:custDataLst>
          </p:nvPr>
        </p:nvSpPr>
        <p:spPr bwMode="auto">
          <a:xfrm>
            <a:off x="2514601" y="5780088"/>
            <a:ext cx="79660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B050"/>
                </a:solidFill>
              </a:rPr>
              <a:t>Pc indexing table can be even better as the same load tends to hit the same block (spatial locality across loops or accessing the same global variable)</a:t>
            </a:r>
          </a:p>
          <a:p>
            <a:pPr>
              <a:spcBef>
                <a:spcPct val="0"/>
              </a:spcBef>
              <a:buClrTx/>
              <a:buSzTx/>
              <a:buFontTx/>
              <a:buNone/>
            </a:pPr>
            <a:r>
              <a:rPr lang="en-US" altLang="en-US" sz="1600">
                <a:solidFill>
                  <a:srgbClr val="00B050"/>
                </a:solidFill>
              </a:rPr>
              <a:t>Reducing Set-Associative Cache Energy via Way-Prediction and Selective Direct-Mapping Michael D. Powellr, Amit Agarwalr, T. N. Vijaykumarr, Babak Falsafit, and Kaushik Royr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658AE60A-4C56-84EC-4FC0-B8BEFB8DCC2B}"/>
              </a:ext>
            </a:extLst>
          </p:cNvPr>
          <p:cNvSpPr>
            <a:spLocks noGrp="1" noChangeArrowheads="1"/>
          </p:cNvSpPr>
          <p:nvPr>
            <p:ph type="title"/>
            <p:custDataLst>
              <p:tags r:id="rId1"/>
            </p:custDataLst>
          </p:nvPr>
        </p:nvSpPr>
        <p:spPr/>
        <p:txBody>
          <a:bodyPr/>
          <a:lstStyle/>
          <a:p>
            <a:r>
              <a:rPr lang="en-US" altLang="en-US"/>
              <a:t>DM Hit Time + Associative Hit Rate -&gt; Way Prediction</a:t>
            </a:r>
          </a:p>
        </p:txBody>
      </p:sp>
      <p:sp>
        <p:nvSpPr>
          <p:cNvPr id="80898" name="Content Placeholder 2">
            <a:extLst>
              <a:ext uri="{FF2B5EF4-FFF2-40B4-BE49-F238E27FC236}">
                <a16:creationId xmlns:a16="http://schemas.microsoft.com/office/drawing/2014/main" id="{077FE0C6-166F-9936-C46F-BF73F872E55F}"/>
              </a:ext>
            </a:extLst>
          </p:cNvPr>
          <p:cNvSpPr>
            <a:spLocks noGrp="1" noChangeArrowheads="1"/>
          </p:cNvSpPr>
          <p:nvPr>
            <p:ph idx="1"/>
            <p:custDataLst>
              <p:tags r:id="rId2"/>
            </p:custDataLst>
          </p:nvPr>
        </p:nvSpPr>
        <p:spPr/>
        <p:txBody>
          <a:bodyPr/>
          <a:lstStyle/>
          <a:p>
            <a:r>
              <a:rPr lang="en-US" altLang="en-US" dirty="0"/>
              <a:t>Add bits (?) to each cache line to predict which way is going to hit.</a:t>
            </a:r>
          </a:p>
          <a:p>
            <a:r>
              <a:rPr lang="en-US" altLang="en-US" dirty="0"/>
              <a:t>How is that going to help?</a:t>
            </a:r>
          </a:p>
          <a:p>
            <a:pPr lvl="1"/>
            <a:r>
              <a:rPr lang="en-US" altLang="en-US" dirty="0"/>
              <a:t>Read one tag &amp; compare</a:t>
            </a:r>
          </a:p>
          <a:p>
            <a:pPr lvl="1"/>
            <a:r>
              <a:rPr lang="en-US" altLang="en-US" dirty="0"/>
              <a:t>Speculatively read data from that one block</a:t>
            </a:r>
          </a:p>
          <a:p>
            <a:r>
              <a:rPr lang="en-US" altLang="en-US" dirty="0"/>
              <a:t>Next cycle</a:t>
            </a:r>
          </a:p>
          <a:p>
            <a:pPr lvl="1"/>
            <a:r>
              <a:rPr lang="en-US" altLang="en-US" dirty="0"/>
              <a:t>Read other tags and compare</a:t>
            </a:r>
          </a:p>
          <a:p>
            <a:r>
              <a:rPr lang="en-US" altLang="en-US" dirty="0"/>
              <a:t>Pentium 4</a:t>
            </a:r>
          </a:p>
        </p:txBody>
      </p:sp>
      <p:sp>
        <p:nvSpPr>
          <p:cNvPr id="80899" name="Rectangle 4">
            <a:extLst>
              <a:ext uri="{FF2B5EF4-FFF2-40B4-BE49-F238E27FC236}">
                <a16:creationId xmlns:a16="http://schemas.microsoft.com/office/drawing/2014/main" id="{E5D6BCB2-BBC4-7D42-6832-CAD321E2FD24}"/>
              </a:ext>
            </a:extLst>
          </p:cNvPr>
          <p:cNvSpPr>
            <a:spLocks noChangeArrowheads="1"/>
          </p:cNvSpPr>
          <p:nvPr>
            <p:custDataLst>
              <p:tags r:id="rId3"/>
            </p:custDataLst>
          </p:nvPr>
        </p:nvSpPr>
        <p:spPr bwMode="auto">
          <a:xfrm>
            <a:off x="4349750" y="4806950"/>
            <a:ext cx="26543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0900" name="Line 5">
            <a:extLst>
              <a:ext uri="{FF2B5EF4-FFF2-40B4-BE49-F238E27FC236}">
                <a16:creationId xmlns:a16="http://schemas.microsoft.com/office/drawing/2014/main" id="{0D21D873-813E-8DF1-23DA-BE44DAF5D03B}"/>
              </a:ext>
            </a:extLst>
          </p:cNvPr>
          <p:cNvSpPr>
            <a:spLocks noChangeShapeType="1"/>
          </p:cNvSpPr>
          <p:nvPr>
            <p:custDataLst>
              <p:tags r:id="rId4"/>
            </p:custDataLst>
          </p:nvPr>
        </p:nvSpPr>
        <p:spPr bwMode="auto">
          <a:xfrm>
            <a:off x="4343400" y="5029200"/>
            <a:ext cx="2667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1" name="Line 6">
            <a:extLst>
              <a:ext uri="{FF2B5EF4-FFF2-40B4-BE49-F238E27FC236}">
                <a16:creationId xmlns:a16="http://schemas.microsoft.com/office/drawing/2014/main" id="{69A7570A-1F64-CCD5-75AB-D464D2BB0932}"/>
              </a:ext>
            </a:extLst>
          </p:cNvPr>
          <p:cNvSpPr>
            <a:spLocks noChangeShapeType="1"/>
          </p:cNvSpPr>
          <p:nvPr>
            <p:custDataLst>
              <p:tags r:id="rId5"/>
            </p:custDataLst>
          </p:nvPr>
        </p:nvSpPr>
        <p:spPr bwMode="auto">
          <a:xfrm>
            <a:off x="5257800" y="4800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2" name="Rectangle 7">
            <a:extLst>
              <a:ext uri="{FF2B5EF4-FFF2-40B4-BE49-F238E27FC236}">
                <a16:creationId xmlns:a16="http://schemas.microsoft.com/office/drawing/2014/main" id="{E02A7994-C22C-472B-F361-8421B5E015F8}"/>
              </a:ext>
            </a:extLst>
          </p:cNvPr>
          <p:cNvSpPr>
            <a:spLocks noChangeArrowheads="1"/>
          </p:cNvSpPr>
          <p:nvPr>
            <p:custDataLst>
              <p:tags r:id="rId6"/>
            </p:custDataLst>
          </p:nvPr>
        </p:nvSpPr>
        <p:spPr bwMode="auto">
          <a:xfrm>
            <a:off x="4481514" y="4495801"/>
            <a:ext cx="4680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tag</a:t>
            </a:r>
          </a:p>
        </p:txBody>
      </p:sp>
      <p:sp>
        <p:nvSpPr>
          <p:cNvPr id="80903" name="Rectangle 8">
            <a:extLst>
              <a:ext uri="{FF2B5EF4-FFF2-40B4-BE49-F238E27FC236}">
                <a16:creationId xmlns:a16="http://schemas.microsoft.com/office/drawing/2014/main" id="{466998CD-532C-AF4F-EE18-7932FC0ADEDE}"/>
              </a:ext>
            </a:extLst>
          </p:cNvPr>
          <p:cNvSpPr>
            <a:spLocks noChangeArrowheads="1"/>
          </p:cNvSpPr>
          <p:nvPr>
            <p:custDataLst>
              <p:tags r:id="rId7"/>
            </p:custDataLst>
          </p:nvPr>
        </p:nvSpPr>
        <p:spPr bwMode="auto">
          <a:xfrm>
            <a:off x="5776913" y="4495801"/>
            <a:ext cx="5706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data</a:t>
            </a:r>
          </a:p>
        </p:txBody>
      </p:sp>
      <p:sp>
        <p:nvSpPr>
          <p:cNvPr id="80904" name="Rectangle 14">
            <a:extLst>
              <a:ext uri="{FF2B5EF4-FFF2-40B4-BE49-F238E27FC236}">
                <a16:creationId xmlns:a16="http://schemas.microsoft.com/office/drawing/2014/main" id="{0C00EF4E-861F-5491-758F-A6DD747B92BE}"/>
              </a:ext>
            </a:extLst>
          </p:cNvPr>
          <p:cNvSpPr>
            <a:spLocks noChangeArrowheads="1"/>
          </p:cNvSpPr>
          <p:nvPr>
            <p:custDataLst>
              <p:tags r:id="rId8"/>
            </p:custDataLst>
          </p:nvPr>
        </p:nvSpPr>
        <p:spPr bwMode="auto">
          <a:xfrm>
            <a:off x="7016750" y="4806950"/>
            <a:ext cx="26543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0905" name="Line 15">
            <a:extLst>
              <a:ext uri="{FF2B5EF4-FFF2-40B4-BE49-F238E27FC236}">
                <a16:creationId xmlns:a16="http://schemas.microsoft.com/office/drawing/2014/main" id="{192EB8DA-6BD9-36DD-5BB6-9FFE6B4AF0D7}"/>
              </a:ext>
            </a:extLst>
          </p:cNvPr>
          <p:cNvSpPr>
            <a:spLocks noChangeShapeType="1"/>
          </p:cNvSpPr>
          <p:nvPr>
            <p:custDataLst>
              <p:tags r:id="rId9"/>
            </p:custDataLst>
          </p:nvPr>
        </p:nvSpPr>
        <p:spPr bwMode="auto">
          <a:xfrm>
            <a:off x="7010400" y="5029200"/>
            <a:ext cx="2667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6" name="Line 16">
            <a:extLst>
              <a:ext uri="{FF2B5EF4-FFF2-40B4-BE49-F238E27FC236}">
                <a16:creationId xmlns:a16="http://schemas.microsoft.com/office/drawing/2014/main" id="{D5A469A0-87B8-1DE1-76F4-C6A6801C2787}"/>
              </a:ext>
            </a:extLst>
          </p:cNvPr>
          <p:cNvSpPr>
            <a:spLocks noChangeShapeType="1"/>
          </p:cNvSpPr>
          <p:nvPr>
            <p:custDataLst>
              <p:tags r:id="rId10"/>
            </p:custDataLst>
          </p:nvPr>
        </p:nvSpPr>
        <p:spPr bwMode="auto">
          <a:xfrm>
            <a:off x="7924800" y="4800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7" name="Rectangle 17">
            <a:extLst>
              <a:ext uri="{FF2B5EF4-FFF2-40B4-BE49-F238E27FC236}">
                <a16:creationId xmlns:a16="http://schemas.microsoft.com/office/drawing/2014/main" id="{BABB2DE6-90D1-A418-B963-09CD830A2C3A}"/>
              </a:ext>
            </a:extLst>
          </p:cNvPr>
          <p:cNvSpPr>
            <a:spLocks noChangeArrowheads="1"/>
          </p:cNvSpPr>
          <p:nvPr>
            <p:custDataLst>
              <p:tags r:id="rId11"/>
            </p:custDataLst>
          </p:nvPr>
        </p:nvSpPr>
        <p:spPr bwMode="auto">
          <a:xfrm>
            <a:off x="7148514" y="4495801"/>
            <a:ext cx="4680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tag</a:t>
            </a:r>
          </a:p>
        </p:txBody>
      </p:sp>
      <p:sp>
        <p:nvSpPr>
          <p:cNvPr id="80908" name="Rectangle 18">
            <a:extLst>
              <a:ext uri="{FF2B5EF4-FFF2-40B4-BE49-F238E27FC236}">
                <a16:creationId xmlns:a16="http://schemas.microsoft.com/office/drawing/2014/main" id="{44C8D993-AE0D-94E2-EF75-1E5CAC610B14}"/>
              </a:ext>
            </a:extLst>
          </p:cNvPr>
          <p:cNvSpPr>
            <a:spLocks noChangeArrowheads="1"/>
          </p:cNvSpPr>
          <p:nvPr>
            <p:custDataLst>
              <p:tags r:id="rId12"/>
            </p:custDataLst>
          </p:nvPr>
        </p:nvSpPr>
        <p:spPr bwMode="auto">
          <a:xfrm>
            <a:off x="8443913" y="4495801"/>
            <a:ext cx="57067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data</a:t>
            </a:r>
          </a:p>
        </p:txBody>
      </p:sp>
      <p:sp>
        <p:nvSpPr>
          <p:cNvPr id="80909" name="Rectangle 4">
            <a:extLst>
              <a:ext uri="{FF2B5EF4-FFF2-40B4-BE49-F238E27FC236}">
                <a16:creationId xmlns:a16="http://schemas.microsoft.com/office/drawing/2014/main" id="{0B977CF0-F5D9-D2EE-102F-17572746ECD8}"/>
              </a:ext>
            </a:extLst>
          </p:cNvPr>
          <p:cNvSpPr>
            <a:spLocks noChangeArrowheads="1"/>
          </p:cNvSpPr>
          <p:nvPr>
            <p:custDataLst>
              <p:tags r:id="rId13"/>
            </p:custDataLst>
          </p:nvPr>
        </p:nvSpPr>
        <p:spPr bwMode="auto">
          <a:xfrm>
            <a:off x="4349750" y="5264150"/>
            <a:ext cx="26543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0910" name="Line 5">
            <a:extLst>
              <a:ext uri="{FF2B5EF4-FFF2-40B4-BE49-F238E27FC236}">
                <a16:creationId xmlns:a16="http://schemas.microsoft.com/office/drawing/2014/main" id="{0C837B99-3F72-41B9-DCD6-8C27B4674E18}"/>
              </a:ext>
            </a:extLst>
          </p:cNvPr>
          <p:cNvSpPr>
            <a:spLocks noChangeShapeType="1"/>
          </p:cNvSpPr>
          <p:nvPr>
            <p:custDataLst>
              <p:tags r:id="rId14"/>
            </p:custDataLst>
          </p:nvPr>
        </p:nvSpPr>
        <p:spPr bwMode="auto">
          <a:xfrm>
            <a:off x="4343400" y="5486400"/>
            <a:ext cx="2667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1" name="Line 6">
            <a:extLst>
              <a:ext uri="{FF2B5EF4-FFF2-40B4-BE49-F238E27FC236}">
                <a16:creationId xmlns:a16="http://schemas.microsoft.com/office/drawing/2014/main" id="{75E2ADC7-22C5-0B02-EC4D-07DACFAF042F}"/>
              </a:ext>
            </a:extLst>
          </p:cNvPr>
          <p:cNvSpPr>
            <a:spLocks noChangeShapeType="1"/>
          </p:cNvSpPr>
          <p:nvPr>
            <p:custDataLst>
              <p:tags r:id="rId15"/>
            </p:custDataLst>
          </p:nvPr>
        </p:nvSpPr>
        <p:spPr bwMode="auto">
          <a:xfrm>
            <a:off x="5257800" y="5257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2" name="Rectangle 14">
            <a:extLst>
              <a:ext uri="{FF2B5EF4-FFF2-40B4-BE49-F238E27FC236}">
                <a16:creationId xmlns:a16="http://schemas.microsoft.com/office/drawing/2014/main" id="{6B5A1222-6620-DB80-E10C-B7E730F4A73F}"/>
              </a:ext>
            </a:extLst>
          </p:cNvPr>
          <p:cNvSpPr>
            <a:spLocks noChangeArrowheads="1"/>
          </p:cNvSpPr>
          <p:nvPr>
            <p:custDataLst>
              <p:tags r:id="rId16"/>
            </p:custDataLst>
          </p:nvPr>
        </p:nvSpPr>
        <p:spPr bwMode="auto">
          <a:xfrm>
            <a:off x="7016750" y="5264150"/>
            <a:ext cx="26543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0913" name="Line 15">
            <a:extLst>
              <a:ext uri="{FF2B5EF4-FFF2-40B4-BE49-F238E27FC236}">
                <a16:creationId xmlns:a16="http://schemas.microsoft.com/office/drawing/2014/main" id="{59FB93BF-2DD8-2204-4F60-ED0F09619FFA}"/>
              </a:ext>
            </a:extLst>
          </p:cNvPr>
          <p:cNvSpPr>
            <a:spLocks noChangeShapeType="1"/>
          </p:cNvSpPr>
          <p:nvPr>
            <p:custDataLst>
              <p:tags r:id="rId17"/>
            </p:custDataLst>
          </p:nvPr>
        </p:nvSpPr>
        <p:spPr bwMode="auto">
          <a:xfrm>
            <a:off x="7010400" y="5486400"/>
            <a:ext cx="2667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4" name="Line 16">
            <a:extLst>
              <a:ext uri="{FF2B5EF4-FFF2-40B4-BE49-F238E27FC236}">
                <a16:creationId xmlns:a16="http://schemas.microsoft.com/office/drawing/2014/main" id="{CABE8702-6365-DE43-1B18-8DD05B6164DB}"/>
              </a:ext>
            </a:extLst>
          </p:cNvPr>
          <p:cNvSpPr>
            <a:spLocks noChangeShapeType="1"/>
          </p:cNvSpPr>
          <p:nvPr>
            <p:custDataLst>
              <p:tags r:id="rId18"/>
            </p:custDataLst>
          </p:nvPr>
        </p:nvSpPr>
        <p:spPr bwMode="auto">
          <a:xfrm>
            <a:off x="7924800" y="5257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5" name="Rectangle 19">
            <a:extLst>
              <a:ext uri="{FF2B5EF4-FFF2-40B4-BE49-F238E27FC236}">
                <a16:creationId xmlns:a16="http://schemas.microsoft.com/office/drawing/2014/main" id="{3FA3B386-A688-6B31-CAF0-A4BC6E679702}"/>
              </a:ext>
            </a:extLst>
          </p:cNvPr>
          <p:cNvSpPr>
            <a:spLocks noChangeArrowheads="1"/>
          </p:cNvSpPr>
          <p:nvPr>
            <p:custDataLst>
              <p:tags r:id="rId19"/>
            </p:custDataLst>
          </p:nvPr>
        </p:nvSpPr>
        <p:spPr bwMode="auto">
          <a:xfrm>
            <a:off x="9753600" y="48006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0916" name="Rectangle 20">
            <a:extLst>
              <a:ext uri="{FF2B5EF4-FFF2-40B4-BE49-F238E27FC236}">
                <a16:creationId xmlns:a16="http://schemas.microsoft.com/office/drawing/2014/main" id="{02776AB9-A3D7-4B9C-869A-A3517D1B43C8}"/>
              </a:ext>
            </a:extLst>
          </p:cNvPr>
          <p:cNvSpPr>
            <a:spLocks noChangeArrowheads="1"/>
          </p:cNvSpPr>
          <p:nvPr>
            <p:custDataLst>
              <p:tags r:id="rId20"/>
            </p:custDataLst>
          </p:nvPr>
        </p:nvSpPr>
        <p:spPr bwMode="auto">
          <a:xfrm>
            <a:off x="9753600" y="50292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0917" name="Rectangle 21">
            <a:extLst>
              <a:ext uri="{FF2B5EF4-FFF2-40B4-BE49-F238E27FC236}">
                <a16:creationId xmlns:a16="http://schemas.microsoft.com/office/drawing/2014/main" id="{606759BA-7C6A-808D-573A-EC8BABA4E70E}"/>
              </a:ext>
            </a:extLst>
          </p:cNvPr>
          <p:cNvSpPr>
            <a:spLocks noChangeArrowheads="1"/>
          </p:cNvSpPr>
          <p:nvPr>
            <p:custDataLst>
              <p:tags r:id="rId21"/>
            </p:custDataLst>
          </p:nvPr>
        </p:nvSpPr>
        <p:spPr bwMode="auto">
          <a:xfrm>
            <a:off x="9753600" y="52578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0918" name="Rectangle 22">
            <a:extLst>
              <a:ext uri="{FF2B5EF4-FFF2-40B4-BE49-F238E27FC236}">
                <a16:creationId xmlns:a16="http://schemas.microsoft.com/office/drawing/2014/main" id="{585CA8D0-A6CA-9C72-4C5F-86C20CC05964}"/>
              </a:ext>
            </a:extLst>
          </p:cNvPr>
          <p:cNvSpPr>
            <a:spLocks noChangeArrowheads="1"/>
          </p:cNvSpPr>
          <p:nvPr>
            <p:custDataLst>
              <p:tags r:id="rId22"/>
            </p:custDataLst>
          </p:nvPr>
        </p:nvSpPr>
        <p:spPr bwMode="auto">
          <a:xfrm>
            <a:off x="9753600" y="54864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0919" name="Rectangle 24">
            <a:extLst>
              <a:ext uri="{FF2B5EF4-FFF2-40B4-BE49-F238E27FC236}">
                <a16:creationId xmlns:a16="http://schemas.microsoft.com/office/drawing/2014/main" id="{98D727F2-FFBA-BA08-49D9-4145E8B94EEA}"/>
              </a:ext>
            </a:extLst>
          </p:cNvPr>
          <p:cNvSpPr>
            <a:spLocks noChangeArrowheads="1"/>
          </p:cNvSpPr>
          <p:nvPr>
            <p:custDataLst>
              <p:tags r:id="rId23"/>
            </p:custDataLst>
          </p:nvPr>
        </p:nvSpPr>
        <p:spPr bwMode="auto">
          <a:xfrm>
            <a:off x="10058400" y="48006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0920" name="Rectangle 25">
            <a:extLst>
              <a:ext uri="{FF2B5EF4-FFF2-40B4-BE49-F238E27FC236}">
                <a16:creationId xmlns:a16="http://schemas.microsoft.com/office/drawing/2014/main" id="{1CD91522-8AAD-3027-568B-5CDD792DC1A3}"/>
              </a:ext>
            </a:extLst>
          </p:cNvPr>
          <p:cNvSpPr>
            <a:spLocks noChangeArrowheads="1"/>
          </p:cNvSpPr>
          <p:nvPr>
            <p:custDataLst>
              <p:tags r:id="rId24"/>
            </p:custDataLst>
          </p:nvPr>
        </p:nvSpPr>
        <p:spPr bwMode="auto">
          <a:xfrm>
            <a:off x="10058400" y="50292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0921" name="Rectangle 26">
            <a:extLst>
              <a:ext uri="{FF2B5EF4-FFF2-40B4-BE49-F238E27FC236}">
                <a16:creationId xmlns:a16="http://schemas.microsoft.com/office/drawing/2014/main" id="{D221413C-FD6C-10C6-0444-F0FC969EFBD1}"/>
              </a:ext>
            </a:extLst>
          </p:cNvPr>
          <p:cNvSpPr>
            <a:spLocks noChangeArrowheads="1"/>
          </p:cNvSpPr>
          <p:nvPr>
            <p:custDataLst>
              <p:tags r:id="rId25"/>
            </p:custDataLst>
          </p:nvPr>
        </p:nvSpPr>
        <p:spPr bwMode="auto">
          <a:xfrm>
            <a:off x="10058400" y="52578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0922" name="Rectangle 27">
            <a:extLst>
              <a:ext uri="{FF2B5EF4-FFF2-40B4-BE49-F238E27FC236}">
                <a16:creationId xmlns:a16="http://schemas.microsoft.com/office/drawing/2014/main" id="{B57FE485-C585-EC15-2742-4E3C743BACEA}"/>
              </a:ext>
            </a:extLst>
          </p:cNvPr>
          <p:cNvSpPr>
            <a:spLocks noChangeArrowheads="1"/>
          </p:cNvSpPr>
          <p:nvPr>
            <p:custDataLst>
              <p:tags r:id="rId26"/>
            </p:custDataLst>
          </p:nvPr>
        </p:nvSpPr>
        <p:spPr bwMode="auto">
          <a:xfrm>
            <a:off x="10058400" y="5486400"/>
            <a:ext cx="228600" cy="228600"/>
          </a:xfrm>
          <a:prstGeom prst="rect">
            <a:avLst/>
          </a:prstGeom>
          <a:solidFill>
            <a:schemeClr val="bg1"/>
          </a:solidFill>
          <a:ln w="12700" algn="ctr">
            <a:solidFill>
              <a:schemeClr val="tx1"/>
            </a:solidFill>
            <a:round/>
            <a:headEnd/>
            <a:tailEnd/>
          </a:ln>
        </p:spPr>
        <p:txBody>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0923" name="Rectangle 18">
            <a:extLst>
              <a:ext uri="{FF2B5EF4-FFF2-40B4-BE49-F238E27FC236}">
                <a16:creationId xmlns:a16="http://schemas.microsoft.com/office/drawing/2014/main" id="{E3C32E87-B436-6901-6705-F3148A2B15BA}"/>
              </a:ext>
            </a:extLst>
          </p:cNvPr>
          <p:cNvSpPr>
            <a:spLocks noChangeArrowheads="1"/>
          </p:cNvSpPr>
          <p:nvPr>
            <p:custDataLst>
              <p:tags r:id="rId27"/>
            </p:custDataLst>
          </p:nvPr>
        </p:nvSpPr>
        <p:spPr bwMode="auto">
          <a:xfrm>
            <a:off x="9601200" y="4495800"/>
            <a:ext cx="412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lru</a:t>
            </a:r>
          </a:p>
        </p:txBody>
      </p:sp>
      <p:sp>
        <p:nvSpPr>
          <p:cNvPr id="80924" name="Rectangle 18">
            <a:extLst>
              <a:ext uri="{FF2B5EF4-FFF2-40B4-BE49-F238E27FC236}">
                <a16:creationId xmlns:a16="http://schemas.microsoft.com/office/drawing/2014/main" id="{68679090-5D70-6CD5-2B47-FB1FBC36ACF4}"/>
              </a:ext>
            </a:extLst>
          </p:cNvPr>
          <p:cNvSpPr>
            <a:spLocks noChangeArrowheads="1"/>
          </p:cNvSpPr>
          <p:nvPr>
            <p:custDataLst>
              <p:tags r:id="rId28"/>
            </p:custDataLst>
          </p:nvPr>
        </p:nvSpPr>
        <p:spPr bwMode="auto">
          <a:xfrm>
            <a:off x="10006014" y="4495800"/>
            <a:ext cx="45365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wp</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E0571ED7-851F-C9B1-A7D0-7585F4F11E0A}"/>
              </a:ext>
            </a:extLst>
          </p:cNvPr>
          <p:cNvSpPr>
            <a:spLocks noGrp="1" noChangeArrowheads="1"/>
          </p:cNvSpPr>
          <p:nvPr>
            <p:ph type="title"/>
            <p:custDataLst>
              <p:tags r:id="rId1"/>
            </p:custDataLst>
          </p:nvPr>
        </p:nvSpPr>
        <p:spPr/>
        <p:txBody>
          <a:bodyPr/>
          <a:lstStyle/>
          <a:p>
            <a:r>
              <a:rPr lang="en-US" altLang="en-US"/>
              <a:t>Cache Bandwidth:  Trace Caches</a:t>
            </a:r>
          </a:p>
        </p:txBody>
      </p:sp>
      <p:sp>
        <p:nvSpPr>
          <p:cNvPr id="82946" name="Rectangle 3">
            <a:extLst>
              <a:ext uri="{FF2B5EF4-FFF2-40B4-BE49-F238E27FC236}">
                <a16:creationId xmlns:a16="http://schemas.microsoft.com/office/drawing/2014/main" id="{A06BC334-E380-9D5E-C4E7-4114D0931E2B}"/>
              </a:ext>
            </a:extLst>
          </p:cNvPr>
          <p:cNvSpPr>
            <a:spLocks noGrp="1" noChangeArrowheads="1"/>
          </p:cNvSpPr>
          <p:nvPr>
            <p:ph type="body" idx="1"/>
            <p:custDataLst>
              <p:tags r:id="rId2"/>
            </p:custDataLst>
          </p:nvPr>
        </p:nvSpPr>
        <p:spPr/>
        <p:txBody>
          <a:bodyPr/>
          <a:lstStyle/>
          <a:p>
            <a:r>
              <a:rPr lang="en-US" altLang="en-US"/>
              <a:t>Fetch Bottleneck – Cannot execute instructions faster than you can fetch them into the processor.</a:t>
            </a:r>
          </a:p>
          <a:p>
            <a:r>
              <a:rPr lang="en-US" altLang="en-US"/>
              <a:t>Cannot typically fetch more than about one taken branch per cycle, at best (why?  Why one </a:t>
            </a:r>
            <a:r>
              <a:rPr lang="en-US" altLang="en-US" i="1"/>
              <a:t>taken</a:t>
            </a:r>
            <a:r>
              <a:rPr lang="en-US" altLang="en-US"/>
              <a:t> branch?)</a:t>
            </a:r>
          </a:p>
          <a:p>
            <a:r>
              <a:rPr lang="en-US" altLang="en-US"/>
              <a:t>Trace cache is an instruction cache that stores instructions in </a:t>
            </a:r>
            <a:r>
              <a:rPr lang="en-US" altLang="en-US" i="1">
                <a:solidFill>
                  <a:srgbClr val="FF5050"/>
                </a:solidFill>
              </a:rPr>
              <a:t>dynamic execution order</a:t>
            </a:r>
            <a:r>
              <a:rPr lang="en-US" altLang="en-US"/>
              <a:t> rather than program/address order.</a:t>
            </a:r>
          </a:p>
          <a:p>
            <a:r>
              <a:rPr lang="en-US" altLang="en-US"/>
              <a:t>Implemented on the Pentium 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9871E6C5-8252-452B-0A87-560F458D3F61}"/>
              </a:ext>
            </a:extLst>
          </p:cNvPr>
          <p:cNvSpPr>
            <a:spLocks noGrp="1" noChangeArrowheads="1"/>
          </p:cNvSpPr>
          <p:nvPr>
            <p:ph type="title"/>
            <p:custDataLst>
              <p:tags r:id="rId1"/>
            </p:custDataLst>
          </p:nvPr>
        </p:nvSpPr>
        <p:spPr/>
        <p:txBody>
          <a:bodyPr/>
          <a:lstStyle/>
          <a:p>
            <a:r>
              <a:rPr lang="en-US" altLang="en-US"/>
              <a:t>Trace Cache</a:t>
            </a:r>
          </a:p>
        </p:txBody>
      </p:sp>
      <p:sp>
        <p:nvSpPr>
          <p:cNvPr id="84994" name="Rectangle 3">
            <a:extLst>
              <a:ext uri="{FF2B5EF4-FFF2-40B4-BE49-F238E27FC236}">
                <a16:creationId xmlns:a16="http://schemas.microsoft.com/office/drawing/2014/main" id="{7977EF41-CC5F-2782-DF7A-693BD07D81ED}"/>
              </a:ext>
            </a:extLst>
          </p:cNvPr>
          <p:cNvSpPr>
            <a:spLocks noGrp="1" noChangeArrowheads="1"/>
          </p:cNvSpPr>
          <p:nvPr>
            <p:ph type="body" idx="1"/>
            <p:custDataLst>
              <p:tags r:id="rId2"/>
            </p:custDataLst>
          </p:nvPr>
        </p:nvSpPr>
        <p:spPr>
          <a:xfrm>
            <a:off x="3581400" y="5809399"/>
            <a:ext cx="7772400" cy="609600"/>
          </a:xfrm>
        </p:spPr>
        <p:txBody>
          <a:bodyPr/>
          <a:lstStyle/>
          <a:p>
            <a:pPr>
              <a:buFontTx/>
              <a:buNone/>
            </a:pPr>
            <a:r>
              <a:rPr lang="en-US" altLang="en-US"/>
              <a:t>Conventional Cache			</a:t>
            </a:r>
          </a:p>
        </p:txBody>
      </p:sp>
      <p:sp>
        <p:nvSpPr>
          <p:cNvPr id="84995" name="Text Box 4">
            <a:extLst>
              <a:ext uri="{FF2B5EF4-FFF2-40B4-BE49-F238E27FC236}">
                <a16:creationId xmlns:a16="http://schemas.microsoft.com/office/drawing/2014/main" id="{A966930B-EA88-E455-A63F-1E36610B27E5}"/>
              </a:ext>
            </a:extLst>
          </p:cNvPr>
          <p:cNvSpPr txBox="1">
            <a:spLocks noChangeArrowheads="1"/>
          </p:cNvSpPr>
          <p:nvPr>
            <p:custDataLst>
              <p:tags r:id="rId3"/>
            </p:custDataLst>
          </p:nvPr>
        </p:nvSpPr>
        <p:spPr bwMode="auto">
          <a:xfrm>
            <a:off x="1219201" y="1923200"/>
            <a:ext cx="162256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	A</a:t>
            </a:r>
          </a:p>
          <a:p>
            <a:pPr>
              <a:spcBef>
                <a:spcPct val="0"/>
              </a:spcBef>
              <a:buClrTx/>
              <a:buSzTx/>
              <a:buFontTx/>
              <a:buNone/>
            </a:pPr>
            <a:r>
              <a:rPr lang="en-US" altLang="en-US" sz="1600">
                <a:solidFill>
                  <a:schemeClr val="tx2"/>
                </a:solidFill>
                <a:latin typeface="+mn-lt"/>
              </a:rPr>
              <a:t>	B</a:t>
            </a:r>
          </a:p>
          <a:p>
            <a:pPr>
              <a:spcBef>
                <a:spcPct val="0"/>
              </a:spcBef>
              <a:buClrTx/>
              <a:buSzTx/>
              <a:buFontTx/>
              <a:buNone/>
            </a:pPr>
            <a:r>
              <a:rPr lang="en-US" altLang="en-US" sz="1600">
                <a:solidFill>
                  <a:schemeClr val="tx2"/>
                </a:solidFill>
                <a:latin typeface="+mn-lt"/>
              </a:rPr>
              <a:t>	C</a:t>
            </a:r>
          </a:p>
          <a:p>
            <a:pPr>
              <a:spcBef>
                <a:spcPct val="0"/>
              </a:spcBef>
              <a:buClrTx/>
              <a:buSzTx/>
              <a:buFontTx/>
              <a:buNone/>
            </a:pPr>
            <a:r>
              <a:rPr lang="en-US" altLang="en-US" sz="1600">
                <a:solidFill>
                  <a:schemeClr val="tx2"/>
                </a:solidFill>
                <a:latin typeface="+mn-lt"/>
              </a:rPr>
              <a:t>	beq J:</a:t>
            </a:r>
          </a:p>
          <a:p>
            <a:pPr>
              <a:spcBef>
                <a:spcPct val="0"/>
              </a:spcBef>
              <a:buClrTx/>
              <a:buSzTx/>
              <a:buFontTx/>
              <a:buNone/>
            </a:pPr>
            <a:r>
              <a:rPr lang="en-US" altLang="en-US" sz="1600">
                <a:solidFill>
                  <a:schemeClr val="tx2"/>
                </a:solidFill>
                <a:latin typeface="+mn-lt"/>
              </a:rPr>
              <a:t>	D</a:t>
            </a:r>
          </a:p>
          <a:p>
            <a:pPr>
              <a:spcBef>
                <a:spcPct val="0"/>
              </a:spcBef>
              <a:buClrTx/>
              <a:buSzTx/>
              <a:buFontTx/>
              <a:buNone/>
            </a:pPr>
            <a:r>
              <a:rPr lang="en-US" altLang="en-US" sz="1600">
                <a:solidFill>
                  <a:schemeClr val="tx2"/>
                </a:solidFill>
                <a:latin typeface="+mn-lt"/>
              </a:rPr>
              <a:t>	E</a:t>
            </a:r>
          </a:p>
          <a:p>
            <a:pPr>
              <a:spcBef>
                <a:spcPct val="0"/>
              </a:spcBef>
              <a:buClrTx/>
              <a:buSzTx/>
              <a:buFontTx/>
              <a:buNone/>
            </a:pPr>
            <a:r>
              <a:rPr lang="en-US" altLang="en-US" sz="1600">
                <a:solidFill>
                  <a:schemeClr val="tx2"/>
                </a:solidFill>
                <a:latin typeface="+mn-lt"/>
              </a:rPr>
              <a:t>	F</a:t>
            </a:r>
          </a:p>
          <a:p>
            <a:pPr>
              <a:spcBef>
                <a:spcPct val="0"/>
              </a:spcBef>
              <a:buClrTx/>
              <a:buSzTx/>
              <a:buFontTx/>
              <a:buNone/>
            </a:pPr>
            <a:r>
              <a:rPr lang="en-US" altLang="en-US" sz="1600">
                <a:solidFill>
                  <a:schemeClr val="tx2"/>
                </a:solidFill>
                <a:latin typeface="+mn-lt"/>
              </a:rPr>
              <a:t>          J:	G</a:t>
            </a:r>
          </a:p>
          <a:p>
            <a:pPr>
              <a:spcBef>
                <a:spcPct val="0"/>
              </a:spcBef>
              <a:buClrTx/>
              <a:buSzTx/>
              <a:buFontTx/>
              <a:buNone/>
            </a:pPr>
            <a:r>
              <a:rPr lang="en-US" altLang="en-US" sz="1600">
                <a:solidFill>
                  <a:schemeClr val="tx2"/>
                </a:solidFill>
                <a:latin typeface="+mn-lt"/>
              </a:rPr>
              <a:t>	H</a:t>
            </a:r>
          </a:p>
          <a:p>
            <a:pPr>
              <a:spcBef>
                <a:spcPct val="0"/>
              </a:spcBef>
              <a:buClrTx/>
              <a:buSzTx/>
              <a:buFontTx/>
              <a:buNone/>
            </a:pPr>
            <a:r>
              <a:rPr lang="en-US" altLang="en-US" sz="1600">
                <a:solidFill>
                  <a:schemeClr val="tx2"/>
                </a:solidFill>
                <a:latin typeface="+mn-lt"/>
              </a:rPr>
              <a:t>	jsr W</a:t>
            </a:r>
          </a:p>
          <a:p>
            <a:pPr>
              <a:spcBef>
                <a:spcPct val="0"/>
              </a:spcBef>
              <a:buClrTx/>
              <a:buSzTx/>
              <a:buFontTx/>
              <a:buNone/>
            </a:pPr>
            <a:r>
              <a:rPr lang="en-US" altLang="en-US" sz="1600">
                <a:solidFill>
                  <a:schemeClr val="tx2"/>
                </a:solidFill>
                <a:latin typeface="+mn-lt"/>
              </a:rPr>
              <a:t>	…</a:t>
            </a:r>
          </a:p>
          <a:p>
            <a:pPr>
              <a:spcBef>
                <a:spcPct val="0"/>
              </a:spcBef>
              <a:buClrTx/>
              <a:buSzTx/>
              <a:buFontTx/>
              <a:buNone/>
            </a:pPr>
            <a:endParaRPr lang="en-US" altLang="en-US" sz="1600">
              <a:solidFill>
                <a:schemeClr val="tx2"/>
              </a:solidFill>
              <a:latin typeface="+mn-lt"/>
            </a:endParaRPr>
          </a:p>
          <a:p>
            <a:pPr>
              <a:spcBef>
                <a:spcPct val="0"/>
              </a:spcBef>
              <a:buClrTx/>
              <a:buSzTx/>
              <a:buFontTx/>
              <a:buNone/>
            </a:pPr>
            <a:endParaRPr lang="en-US" altLang="en-US" sz="1600">
              <a:solidFill>
                <a:schemeClr val="tx2"/>
              </a:solidFill>
              <a:latin typeface="+mn-lt"/>
            </a:endParaRPr>
          </a:p>
          <a:p>
            <a:pPr>
              <a:spcBef>
                <a:spcPct val="0"/>
              </a:spcBef>
              <a:buClrTx/>
              <a:buSzTx/>
              <a:buFontTx/>
              <a:buNone/>
            </a:pPr>
            <a:r>
              <a:rPr lang="en-US" altLang="en-US" sz="1600">
                <a:solidFill>
                  <a:schemeClr val="tx2"/>
                </a:solidFill>
                <a:latin typeface="+mn-lt"/>
              </a:rPr>
              <a:t>	W</a:t>
            </a:r>
          </a:p>
          <a:p>
            <a:pPr>
              <a:spcBef>
                <a:spcPct val="0"/>
              </a:spcBef>
              <a:buClrTx/>
              <a:buSzTx/>
              <a:buFontTx/>
              <a:buNone/>
            </a:pPr>
            <a:r>
              <a:rPr lang="en-US" altLang="en-US" sz="1600">
                <a:solidFill>
                  <a:schemeClr val="tx2"/>
                </a:solidFill>
                <a:latin typeface="+mn-lt"/>
              </a:rPr>
              <a:t>	X</a:t>
            </a:r>
          </a:p>
          <a:p>
            <a:pPr>
              <a:spcBef>
                <a:spcPct val="0"/>
              </a:spcBef>
              <a:buClrTx/>
              <a:buSzTx/>
              <a:buFontTx/>
              <a:buNone/>
            </a:pPr>
            <a:r>
              <a:rPr lang="en-US" altLang="en-US" sz="1600">
                <a:solidFill>
                  <a:schemeClr val="tx2"/>
                </a:solidFill>
                <a:latin typeface="+mn-lt"/>
              </a:rPr>
              <a:t>	ret</a:t>
            </a:r>
          </a:p>
        </p:txBody>
      </p:sp>
      <p:sp>
        <p:nvSpPr>
          <p:cNvPr id="84996" name="Rectangle 5">
            <a:extLst>
              <a:ext uri="{FF2B5EF4-FFF2-40B4-BE49-F238E27FC236}">
                <a16:creationId xmlns:a16="http://schemas.microsoft.com/office/drawing/2014/main" id="{E501AEB2-6467-3EAC-171A-7D1F59BCA282}"/>
              </a:ext>
            </a:extLst>
          </p:cNvPr>
          <p:cNvSpPr>
            <a:spLocks noChangeArrowheads="1"/>
          </p:cNvSpPr>
          <p:nvPr>
            <p:custDataLst>
              <p:tags r:id="rId4"/>
            </p:custDataLst>
          </p:nvPr>
        </p:nvSpPr>
        <p:spPr bwMode="auto">
          <a:xfrm>
            <a:off x="3352800" y="2761399"/>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4997" name="Rectangle 6">
            <a:extLst>
              <a:ext uri="{FF2B5EF4-FFF2-40B4-BE49-F238E27FC236}">
                <a16:creationId xmlns:a16="http://schemas.microsoft.com/office/drawing/2014/main" id="{D02D6628-9FE6-50BB-819B-D55270AC3754}"/>
              </a:ext>
            </a:extLst>
          </p:cNvPr>
          <p:cNvSpPr>
            <a:spLocks noChangeArrowheads="1"/>
          </p:cNvSpPr>
          <p:nvPr>
            <p:custDataLst>
              <p:tags r:id="rId5"/>
            </p:custDataLst>
          </p:nvPr>
        </p:nvSpPr>
        <p:spPr bwMode="auto">
          <a:xfrm>
            <a:off x="3352800" y="3066199"/>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b="1">
                <a:solidFill>
                  <a:schemeClr val="tx2"/>
                </a:solidFill>
                <a:latin typeface="+mn-lt"/>
              </a:rPr>
              <a:t>A B C beq</a:t>
            </a:r>
            <a:r>
              <a:rPr lang="en-US" altLang="en-US" sz="1600">
                <a:solidFill>
                  <a:schemeClr val="tx2"/>
                </a:solidFill>
                <a:latin typeface="+mn-lt"/>
              </a:rPr>
              <a:t> D E F </a:t>
            </a:r>
            <a:r>
              <a:rPr lang="en-US" altLang="en-US" sz="1600" b="1">
                <a:solidFill>
                  <a:schemeClr val="tx2"/>
                </a:solidFill>
                <a:latin typeface="+mn-lt"/>
              </a:rPr>
              <a:t>G</a:t>
            </a:r>
          </a:p>
        </p:txBody>
      </p:sp>
      <p:sp>
        <p:nvSpPr>
          <p:cNvPr id="84998" name="Rectangle 7">
            <a:extLst>
              <a:ext uri="{FF2B5EF4-FFF2-40B4-BE49-F238E27FC236}">
                <a16:creationId xmlns:a16="http://schemas.microsoft.com/office/drawing/2014/main" id="{09159A0F-E303-40BD-41BA-8740CE194262}"/>
              </a:ext>
            </a:extLst>
          </p:cNvPr>
          <p:cNvSpPr>
            <a:spLocks noChangeArrowheads="1"/>
          </p:cNvSpPr>
          <p:nvPr>
            <p:custDataLst>
              <p:tags r:id="rId6"/>
            </p:custDataLst>
          </p:nvPr>
        </p:nvSpPr>
        <p:spPr bwMode="auto">
          <a:xfrm>
            <a:off x="3352800" y="3370999"/>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b="1">
                <a:solidFill>
                  <a:schemeClr val="tx2"/>
                </a:solidFill>
                <a:latin typeface="+mn-lt"/>
              </a:rPr>
              <a:t>H</a:t>
            </a:r>
            <a:r>
              <a:rPr lang="en-US" altLang="en-US" sz="1600">
                <a:solidFill>
                  <a:schemeClr val="tx2"/>
                </a:solidFill>
                <a:latin typeface="+mn-lt"/>
              </a:rPr>
              <a:t>  </a:t>
            </a:r>
            <a:r>
              <a:rPr lang="en-US" altLang="en-US" sz="1600" b="1">
                <a:solidFill>
                  <a:schemeClr val="tx2"/>
                </a:solidFill>
                <a:latin typeface="+mn-lt"/>
              </a:rPr>
              <a:t>jsr</a:t>
            </a:r>
            <a:r>
              <a:rPr lang="en-US" altLang="en-US" sz="1600">
                <a:solidFill>
                  <a:schemeClr val="tx2"/>
                </a:solidFill>
                <a:latin typeface="+mn-lt"/>
              </a:rPr>
              <a:t> I  J  K  L M N</a:t>
            </a:r>
          </a:p>
        </p:txBody>
      </p:sp>
      <p:sp>
        <p:nvSpPr>
          <p:cNvPr id="84999" name="Rectangle 8">
            <a:extLst>
              <a:ext uri="{FF2B5EF4-FFF2-40B4-BE49-F238E27FC236}">
                <a16:creationId xmlns:a16="http://schemas.microsoft.com/office/drawing/2014/main" id="{3F693C86-ADD5-3F51-5F25-1B244EDCB887}"/>
              </a:ext>
            </a:extLst>
          </p:cNvPr>
          <p:cNvSpPr>
            <a:spLocks noChangeArrowheads="1"/>
          </p:cNvSpPr>
          <p:nvPr>
            <p:custDataLst>
              <p:tags r:id="rId7"/>
            </p:custDataLst>
          </p:nvPr>
        </p:nvSpPr>
        <p:spPr bwMode="auto">
          <a:xfrm>
            <a:off x="3352800" y="3675799"/>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5000" name="Rectangle 9">
            <a:extLst>
              <a:ext uri="{FF2B5EF4-FFF2-40B4-BE49-F238E27FC236}">
                <a16:creationId xmlns:a16="http://schemas.microsoft.com/office/drawing/2014/main" id="{145D72D9-41E7-AD99-42D6-CA2B173167D0}"/>
              </a:ext>
            </a:extLst>
          </p:cNvPr>
          <p:cNvSpPr>
            <a:spLocks noChangeArrowheads="1"/>
          </p:cNvSpPr>
          <p:nvPr>
            <p:custDataLst>
              <p:tags r:id="rId8"/>
            </p:custDataLst>
          </p:nvPr>
        </p:nvSpPr>
        <p:spPr bwMode="auto">
          <a:xfrm>
            <a:off x="3352800" y="3980599"/>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5001" name="Rectangle 10">
            <a:extLst>
              <a:ext uri="{FF2B5EF4-FFF2-40B4-BE49-F238E27FC236}">
                <a16:creationId xmlns:a16="http://schemas.microsoft.com/office/drawing/2014/main" id="{28B3976E-1A0C-046E-4816-9C6B1ED97160}"/>
              </a:ext>
            </a:extLst>
          </p:cNvPr>
          <p:cNvSpPr>
            <a:spLocks noChangeArrowheads="1"/>
          </p:cNvSpPr>
          <p:nvPr>
            <p:custDataLst>
              <p:tags r:id="rId9"/>
            </p:custDataLst>
          </p:nvPr>
        </p:nvSpPr>
        <p:spPr bwMode="auto">
          <a:xfrm>
            <a:off x="3352800" y="4285399"/>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b="1">
                <a:solidFill>
                  <a:schemeClr val="tx2"/>
                </a:solidFill>
                <a:latin typeface="+mn-lt"/>
              </a:rPr>
              <a:t>W X ret</a:t>
            </a:r>
            <a:r>
              <a:rPr lang="en-US" altLang="en-US" sz="1600">
                <a:solidFill>
                  <a:schemeClr val="tx2"/>
                </a:solidFill>
                <a:latin typeface="+mn-lt"/>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69CF96F-FEED-1A6E-7085-F153B91BEF02}"/>
              </a:ext>
            </a:extLst>
          </p:cNvPr>
          <p:cNvSpPr>
            <a:spLocks noGrp="1" noChangeArrowheads="1"/>
          </p:cNvSpPr>
          <p:nvPr>
            <p:ph type="title"/>
            <p:custDataLst>
              <p:tags r:id="rId1"/>
            </p:custDataLst>
          </p:nvPr>
        </p:nvSpPr>
        <p:spPr/>
        <p:txBody>
          <a:bodyPr/>
          <a:lstStyle/>
          <a:p>
            <a:r>
              <a:rPr lang="en-US" altLang="en-US"/>
              <a:t>Trace Cache</a:t>
            </a:r>
          </a:p>
        </p:txBody>
      </p:sp>
      <p:sp>
        <p:nvSpPr>
          <p:cNvPr id="87042" name="Rectangle 3">
            <a:extLst>
              <a:ext uri="{FF2B5EF4-FFF2-40B4-BE49-F238E27FC236}">
                <a16:creationId xmlns:a16="http://schemas.microsoft.com/office/drawing/2014/main" id="{3AC8310D-C793-CFB8-B217-6B2D0761F7E4}"/>
              </a:ext>
            </a:extLst>
          </p:cNvPr>
          <p:cNvSpPr>
            <a:spLocks noGrp="1" noChangeArrowheads="1"/>
          </p:cNvSpPr>
          <p:nvPr>
            <p:ph type="body" idx="1"/>
            <p:custDataLst>
              <p:tags r:id="rId2"/>
            </p:custDataLst>
          </p:nvPr>
        </p:nvSpPr>
        <p:spPr>
          <a:xfrm>
            <a:off x="3581400" y="5891286"/>
            <a:ext cx="7772400" cy="609600"/>
          </a:xfrm>
        </p:spPr>
        <p:txBody>
          <a:bodyPr/>
          <a:lstStyle/>
          <a:p>
            <a:pPr>
              <a:buFontTx/>
              <a:buNone/>
            </a:pPr>
            <a:r>
              <a:rPr lang="en-US" altLang="en-US">
                <a:latin typeface="+mn-lt"/>
              </a:rPr>
              <a:t>Conventional Cache			Trace Cache</a:t>
            </a:r>
          </a:p>
        </p:txBody>
      </p:sp>
      <p:sp>
        <p:nvSpPr>
          <p:cNvPr id="87043" name="Text Box 4">
            <a:extLst>
              <a:ext uri="{FF2B5EF4-FFF2-40B4-BE49-F238E27FC236}">
                <a16:creationId xmlns:a16="http://schemas.microsoft.com/office/drawing/2014/main" id="{A912A80E-E3F7-752D-0421-53295BB3F2F8}"/>
              </a:ext>
            </a:extLst>
          </p:cNvPr>
          <p:cNvSpPr txBox="1">
            <a:spLocks noChangeArrowheads="1"/>
          </p:cNvSpPr>
          <p:nvPr>
            <p:custDataLst>
              <p:tags r:id="rId3"/>
            </p:custDataLst>
          </p:nvPr>
        </p:nvSpPr>
        <p:spPr bwMode="auto">
          <a:xfrm>
            <a:off x="1219201" y="2005087"/>
            <a:ext cx="162256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latin typeface="+mn-lt"/>
              </a:rPr>
              <a:t>	A</a:t>
            </a:r>
          </a:p>
          <a:p>
            <a:pPr>
              <a:spcBef>
                <a:spcPct val="0"/>
              </a:spcBef>
              <a:buClrTx/>
              <a:buSzTx/>
              <a:buFontTx/>
              <a:buNone/>
            </a:pPr>
            <a:r>
              <a:rPr lang="en-US" altLang="en-US" sz="1600">
                <a:solidFill>
                  <a:schemeClr val="tx2"/>
                </a:solidFill>
                <a:latin typeface="+mn-lt"/>
              </a:rPr>
              <a:t>	B</a:t>
            </a:r>
          </a:p>
          <a:p>
            <a:pPr>
              <a:spcBef>
                <a:spcPct val="0"/>
              </a:spcBef>
              <a:buClrTx/>
              <a:buSzTx/>
              <a:buFontTx/>
              <a:buNone/>
            </a:pPr>
            <a:r>
              <a:rPr lang="en-US" altLang="en-US" sz="1600">
                <a:solidFill>
                  <a:schemeClr val="tx2"/>
                </a:solidFill>
                <a:latin typeface="+mn-lt"/>
              </a:rPr>
              <a:t>	C</a:t>
            </a:r>
          </a:p>
          <a:p>
            <a:pPr>
              <a:spcBef>
                <a:spcPct val="0"/>
              </a:spcBef>
              <a:buClrTx/>
              <a:buSzTx/>
              <a:buFontTx/>
              <a:buNone/>
            </a:pPr>
            <a:r>
              <a:rPr lang="en-US" altLang="en-US" sz="1600">
                <a:solidFill>
                  <a:schemeClr val="tx2"/>
                </a:solidFill>
                <a:latin typeface="+mn-lt"/>
              </a:rPr>
              <a:t>	beq J:</a:t>
            </a:r>
          </a:p>
          <a:p>
            <a:pPr>
              <a:spcBef>
                <a:spcPct val="0"/>
              </a:spcBef>
              <a:buClrTx/>
              <a:buSzTx/>
              <a:buFontTx/>
              <a:buNone/>
            </a:pPr>
            <a:r>
              <a:rPr lang="en-US" altLang="en-US" sz="1600">
                <a:solidFill>
                  <a:schemeClr val="tx2"/>
                </a:solidFill>
                <a:latin typeface="+mn-lt"/>
              </a:rPr>
              <a:t>	D</a:t>
            </a:r>
          </a:p>
          <a:p>
            <a:pPr>
              <a:spcBef>
                <a:spcPct val="0"/>
              </a:spcBef>
              <a:buClrTx/>
              <a:buSzTx/>
              <a:buFontTx/>
              <a:buNone/>
            </a:pPr>
            <a:r>
              <a:rPr lang="en-US" altLang="en-US" sz="1600">
                <a:solidFill>
                  <a:schemeClr val="tx2"/>
                </a:solidFill>
                <a:latin typeface="+mn-lt"/>
              </a:rPr>
              <a:t>	E</a:t>
            </a:r>
          </a:p>
          <a:p>
            <a:pPr>
              <a:spcBef>
                <a:spcPct val="0"/>
              </a:spcBef>
              <a:buClrTx/>
              <a:buSzTx/>
              <a:buFontTx/>
              <a:buNone/>
            </a:pPr>
            <a:r>
              <a:rPr lang="en-US" altLang="en-US" sz="1600">
                <a:solidFill>
                  <a:schemeClr val="tx2"/>
                </a:solidFill>
                <a:latin typeface="+mn-lt"/>
              </a:rPr>
              <a:t>	F</a:t>
            </a:r>
          </a:p>
          <a:p>
            <a:pPr>
              <a:spcBef>
                <a:spcPct val="0"/>
              </a:spcBef>
              <a:buClrTx/>
              <a:buSzTx/>
              <a:buFontTx/>
              <a:buNone/>
            </a:pPr>
            <a:r>
              <a:rPr lang="en-US" altLang="en-US" sz="1600">
                <a:solidFill>
                  <a:schemeClr val="tx2"/>
                </a:solidFill>
                <a:latin typeface="+mn-lt"/>
              </a:rPr>
              <a:t>          J:	G</a:t>
            </a:r>
          </a:p>
          <a:p>
            <a:pPr>
              <a:spcBef>
                <a:spcPct val="0"/>
              </a:spcBef>
              <a:buClrTx/>
              <a:buSzTx/>
              <a:buFontTx/>
              <a:buNone/>
            </a:pPr>
            <a:r>
              <a:rPr lang="en-US" altLang="en-US" sz="1600">
                <a:solidFill>
                  <a:schemeClr val="tx2"/>
                </a:solidFill>
                <a:latin typeface="+mn-lt"/>
              </a:rPr>
              <a:t>	H</a:t>
            </a:r>
          </a:p>
          <a:p>
            <a:pPr>
              <a:spcBef>
                <a:spcPct val="0"/>
              </a:spcBef>
              <a:buClrTx/>
              <a:buSzTx/>
              <a:buFontTx/>
              <a:buNone/>
            </a:pPr>
            <a:r>
              <a:rPr lang="en-US" altLang="en-US" sz="1600">
                <a:solidFill>
                  <a:schemeClr val="tx2"/>
                </a:solidFill>
                <a:latin typeface="+mn-lt"/>
              </a:rPr>
              <a:t>	jsr W</a:t>
            </a:r>
          </a:p>
          <a:p>
            <a:pPr>
              <a:spcBef>
                <a:spcPct val="0"/>
              </a:spcBef>
              <a:buClrTx/>
              <a:buSzTx/>
              <a:buFontTx/>
              <a:buNone/>
            </a:pPr>
            <a:r>
              <a:rPr lang="en-US" altLang="en-US" sz="1600">
                <a:solidFill>
                  <a:schemeClr val="tx2"/>
                </a:solidFill>
                <a:latin typeface="+mn-lt"/>
              </a:rPr>
              <a:t>	…</a:t>
            </a:r>
          </a:p>
          <a:p>
            <a:pPr>
              <a:spcBef>
                <a:spcPct val="0"/>
              </a:spcBef>
              <a:buClrTx/>
              <a:buSzTx/>
              <a:buFontTx/>
              <a:buNone/>
            </a:pPr>
            <a:endParaRPr lang="en-US" altLang="en-US" sz="1600">
              <a:solidFill>
                <a:schemeClr val="tx2"/>
              </a:solidFill>
              <a:latin typeface="+mn-lt"/>
            </a:endParaRPr>
          </a:p>
          <a:p>
            <a:pPr>
              <a:spcBef>
                <a:spcPct val="0"/>
              </a:spcBef>
              <a:buClrTx/>
              <a:buSzTx/>
              <a:buFontTx/>
              <a:buNone/>
            </a:pPr>
            <a:endParaRPr lang="en-US" altLang="en-US" sz="1600">
              <a:solidFill>
                <a:schemeClr val="tx2"/>
              </a:solidFill>
              <a:latin typeface="+mn-lt"/>
            </a:endParaRPr>
          </a:p>
          <a:p>
            <a:pPr>
              <a:spcBef>
                <a:spcPct val="0"/>
              </a:spcBef>
              <a:buClrTx/>
              <a:buSzTx/>
              <a:buFontTx/>
              <a:buNone/>
            </a:pPr>
            <a:r>
              <a:rPr lang="en-US" altLang="en-US" sz="1600">
                <a:solidFill>
                  <a:schemeClr val="tx2"/>
                </a:solidFill>
                <a:latin typeface="+mn-lt"/>
              </a:rPr>
              <a:t>	W</a:t>
            </a:r>
          </a:p>
          <a:p>
            <a:pPr>
              <a:spcBef>
                <a:spcPct val="0"/>
              </a:spcBef>
              <a:buClrTx/>
              <a:buSzTx/>
              <a:buFontTx/>
              <a:buNone/>
            </a:pPr>
            <a:r>
              <a:rPr lang="en-US" altLang="en-US" sz="1600">
                <a:solidFill>
                  <a:schemeClr val="tx2"/>
                </a:solidFill>
                <a:latin typeface="+mn-lt"/>
              </a:rPr>
              <a:t>	X</a:t>
            </a:r>
          </a:p>
          <a:p>
            <a:pPr>
              <a:spcBef>
                <a:spcPct val="0"/>
              </a:spcBef>
              <a:buClrTx/>
              <a:buSzTx/>
              <a:buFontTx/>
              <a:buNone/>
            </a:pPr>
            <a:r>
              <a:rPr lang="en-US" altLang="en-US" sz="1600">
                <a:solidFill>
                  <a:schemeClr val="tx2"/>
                </a:solidFill>
                <a:latin typeface="+mn-lt"/>
              </a:rPr>
              <a:t>	ret</a:t>
            </a:r>
          </a:p>
        </p:txBody>
      </p:sp>
      <p:sp>
        <p:nvSpPr>
          <p:cNvPr id="87044" name="Rectangle 5">
            <a:extLst>
              <a:ext uri="{FF2B5EF4-FFF2-40B4-BE49-F238E27FC236}">
                <a16:creationId xmlns:a16="http://schemas.microsoft.com/office/drawing/2014/main" id="{D05BBD5D-5813-01DC-9319-75FE4F32EF8B}"/>
              </a:ext>
            </a:extLst>
          </p:cNvPr>
          <p:cNvSpPr>
            <a:spLocks noChangeArrowheads="1"/>
          </p:cNvSpPr>
          <p:nvPr>
            <p:custDataLst>
              <p:tags r:id="rId4"/>
            </p:custDataLst>
          </p:nvPr>
        </p:nvSpPr>
        <p:spPr bwMode="auto">
          <a:xfrm>
            <a:off x="3352800" y="2843286"/>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7045" name="Rectangle 7">
            <a:extLst>
              <a:ext uri="{FF2B5EF4-FFF2-40B4-BE49-F238E27FC236}">
                <a16:creationId xmlns:a16="http://schemas.microsoft.com/office/drawing/2014/main" id="{1BF576E9-72C3-3B2E-DE2E-C3E7854ECBC4}"/>
              </a:ext>
            </a:extLst>
          </p:cNvPr>
          <p:cNvSpPr>
            <a:spLocks noChangeArrowheads="1"/>
          </p:cNvSpPr>
          <p:nvPr>
            <p:custDataLst>
              <p:tags r:id="rId5"/>
            </p:custDataLst>
          </p:nvPr>
        </p:nvSpPr>
        <p:spPr bwMode="auto">
          <a:xfrm>
            <a:off x="3352800" y="3148086"/>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b="1">
                <a:solidFill>
                  <a:schemeClr val="tx2"/>
                </a:solidFill>
                <a:latin typeface="+mn-lt"/>
              </a:rPr>
              <a:t>A B C beq</a:t>
            </a:r>
            <a:r>
              <a:rPr lang="en-US" altLang="en-US" sz="1600">
                <a:solidFill>
                  <a:schemeClr val="tx2"/>
                </a:solidFill>
                <a:latin typeface="+mn-lt"/>
              </a:rPr>
              <a:t> D E F </a:t>
            </a:r>
            <a:r>
              <a:rPr lang="en-US" altLang="en-US" sz="1600" b="1">
                <a:solidFill>
                  <a:schemeClr val="tx2"/>
                </a:solidFill>
                <a:latin typeface="+mn-lt"/>
              </a:rPr>
              <a:t>G</a:t>
            </a:r>
          </a:p>
        </p:txBody>
      </p:sp>
      <p:sp>
        <p:nvSpPr>
          <p:cNvPr id="87046" name="Rectangle 8">
            <a:extLst>
              <a:ext uri="{FF2B5EF4-FFF2-40B4-BE49-F238E27FC236}">
                <a16:creationId xmlns:a16="http://schemas.microsoft.com/office/drawing/2014/main" id="{DAEAF8FF-C004-F722-7218-CFA68A87B055}"/>
              </a:ext>
            </a:extLst>
          </p:cNvPr>
          <p:cNvSpPr>
            <a:spLocks noChangeArrowheads="1"/>
          </p:cNvSpPr>
          <p:nvPr>
            <p:custDataLst>
              <p:tags r:id="rId6"/>
            </p:custDataLst>
          </p:nvPr>
        </p:nvSpPr>
        <p:spPr bwMode="auto">
          <a:xfrm>
            <a:off x="3352800" y="3452886"/>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b="1">
                <a:solidFill>
                  <a:schemeClr val="tx2"/>
                </a:solidFill>
                <a:latin typeface="+mn-lt"/>
              </a:rPr>
              <a:t>H</a:t>
            </a:r>
            <a:r>
              <a:rPr lang="en-US" altLang="en-US" sz="1600">
                <a:solidFill>
                  <a:schemeClr val="tx2"/>
                </a:solidFill>
                <a:latin typeface="+mn-lt"/>
              </a:rPr>
              <a:t>  </a:t>
            </a:r>
            <a:r>
              <a:rPr lang="en-US" altLang="en-US" sz="1600" b="1">
                <a:solidFill>
                  <a:schemeClr val="tx2"/>
                </a:solidFill>
                <a:latin typeface="+mn-lt"/>
              </a:rPr>
              <a:t>jsr</a:t>
            </a:r>
            <a:r>
              <a:rPr lang="en-US" altLang="en-US" sz="1600">
                <a:solidFill>
                  <a:schemeClr val="tx2"/>
                </a:solidFill>
                <a:latin typeface="+mn-lt"/>
              </a:rPr>
              <a:t> I  J  K  L M N</a:t>
            </a:r>
          </a:p>
        </p:txBody>
      </p:sp>
      <p:sp>
        <p:nvSpPr>
          <p:cNvPr id="87047" name="Rectangle 9">
            <a:extLst>
              <a:ext uri="{FF2B5EF4-FFF2-40B4-BE49-F238E27FC236}">
                <a16:creationId xmlns:a16="http://schemas.microsoft.com/office/drawing/2014/main" id="{E23A9CFB-1BB9-3A75-1234-BDA56B52C7C5}"/>
              </a:ext>
            </a:extLst>
          </p:cNvPr>
          <p:cNvSpPr>
            <a:spLocks noChangeArrowheads="1"/>
          </p:cNvSpPr>
          <p:nvPr>
            <p:custDataLst>
              <p:tags r:id="rId7"/>
            </p:custDataLst>
          </p:nvPr>
        </p:nvSpPr>
        <p:spPr bwMode="auto">
          <a:xfrm>
            <a:off x="3352800" y="3757686"/>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7048" name="Rectangle 10">
            <a:extLst>
              <a:ext uri="{FF2B5EF4-FFF2-40B4-BE49-F238E27FC236}">
                <a16:creationId xmlns:a16="http://schemas.microsoft.com/office/drawing/2014/main" id="{AF6B71F3-92B5-A7A6-6BA9-5C4F6E8284F8}"/>
              </a:ext>
            </a:extLst>
          </p:cNvPr>
          <p:cNvSpPr>
            <a:spLocks noChangeArrowheads="1"/>
          </p:cNvSpPr>
          <p:nvPr>
            <p:custDataLst>
              <p:tags r:id="rId8"/>
            </p:custDataLst>
          </p:nvPr>
        </p:nvSpPr>
        <p:spPr bwMode="auto">
          <a:xfrm>
            <a:off x="3352800" y="4062486"/>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7049" name="Rectangle 11">
            <a:extLst>
              <a:ext uri="{FF2B5EF4-FFF2-40B4-BE49-F238E27FC236}">
                <a16:creationId xmlns:a16="http://schemas.microsoft.com/office/drawing/2014/main" id="{B1952551-353F-04A5-BD77-3D26D7E19221}"/>
              </a:ext>
            </a:extLst>
          </p:cNvPr>
          <p:cNvSpPr>
            <a:spLocks noChangeArrowheads="1"/>
          </p:cNvSpPr>
          <p:nvPr>
            <p:custDataLst>
              <p:tags r:id="rId9"/>
            </p:custDataLst>
          </p:nvPr>
        </p:nvSpPr>
        <p:spPr bwMode="auto">
          <a:xfrm>
            <a:off x="3352800" y="4367286"/>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b="1">
                <a:solidFill>
                  <a:schemeClr val="tx2"/>
                </a:solidFill>
                <a:latin typeface="+mn-lt"/>
              </a:rPr>
              <a:t>W X ret</a:t>
            </a:r>
            <a:r>
              <a:rPr lang="en-US" altLang="en-US" sz="1600">
                <a:solidFill>
                  <a:schemeClr val="tx2"/>
                </a:solidFill>
                <a:latin typeface="+mn-lt"/>
              </a:rPr>
              <a:t> …</a:t>
            </a:r>
          </a:p>
        </p:txBody>
      </p:sp>
      <p:sp>
        <p:nvSpPr>
          <p:cNvPr id="87050" name="Rectangle 12">
            <a:extLst>
              <a:ext uri="{FF2B5EF4-FFF2-40B4-BE49-F238E27FC236}">
                <a16:creationId xmlns:a16="http://schemas.microsoft.com/office/drawing/2014/main" id="{5F15B0E9-25F7-8997-EDB1-F616E0673E75}"/>
              </a:ext>
            </a:extLst>
          </p:cNvPr>
          <p:cNvSpPr>
            <a:spLocks noChangeArrowheads="1"/>
          </p:cNvSpPr>
          <p:nvPr>
            <p:custDataLst>
              <p:tags r:id="rId10"/>
            </p:custDataLst>
          </p:nvPr>
        </p:nvSpPr>
        <p:spPr bwMode="auto">
          <a:xfrm>
            <a:off x="7543800" y="2843286"/>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7051" name="Rectangle 13">
            <a:extLst>
              <a:ext uri="{FF2B5EF4-FFF2-40B4-BE49-F238E27FC236}">
                <a16:creationId xmlns:a16="http://schemas.microsoft.com/office/drawing/2014/main" id="{8A8B0A02-4DF4-6D14-A822-FF9E766C8929}"/>
              </a:ext>
            </a:extLst>
          </p:cNvPr>
          <p:cNvSpPr>
            <a:spLocks noChangeArrowheads="1"/>
          </p:cNvSpPr>
          <p:nvPr>
            <p:custDataLst>
              <p:tags r:id="rId11"/>
            </p:custDataLst>
          </p:nvPr>
        </p:nvSpPr>
        <p:spPr bwMode="auto">
          <a:xfrm>
            <a:off x="7543800" y="3148086"/>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chemeClr val="tx2"/>
                </a:solidFill>
                <a:latin typeface="+mn-lt"/>
              </a:rPr>
              <a:t>A B C beq GH jsr W X ret I</a:t>
            </a:r>
          </a:p>
        </p:txBody>
      </p:sp>
      <p:sp>
        <p:nvSpPr>
          <p:cNvPr id="87052" name="Rectangle 14">
            <a:extLst>
              <a:ext uri="{FF2B5EF4-FFF2-40B4-BE49-F238E27FC236}">
                <a16:creationId xmlns:a16="http://schemas.microsoft.com/office/drawing/2014/main" id="{2FB113E3-ECCB-B57F-55C7-708030CB72F7}"/>
              </a:ext>
            </a:extLst>
          </p:cNvPr>
          <p:cNvSpPr>
            <a:spLocks noChangeArrowheads="1"/>
          </p:cNvSpPr>
          <p:nvPr>
            <p:custDataLst>
              <p:tags r:id="rId12"/>
            </p:custDataLst>
          </p:nvPr>
        </p:nvSpPr>
        <p:spPr bwMode="auto">
          <a:xfrm>
            <a:off x="7543800" y="3452886"/>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endParaRPr lang="en-US" altLang="en-US" sz="1600">
              <a:solidFill>
                <a:schemeClr val="tx2"/>
              </a:solidFill>
              <a:latin typeface="+mn-lt"/>
            </a:endParaRPr>
          </a:p>
        </p:txBody>
      </p:sp>
      <p:sp>
        <p:nvSpPr>
          <p:cNvPr id="87053" name="Rectangle 15">
            <a:extLst>
              <a:ext uri="{FF2B5EF4-FFF2-40B4-BE49-F238E27FC236}">
                <a16:creationId xmlns:a16="http://schemas.microsoft.com/office/drawing/2014/main" id="{2AB6F85E-B05E-2050-EAE9-EB7359C95CAE}"/>
              </a:ext>
            </a:extLst>
          </p:cNvPr>
          <p:cNvSpPr>
            <a:spLocks noChangeArrowheads="1"/>
          </p:cNvSpPr>
          <p:nvPr>
            <p:custDataLst>
              <p:tags r:id="rId13"/>
            </p:custDataLst>
          </p:nvPr>
        </p:nvSpPr>
        <p:spPr bwMode="auto">
          <a:xfrm>
            <a:off x="7543800" y="3757686"/>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7054" name="Rectangle 16">
            <a:extLst>
              <a:ext uri="{FF2B5EF4-FFF2-40B4-BE49-F238E27FC236}">
                <a16:creationId xmlns:a16="http://schemas.microsoft.com/office/drawing/2014/main" id="{159F96E5-CF33-C790-F009-B4D100205713}"/>
              </a:ext>
            </a:extLst>
          </p:cNvPr>
          <p:cNvSpPr>
            <a:spLocks noChangeArrowheads="1"/>
          </p:cNvSpPr>
          <p:nvPr>
            <p:custDataLst>
              <p:tags r:id="rId14"/>
            </p:custDataLst>
          </p:nvPr>
        </p:nvSpPr>
        <p:spPr bwMode="auto">
          <a:xfrm>
            <a:off x="7543800" y="4062486"/>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600">
              <a:solidFill>
                <a:schemeClr val="tx2"/>
              </a:solidFill>
              <a:latin typeface="+mn-lt"/>
            </a:endParaRPr>
          </a:p>
        </p:txBody>
      </p:sp>
      <p:sp>
        <p:nvSpPr>
          <p:cNvPr id="87055" name="Rectangle 17">
            <a:extLst>
              <a:ext uri="{FF2B5EF4-FFF2-40B4-BE49-F238E27FC236}">
                <a16:creationId xmlns:a16="http://schemas.microsoft.com/office/drawing/2014/main" id="{8D9A7225-D02A-5BF2-D771-0E8EEE9C7CBE}"/>
              </a:ext>
            </a:extLst>
          </p:cNvPr>
          <p:cNvSpPr>
            <a:spLocks noChangeArrowheads="1"/>
          </p:cNvSpPr>
          <p:nvPr>
            <p:custDataLst>
              <p:tags r:id="rId15"/>
            </p:custDataLst>
          </p:nvPr>
        </p:nvSpPr>
        <p:spPr bwMode="auto">
          <a:xfrm>
            <a:off x="7543800" y="4367286"/>
            <a:ext cx="26670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endParaRPr lang="en-US" altLang="en-US" sz="1600">
              <a:solidFill>
                <a:schemeClr val="tx2"/>
              </a:solidFill>
              <a:latin typeface="+mn-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81544E84-1764-4DF5-D31D-D951A395264D}"/>
              </a:ext>
            </a:extLst>
          </p:cNvPr>
          <p:cNvSpPr>
            <a:spLocks noGrp="1" noChangeArrowheads="1"/>
          </p:cNvSpPr>
          <p:nvPr>
            <p:ph type="title"/>
            <p:custDataLst>
              <p:tags r:id="rId1"/>
            </p:custDataLst>
          </p:nvPr>
        </p:nvSpPr>
        <p:spPr/>
        <p:txBody>
          <a:bodyPr/>
          <a:lstStyle/>
          <a:p>
            <a:r>
              <a:rPr lang="en-US" altLang="en-US"/>
              <a:t>One more technique – but this could be a larger discussion</a:t>
            </a:r>
          </a:p>
        </p:txBody>
      </p:sp>
      <p:sp>
        <p:nvSpPr>
          <p:cNvPr id="89090" name="Content Placeholder 2">
            <a:extLst>
              <a:ext uri="{FF2B5EF4-FFF2-40B4-BE49-F238E27FC236}">
                <a16:creationId xmlns:a16="http://schemas.microsoft.com/office/drawing/2014/main" id="{97B4E33B-E0A5-7127-FD58-A657ACE84F52}"/>
              </a:ext>
            </a:extLst>
          </p:cNvPr>
          <p:cNvSpPr>
            <a:spLocks noGrp="1" noChangeArrowheads="1"/>
          </p:cNvSpPr>
          <p:nvPr>
            <p:ph idx="1"/>
            <p:custDataLst>
              <p:tags r:id="rId2"/>
            </p:custDataLst>
          </p:nvPr>
        </p:nvSpPr>
        <p:spPr/>
        <p:txBody>
          <a:bodyPr/>
          <a:lstStyle/>
          <a:p>
            <a:r>
              <a:rPr lang="en-US" altLang="en-US"/>
              <a:t>With Virtual Memory, you need to translate a virtual address to a physical address</a:t>
            </a:r>
          </a:p>
          <a:p>
            <a:r>
              <a:rPr lang="en-US" altLang="en-US"/>
              <a:t>Most caches are physically addressed</a:t>
            </a:r>
          </a:p>
          <a:p>
            <a:r>
              <a:rPr lang="en-US" altLang="en-US"/>
              <a:t>In series, translation then cache lookup can be slow</a:t>
            </a:r>
          </a:p>
          <a:p>
            <a:r>
              <a:rPr lang="en-US" altLang="en-US"/>
              <a:t>"page offset" bits require no translation, so…</a:t>
            </a:r>
          </a:p>
          <a:p>
            <a:pPr lvl="1"/>
            <a:r>
              <a:rPr lang="en-US" altLang="en-US"/>
              <a:t>Ensure index is within the page offset so in parallel:</a:t>
            </a:r>
          </a:p>
          <a:p>
            <a:pPr lvl="2"/>
            <a:r>
              <a:rPr lang="en-US" altLang="en-US"/>
              <a:t>Lookup physical page number from TLB</a:t>
            </a:r>
          </a:p>
          <a:p>
            <a:pPr lvl="2"/>
            <a:r>
              <a:rPr lang="en-US" altLang="en-US"/>
              <a:t>Read cache at the specified index</a:t>
            </a:r>
          </a:p>
          <a:p>
            <a:pPr lvl="1"/>
            <a:r>
              <a:rPr lang="en-US" altLang="en-US"/>
              <a:t>Then compare the tag from the physical address to tags in cache</a:t>
            </a:r>
          </a:p>
          <a:p>
            <a:r>
              <a:rPr lang="en-US" altLang="en-US"/>
              <a:t>Terminology of optimization is "virtually indexed, physically tagged"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78E5DECB-F3C8-3322-B7BD-228AF54225F4}"/>
              </a:ext>
            </a:extLst>
          </p:cNvPr>
          <p:cNvSpPr>
            <a:spLocks noGrp="1" noChangeArrowheads="1"/>
          </p:cNvSpPr>
          <p:nvPr>
            <p:ph type="title"/>
            <p:custDataLst>
              <p:tags r:id="rId1"/>
            </p:custDataLst>
          </p:nvPr>
        </p:nvSpPr>
        <p:spPr>
          <a:noFill/>
        </p:spPr>
        <p:txBody>
          <a:bodyPr/>
          <a:lstStyle/>
          <a:p>
            <a:r>
              <a:rPr lang="en-US" altLang="en-US"/>
              <a:t>Cache Optimization Summary</a:t>
            </a:r>
          </a:p>
        </p:txBody>
      </p:sp>
      <p:sp>
        <p:nvSpPr>
          <p:cNvPr id="90114" name="Rectangle 3">
            <a:extLst>
              <a:ext uri="{FF2B5EF4-FFF2-40B4-BE49-F238E27FC236}">
                <a16:creationId xmlns:a16="http://schemas.microsoft.com/office/drawing/2014/main" id="{D09F1EA8-65C5-F6EB-B867-2A7D53E377B6}"/>
              </a:ext>
            </a:extLst>
          </p:cNvPr>
          <p:cNvSpPr>
            <a:spLocks noGrp="1" noChangeArrowheads="1"/>
          </p:cNvSpPr>
          <p:nvPr>
            <p:ph type="body" idx="1"/>
            <p:custDataLst>
              <p:tags r:id="rId2"/>
            </p:custDataLst>
          </p:nvPr>
        </p:nvSpPr>
        <p:spPr>
          <a:xfrm>
            <a:off x="2059959" y="1718196"/>
            <a:ext cx="7543800" cy="4362450"/>
          </a:xfrm>
          <a:noFill/>
        </p:spPr>
        <p:txBody>
          <a:bodyPr/>
          <a:lstStyle/>
          <a:p>
            <a:pPr marL="0" indent="0">
              <a:buNone/>
              <a:tabLst>
                <a:tab pos="4343400" algn="ctr"/>
                <a:tab pos="5086350" algn="ctr"/>
                <a:tab pos="5600700" algn="ctr"/>
                <a:tab pos="7258050" algn="r"/>
              </a:tabLst>
            </a:pPr>
            <a:r>
              <a:rPr lang="en-US" altLang="en-US" sz="1800" i="1" dirty="0"/>
              <a:t>Technique	MR	MP	HT	Complexity</a:t>
            </a:r>
          </a:p>
          <a:p>
            <a:pPr marL="0" indent="0">
              <a:buNone/>
              <a:tabLst>
                <a:tab pos="4343400" algn="ctr"/>
                <a:tab pos="5086350" algn="ctr"/>
                <a:tab pos="5600700" algn="ctr"/>
                <a:tab pos="7258050" algn="r"/>
              </a:tabLst>
            </a:pPr>
            <a:r>
              <a:rPr lang="en-US" altLang="en-US" sz="1800" dirty="0"/>
              <a:t>Larger Block Size	</a:t>
            </a:r>
            <a:br>
              <a:rPr lang="en-US" altLang="en-US" sz="1800" dirty="0"/>
            </a:br>
            <a:r>
              <a:rPr lang="en-US" altLang="en-US" sz="1800" dirty="0"/>
              <a:t>Higher Associativity	</a:t>
            </a:r>
            <a:br>
              <a:rPr lang="en-US" altLang="en-US" sz="1800" dirty="0"/>
            </a:br>
            <a:r>
              <a:rPr lang="en-US" altLang="en-US" sz="1800" dirty="0"/>
              <a:t>Victim Caches	</a:t>
            </a:r>
            <a:br>
              <a:rPr lang="en-US" altLang="en-US" sz="1800" dirty="0"/>
            </a:br>
            <a:r>
              <a:rPr lang="en-US" altLang="en-US" sz="1800" dirty="0"/>
              <a:t>HW Prefetching of </a:t>
            </a:r>
            <a:r>
              <a:rPr lang="en-US" altLang="en-US" sz="1800" dirty="0" err="1"/>
              <a:t>Instr</a:t>
            </a:r>
            <a:r>
              <a:rPr lang="en-US" altLang="en-US" sz="1800" dirty="0"/>
              <a:t>/Data	</a:t>
            </a:r>
            <a:br>
              <a:rPr lang="en-US" altLang="en-US" sz="1800" dirty="0"/>
            </a:br>
            <a:r>
              <a:rPr lang="en-US" altLang="en-US" sz="1800" dirty="0"/>
              <a:t>Compiler Controlled Prefetching	</a:t>
            </a:r>
            <a:br>
              <a:rPr lang="en-US" altLang="en-US" sz="1800" dirty="0"/>
            </a:br>
            <a:r>
              <a:rPr lang="en-US" altLang="en-US" sz="1800" dirty="0"/>
              <a:t>Compiler Reduce Misses</a:t>
            </a:r>
          </a:p>
          <a:p>
            <a:pPr marL="0" indent="0">
              <a:buNone/>
              <a:tabLst>
                <a:tab pos="4343400" algn="ctr"/>
                <a:tab pos="5086350" algn="ctr"/>
                <a:tab pos="5600700" algn="ctr"/>
                <a:tab pos="7258050" algn="r"/>
              </a:tabLst>
            </a:pPr>
            <a:r>
              <a:rPr lang="en-US" altLang="en-US" sz="1800" dirty="0"/>
              <a:t>	</a:t>
            </a:r>
          </a:p>
          <a:p>
            <a:pPr marL="0" indent="0">
              <a:buNone/>
              <a:tabLst>
                <a:tab pos="4343400" algn="ctr"/>
                <a:tab pos="5086350" algn="ctr"/>
                <a:tab pos="5600700" algn="ctr"/>
                <a:tab pos="7258050" algn="r"/>
              </a:tabLst>
            </a:pPr>
            <a:r>
              <a:rPr lang="en-US" altLang="en-US" sz="1800" dirty="0"/>
              <a:t>Early Restart &amp; Critical Word 1st 		</a:t>
            </a:r>
            <a:br>
              <a:rPr lang="en-US" altLang="en-US" sz="1800" dirty="0"/>
            </a:br>
            <a:r>
              <a:rPr lang="en-US" altLang="en-US" sz="1800" dirty="0"/>
              <a:t>Second Level  Caches		</a:t>
            </a:r>
          </a:p>
          <a:p>
            <a:pPr marL="0" indent="0">
              <a:buNone/>
              <a:tabLst>
                <a:tab pos="4343400" algn="ctr"/>
                <a:tab pos="5086350" algn="ctr"/>
                <a:tab pos="5600700" algn="ctr"/>
                <a:tab pos="7258050" algn="r"/>
              </a:tabLst>
            </a:pPr>
            <a:r>
              <a:rPr lang="en-US" altLang="en-US" sz="1800" dirty="0"/>
              <a:t>Small &amp; Simple Caches</a:t>
            </a:r>
          </a:p>
          <a:p>
            <a:pPr marL="0" indent="0">
              <a:buNone/>
              <a:tabLst>
                <a:tab pos="4343400" algn="ctr"/>
                <a:tab pos="5086350" algn="ctr"/>
                <a:tab pos="5600700" algn="ctr"/>
                <a:tab pos="7258050" algn="r"/>
              </a:tabLst>
            </a:pPr>
            <a:r>
              <a:rPr lang="en-US" altLang="en-US" sz="1800" dirty="0"/>
              <a:t>Way Prediction	</a:t>
            </a:r>
            <a:br>
              <a:rPr lang="en-US" altLang="en-US" sz="1800" dirty="0"/>
            </a:br>
            <a:r>
              <a:rPr lang="en-US" altLang="en-US" sz="1800" dirty="0"/>
              <a:t>Avoiding Address Translation			</a:t>
            </a:r>
          </a:p>
        </p:txBody>
      </p:sp>
      <p:sp>
        <p:nvSpPr>
          <p:cNvPr id="90115" name="Rectangle 1" hidden="1">
            <a:extLst>
              <a:ext uri="{FF2B5EF4-FFF2-40B4-BE49-F238E27FC236}">
                <a16:creationId xmlns:a16="http://schemas.microsoft.com/office/drawing/2014/main" id="{6F003B66-7E7E-614A-7D53-579B0DA2035F}"/>
              </a:ext>
            </a:extLst>
          </p:cNvPr>
          <p:cNvSpPr>
            <a:spLocks noChangeArrowheads="1"/>
          </p:cNvSpPr>
          <p:nvPr>
            <p:custDataLst>
              <p:tags r:id="rId3"/>
            </p:custDataLst>
          </p:nvPr>
        </p:nvSpPr>
        <p:spPr bwMode="auto">
          <a:xfrm>
            <a:off x="6081713" y="1600201"/>
            <a:ext cx="45720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B050"/>
                </a:solidFill>
              </a:rPr>
              <a:t>    +               -                         0</a:t>
            </a:r>
          </a:p>
          <a:p>
            <a:pPr>
              <a:spcBef>
                <a:spcPct val="0"/>
              </a:spcBef>
              <a:buClrTx/>
              <a:buSzTx/>
              <a:buFontTx/>
              <a:buNone/>
            </a:pPr>
            <a:r>
              <a:rPr lang="en-US" altLang="en-US" sz="1600">
                <a:solidFill>
                  <a:srgbClr val="00B050"/>
                </a:solidFill>
              </a:rPr>
              <a:t>    +                         -                1</a:t>
            </a:r>
          </a:p>
          <a:p>
            <a:pPr>
              <a:spcBef>
                <a:spcPct val="0"/>
              </a:spcBef>
              <a:buClrTx/>
              <a:buSzTx/>
              <a:buFontTx/>
              <a:buNone/>
            </a:pPr>
            <a:r>
              <a:rPr lang="en-US" altLang="en-US" sz="1600">
                <a:solidFill>
                  <a:srgbClr val="00B050"/>
                </a:solidFill>
              </a:rPr>
              <a:t>     +              +                         2</a:t>
            </a:r>
          </a:p>
          <a:p>
            <a:pPr>
              <a:spcBef>
                <a:spcPct val="0"/>
              </a:spcBef>
              <a:buClrTx/>
              <a:buSzTx/>
              <a:buFontTx/>
              <a:buNone/>
            </a:pPr>
            <a:r>
              <a:rPr lang="en-US" altLang="en-US" sz="1600">
                <a:solidFill>
                  <a:srgbClr val="00B050"/>
                </a:solidFill>
              </a:rPr>
              <a:t>     +              maybe-MP         2</a:t>
            </a:r>
          </a:p>
          <a:p>
            <a:pPr>
              <a:spcBef>
                <a:spcPct val="0"/>
              </a:spcBef>
              <a:buClrTx/>
              <a:buSzTx/>
              <a:buFontTx/>
              <a:buNone/>
            </a:pPr>
            <a:r>
              <a:rPr lang="en-US" altLang="en-US" sz="1600">
                <a:solidFill>
                  <a:srgbClr val="00B050"/>
                </a:solidFill>
              </a:rPr>
              <a:t>     +                                         0</a:t>
            </a:r>
          </a:p>
          <a:p>
            <a:pPr>
              <a:spcBef>
                <a:spcPct val="0"/>
              </a:spcBef>
              <a:buClrTx/>
              <a:buSzTx/>
              <a:buFontTx/>
              <a:buNone/>
            </a:pPr>
            <a:r>
              <a:rPr lang="en-US" altLang="en-US" sz="1600">
                <a:solidFill>
                  <a:srgbClr val="00B050"/>
                </a:solidFill>
              </a:rPr>
              <a:t>     +                                          0</a:t>
            </a:r>
          </a:p>
          <a:p>
            <a:pPr>
              <a:spcBef>
                <a:spcPct val="0"/>
              </a:spcBef>
              <a:buClrTx/>
              <a:buSzTx/>
              <a:buFontTx/>
              <a:buNone/>
            </a:pPr>
            <a:endParaRPr lang="en-US" altLang="en-US" sz="1600">
              <a:solidFill>
                <a:srgbClr val="00B050"/>
              </a:solidFill>
            </a:endParaRPr>
          </a:p>
          <a:p>
            <a:pPr>
              <a:spcBef>
                <a:spcPct val="0"/>
              </a:spcBef>
              <a:buClrTx/>
              <a:buSzTx/>
              <a:buFontTx/>
              <a:buNone/>
            </a:pPr>
            <a:endParaRPr lang="en-US" altLang="en-US" sz="1600">
              <a:solidFill>
                <a:srgbClr val="00B050"/>
              </a:solidFill>
            </a:endParaRPr>
          </a:p>
          <a:p>
            <a:pPr>
              <a:spcBef>
                <a:spcPct val="0"/>
              </a:spcBef>
              <a:buClrTx/>
              <a:buSzTx/>
              <a:buFontTx/>
              <a:buNone/>
            </a:pPr>
            <a:r>
              <a:rPr lang="en-US" altLang="en-US" sz="1600">
                <a:solidFill>
                  <a:srgbClr val="00B050"/>
                </a:solidFill>
              </a:rPr>
              <a:t>                    +		2</a:t>
            </a:r>
          </a:p>
          <a:p>
            <a:pPr>
              <a:spcBef>
                <a:spcPct val="0"/>
              </a:spcBef>
              <a:buClrTx/>
              <a:buSzTx/>
              <a:buFontTx/>
              <a:buNone/>
            </a:pPr>
            <a:r>
              <a:rPr lang="en-US" altLang="en-US" sz="1600">
                <a:solidFill>
                  <a:srgbClr val="00B050"/>
                </a:solidFill>
              </a:rPr>
              <a:t>                    +                              2</a:t>
            </a:r>
          </a:p>
          <a:p>
            <a:pPr>
              <a:spcBef>
                <a:spcPct val="0"/>
              </a:spcBef>
              <a:buClrTx/>
              <a:buSzTx/>
              <a:buFontTx/>
              <a:buNone/>
            </a:pPr>
            <a:r>
              <a:rPr lang="en-US" altLang="en-US" sz="1600">
                <a:solidFill>
                  <a:srgbClr val="00B050"/>
                </a:solidFill>
              </a:rPr>
              <a:t>                                 +                 0</a:t>
            </a:r>
          </a:p>
          <a:p>
            <a:pPr>
              <a:spcBef>
                <a:spcPct val="0"/>
              </a:spcBef>
              <a:buClrTx/>
              <a:buSzTx/>
              <a:buFontTx/>
              <a:buNone/>
            </a:pPr>
            <a:r>
              <a:rPr lang="en-US" altLang="en-US" sz="1600">
                <a:solidFill>
                  <a:srgbClr val="00B050"/>
                </a:solidFill>
              </a:rPr>
              <a:t>    +</a:t>
            </a:r>
          </a:p>
          <a:p>
            <a:pPr>
              <a:spcBef>
                <a:spcPct val="0"/>
              </a:spcBef>
              <a:buClrTx/>
              <a:buSzTx/>
              <a:buFontTx/>
              <a:buNone/>
            </a:pPr>
            <a:r>
              <a:rPr lang="en-US" altLang="en-US" sz="1600">
                <a:solidFill>
                  <a:srgbClr val="00B050"/>
                </a:solidFill>
              </a:rPr>
              <a:t>		+	0-2</a:t>
            </a: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9C83EC91-A0A0-71E3-63C4-6C3681900402}"/>
              </a:ext>
            </a:extLst>
          </p:cNvPr>
          <p:cNvSpPr>
            <a:spLocks noGrp="1" noChangeArrowheads="1"/>
          </p:cNvSpPr>
          <p:nvPr>
            <p:ph type="title"/>
            <p:custDataLst>
              <p:tags r:id="rId1"/>
            </p:custDataLst>
          </p:nvPr>
        </p:nvSpPr>
        <p:spPr/>
        <p:txBody>
          <a:bodyPr/>
          <a:lstStyle/>
          <a:p>
            <a:r>
              <a:rPr lang="en-US" altLang="en-US" sz="2800"/>
              <a:t>Cache Research at UCSD</a:t>
            </a:r>
          </a:p>
        </p:txBody>
      </p:sp>
      <p:sp>
        <p:nvSpPr>
          <p:cNvPr id="92162" name="Rectangle 3">
            <a:extLst>
              <a:ext uri="{FF2B5EF4-FFF2-40B4-BE49-F238E27FC236}">
                <a16:creationId xmlns:a16="http://schemas.microsoft.com/office/drawing/2014/main" id="{F93F0ED9-0A6B-06F6-58D1-74836F564D3C}"/>
              </a:ext>
            </a:extLst>
          </p:cNvPr>
          <p:cNvSpPr>
            <a:spLocks noGrp="1" noChangeArrowheads="1"/>
          </p:cNvSpPr>
          <p:nvPr>
            <p:ph type="body" idx="1"/>
            <p:custDataLst>
              <p:tags r:id="rId2"/>
            </p:custDataLst>
          </p:nvPr>
        </p:nvSpPr>
        <p:spPr>
          <a:xfrm>
            <a:off x="2079317" y="1747032"/>
            <a:ext cx="7772400" cy="4572000"/>
          </a:xfrm>
        </p:spPr>
        <p:txBody>
          <a:bodyPr>
            <a:normAutofit fontScale="85000" lnSpcReduction="20000"/>
          </a:bodyPr>
          <a:lstStyle/>
          <a:p>
            <a:pPr>
              <a:lnSpc>
                <a:spcPct val="90000"/>
              </a:lnSpc>
            </a:pPr>
            <a:r>
              <a:rPr lang="en-US" altLang="en-US" sz="2000"/>
              <a:t>Hardware prefetching of complex data structures (e.g., pointer chasing)</a:t>
            </a:r>
          </a:p>
          <a:p>
            <a:pPr>
              <a:lnSpc>
                <a:spcPct val="90000"/>
              </a:lnSpc>
            </a:pPr>
            <a:r>
              <a:rPr lang="en-US" altLang="en-US" sz="2000"/>
              <a:t>Event-driven compilation – while main thread runs, hw monitors identify problematic loads, then fork new compilation thread (on SMT or CMP) to alter code.</a:t>
            </a:r>
          </a:p>
          <a:p>
            <a:pPr lvl="1">
              <a:lnSpc>
                <a:spcPct val="90000"/>
              </a:lnSpc>
            </a:pPr>
            <a:r>
              <a:rPr lang="en-US" altLang="en-US" sz="1800"/>
              <a:t>Dynamic value specialization</a:t>
            </a:r>
          </a:p>
          <a:p>
            <a:pPr lvl="1">
              <a:lnSpc>
                <a:spcPct val="90000"/>
              </a:lnSpc>
            </a:pPr>
            <a:r>
              <a:rPr lang="en-US" altLang="en-US" sz="1800"/>
              <a:t>Inline software prefetching</a:t>
            </a:r>
          </a:p>
          <a:p>
            <a:pPr lvl="1">
              <a:lnSpc>
                <a:spcPct val="90000"/>
              </a:lnSpc>
            </a:pPr>
            <a:r>
              <a:rPr lang="en-US" altLang="en-US" sz="1800"/>
              <a:t>Helper thread prefetching (speculative precomputation)</a:t>
            </a:r>
          </a:p>
          <a:p>
            <a:pPr lvl="2">
              <a:lnSpc>
                <a:spcPct val="90000"/>
              </a:lnSpc>
            </a:pPr>
            <a:r>
              <a:rPr lang="en-US" altLang="en-US" sz="1600"/>
              <a:t>Spawn threads at runtime to calculate addresses of delinquent (problematic) loads and prefetch </a:t>
            </a:r>
            <a:r>
              <a:rPr lang="en-US" altLang="en-US" sz="1600">
                <a:sym typeface="Wingdings" pitchFamily="2" charset="2"/>
              </a:rPr>
              <a:t> creates prefetcher from application code.</a:t>
            </a:r>
            <a:endParaRPr lang="en-US" altLang="en-US" sz="1600"/>
          </a:p>
          <a:p>
            <a:pPr>
              <a:lnSpc>
                <a:spcPct val="90000"/>
              </a:lnSpc>
            </a:pPr>
            <a:r>
              <a:rPr lang="en-US" altLang="en-US" sz="2000"/>
              <a:t>Software Data Spreading</a:t>
            </a:r>
          </a:p>
          <a:p>
            <a:pPr lvl="1">
              <a:lnSpc>
                <a:spcPct val="90000"/>
              </a:lnSpc>
            </a:pPr>
            <a:r>
              <a:rPr lang="en-US" altLang="en-US" sz="1800"/>
              <a:t>Insert migration calls in loops with large data sets, spreading the data over multiple private caches.</a:t>
            </a:r>
            <a:endParaRPr lang="en-US" altLang="en-US"/>
          </a:p>
          <a:p>
            <a:pPr>
              <a:lnSpc>
                <a:spcPct val="90000"/>
              </a:lnSpc>
            </a:pPr>
            <a:r>
              <a:rPr lang="en-US" altLang="en-US" sz="2000"/>
              <a:t>Inter-core Prefetching</a:t>
            </a:r>
          </a:p>
          <a:p>
            <a:pPr lvl="1">
              <a:lnSpc>
                <a:spcPct val="90000"/>
              </a:lnSpc>
            </a:pPr>
            <a:r>
              <a:rPr lang="en-US" altLang="en-US" sz="1800"/>
              <a:t>Prefetch thread runs ahead of main thread, but in another core.  After an interval, they swap cores.  The main thread finds all of its data preloaded into the new cache, and the prefetcher starts prefilling the next cache.</a:t>
            </a:r>
          </a:p>
          <a:p>
            <a:pPr>
              <a:lnSpc>
                <a:spcPct val="90000"/>
              </a:lnSpc>
            </a:pPr>
            <a:r>
              <a:rPr lang="en-US" altLang="en-US" sz="2000"/>
              <a:t>Thread Migration</a:t>
            </a:r>
          </a:p>
          <a:p>
            <a:pPr lvl="1">
              <a:lnSpc>
                <a:spcPct val="90000"/>
              </a:lnSpc>
            </a:pPr>
            <a:r>
              <a:rPr lang="en-US" altLang="en-US" sz="1800"/>
              <a:t>For scenarios where threads migrate cores frequently.  Determine the working set and pre-load it into the destination core.</a:t>
            </a:r>
          </a:p>
          <a:p>
            <a:pPr>
              <a:lnSpc>
                <a:spcPct val="90000"/>
              </a:lnSpc>
            </a:pPr>
            <a:endParaRPr lang="en-US" altLang="en-US" sz="2200"/>
          </a:p>
          <a:p>
            <a:pPr>
              <a:lnSpc>
                <a:spcPct val="90000"/>
              </a:lnSpc>
            </a:pPr>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E51BF283-A78A-43BA-7B35-7D07B612F150}"/>
              </a:ext>
            </a:extLst>
          </p:cNvPr>
          <p:cNvSpPr>
            <a:spLocks noGrp="1" noChangeArrowheads="1"/>
          </p:cNvSpPr>
          <p:nvPr>
            <p:ph type="title"/>
            <p:custDataLst>
              <p:tags r:id="rId1"/>
            </p:custDataLst>
          </p:nvPr>
        </p:nvSpPr>
        <p:spPr>
          <a:noFill/>
        </p:spPr>
        <p:txBody>
          <a:bodyPr/>
          <a:lstStyle/>
          <a:p>
            <a:r>
              <a:rPr lang="en-US" altLang="en-US"/>
              <a:t>Improving Cache Performance</a:t>
            </a:r>
          </a:p>
        </p:txBody>
      </p:sp>
      <p:sp>
        <p:nvSpPr>
          <p:cNvPr id="26627" name="Rectangle 3">
            <a:extLst>
              <a:ext uri="{FF2B5EF4-FFF2-40B4-BE49-F238E27FC236}">
                <a16:creationId xmlns:a16="http://schemas.microsoft.com/office/drawing/2014/main" id="{1F0C8458-FDB8-EF0C-B956-7FDCF871C92A}"/>
              </a:ext>
            </a:extLst>
          </p:cNvPr>
          <p:cNvSpPr>
            <a:spLocks noGrp="1" noChangeArrowheads="1"/>
          </p:cNvSpPr>
          <p:nvPr>
            <p:ph type="body" idx="1"/>
            <p:custDataLst>
              <p:tags r:id="rId2"/>
            </p:custDataLst>
          </p:nvPr>
        </p:nvSpPr>
        <p:spPr>
          <a:xfrm>
            <a:off x="2133600" y="1676400"/>
            <a:ext cx="7772400" cy="2971800"/>
          </a:xfrm>
          <a:noFill/>
        </p:spPr>
        <p:txBody>
          <a:bodyPr>
            <a:normAutofit fontScale="92500" lnSpcReduction="20000"/>
          </a:bodyPr>
          <a:lstStyle/>
          <a:p>
            <a:pPr>
              <a:lnSpc>
                <a:spcPct val="90000"/>
              </a:lnSpc>
              <a:buFontTx/>
              <a:buNone/>
            </a:pPr>
            <a:r>
              <a:rPr lang="en-US" altLang="en-US" sz="2000"/>
              <a:t>Average memory-access time = Hit time + Miss rate x Miss penalty (ns or clocks)</a:t>
            </a:r>
          </a:p>
          <a:p>
            <a:pPr>
              <a:lnSpc>
                <a:spcPct val="90000"/>
              </a:lnSpc>
              <a:buFontTx/>
              <a:buNone/>
            </a:pPr>
            <a:endParaRPr lang="en-US" altLang="en-US" sz="2000"/>
          </a:p>
          <a:p>
            <a:pPr>
              <a:lnSpc>
                <a:spcPct val="90000"/>
              </a:lnSpc>
              <a:buFontTx/>
              <a:buNone/>
            </a:pPr>
            <a:r>
              <a:rPr lang="en-US" altLang="en-US" sz="2000"/>
              <a:t>How are we going to improve cache performance??</a:t>
            </a:r>
          </a:p>
          <a:p>
            <a:pPr>
              <a:lnSpc>
                <a:spcPct val="90000"/>
              </a:lnSpc>
              <a:buFontTx/>
              <a:buNone/>
            </a:pPr>
            <a:r>
              <a:rPr lang="en-US" altLang="en-US" sz="2000"/>
              <a:t>1. Reduce miss rate</a:t>
            </a:r>
          </a:p>
          <a:p>
            <a:pPr>
              <a:lnSpc>
                <a:spcPct val="90000"/>
              </a:lnSpc>
              <a:buFontTx/>
              <a:buNone/>
            </a:pPr>
            <a:endParaRPr lang="en-US" altLang="en-US" sz="2000"/>
          </a:p>
          <a:p>
            <a:pPr>
              <a:lnSpc>
                <a:spcPct val="90000"/>
              </a:lnSpc>
              <a:buFontTx/>
              <a:buNone/>
            </a:pPr>
            <a:r>
              <a:rPr lang="en-US" altLang="en-US" sz="2000"/>
              <a:t>2. Reduce miss penalty</a:t>
            </a:r>
          </a:p>
          <a:p>
            <a:pPr>
              <a:lnSpc>
                <a:spcPct val="90000"/>
              </a:lnSpc>
              <a:buFontTx/>
              <a:buNone/>
            </a:pPr>
            <a:endParaRPr lang="en-US" altLang="en-US" sz="2000"/>
          </a:p>
          <a:p>
            <a:pPr>
              <a:lnSpc>
                <a:spcPct val="90000"/>
              </a:lnSpc>
              <a:buFontTx/>
              <a:buNone/>
            </a:pPr>
            <a:r>
              <a:rPr lang="en-US" altLang="en-US" sz="2000"/>
              <a:t>3. Reduce hit time</a:t>
            </a:r>
          </a:p>
          <a:p>
            <a:pPr>
              <a:lnSpc>
                <a:spcPct val="90000"/>
              </a:lnSpc>
              <a:buFontTx/>
              <a:buNone/>
            </a:pPr>
            <a:endParaRPr lang="en-US" altLang="en-US" sz="2000"/>
          </a:p>
        </p:txBody>
      </p:sp>
      <p:sp>
        <p:nvSpPr>
          <p:cNvPr id="10243" name="Rectangle 1" hidden="1">
            <a:extLst>
              <a:ext uri="{FF2B5EF4-FFF2-40B4-BE49-F238E27FC236}">
                <a16:creationId xmlns:a16="http://schemas.microsoft.com/office/drawing/2014/main" id="{F9A05C80-B4D8-7063-17B0-B0D4BFE0519F}"/>
              </a:ext>
            </a:extLst>
          </p:cNvPr>
          <p:cNvSpPr>
            <a:spLocks noChangeArrowheads="1"/>
          </p:cNvSpPr>
          <p:nvPr>
            <p:custDataLst>
              <p:tags r:id="rId3"/>
            </p:custDataLst>
          </p:nvPr>
        </p:nvSpPr>
        <p:spPr bwMode="auto">
          <a:xfrm>
            <a:off x="2895600" y="6400800"/>
            <a:ext cx="662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rgbClr val="00B050"/>
                </a:solidFill>
              </a:rPr>
              <a:t>reduce miss rate, reduce miss penalty, reduce hit time.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 calcmode="lin" valueType="num">
                                      <p:cBhvr additive="base">
                                        <p:cTn id="13" dur="500" fill="hold"/>
                                        <p:tgtEl>
                                          <p:spTgt spid="266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anim calcmode="lin" valueType="num">
                                      <p:cBhvr additive="base">
                                        <p:cTn id="19" dur="500" fill="hold"/>
                                        <p:tgtEl>
                                          <p:spTgt spid="266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6627">
                                            <p:txEl>
                                              <p:pRg st="5" end="5"/>
                                            </p:txEl>
                                          </p:spTgt>
                                        </p:tgtEl>
                                        <p:attrNameLst>
                                          <p:attrName>style.visibility</p:attrName>
                                        </p:attrNameLst>
                                      </p:cBhvr>
                                      <p:to>
                                        <p:strVal val="visible"/>
                                      </p:to>
                                    </p:set>
                                    <p:anim calcmode="lin" valueType="num">
                                      <p:cBhvr additive="base">
                                        <p:cTn id="25" dur="500" fill="hold"/>
                                        <p:tgtEl>
                                          <p:spTgt spid="2662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6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6627">
                                            <p:txEl>
                                              <p:pRg st="7" end="7"/>
                                            </p:txEl>
                                          </p:spTgt>
                                        </p:tgtEl>
                                        <p:attrNameLst>
                                          <p:attrName>style.visibility</p:attrName>
                                        </p:attrNameLst>
                                      </p:cBhvr>
                                      <p:to>
                                        <p:strVal val="visible"/>
                                      </p:to>
                                    </p:set>
                                    <p:anim calcmode="lin" valueType="num">
                                      <p:cBhvr additive="base">
                                        <p:cTn id="31" dur="500" fill="hold"/>
                                        <p:tgtEl>
                                          <p:spTgt spid="26627">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62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DBF4DF3F-EEED-3EB3-2877-774FADA78F20}"/>
              </a:ext>
            </a:extLst>
          </p:cNvPr>
          <p:cNvSpPr>
            <a:spLocks noGrp="1" noChangeArrowheads="1"/>
          </p:cNvSpPr>
          <p:nvPr>
            <p:ph type="title"/>
            <p:custDataLst>
              <p:tags r:id="rId1"/>
            </p:custDataLst>
          </p:nvPr>
        </p:nvSpPr>
        <p:spPr/>
        <p:txBody>
          <a:bodyPr/>
          <a:lstStyle/>
          <a:p>
            <a:r>
              <a:rPr lang="en-US" altLang="en-US"/>
              <a:t>Miss Type</a:t>
            </a:r>
          </a:p>
        </p:txBody>
      </p:sp>
      <p:sp>
        <p:nvSpPr>
          <p:cNvPr id="12290" name="Rectangle 3">
            <a:extLst>
              <a:ext uri="{FF2B5EF4-FFF2-40B4-BE49-F238E27FC236}">
                <a16:creationId xmlns:a16="http://schemas.microsoft.com/office/drawing/2014/main" id="{7B77E571-6ACF-D37A-4D76-AF8C60CE4218}"/>
              </a:ext>
            </a:extLst>
          </p:cNvPr>
          <p:cNvSpPr>
            <a:spLocks noGrp="1" noChangeArrowheads="1"/>
          </p:cNvSpPr>
          <p:nvPr>
            <p:ph type="body" sz="half" idx="1"/>
            <p:custDataLst>
              <p:tags r:id="rId2"/>
            </p:custDataLst>
          </p:nvPr>
        </p:nvSpPr>
        <p:spPr>
          <a:xfrm>
            <a:off x="1752600" y="1447800"/>
            <a:ext cx="8610600" cy="4114800"/>
          </a:xfrm>
        </p:spPr>
        <p:txBody>
          <a:bodyPr/>
          <a:lstStyle/>
          <a:p>
            <a:r>
              <a:rPr lang="en-US" altLang="en-US" sz="2000"/>
              <a:t>Suppose you experience a cache miss on a block (let's call it block A). You have accessed block A in the past. There have been precisely 1027 different blocks accessed between your last access to block A and your current miss. Your block size is 32-bytes and you have a 64KB cache. What kind of miss was this? </a:t>
            </a:r>
          </a:p>
        </p:txBody>
      </p:sp>
      <p:sp>
        <p:nvSpPr>
          <p:cNvPr id="12291" name="Text Box 5" hidden="1">
            <a:extLst>
              <a:ext uri="{FF2B5EF4-FFF2-40B4-BE49-F238E27FC236}">
                <a16:creationId xmlns:a16="http://schemas.microsoft.com/office/drawing/2014/main" id="{40564C4D-505B-A24A-42BA-4805894EE265}"/>
              </a:ext>
            </a:extLst>
          </p:cNvPr>
          <p:cNvSpPr txBox="1">
            <a:spLocks noChangeArrowheads="1"/>
          </p:cNvSpPr>
          <p:nvPr>
            <p:custDataLst>
              <p:tags r:id="rId3"/>
            </p:custDataLst>
          </p:nvPr>
        </p:nvSpPr>
        <p:spPr bwMode="auto">
          <a:xfrm>
            <a:off x="2514600" y="5181600"/>
            <a:ext cx="3333750" cy="1200150"/>
          </a:xfrm>
          <a:prstGeom prst="rect">
            <a:avLst/>
          </a:prstGeom>
          <a:solidFill>
            <a:srgbClr val="00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0000"/>
                </a:solidFill>
              </a:rPr>
              <a:t>Explain the way to know if it</a:t>
            </a:r>
          </a:p>
          <a:p>
            <a:pPr>
              <a:spcBef>
                <a:spcPct val="0"/>
              </a:spcBef>
              <a:buClrTx/>
              <a:buSzTx/>
              <a:buFontTx/>
              <a:buNone/>
            </a:pPr>
            <a:r>
              <a:rPr lang="en-US" altLang="en-US" sz="1800">
                <a:solidFill>
                  <a:srgbClr val="FF0000"/>
                </a:solidFill>
              </a:rPr>
              <a:t>Is a capacity vs. conflict – awould</a:t>
            </a:r>
          </a:p>
          <a:p>
            <a:pPr>
              <a:spcBef>
                <a:spcPct val="0"/>
              </a:spcBef>
              <a:buClrTx/>
              <a:buSzTx/>
              <a:buFontTx/>
              <a:buNone/>
            </a:pPr>
            <a:r>
              <a:rPr lang="en-US" altLang="en-US" sz="1800">
                <a:solidFill>
                  <a:srgbClr val="FF0000"/>
                </a:solidFill>
              </a:rPr>
              <a:t>A fully associative cache of the</a:t>
            </a:r>
          </a:p>
          <a:p>
            <a:pPr>
              <a:spcBef>
                <a:spcPct val="0"/>
              </a:spcBef>
              <a:buClrTx/>
              <a:buSzTx/>
              <a:buFontTx/>
              <a:buNone/>
            </a:pPr>
            <a:r>
              <a:rPr lang="en-US" altLang="en-US" sz="1800">
                <a:solidFill>
                  <a:srgbClr val="FF0000"/>
                </a:solidFill>
              </a:rPr>
              <a:t>Same size get a miss</a:t>
            </a:r>
          </a:p>
        </p:txBody>
      </p:sp>
      <p:graphicFrame>
        <p:nvGraphicFramePr>
          <p:cNvPr id="160801" name="Group 33">
            <a:extLst>
              <a:ext uri="{FF2B5EF4-FFF2-40B4-BE49-F238E27FC236}">
                <a16:creationId xmlns:a16="http://schemas.microsoft.com/office/drawing/2014/main" id="{20403916-6BDF-E69D-300A-212DCE2E1705}"/>
              </a:ext>
            </a:extLst>
          </p:cNvPr>
          <p:cNvGraphicFramePr>
            <a:graphicFrameLocks noGrp="1"/>
          </p:cNvGraphicFramePr>
          <p:nvPr>
            <p:ph sz="half" idx="2"/>
            <p:custDataLst>
              <p:tags r:id="rId4"/>
            </p:custDataLst>
            <p:extLst>
              <p:ext uri="{D42A27DB-BD31-4B8C-83A1-F6EECF244321}">
                <p14:modId xmlns:p14="http://schemas.microsoft.com/office/powerpoint/2010/main" val="1361453292"/>
              </p:ext>
            </p:extLst>
          </p:nvPr>
        </p:nvGraphicFramePr>
        <p:xfrm>
          <a:off x="6300788" y="3200400"/>
          <a:ext cx="4062412" cy="3270251"/>
        </p:xfrm>
        <a:graphic>
          <a:graphicData uri="http://schemas.openxmlformats.org/drawingml/2006/table">
            <a:tbl>
              <a:tblPr/>
              <a:tblGrid>
                <a:gridCol w="1249192">
                  <a:extLst>
                    <a:ext uri="{9D8B030D-6E8A-4147-A177-3AD203B41FA5}">
                      <a16:colId xmlns:a16="http://schemas.microsoft.com/office/drawing/2014/main" val="20000"/>
                    </a:ext>
                  </a:extLst>
                </a:gridCol>
                <a:gridCol w="2813220">
                  <a:extLst>
                    <a:ext uri="{9D8B030D-6E8A-4147-A177-3AD203B41FA5}">
                      <a16:colId xmlns:a16="http://schemas.microsoft.com/office/drawing/2014/main" val="20001"/>
                    </a:ext>
                  </a:extLst>
                </a:gridCol>
              </a:tblGrid>
              <a:tr h="633536">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a:ln>
                            <a:noFill/>
                          </a:ln>
                          <a:solidFill>
                            <a:srgbClr val="FFFFFF"/>
                          </a:solidFill>
                          <a:effectLst/>
                          <a:latin typeface="+mn-lt"/>
                        </a:rPr>
                        <a:t>Selection</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1" i="0" u="none" strike="noStrike" cap="none" normalizeH="0" baseline="0">
                          <a:ln>
                            <a:noFill/>
                          </a:ln>
                          <a:solidFill>
                            <a:srgbClr val="FFFFFF"/>
                          </a:solidFill>
                          <a:effectLst/>
                          <a:latin typeface="+mn-lt"/>
                        </a:rPr>
                        <a:t>Cache Miss</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84282">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A</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Compulsory</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484282">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B</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Capacity</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82693">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C</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Conflict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701176">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D</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Both Capacity and Conflict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484282">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a:ln>
                            <a:noFill/>
                          </a:ln>
                          <a:solidFill>
                            <a:srgbClr val="000000"/>
                          </a:solidFill>
                          <a:effectLst/>
                          <a:latin typeface="+mn-lt"/>
                        </a:rPr>
                        <a:t>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0" fontAlgn="base" latinLnBrk="0" hangingPunct="0">
                        <a:lnSpc>
                          <a:spcPct val="100000"/>
                        </a:lnSpc>
                        <a:spcBef>
                          <a:spcPct val="0"/>
                        </a:spcBef>
                        <a:spcAft>
                          <a:spcPct val="0"/>
                        </a:spcAft>
                        <a:buClr>
                          <a:schemeClr val="tx1"/>
                        </a:buClr>
                        <a:buSzPct val="120000"/>
                        <a:buFontTx/>
                        <a:buNone/>
                        <a:tabLst/>
                      </a:pPr>
                      <a:r>
                        <a:rPr kumimoji="0" lang="en-US" sz="2000" b="0" i="0" u="none" strike="noStrike" cap="none" normalizeH="0" baseline="0" dirty="0">
                          <a:ln>
                            <a:noFill/>
                          </a:ln>
                          <a:solidFill>
                            <a:srgbClr val="000000"/>
                          </a:solidFill>
                          <a:effectLst/>
                          <a:latin typeface="+mn-lt"/>
                        </a:rPr>
                        <a:t>None of the above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custDataLst>
              <p:tags r:id="rId1"/>
            </p:custDataLst>
          </p:nvPr>
        </p:nvSpPr>
        <p:spPr>
          <a:noFill/>
        </p:spPr>
        <p:txBody>
          <a:bodyPr/>
          <a:lstStyle/>
          <a:p>
            <a:r>
              <a:rPr lang="en-US" altLang="en-US"/>
              <a:t>Reducing Misses</a:t>
            </a:r>
          </a:p>
        </p:txBody>
      </p:sp>
      <p:sp>
        <p:nvSpPr>
          <p:cNvPr id="5123" name="Rectangle 3"/>
          <p:cNvSpPr>
            <a:spLocks noGrp="1" noChangeArrowheads="1"/>
          </p:cNvSpPr>
          <p:nvPr>
            <p:ph type="body" idx="1"/>
            <p:custDataLst>
              <p:tags r:id="rId2"/>
            </p:custDataLst>
          </p:nvPr>
        </p:nvSpPr>
        <p:spPr>
          <a:xfrm>
            <a:off x="1417461" y="1643239"/>
            <a:ext cx="6800850" cy="4514850"/>
          </a:xfrm>
          <a:noFill/>
        </p:spPr>
        <p:txBody>
          <a:bodyPr>
            <a:normAutofit lnSpcReduction="10000"/>
          </a:bodyPr>
          <a:lstStyle/>
          <a:p>
            <a:r>
              <a:rPr lang="en-US" altLang="en-US" dirty="0"/>
              <a:t>Classifying Misses: 3 Cs</a:t>
            </a:r>
          </a:p>
          <a:p>
            <a:pPr lvl="1"/>
            <a:r>
              <a:rPr lang="en-US" altLang="en-US" i="1" dirty="0">
                <a:solidFill>
                  <a:srgbClr val="CC00FF"/>
                </a:solidFill>
              </a:rPr>
              <a:t>Compulsory</a:t>
            </a:r>
            <a:r>
              <a:rPr lang="en-US" altLang="en-US" dirty="0"/>
              <a:t>—The first access to a block is not in the cache, so the block must be brought into the cache. These are also called </a:t>
            </a:r>
            <a:r>
              <a:rPr lang="en-US" altLang="en-US" i="1" dirty="0"/>
              <a:t>cold start misses</a:t>
            </a:r>
            <a:r>
              <a:rPr lang="en-US" altLang="en-US" dirty="0"/>
              <a:t> or </a:t>
            </a:r>
            <a:r>
              <a:rPr lang="en-US" altLang="en-US" i="1" dirty="0"/>
              <a:t>first reference misses</a:t>
            </a:r>
            <a:r>
              <a:rPr lang="en-US" altLang="en-US" dirty="0"/>
              <a:t>.</a:t>
            </a:r>
          </a:p>
          <a:p>
            <a:pPr lvl="1"/>
            <a:r>
              <a:rPr lang="en-US" altLang="en-US" i="1" dirty="0">
                <a:solidFill>
                  <a:srgbClr val="CC00FF"/>
                </a:solidFill>
              </a:rPr>
              <a:t>Capacity</a:t>
            </a:r>
            <a:r>
              <a:rPr lang="en-US" altLang="en-US" dirty="0"/>
              <a:t>—If C is the size of the cache (in blocks) and there have been more than C unique cache blocks accessed since this cache was last accessed.</a:t>
            </a:r>
          </a:p>
          <a:p>
            <a:pPr lvl="1"/>
            <a:r>
              <a:rPr lang="en-US" altLang="en-US" i="1" dirty="0">
                <a:solidFill>
                  <a:srgbClr val="CC00FF"/>
                </a:solidFill>
              </a:rPr>
              <a:t>Conflict</a:t>
            </a:r>
            <a:r>
              <a:rPr lang="en-US" altLang="en-US" dirty="0"/>
              <a:t>—Any miss that is not a compulsory miss or capacity miss must be a byproduct of the cache mapping algorithm.  A conflict miss occurs because too many active blocks are mapped to the same cache set.</a:t>
            </a:r>
          </a:p>
        </p:txBody>
      </p:sp>
      <p:sp>
        <p:nvSpPr>
          <p:cNvPr id="82948" name="Rectangle 4"/>
          <p:cNvSpPr>
            <a:spLocks noChangeArrowheads="1"/>
          </p:cNvSpPr>
          <p:nvPr>
            <p:custDataLst>
              <p:tags r:id="rId3"/>
            </p:custDataLst>
          </p:nvPr>
        </p:nvSpPr>
        <p:spPr bwMode="auto">
          <a:xfrm>
            <a:off x="9469439" y="1784000"/>
            <a:ext cx="2143125" cy="3998531"/>
          </a:xfrm>
          <a:prstGeom prst="rect">
            <a:avLst/>
          </a:prstGeom>
          <a:solidFill>
            <a:schemeClr val="accent1"/>
          </a:solidFill>
          <a:ln w="12700">
            <a:solidFill>
              <a:schemeClr val="accent1"/>
            </a:solidFill>
            <a:miter lim="800000"/>
            <a:headEnd/>
            <a:tailEnd/>
          </a:ln>
        </p:spPr>
        <p:txBody>
          <a:bodyPr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buClrTx/>
              <a:buSzTx/>
              <a:buFontTx/>
              <a:buNone/>
            </a:pPr>
            <a:r>
              <a:rPr lang="en-US" altLang="en-US" sz="2000" b="1" u="sng" dirty="0">
                <a:solidFill>
                  <a:schemeClr val="bg1"/>
                </a:solidFill>
                <a:latin typeface="+mn-lt"/>
              </a:rPr>
              <a:t>How To Measure</a:t>
            </a:r>
            <a:endParaRPr lang="en-US" altLang="en-US" sz="2000" i="1" dirty="0">
              <a:solidFill>
                <a:schemeClr val="bg1"/>
              </a:solidFill>
              <a:latin typeface="+mn-lt"/>
            </a:endParaRPr>
          </a:p>
          <a:p>
            <a:pPr>
              <a:buClrTx/>
              <a:buSzTx/>
              <a:buFontTx/>
              <a:buNone/>
            </a:pPr>
            <a:r>
              <a:rPr lang="en-US" altLang="en-US" sz="2000" i="1" dirty="0">
                <a:solidFill>
                  <a:schemeClr val="bg1"/>
                </a:solidFill>
                <a:latin typeface="+mn-lt"/>
              </a:rPr>
              <a:t>Misses in infinite cache</a:t>
            </a:r>
            <a:endParaRPr lang="en-US" altLang="en-US" sz="2000" dirty="0">
              <a:solidFill>
                <a:schemeClr val="bg1"/>
              </a:solidFill>
              <a:latin typeface="+mn-lt"/>
            </a:endParaRPr>
          </a:p>
          <a:p>
            <a:pPr>
              <a:spcBef>
                <a:spcPct val="50000"/>
              </a:spcBef>
              <a:buClrTx/>
              <a:buSzTx/>
              <a:buFontTx/>
              <a:buNone/>
            </a:pPr>
            <a:endParaRPr lang="en-US" altLang="en-US" sz="2000" i="1" dirty="0">
              <a:solidFill>
                <a:schemeClr val="bg1"/>
              </a:solidFill>
              <a:latin typeface="+mn-lt"/>
            </a:endParaRPr>
          </a:p>
          <a:p>
            <a:pPr>
              <a:spcBef>
                <a:spcPct val="50000"/>
              </a:spcBef>
              <a:buClrTx/>
              <a:buSzTx/>
              <a:buFontTx/>
              <a:buNone/>
            </a:pPr>
            <a:r>
              <a:rPr lang="en-US" altLang="en-US" sz="2000" i="1" dirty="0">
                <a:solidFill>
                  <a:schemeClr val="bg1"/>
                </a:solidFill>
                <a:latin typeface="+mn-lt"/>
              </a:rPr>
              <a:t>Non-compulsory misses in size X fully associative cache</a:t>
            </a:r>
          </a:p>
          <a:p>
            <a:pPr>
              <a:spcBef>
                <a:spcPct val="50000"/>
              </a:spcBef>
              <a:buClrTx/>
              <a:buSzTx/>
              <a:buFontTx/>
              <a:buNone/>
            </a:pPr>
            <a:r>
              <a:rPr lang="en-US" altLang="en-US" sz="2000" i="1" dirty="0">
                <a:solidFill>
                  <a:schemeClr val="bg1"/>
                </a:solidFill>
                <a:latin typeface="+mn-lt"/>
              </a:rPr>
              <a:t>Non-compulsory, non-capacity misses</a:t>
            </a:r>
          </a:p>
        </p:txBody>
      </p:sp>
      <p:sp>
        <p:nvSpPr>
          <p:cNvPr id="82949" name="Line 5"/>
          <p:cNvSpPr>
            <a:spLocks noChangeShapeType="1"/>
          </p:cNvSpPr>
          <p:nvPr>
            <p:custDataLst>
              <p:tags r:id="rId4"/>
            </p:custDataLst>
          </p:nvPr>
        </p:nvSpPr>
        <p:spPr bwMode="auto">
          <a:xfrm>
            <a:off x="9779000" y="3236562"/>
            <a:ext cx="152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0" name="Line 6"/>
          <p:cNvSpPr>
            <a:spLocks noChangeShapeType="1"/>
          </p:cNvSpPr>
          <p:nvPr>
            <p:custDataLst>
              <p:tags r:id="rId5"/>
            </p:custDataLst>
          </p:nvPr>
        </p:nvSpPr>
        <p:spPr bwMode="auto">
          <a:xfrm>
            <a:off x="9779000" y="4608162"/>
            <a:ext cx="152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 calcmode="lin" valueType="num">
                                      <p:cBhvr additive="base">
                                        <p:cTn id="11" dur="5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 calcmode="lin" valueType="num">
                                      <p:cBhvr additive="base">
                                        <p:cTn id="15" dur="500" fill="hold"/>
                                        <p:tgtEl>
                                          <p:spTgt spid="51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1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BD7DBA0E-1816-F575-8E39-BE5199CDD89B}"/>
              </a:ext>
            </a:extLst>
          </p:cNvPr>
          <p:cNvSpPr>
            <a:spLocks noGrp="1" noChangeArrowheads="1"/>
          </p:cNvSpPr>
          <p:nvPr>
            <p:ph type="title"/>
            <p:custDataLst>
              <p:tags r:id="rId1"/>
            </p:custDataLst>
          </p:nvPr>
        </p:nvSpPr>
        <p:spPr>
          <a:noFill/>
        </p:spPr>
        <p:txBody>
          <a:bodyPr/>
          <a:lstStyle/>
          <a:p>
            <a:r>
              <a:rPr lang="en-US" altLang="en-US"/>
              <a:t>3Cs Absolute Miss Rate</a:t>
            </a:r>
          </a:p>
        </p:txBody>
      </p:sp>
      <p:pic>
        <p:nvPicPr>
          <p:cNvPr id="15362" name="Picture 3">
            <a:extLst>
              <a:ext uri="{FF2B5EF4-FFF2-40B4-BE49-F238E27FC236}">
                <a16:creationId xmlns:a16="http://schemas.microsoft.com/office/drawing/2014/main" id="{BE9EF12B-B852-5E42-EDA6-9B24F71BA0AB}"/>
              </a:ext>
            </a:extLst>
          </p:cNvPr>
          <p:cNvPicPr>
            <a:picLocks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905000" y="1371600"/>
            <a:ext cx="74422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Rectangle 4">
            <a:extLst>
              <a:ext uri="{FF2B5EF4-FFF2-40B4-BE49-F238E27FC236}">
                <a16:creationId xmlns:a16="http://schemas.microsoft.com/office/drawing/2014/main" id="{E128FD13-4C9C-AEA7-63A1-1DAA767E42C1}"/>
              </a:ext>
            </a:extLst>
          </p:cNvPr>
          <p:cNvSpPr>
            <a:spLocks noChangeArrowheads="1"/>
          </p:cNvSpPr>
          <p:nvPr>
            <p:custDataLst>
              <p:tags r:id="rId3"/>
            </p:custDataLst>
          </p:nvPr>
        </p:nvSpPr>
        <p:spPr bwMode="auto">
          <a:xfrm>
            <a:off x="5891214" y="2176463"/>
            <a:ext cx="1242329"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b="1">
                <a:solidFill>
                  <a:schemeClr val="tx2"/>
                </a:solidFill>
              </a:rPr>
              <a:t>Conflict</a:t>
            </a:r>
          </a:p>
        </p:txBody>
      </p:sp>
      <p:sp>
        <p:nvSpPr>
          <p:cNvPr id="15364" name="Line 5">
            <a:extLst>
              <a:ext uri="{FF2B5EF4-FFF2-40B4-BE49-F238E27FC236}">
                <a16:creationId xmlns:a16="http://schemas.microsoft.com/office/drawing/2014/main" id="{28907B43-A87E-6295-BAC2-563ABFCCAAEF}"/>
              </a:ext>
            </a:extLst>
          </p:cNvPr>
          <p:cNvSpPr>
            <a:spLocks noChangeShapeType="1"/>
          </p:cNvSpPr>
          <p:nvPr>
            <p:custDataLst>
              <p:tags r:id="rId4"/>
            </p:custDataLst>
          </p:nvPr>
        </p:nvSpPr>
        <p:spPr bwMode="auto">
          <a:xfrm>
            <a:off x="4800600" y="2095500"/>
            <a:ext cx="11430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5" name="Line 6">
            <a:extLst>
              <a:ext uri="{FF2B5EF4-FFF2-40B4-BE49-F238E27FC236}">
                <a16:creationId xmlns:a16="http://schemas.microsoft.com/office/drawing/2014/main" id="{A6A69DB0-D55B-1C0F-9A9E-66524C03F386}"/>
              </a:ext>
            </a:extLst>
          </p:cNvPr>
          <p:cNvSpPr>
            <a:spLocks noChangeShapeType="1"/>
          </p:cNvSpPr>
          <p:nvPr>
            <p:custDataLst>
              <p:tags r:id="rId5"/>
            </p:custDataLst>
          </p:nvPr>
        </p:nvSpPr>
        <p:spPr bwMode="auto">
          <a:xfrm>
            <a:off x="6076950" y="2533650"/>
            <a:ext cx="323850" cy="895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TextBox 1">
            <a:extLst>
              <a:ext uri="{FF2B5EF4-FFF2-40B4-BE49-F238E27FC236}">
                <a16:creationId xmlns:a16="http://schemas.microsoft.com/office/drawing/2014/main" id="{B69CE85B-EDAB-563F-9AED-A55B1D9F5086}"/>
              </a:ext>
            </a:extLst>
          </p:cNvPr>
          <p:cNvSpPr txBox="1">
            <a:spLocks noChangeArrowheads="1"/>
          </p:cNvSpPr>
          <p:nvPr>
            <p:custDataLst>
              <p:tags r:id="rId6"/>
            </p:custDataLst>
          </p:nvPr>
        </p:nvSpPr>
        <p:spPr bwMode="auto">
          <a:xfrm>
            <a:off x="8705850" y="6477000"/>
            <a:ext cx="1981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rPr>
              <a:t>Source UCR CS162</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E53F78F9-CB44-B729-BA10-887F546178C2}"/>
              </a:ext>
            </a:extLst>
          </p:cNvPr>
          <p:cNvSpPr>
            <a:spLocks noGrp="1" noChangeArrowheads="1"/>
          </p:cNvSpPr>
          <p:nvPr>
            <p:ph type="title"/>
            <p:custDataLst>
              <p:tags r:id="rId1"/>
            </p:custDataLst>
          </p:nvPr>
        </p:nvSpPr>
        <p:spPr>
          <a:xfrm>
            <a:off x="1676400" y="76200"/>
            <a:ext cx="8839200" cy="1295400"/>
          </a:xfrm>
          <a:solidFill>
            <a:schemeClr val="bg1"/>
          </a:solidFill>
        </p:spPr>
        <p:txBody>
          <a:bodyPr/>
          <a:lstStyle/>
          <a:p>
            <a:r>
              <a:rPr lang="en-US" altLang="en-US" sz="2800"/>
              <a:t>“2:1 Cache Rule”</a:t>
            </a:r>
            <a:br>
              <a:rPr lang="en-US" altLang="en-US" sz="2800"/>
            </a:br>
            <a:r>
              <a:rPr lang="en-US" altLang="en-US" sz="2800"/>
              <a:t>miss rate 1-way associative cache size X </a:t>
            </a:r>
            <a:br>
              <a:rPr lang="en-US" altLang="en-US" sz="2800"/>
            </a:br>
            <a:r>
              <a:rPr lang="en-US" altLang="en-US" sz="2800"/>
              <a:t>= miss rate 2-way associative cache size X/2</a:t>
            </a:r>
          </a:p>
        </p:txBody>
      </p:sp>
      <p:pic>
        <p:nvPicPr>
          <p:cNvPr id="17410" name="Picture 3">
            <a:extLst>
              <a:ext uri="{FF2B5EF4-FFF2-40B4-BE49-F238E27FC236}">
                <a16:creationId xmlns:a16="http://schemas.microsoft.com/office/drawing/2014/main" id="{D7320211-1B10-3DD3-010F-25A3E1D814AC}"/>
              </a:ext>
            </a:extLst>
          </p:cNvPr>
          <p:cNvPicPr>
            <a:picLocks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905000" y="1371600"/>
            <a:ext cx="74422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4">
            <a:extLst>
              <a:ext uri="{FF2B5EF4-FFF2-40B4-BE49-F238E27FC236}">
                <a16:creationId xmlns:a16="http://schemas.microsoft.com/office/drawing/2014/main" id="{B9BBDC79-83A8-B60A-5A1C-A6BD6A1A62F6}"/>
              </a:ext>
            </a:extLst>
          </p:cNvPr>
          <p:cNvSpPr>
            <a:spLocks noChangeArrowheads="1"/>
          </p:cNvSpPr>
          <p:nvPr>
            <p:custDataLst>
              <p:tags r:id="rId3"/>
            </p:custDataLst>
          </p:nvPr>
        </p:nvSpPr>
        <p:spPr bwMode="auto">
          <a:xfrm>
            <a:off x="5924551" y="2062163"/>
            <a:ext cx="1242329"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b="1">
                <a:solidFill>
                  <a:schemeClr val="tx2"/>
                </a:solidFill>
              </a:rPr>
              <a:t>Conflict</a:t>
            </a:r>
          </a:p>
        </p:txBody>
      </p:sp>
      <p:sp>
        <p:nvSpPr>
          <p:cNvPr id="17412" name="Line 5">
            <a:extLst>
              <a:ext uri="{FF2B5EF4-FFF2-40B4-BE49-F238E27FC236}">
                <a16:creationId xmlns:a16="http://schemas.microsoft.com/office/drawing/2014/main" id="{86852D78-0B4F-6993-A2C0-D59099187F2C}"/>
              </a:ext>
            </a:extLst>
          </p:cNvPr>
          <p:cNvSpPr>
            <a:spLocks noChangeShapeType="1"/>
          </p:cNvSpPr>
          <p:nvPr>
            <p:custDataLst>
              <p:tags r:id="rId4"/>
            </p:custDataLst>
          </p:nvPr>
        </p:nvSpPr>
        <p:spPr bwMode="auto">
          <a:xfrm>
            <a:off x="4833938" y="1981200"/>
            <a:ext cx="11430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3" name="Line 6">
            <a:extLst>
              <a:ext uri="{FF2B5EF4-FFF2-40B4-BE49-F238E27FC236}">
                <a16:creationId xmlns:a16="http://schemas.microsoft.com/office/drawing/2014/main" id="{9BA77F88-8AC9-B0BA-97EB-1DDA66EEC82C}"/>
              </a:ext>
            </a:extLst>
          </p:cNvPr>
          <p:cNvSpPr>
            <a:spLocks noChangeShapeType="1"/>
          </p:cNvSpPr>
          <p:nvPr>
            <p:custDataLst>
              <p:tags r:id="rId5"/>
            </p:custDataLst>
          </p:nvPr>
        </p:nvSpPr>
        <p:spPr bwMode="auto">
          <a:xfrm>
            <a:off x="6110288" y="2419350"/>
            <a:ext cx="323850" cy="895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4" name="TextBox 1">
            <a:extLst>
              <a:ext uri="{FF2B5EF4-FFF2-40B4-BE49-F238E27FC236}">
                <a16:creationId xmlns:a16="http://schemas.microsoft.com/office/drawing/2014/main" id="{1FBB3D7E-9EB4-F823-86C0-C0EA0BB155D7}"/>
              </a:ext>
            </a:extLst>
          </p:cNvPr>
          <p:cNvSpPr txBox="1">
            <a:spLocks noChangeArrowheads="1"/>
          </p:cNvSpPr>
          <p:nvPr>
            <p:custDataLst>
              <p:tags r:id="rId6"/>
            </p:custDataLst>
          </p:nvPr>
        </p:nvSpPr>
        <p:spPr bwMode="auto">
          <a:xfrm>
            <a:off x="8705850" y="6477000"/>
            <a:ext cx="1981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80000"/>
              <a:buFont typeface="Wingdings" pitchFamily="2" charset="2"/>
              <a:buChar char="§"/>
              <a:defRPr sz="2400">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rPr>
              <a:t>Source UCR CS162</a:t>
            </a:r>
          </a:p>
        </p:txBody>
      </p:sp>
    </p:spTree>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17397</TotalTime>
  <Words>4424</Words>
  <Application>Microsoft Macintosh PowerPoint</Application>
  <PresentationFormat>Widescreen</PresentationFormat>
  <Paragraphs>568</Paragraphs>
  <Slides>47</Slides>
  <Notes>46</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Arial</vt:lpstr>
      <vt:lpstr>Calibri</vt:lpstr>
      <vt:lpstr>Candara</vt:lpstr>
      <vt:lpstr>Courier New</vt:lpstr>
      <vt:lpstr>Helvetica Neue Light</vt:lpstr>
      <vt:lpstr>Times New Roman</vt:lpstr>
      <vt:lpstr>Office Theme</vt:lpstr>
      <vt:lpstr>Equation</vt:lpstr>
      <vt:lpstr>Principles of Computer Architecture</vt:lpstr>
      <vt:lpstr>Memory Subsystem Design</vt:lpstr>
      <vt:lpstr>PowerPoint Presentation</vt:lpstr>
      <vt:lpstr>Caches, pt I: Key Points</vt:lpstr>
      <vt:lpstr>Improving Cache Performance</vt:lpstr>
      <vt:lpstr>Miss Type</vt:lpstr>
      <vt:lpstr>Reducing Misses</vt:lpstr>
      <vt:lpstr>3Cs Absolute Miss Rate</vt:lpstr>
      <vt:lpstr>“2:1 Cache Rule” miss rate 1-way associative cache size X  = miss rate 2-way associative cache size X/2</vt:lpstr>
      <vt:lpstr>How To Reduce Misses?</vt:lpstr>
      <vt:lpstr>Reduce (Compulsory) Misses via Larger Block Size</vt:lpstr>
      <vt:lpstr>Reduce Misses via Larger Block Size</vt:lpstr>
      <vt:lpstr>Reduce Misses via Higher Associativity</vt:lpstr>
      <vt:lpstr>Example: Avg. Memory Access Time vs. Miss Rate</vt:lpstr>
      <vt:lpstr>Reducing Misses by emulating associativity: Victim Cache</vt:lpstr>
      <vt:lpstr>Victim Cache</vt:lpstr>
      <vt:lpstr>Reducing Misses by HW Prefetching of Instruction &amp; Data</vt:lpstr>
      <vt:lpstr>Reducing Misses by  SW Prefetching Data</vt:lpstr>
      <vt:lpstr>Reducing Misses by Various Compiler Optimizations</vt:lpstr>
      <vt:lpstr>Merging Arrays Example</vt:lpstr>
      <vt:lpstr>Loop Interchange Example</vt:lpstr>
      <vt:lpstr>Loop Fusion Example</vt:lpstr>
      <vt:lpstr>Blocking Example</vt:lpstr>
      <vt:lpstr>Blocking Example</vt:lpstr>
      <vt:lpstr>Key Points</vt:lpstr>
      <vt:lpstr>Improving Cache Performance</vt:lpstr>
      <vt:lpstr>Reducing Miss Penalty: Write Back</vt:lpstr>
      <vt:lpstr>Early Restart and Critical Word First</vt:lpstr>
      <vt:lpstr>But…</vt:lpstr>
      <vt:lpstr>But…</vt:lpstr>
      <vt:lpstr>Miss Penalty  Reduction: Second Level Cache</vt:lpstr>
      <vt:lpstr>Multi-level Caches, cont.</vt:lpstr>
      <vt:lpstr>Multi-level Caches, cont.</vt:lpstr>
      <vt:lpstr>Multi-level Caches, cont.</vt:lpstr>
      <vt:lpstr>Multi-level Caches, cont.</vt:lpstr>
      <vt:lpstr>Multi-level Caches, cont.</vt:lpstr>
      <vt:lpstr>Reducing Miss Penalty Summary</vt:lpstr>
      <vt:lpstr>Next…</vt:lpstr>
      <vt:lpstr>Review: Improving Cache Performance</vt:lpstr>
      <vt:lpstr>DM Hit Time + Associative Hit Rate -&gt; Way Prediction</vt:lpstr>
      <vt:lpstr>DM Hit Time + Associative Hit Rate -&gt; Way Prediction</vt:lpstr>
      <vt:lpstr>Cache Bandwidth:  Trace Caches</vt:lpstr>
      <vt:lpstr>Trace Cache</vt:lpstr>
      <vt:lpstr>Trace Cache</vt:lpstr>
      <vt:lpstr>One more technique – but this could be a larger discussion</vt:lpstr>
      <vt:lpstr>Cache Optimization Summary</vt:lpstr>
      <vt:lpstr>Cache Research at UCSD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Esmaeilzadeh, Hadi</dc:creator>
  <cp:lastModifiedBy>Esmaeilzadeh, Hadi</cp:lastModifiedBy>
  <cp:revision>871</cp:revision>
  <cp:lastPrinted>2024-10-28T22:25:06Z</cp:lastPrinted>
  <dcterms:created xsi:type="dcterms:W3CDTF">2024-03-23T03:44:54Z</dcterms:created>
  <dcterms:modified xsi:type="dcterms:W3CDTF">2024-12-04T22:52:34Z</dcterms:modified>
</cp:coreProperties>
</file>