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031200" cy="30175200"/>
  <p:notesSz cx="6858000" cy="9144000"/>
  <p:defaultTextStyle>
    <a:defPPr>
      <a:defRPr lang="en-US"/>
    </a:defPPr>
    <a:lvl1pPr marL="0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22895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2457907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3686861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491581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6144768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7373722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8602675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9831629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5" d="100"/>
          <a:sy n="35" d="100"/>
        </p:scale>
        <p:origin x="1140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4938397"/>
            <a:ext cx="17876520" cy="10505440"/>
          </a:xfrm>
        </p:spPr>
        <p:txBody>
          <a:bodyPr anchor="b"/>
          <a:lstStyle>
            <a:lvl1pPr algn="ctr"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15848967"/>
            <a:ext cx="15773400" cy="7285353"/>
          </a:xfrm>
        </p:spPr>
        <p:txBody>
          <a:bodyPr/>
          <a:lstStyle>
            <a:lvl1pPr marL="0" indent="0" algn="ctr">
              <a:buNone/>
              <a:defRPr sz="5520"/>
            </a:lvl1pPr>
            <a:lvl2pPr marL="1051560" indent="0" algn="ctr">
              <a:buNone/>
              <a:defRPr sz="4600"/>
            </a:lvl2pPr>
            <a:lvl3pPr marL="2103120" indent="0" algn="ctr">
              <a:buNone/>
              <a:defRPr sz="4140"/>
            </a:lvl3pPr>
            <a:lvl4pPr marL="3154680" indent="0" algn="ctr">
              <a:buNone/>
              <a:defRPr sz="3680"/>
            </a:lvl4pPr>
            <a:lvl5pPr marL="4206240" indent="0" algn="ctr">
              <a:buNone/>
              <a:defRPr sz="3680"/>
            </a:lvl5pPr>
            <a:lvl6pPr marL="5257800" indent="0" algn="ctr">
              <a:buNone/>
              <a:defRPr sz="3680"/>
            </a:lvl6pPr>
            <a:lvl7pPr marL="6309360" indent="0" algn="ctr">
              <a:buNone/>
              <a:defRPr sz="3680"/>
            </a:lvl7pPr>
            <a:lvl8pPr marL="7360920" indent="0" algn="ctr">
              <a:buNone/>
              <a:defRPr sz="3680"/>
            </a:lvl8pPr>
            <a:lvl9pPr marL="8412480" indent="0" algn="ctr">
              <a:buNone/>
              <a:defRPr sz="3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1606550"/>
            <a:ext cx="4534853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1606550"/>
            <a:ext cx="13341668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7522854"/>
            <a:ext cx="18139410" cy="12552043"/>
          </a:xfrm>
        </p:spPr>
        <p:txBody>
          <a:bodyPr anchor="b"/>
          <a:lstStyle>
            <a:lvl1pPr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20193644"/>
            <a:ext cx="18139410" cy="6600823"/>
          </a:xfrm>
        </p:spPr>
        <p:txBody>
          <a:bodyPr/>
          <a:lstStyle>
            <a:lvl1pPr marL="0" indent="0">
              <a:buNone/>
              <a:defRPr sz="5520">
                <a:solidFill>
                  <a:schemeClr val="tx1"/>
                </a:solidFill>
              </a:defRPr>
            </a:lvl1pPr>
            <a:lvl2pPr marL="10515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10312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3pPr>
            <a:lvl4pPr marL="31546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4pPr>
            <a:lvl5pPr marL="420624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5pPr>
            <a:lvl6pPr marL="525780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6pPr>
            <a:lvl7pPr marL="630936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7pPr>
            <a:lvl8pPr marL="736092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8pPr>
            <a:lvl9pPr marL="84124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8032750"/>
            <a:ext cx="89382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8032750"/>
            <a:ext cx="89382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1606557"/>
            <a:ext cx="1813941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7397117"/>
            <a:ext cx="8897182" cy="3625213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11022330"/>
            <a:ext cx="8897182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7397117"/>
            <a:ext cx="8940999" cy="3625213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11022330"/>
            <a:ext cx="8940999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2011680"/>
            <a:ext cx="6783109" cy="70408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4344677"/>
            <a:ext cx="10647045" cy="21443950"/>
          </a:xfrm>
        </p:spPr>
        <p:txBody>
          <a:bodyPr/>
          <a:lstStyle>
            <a:lvl1pPr>
              <a:defRPr sz="7360"/>
            </a:lvl1pPr>
            <a:lvl2pPr>
              <a:defRPr sz="6440"/>
            </a:lvl2pPr>
            <a:lvl3pPr>
              <a:defRPr sz="552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9052560"/>
            <a:ext cx="6783109" cy="16770987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2011680"/>
            <a:ext cx="6783109" cy="70408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4344677"/>
            <a:ext cx="10647045" cy="21443950"/>
          </a:xfrm>
        </p:spPr>
        <p:txBody>
          <a:bodyPr anchor="t"/>
          <a:lstStyle>
            <a:lvl1pPr marL="0" indent="0">
              <a:buNone/>
              <a:defRPr sz="7360"/>
            </a:lvl1pPr>
            <a:lvl2pPr marL="1051560" indent="0">
              <a:buNone/>
              <a:defRPr sz="6440"/>
            </a:lvl2pPr>
            <a:lvl3pPr marL="2103120" indent="0">
              <a:buNone/>
              <a:defRPr sz="5520"/>
            </a:lvl3pPr>
            <a:lvl4pPr marL="3154680" indent="0">
              <a:buNone/>
              <a:defRPr sz="4600"/>
            </a:lvl4pPr>
            <a:lvl5pPr marL="4206240" indent="0">
              <a:buNone/>
              <a:defRPr sz="4600"/>
            </a:lvl5pPr>
            <a:lvl6pPr marL="5257800" indent="0">
              <a:buNone/>
              <a:defRPr sz="4600"/>
            </a:lvl6pPr>
            <a:lvl7pPr marL="6309360" indent="0">
              <a:buNone/>
              <a:defRPr sz="4600"/>
            </a:lvl7pPr>
            <a:lvl8pPr marL="7360920" indent="0">
              <a:buNone/>
              <a:defRPr sz="4600"/>
            </a:lvl8pPr>
            <a:lvl9pPr marL="8412480" indent="0">
              <a:buNone/>
              <a:defRPr sz="4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9052560"/>
            <a:ext cx="6783109" cy="16770987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1606557"/>
            <a:ext cx="1813941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8032750"/>
            <a:ext cx="1813941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27967947"/>
            <a:ext cx="47320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ACEA-1A5F-4D52-AB7B-036ECB12D8B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27967947"/>
            <a:ext cx="709803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27967947"/>
            <a:ext cx="47320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1336-614F-444F-917E-7A5B9F23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03120" rtl="0" eaLnBrk="1" latinLnBrk="0" hangingPunct="1">
        <a:lnSpc>
          <a:spcPct val="90000"/>
        </a:lnSpc>
        <a:spcBef>
          <a:spcPct val="0"/>
        </a:spcBef>
        <a:buNone/>
        <a:defRPr sz="10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0" indent="-525780" algn="l" defTabSz="210312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6440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" y="1076696"/>
            <a:ext cx="5094668" cy="2137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847" y="612615"/>
            <a:ext cx="3053442" cy="3059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7126" y="1355735"/>
            <a:ext cx="565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539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Engineering in Medicine &amp; Biology Society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73371" y="2398030"/>
            <a:ext cx="384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Lebanon Chapter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32979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539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Lebanon Biomedical Student Competition LBSC 2021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9001901"/>
            <a:ext cx="1828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539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Islamic University of Lebanon – Werdanyeh Campus – August 2021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1507" y="5142885"/>
            <a:ext cx="13687425" cy="106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Fighting Covid-19:Detection of facemask wearing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05050" y="7743051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372971" y="7743051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305050" y="14600583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372971" y="14576709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05050" y="22420366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2372971" y="22420365"/>
            <a:ext cx="6400800" cy="943749"/>
          </a:xfrm>
          <a:prstGeom prst="roundRect">
            <a:avLst/>
          </a:prstGeom>
          <a:solidFill>
            <a:srgbClr val="253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796C4-5B69-4489-BEA2-2776BF5B7D2B}"/>
              </a:ext>
            </a:extLst>
          </p:cNvPr>
          <p:cNvSpPr/>
          <p:nvPr/>
        </p:nvSpPr>
        <p:spPr>
          <a:xfrm>
            <a:off x="1457326" y="9054207"/>
            <a:ext cx="8096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After the arise of COVID-19, wearing a face mask is a critical defensive in times when social distancing is hard to maintain.</a:t>
            </a:r>
          </a:p>
          <a:p>
            <a:pPr algn="ctr"/>
            <a:endParaRPr lang="ar-LB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50B77-51CA-48EE-A2B0-2FD51B5FE7D6}"/>
              </a:ext>
            </a:extLst>
          </p:cNvPr>
          <p:cNvSpPr txBox="1"/>
          <p:nvPr/>
        </p:nvSpPr>
        <p:spPr>
          <a:xfrm>
            <a:off x="1457325" y="10508223"/>
            <a:ext cx="8096250" cy="40684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body temperature is recommended as fever is considered as one criterion for screening. This project aims at detecting the presence of a medical face mask in real-life images, based on YOLO v4 model, as well as measuring the body temperature. If there is no mask, a buzzer will trigger a preventive alert. 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ar-L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A5DDC-7AB2-4B99-AA23-7AD8CEBDAB94}"/>
              </a:ext>
            </a:extLst>
          </p:cNvPr>
          <p:cNvSpPr txBox="1"/>
          <p:nvPr/>
        </p:nvSpPr>
        <p:spPr>
          <a:xfrm>
            <a:off x="11863387" y="9039185"/>
            <a:ext cx="8096250" cy="45609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 that can detect and recognize faces wearing a mask or not in real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measure body temperature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and obtain results using OpenCV with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system on Arduino.</a:t>
            </a:r>
          </a:p>
          <a:p>
            <a:endParaRPr lang="en-US" sz="3200" dirty="0">
              <a:solidFill>
                <a:srgbClr val="124C7B"/>
              </a:solidFill>
            </a:endParaRPr>
          </a:p>
          <a:p>
            <a:endParaRPr lang="en-US" sz="3000" dirty="0">
              <a:solidFill>
                <a:srgbClr val="124C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LB" dirty="0"/>
          </a:p>
        </p:txBody>
      </p:sp>
      <p:pic>
        <p:nvPicPr>
          <p:cNvPr id="57" name="Content Placeholder 10">
            <a:extLst>
              <a:ext uri="{FF2B5EF4-FFF2-40B4-BE49-F238E27FC236}">
                <a16:creationId xmlns:a16="http://schemas.microsoft.com/office/drawing/2014/main" id="{F701F352-7086-4D41-9064-5DBF99F688FD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4" y="15992511"/>
            <a:ext cx="10480146" cy="6051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1655B4-5BC9-42FC-BB69-203931DF2A4B}"/>
              </a:ext>
            </a:extLst>
          </p:cNvPr>
          <p:cNvSpPr txBox="1"/>
          <p:nvPr/>
        </p:nvSpPr>
        <p:spPr>
          <a:xfrm>
            <a:off x="12036185" y="23842627"/>
            <a:ext cx="8020594" cy="43704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used laptop was not at the capacity to hand out this project because it was hard to manage this huge quantity of data.</a:t>
            </a:r>
          </a:p>
          <a:p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 used to train the dataset was not enough and limited for the number of classes where I would be obliged to pay for more capacity to have a more accurate result.</a:t>
            </a:r>
          </a:p>
          <a:p>
            <a:endParaRPr lang="ar-LB" sz="3000" dirty="0">
              <a:solidFill>
                <a:srgbClr val="2539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C959F3-080F-441A-9182-16A682E5BFE0}"/>
              </a:ext>
            </a:extLst>
          </p:cNvPr>
          <p:cNvSpPr/>
          <p:nvPr/>
        </p:nvSpPr>
        <p:spPr>
          <a:xfrm>
            <a:off x="1048689" y="23460022"/>
            <a:ext cx="8551407" cy="613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20000"/>
              </a:lnSpc>
              <a:buClr>
                <a:srgbClr val="124C7B"/>
              </a:buClr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important type of object detection in deep learning called YOLO, there are many versions but in this project we used (yolo-v4)for many reasons:</a:t>
            </a:r>
          </a:p>
          <a:p>
            <a:pPr marL="457200" indent="-457200" algn="justLow">
              <a:lnSpc>
                <a:spcPct val="120000"/>
              </a:lnSpc>
              <a:buClr>
                <a:srgbClr val="124C7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detect face coverings in a crowd, both in close-up footage and from a distance.</a:t>
            </a:r>
          </a:p>
          <a:p>
            <a:pPr marL="457200" indent="-457200" algn="justLow">
              <a:lnSpc>
                <a:spcPct val="120000"/>
              </a:lnSpc>
              <a:buClr>
                <a:srgbClr val="124C7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Yolo-v4 has obtained an AP value of 43.5 percent on the dataset along with a real-time speed of 65 FPS ,fastest and most accurate detectors in terms of both speed and accuracy, comparing with another versions, increased in AP 10% and FPS 12%. </a:t>
            </a:r>
          </a:p>
          <a:p>
            <a:pPr algn="justLow">
              <a:lnSpc>
                <a:spcPct val="120000"/>
              </a:lnSpc>
              <a:buClr>
                <a:srgbClr val="124C7B"/>
              </a:buClr>
            </a:pP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BEAA0A-8FF3-4092-9C13-60EAE631843C}"/>
              </a:ext>
            </a:extLst>
          </p:cNvPr>
          <p:cNvSpPr/>
          <p:nvPr/>
        </p:nvSpPr>
        <p:spPr>
          <a:xfrm>
            <a:off x="12212138" y="16334744"/>
            <a:ext cx="7668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basically consists of a camera placed in front of door.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camera sends video frames to OpenCV running on a Windows PC.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 detects a face it will capture the image of the people entering public places, then the detected face image is sent to a the system to be compared (tested) whether the person wears a face mask or not using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the data processing, OpenCV will send the result to Arduino whether to measure a body temperature and alert if not masked. </a:t>
            </a:r>
            <a:endParaRPr lang="ar-LB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Image 3">
            <a:extLst>
              <a:ext uri="{FF2B5EF4-FFF2-40B4-BE49-F238E27FC236}">
                <a16:creationId xmlns:a16="http://schemas.microsoft.com/office/drawing/2014/main" id="{A1FA7A7D-B3F2-4088-B349-AA653855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4073" y="11925855"/>
            <a:ext cx="2743200" cy="27432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D7ECA13-4486-404A-92C0-0C241203046C}"/>
              </a:ext>
            </a:extLst>
          </p:cNvPr>
          <p:cNvCxnSpPr/>
          <p:nvPr/>
        </p:nvCxnSpPr>
        <p:spPr>
          <a:xfrm>
            <a:off x="565074" y="8686800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95CBF3-EF4B-4B9F-BC5B-DC3F1FFA3657}"/>
              </a:ext>
            </a:extLst>
          </p:cNvPr>
          <p:cNvCxnSpPr/>
          <p:nvPr/>
        </p:nvCxnSpPr>
        <p:spPr>
          <a:xfrm>
            <a:off x="9949965" y="8686800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4555AC-0B1C-4711-BADA-13A6F53FD693}"/>
              </a:ext>
            </a:extLst>
          </p:cNvPr>
          <p:cNvCxnSpPr/>
          <p:nvPr/>
        </p:nvCxnSpPr>
        <p:spPr>
          <a:xfrm>
            <a:off x="11572287" y="8703730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F78D7-909A-4BF3-97EE-7B12003DC657}"/>
              </a:ext>
            </a:extLst>
          </p:cNvPr>
          <p:cNvCxnSpPr>
            <a:cxnSpLocks/>
          </p:cNvCxnSpPr>
          <p:nvPr/>
        </p:nvCxnSpPr>
        <p:spPr>
          <a:xfrm>
            <a:off x="20056779" y="8661826"/>
            <a:ext cx="1" cy="548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E2F3ED-B85F-417D-B7E6-34FA205519E1}"/>
              </a:ext>
            </a:extLst>
          </p:cNvPr>
          <p:cNvCxnSpPr>
            <a:cxnSpLocks/>
          </p:cNvCxnSpPr>
          <p:nvPr/>
        </p:nvCxnSpPr>
        <p:spPr>
          <a:xfrm>
            <a:off x="11572287" y="16286181"/>
            <a:ext cx="0" cy="521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362B09-03C8-47E9-AD6F-3513100B4296}"/>
              </a:ext>
            </a:extLst>
          </p:cNvPr>
          <p:cNvCxnSpPr>
            <a:cxnSpLocks/>
          </p:cNvCxnSpPr>
          <p:nvPr/>
        </p:nvCxnSpPr>
        <p:spPr>
          <a:xfrm>
            <a:off x="20056779" y="16293609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CD8658-A50C-42C4-A2FB-61D29317654C}"/>
              </a:ext>
            </a:extLst>
          </p:cNvPr>
          <p:cNvCxnSpPr/>
          <p:nvPr/>
        </p:nvCxnSpPr>
        <p:spPr>
          <a:xfrm>
            <a:off x="565074" y="23364114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E4E195-1144-4C4C-90CB-B06E508F215C}"/>
              </a:ext>
            </a:extLst>
          </p:cNvPr>
          <p:cNvCxnSpPr/>
          <p:nvPr/>
        </p:nvCxnSpPr>
        <p:spPr>
          <a:xfrm>
            <a:off x="9885775" y="23364114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7701AB-500D-4094-9295-449A829A63A1}"/>
              </a:ext>
            </a:extLst>
          </p:cNvPr>
          <p:cNvCxnSpPr/>
          <p:nvPr/>
        </p:nvCxnSpPr>
        <p:spPr>
          <a:xfrm>
            <a:off x="20143214" y="23553055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9C5982-3AF8-417F-BAD5-920E82AF65F8}"/>
              </a:ext>
            </a:extLst>
          </p:cNvPr>
          <p:cNvCxnSpPr/>
          <p:nvPr/>
        </p:nvCxnSpPr>
        <p:spPr>
          <a:xfrm>
            <a:off x="11646515" y="23364114"/>
            <a:ext cx="0" cy="544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object 28">
            <a:extLst>
              <a:ext uri="{FF2B5EF4-FFF2-40B4-BE49-F238E27FC236}">
                <a16:creationId xmlns:a16="http://schemas.microsoft.com/office/drawing/2014/main" id="{597DBCE3-9090-41D7-8893-ED6C15A8B9D3}"/>
              </a:ext>
            </a:extLst>
          </p:cNvPr>
          <p:cNvGrpSpPr/>
          <p:nvPr/>
        </p:nvGrpSpPr>
        <p:grpSpPr>
          <a:xfrm>
            <a:off x="1807214" y="7781755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74" name="object 29">
              <a:extLst>
                <a:ext uri="{FF2B5EF4-FFF2-40B4-BE49-F238E27FC236}">
                  <a16:creationId xmlns:a16="http://schemas.microsoft.com/office/drawing/2014/main" id="{5B3F4441-0236-4AD2-BAA8-A0614D5C822E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75" name="object 30">
              <a:extLst>
                <a:ext uri="{FF2B5EF4-FFF2-40B4-BE49-F238E27FC236}">
                  <a16:creationId xmlns:a16="http://schemas.microsoft.com/office/drawing/2014/main" id="{F37DB2B6-A342-4B5D-A629-13049F02BF3E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1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6" name="object 28">
            <a:extLst>
              <a:ext uri="{FF2B5EF4-FFF2-40B4-BE49-F238E27FC236}">
                <a16:creationId xmlns:a16="http://schemas.microsoft.com/office/drawing/2014/main" id="{0A457E5E-B456-4D36-A328-A7DBBAF6A995}"/>
              </a:ext>
            </a:extLst>
          </p:cNvPr>
          <p:cNvGrpSpPr/>
          <p:nvPr/>
        </p:nvGrpSpPr>
        <p:grpSpPr>
          <a:xfrm>
            <a:off x="11922756" y="7807116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77" name="object 29">
              <a:extLst>
                <a:ext uri="{FF2B5EF4-FFF2-40B4-BE49-F238E27FC236}">
                  <a16:creationId xmlns:a16="http://schemas.microsoft.com/office/drawing/2014/main" id="{E0CD8484-5F5C-47DC-83AF-E1F7EA222AEF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78" name="object 30">
              <a:extLst>
                <a:ext uri="{FF2B5EF4-FFF2-40B4-BE49-F238E27FC236}">
                  <a16:creationId xmlns:a16="http://schemas.microsoft.com/office/drawing/2014/main" id="{8A5777A0-67E8-42C8-9508-97746219B276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2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object 28">
            <a:extLst>
              <a:ext uri="{FF2B5EF4-FFF2-40B4-BE49-F238E27FC236}">
                <a16:creationId xmlns:a16="http://schemas.microsoft.com/office/drawing/2014/main" id="{3E2845E8-E611-4ABE-8F67-11D07C3F1744}"/>
              </a:ext>
            </a:extLst>
          </p:cNvPr>
          <p:cNvGrpSpPr/>
          <p:nvPr/>
        </p:nvGrpSpPr>
        <p:grpSpPr>
          <a:xfrm>
            <a:off x="1810389" y="14643514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80" name="object 29">
              <a:extLst>
                <a:ext uri="{FF2B5EF4-FFF2-40B4-BE49-F238E27FC236}">
                  <a16:creationId xmlns:a16="http://schemas.microsoft.com/office/drawing/2014/main" id="{906E15E4-3764-48F6-8E9A-FFC8BA736C5B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81" name="object 30">
              <a:extLst>
                <a:ext uri="{FF2B5EF4-FFF2-40B4-BE49-F238E27FC236}">
                  <a16:creationId xmlns:a16="http://schemas.microsoft.com/office/drawing/2014/main" id="{14E3FF1A-86F3-4CE7-906D-82681CBA71E3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3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2" name="object 28">
            <a:extLst>
              <a:ext uri="{FF2B5EF4-FFF2-40B4-BE49-F238E27FC236}">
                <a16:creationId xmlns:a16="http://schemas.microsoft.com/office/drawing/2014/main" id="{02110BC0-C716-4BD3-B82A-64D2A7FF408F}"/>
              </a:ext>
            </a:extLst>
          </p:cNvPr>
          <p:cNvGrpSpPr/>
          <p:nvPr/>
        </p:nvGrpSpPr>
        <p:grpSpPr>
          <a:xfrm>
            <a:off x="11925931" y="14643513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90A65403-7D82-406D-8E08-97CEB8BC9A27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84" name="object 30">
              <a:extLst>
                <a:ext uri="{FF2B5EF4-FFF2-40B4-BE49-F238E27FC236}">
                  <a16:creationId xmlns:a16="http://schemas.microsoft.com/office/drawing/2014/main" id="{158FFACD-7B39-421A-861E-10E610EB5F2C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4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8" name="object 28">
            <a:extLst>
              <a:ext uri="{FF2B5EF4-FFF2-40B4-BE49-F238E27FC236}">
                <a16:creationId xmlns:a16="http://schemas.microsoft.com/office/drawing/2014/main" id="{3783A739-E5F1-491B-B08F-4E7592DDE195}"/>
              </a:ext>
            </a:extLst>
          </p:cNvPr>
          <p:cNvGrpSpPr/>
          <p:nvPr/>
        </p:nvGrpSpPr>
        <p:grpSpPr>
          <a:xfrm>
            <a:off x="1810389" y="22506229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89" name="object 29">
              <a:extLst>
                <a:ext uri="{FF2B5EF4-FFF2-40B4-BE49-F238E27FC236}">
                  <a16:creationId xmlns:a16="http://schemas.microsoft.com/office/drawing/2014/main" id="{DAE10BB1-5CC7-4598-BE9E-30E3B615363D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90" name="object 30">
              <a:extLst>
                <a:ext uri="{FF2B5EF4-FFF2-40B4-BE49-F238E27FC236}">
                  <a16:creationId xmlns:a16="http://schemas.microsoft.com/office/drawing/2014/main" id="{E282CCC5-575B-4BCC-8E86-CF263285A57B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5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1" name="object 28">
            <a:extLst>
              <a:ext uri="{FF2B5EF4-FFF2-40B4-BE49-F238E27FC236}">
                <a16:creationId xmlns:a16="http://schemas.microsoft.com/office/drawing/2014/main" id="{F89681AC-9B1C-43D0-A2B9-3FCD53A8D27F}"/>
              </a:ext>
            </a:extLst>
          </p:cNvPr>
          <p:cNvGrpSpPr/>
          <p:nvPr/>
        </p:nvGrpSpPr>
        <p:grpSpPr>
          <a:xfrm>
            <a:off x="11922756" y="22450059"/>
            <a:ext cx="900430" cy="857885"/>
            <a:chOff x="290184" y="6725139"/>
            <a:chExt cx="900430" cy="857885"/>
          </a:xfrm>
          <a:solidFill>
            <a:schemeClr val="bg1"/>
          </a:solidFill>
        </p:grpSpPr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F462E286-C513-451B-810E-9546838E7A5A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446745" y="0"/>
                  </a:moveTo>
                  <a:lnTo>
                    <a:pt x="398068" y="2496"/>
                  </a:lnTo>
                  <a:lnTo>
                    <a:pt x="350909" y="9812"/>
                  </a:lnTo>
                  <a:lnTo>
                    <a:pt x="305541" y="21688"/>
                  </a:lnTo>
                  <a:lnTo>
                    <a:pt x="262235" y="37865"/>
                  </a:lnTo>
                  <a:lnTo>
                    <a:pt x="221266" y="58083"/>
                  </a:lnTo>
                  <a:lnTo>
                    <a:pt x="182905" y="82084"/>
                  </a:lnTo>
                  <a:lnTo>
                    <a:pt x="147424" y="109607"/>
                  </a:lnTo>
                  <a:lnTo>
                    <a:pt x="115098" y="140394"/>
                  </a:lnTo>
                  <a:lnTo>
                    <a:pt x="86197" y="174184"/>
                  </a:lnTo>
                  <a:lnTo>
                    <a:pt x="60994" y="210719"/>
                  </a:lnTo>
                  <a:lnTo>
                    <a:pt x="39763" y="249739"/>
                  </a:lnTo>
                  <a:lnTo>
                    <a:pt x="22775" y="290985"/>
                  </a:lnTo>
                  <a:lnTo>
                    <a:pt x="10304" y="334197"/>
                  </a:lnTo>
                  <a:lnTo>
                    <a:pt x="2621" y="379116"/>
                  </a:lnTo>
                  <a:lnTo>
                    <a:pt x="0" y="425483"/>
                  </a:lnTo>
                  <a:lnTo>
                    <a:pt x="2621" y="471840"/>
                  </a:lnTo>
                  <a:lnTo>
                    <a:pt x="10304" y="516751"/>
                  </a:lnTo>
                  <a:lnTo>
                    <a:pt x="22775" y="559959"/>
                  </a:lnTo>
                  <a:lnTo>
                    <a:pt x="39763" y="601202"/>
                  </a:lnTo>
                  <a:lnTo>
                    <a:pt x="60994" y="640221"/>
                  </a:lnTo>
                  <a:lnTo>
                    <a:pt x="86197" y="676757"/>
                  </a:lnTo>
                  <a:lnTo>
                    <a:pt x="115098" y="710549"/>
                  </a:lnTo>
                  <a:lnTo>
                    <a:pt x="147424" y="741339"/>
                  </a:lnTo>
                  <a:lnTo>
                    <a:pt x="182905" y="768865"/>
                  </a:lnTo>
                  <a:lnTo>
                    <a:pt x="221266" y="792870"/>
                  </a:lnTo>
                  <a:lnTo>
                    <a:pt x="262235" y="813092"/>
                  </a:lnTo>
                  <a:lnTo>
                    <a:pt x="305541" y="829273"/>
                  </a:lnTo>
                  <a:lnTo>
                    <a:pt x="350909" y="841152"/>
                  </a:lnTo>
                  <a:lnTo>
                    <a:pt x="398068" y="848470"/>
                  </a:lnTo>
                  <a:lnTo>
                    <a:pt x="446745" y="850967"/>
                  </a:lnTo>
                  <a:lnTo>
                    <a:pt x="495422" y="848470"/>
                  </a:lnTo>
                  <a:lnTo>
                    <a:pt x="542581" y="841152"/>
                  </a:lnTo>
                  <a:lnTo>
                    <a:pt x="587949" y="829273"/>
                  </a:lnTo>
                  <a:lnTo>
                    <a:pt x="631255" y="813092"/>
                  </a:lnTo>
                  <a:lnTo>
                    <a:pt x="672225" y="792870"/>
                  </a:lnTo>
                  <a:lnTo>
                    <a:pt x="710588" y="768865"/>
                  </a:lnTo>
                  <a:lnTo>
                    <a:pt x="746069" y="741339"/>
                  </a:lnTo>
                  <a:lnTo>
                    <a:pt x="778398" y="710549"/>
                  </a:lnTo>
                  <a:lnTo>
                    <a:pt x="807300" y="676757"/>
                  </a:lnTo>
                  <a:lnTo>
                    <a:pt x="832504" y="640221"/>
                  </a:lnTo>
                  <a:lnTo>
                    <a:pt x="853737" y="601202"/>
                  </a:lnTo>
                  <a:lnTo>
                    <a:pt x="870726" y="559959"/>
                  </a:lnTo>
                  <a:lnTo>
                    <a:pt x="883198" y="516751"/>
                  </a:lnTo>
                  <a:lnTo>
                    <a:pt x="890882" y="471840"/>
                  </a:lnTo>
                  <a:lnTo>
                    <a:pt x="893503" y="425483"/>
                  </a:lnTo>
                  <a:lnTo>
                    <a:pt x="890882" y="379116"/>
                  </a:lnTo>
                  <a:lnTo>
                    <a:pt x="883198" y="334197"/>
                  </a:lnTo>
                  <a:lnTo>
                    <a:pt x="870726" y="290985"/>
                  </a:lnTo>
                  <a:lnTo>
                    <a:pt x="853737" y="249739"/>
                  </a:lnTo>
                  <a:lnTo>
                    <a:pt x="832504" y="210719"/>
                  </a:lnTo>
                  <a:lnTo>
                    <a:pt x="807300" y="174184"/>
                  </a:lnTo>
                  <a:lnTo>
                    <a:pt x="778398" y="140394"/>
                  </a:lnTo>
                  <a:lnTo>
                    <a:pt x="746069" y="109607"/>
                  </a:lnTo>
                  <a:lnTo>
                    <a:pt x="710588" y="82084"/>
                  </a:lnTo>
                  <a:lnTo>
                    <a:pt x="672225" y="58083"/>
                  </a:lnTo>
                  <a:lnTo>
                    <a:pt x="631255" y="37865"/>
                  </a:lnTo>
                  <a:lnTo>
                    <a:pt x="587949" y="21688"/>
                  </a:lnTo>
                  <a:lnTo>
                    <a:pt x="542581" y="9812"/>
                  </a:lnTo>
                  <a:lnTo>
                    <a:pt x="495422" y="2496"/>
                  </a:lnTo>
                  <a:lnTo>
                    <a:pt x="4467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93" name="object 30">
              <a:extLst>
                <a:ext uri="{FF2B5EF4-FFF2-40B4-BE49-F238E27FC236}">
                  <a16:creationId xmlns:a16="http://schemas.microsoft.com/office/drawing/2014/main" id="{A59CF394-2217-4D91-A35E-F3B9D84CB10F}"/>
                </a:ext>
              </a:extLst>
            </p:cNvPr>
            <p:cNvSpPr/>
            <p:nvPr/>
          </p:nvSpPr>
          <p:spPr>
            <a:xfrm>
              <a:off x="293359" y="6728314"/>
              <a:ext cx="894080" cy="851535"/>
            </a:xfrm>
            <a:custGeom>
              <a:avLst/>
              <a:gdLst/>
              <a:ahLst/>
              <a:cxnLst/>
              <a:rect l="l" t="t" r="r" b="b"/>
              <a:pathLst>
                <a:path w="894080" h="851534">
                  <a:moveTo>
                    <a:pt x="0" y="425483"/>
                  </a:moveTo>
                  <a:lnTo>
                    <a:pt x="2621" y="379116"/>
                  </a:lnTo>
                  <a:lnTo>
                    <a:pt x="10304" y="334197"/>
                  </a:lnTo>
                  <a:lnTo>
                    <a:pt x="22775" y="290985"/>
                  </a:lnTo>
                  <a:lnTo>
                    <a:pt x="39763" y="249739"/>
                  </a:lnTo>
                  <a:lnTo>
                    <a:pt x="60994" y="210719"/>
                  </a:lnTo>
                  <a:lnTo>
                    <a:pt x="86197" y="174184"/>
                  </a:lnTo>
                  <a:lnTo>
                    <a:pt x="115098" y="140394"/>
                  </a:lnTo>
                  <a:lnTo>
                    <a:pt x="147424" y="109607"/>
                  </a:lnTo>
                  <a:lnTo>
                    <a:pt x="182905" y="82084"/>
                  </a:lnTo>
                  <a:lnTo>
                    <a:pt x="221266" y="58083"/>
                  </a:lnTo>
                  <a:lnTo>
                    <a:pt x="262235" y="37865"/>
                  </a:lnTo>
                  <a:lnTo>
                    <a:pt x="305541" y="21688"/>
                  </a:lnTo>
                  <a:lnTo>
                    <a:pt x="350909" y="9812"/>
                  </a:lnTo>
                  <a:lnTo>
                    <a:pt x="398068" y="2496"/>
                  </a:lnTo>
                  <a:lnTo>
                    <a:pt x="446745" y="0"/>
                  </a:lnTo>
                  <a:lnTo>
                    <a:pt x="495422" y="2496"/>
                  </a:lnTo>
                  <a:lnTo>
                    <a:pt x="542581" y="9812"/>
                  </a:lnTo>
                  <a:lnTo>
                    <a:pt x="587949" y="21688"/>
                  </a:lnTo>
                  <a:lnTo>
                    <a:pt x="631255" y="37865"/>
                  </a:lnTo>
                  <a:lnTo>
                    <a:pt x="672225" y="58083"/>
                  </a:lnTo>
                  <a:lnTo>
                    <a:pt x="710588" y="82084"/>
                  </a:lnTo>
                  <a:lnTo>
                    <a:pt x="746069" y="109607"/>
                  </a:lnTo>
                  <a:lnTo>
                    <a:pt x="778398" y="140394"/>
                  </a:lnTo>
                  <a:lnTo>
                    <a:pt x="807300" y="174184"/>
                  </a:lnTo>
                  <a:lnTo>
                    <a:pt x="832504" y="210719"/>
                  </a:lnTo>
                  <a:lnTo>
                    <a:pt x="853737" y="249739"/>
                  </a:lnTo>
                  <a:lnTo>
                    <a:pt x="870726" y="290985"/>
                  </a:lnTo>
                  <a:lnTo>
                    <a:pt x="883198" y="334197"/>
                  </a:lnTo>
                  <a:lnTo>
                    <a:pt x="890881" y="379116"/>
                  </a:lnTo>
                  <a:lnTo>
                    <a:pt x="893503" y="425483"/>
                  </a:lnTo>
                  <a:lnTo>
                    <a:pt x="890881" y="471840"/>
                  </a:lnTo>
                  <a:lnTo>
                    <a:pt x="883198" y="516751"/>
                  </a:lnTo>
                  <a:lnTo>
                    <a:pt x="870726" y="559959"/>
                  </a:lnTo>
                  <a:lnTo>
                    <a:pt x="853737" y="601202"/>
                  </a:lnTo>
                  <a:lnTo>
                    <a:pt x="832504" y="640221"/>
                  </a:lnTo>
                  <a:lnTo>
                    <a:pt x="807300" y="676757"/>
                  </a:lnTo>
                  <a:lnTo>
                    <a:pt x="778398" y="710549"/>
                  </a:lnTo>
                  <a:lnTo>
                    <a:pt x="746069" y="741339"/>
                  </a:lnTo>
                  <a:lnTo>
                    <a:pt x="710588" y="768865"/>
                  </a:lnTo>
                  <a:lnTo>
                    <a:pt x="672225" y="792870"/>
                  </a:lnTo>
                  <a:lnTo>
                    <a:pt x="631255" y="813092"/>
                  </a:lnTo>
                  <a:lnTo>
                    <a:pt x="587949" y="829273"/>
                  </a:lnTo>
                  <a:lnTo>
                    <a:pt x="542581" y="841152"/>
                  </a:lnTo>
                  <a:lnTo>
                    <a:pt x="495422" y="848470"/>
                  </a:lnTo>
                  <a:lnTo>
                    <a:pt x="446745" y="850967"/>
                  </a:lnTo>
                  <a:lnTo>
                    <a:pt x="398068" y="848470"/>
                  </a:lnTo>
                  <a:lnTo>
                    <a:pt x="350909" y="841152"/>
                  </a:lnTo>
                  <a:lnTo>
                    <a:pt x="305541" y="829273"/>
                  </a:lnTo>
                  <a:lnTo>
                    <a:pt x="262235" y="813092"/>
                  </a:lnTo>
                  <a:lnTo>
                    <a:pt x="221266" y="792870"/>
                  </a:lnTo>
                  <a:lnTo>
                    <a:pt x="182905" y="768865"/>
                  </a:lnTo>
                  <a:lnTo>
                    <a:pt x="147424" y="741339"/>
                  </a:lnTo>
                  <a:lnTo>
                    <a:pt x="115098" y="710549"/>
                  </a:lnTo>
                  <a:lnTo>
                    <a:pt x="86197" y="676757"/>
                  </a:lnTo>
                  <a:lnTo>
                    <a:pt x="60994" y="640221"/>
                  </a:lnTo>
                  <a:lnTo>
                    <a:pt x="39763" y="601202"/>
                  </a:lnTo>
                  <a:lnTo>
                    <a:pt x="22775" y="559959"/>
                  </a:lnTo>
                  <a:lnTo>
                    <a:pt x="10304" y="516751"/>
                  </a:lnTo>
                  <a:lnTo>
                    <a:pt x="2621" y="471840"/>
                  </a:lnTo>
                  <a:lnTo>
                    <a:pt x="0" y="425483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r>
                <a:rPr lang="en-US" dirty="0">
                  <a:solidFill>
                    <a:srgbClr val="002060"/>
                  </a:solidFill>
                </a:rPr>
                <a:t>  6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DF6C1B2-D8FD-47F7-85A6-6D541D3D365E}"/>
              </a:ext>
            </a:extLst>
          </p:cNvPr>
          <p:cNvSpPr txBox="1"/>
          <p:nvPr/>
        </p:nvSpPr>
        <p:spPr>
          <a:xfrm>
            <a:off x="7172325" y="6461754"/>
            <a:ext cx="13687425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Al Hadi Ayache – Dr.Rola Al Osta</a:t>
            </a:r>
          </a:p>
        </p:txBody>
      </p:sp>
      <p:pic>
        <p:nvPicPr>
          <p:cNvPr id="52" name="Image 3">
            <a:extLst>
              <a:ext uri="{FF2B5EF4-FFF2-40B4-BE49-F238E27FC236}">
                <a16:creationId xmlns:a16="http://schemas.microsoft.com/office/drawing/2014/main" id="{33146FD8-2467-4CEB-A1BE-B963D43E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228" y="852333"/>
            <a:ext cx="2318127" cy="214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5410C99-7A37-4E94-9B77-A4A3F729532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0851" y="852333"/>
            <a:ext cx="2318127" cy="23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440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DR.Ahmed Saker 2O14</cp:lastModifiedBy>
  <cp:revision>12</cp:revision>
  <dcterms:created xsi:type="dcterms:W3CDTF">2021-07-29T07:37:41Z</dcterms:created>
  <dcterms:modified xsi:type="dcterms:W3CDTF">2021-08-03T23:35:59Z</dcterms:modified>
</cp:coreProperties>
</file>