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2" r:id="rId5"/>
    <p:sldId id="261" r:id="rId6"/>
    <p:sldId id="257" r:id="rId7"/>
    <p:sldId id="259" r:id="rId8"/>
    <p:sldId id="271" r:id="rId9"/>
    <p:sldId id="273" r:id="rId10"/>
    <p:sldId id="268" r:id="rId11"/>
    <p:sldId id="266" r:id="rId12"/>
    <p:sldId id="272" r:id="rId13"/>
    <p:sldId id="270" r:id="rId14"/>
    <p:sldId id="269" r:id="rId15"/>
    <p:sldId id="267" r:id="rId16"/>
    <p:sldId id="264" r:id="rId17"/>
    <p:sldId id="260" r:id="rId18"/>
    <p:sldId id="274" r:id="rId19"/>
    <p:sldId id="263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C4AE3-C8E5-4352-98CE-431F9EA1585B}" v="74" dt="2021-07-06T12:01:08.898"/>
    <p1510:client id="{B7E895ED-F902-48D8-B7F9-0C44BFB33086}" v="152" dt="2021-07-06T12:11:52.290"/>
    <p1510:client id="{BB756362-1BB6-A742-B592-104BD4EF7A1B}" v="968" dt="2021-07-06T12:32:30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8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80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L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199143B-5698-454A-BA17-B2B7BC20BC0A}" type="datetimeFigureOut">
              <a:rPr lang="ar-LB" smtClean="0"/>
              <a:t>04/12/1442</a:t>
            </a:fld>
            <a:endParaRPr lang="ar-L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L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L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L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C9127D5-4DEC-47CA-9D59-BA138A0E4D34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374729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L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127D5-4DEC-47CA-9D59-BA138A0E4D34}" type="slidenum">
              <a:rPr lang="ar-LB" smtClean="0"/>
              <a:t>15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171891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813" y="5157788"/>
            <a:ext cx="6048375" cy="1109662"/>
          </a:xfrm>
        </p:spPr>
        <p:txBody>
          <a:bodyPr/>
          <a:lstStyle>
            <a:lvl1pPr>
              <a:defRPr sz="3200" b="1">
                <a:solidFill>
                  <a:srgbClr val="080808"/>
                </a:solidFill>
              </a:defRPr>
            </a:lvl1pPr>
          </a:lstStyle>
          <a:p>
            <a:pPr lvl="0"/>
            <a:r>
              <a:rPr lang="ru-RU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6018213"/>
            <a:ext cx="6048375" cy="69691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ru-RU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43688" y="476250"/>
            <a:ext cx="2033587" cy="63817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9750" y="476250"/>
            <a:ext cx="5951538" cy="63817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750" y="1268413"/>
            <a:ext cx="3775075" cy="558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467225" y="1268413"/>
            <a:ext cx="3776663" cy="558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476250"/>
            <a:ext cx="7705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7704138" cy="558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rgbClr val="08080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e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équipement électronique, circuit&#10;&#10;Description générée automatiquement">
            <a:extLst>
              <a:ext uri="{FF2B5EF4-FFF2-40B4-BE49-F238E27FC236}">
                <a16:creationId xmlns="" xmlns:a16="http://schemas.microsoft.com/office/drawing/2014/main" id="{047136FA-3668-44C0-8D68-AA2AF3493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6043"/>
            <a:ext cx="9144000" cy="4368164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4AC8EA2-D082-491C-9756-80E062D79432}"/>
              </a:ext>
            </a:extLst>
          </p:cNvPr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3">
            <a:extLst>
              <a:ext uri="{FF2B5EF4-FFF2-40B4-BE49-F238E27FC236}">
                <a16:creationId xmlns="" xmlns:a16="http://schemas.microsoft.com/office/drawing/2014/main" id="{33146FD8-2467-4CEB-A1BE-B963D43E6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1" y="0"/>
            <a:ext cx="1387013" cy="12031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2">
            <a:extLst>
              <a:ext uri="{FF2B5EF4-FFF2-40B4-BE49-F238E27FC236}">
                <a16:creationId xmlns="" xmlns:a16="http://schemas.microsoft.com/office/drawing/2014/main" id="{4D9D3FC4-C732-4F93-8DE2-3006F4712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028" y="-295878"/>
            <a:ext cx="1441979" cy="17086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C5968720-20A4-4B4C-B88E-67D990CEA397}"/>
              </a:ext>
            </a:extLst>
          </p:cNvPr>
          <p:cNvSpPr txBox="1"/>
          <p:nvPr/>
        </p:nvSpPr>
        <p:spPr>
          <a:xfrm>
            <a:off x="7721700" y="6441682"/>
            <a:ext cx="14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14/07/2021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02603357-09E5-4BA0-B38A-5BF0CFC31A31}"/>
              </a:ext>
            </a:extLst>
          </p:cNvPr>
          <p:cNvSpPr txBox="1"/>
          <p:nvPr/>
        </p:nvSpPr>
        <p:spPr>
          <a:xfrm>
            <a:off x="1690778" y="310551"/>
            <a:ext cx="5791198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/>
            <a:r>
              <a:rPr lang="fr-FR" sz="2800" b="1" i="1" dirty="0">
                <a:latin typeface="Times New Roman"/>
                <a:cs typeface="Arial"/>
              </a:rPr>
              <a:t> </a:t>
            </a:r>
            <a:r>
              <a:rPr lang="fr-FR" sz="3200" b="1" i="1" dirty="0">
                <a:latin typeface="Times New Roman"/>
                <a:cs typeface="Arial"/>
              </a:rPr>
              <a:t> </a:t>
            </a:r>
            <a:r>
              <a:rPr lang="fr-FR" sz="3200" b="1" dirty="0">
                <a:latin typeface="Times New Roman"/>
                <a:cs typeface="Arial"/>
              </a:rPr>
              <a:t>Fighting Covid-19: </a:t>
            </a:r>
          </a:p>
          <a:p>
            <a:r>
              <a:rPr lang="fr-FR" sz="3200" b="1" dirty="0">
                <a:latin typeface="Times New Roman"/>
                <a:cs typeface="Arial"/>
              </a:rPr>
              <a:t>  Detection of facemask wearing</a:t>
            </a:r>
          </a:p>
          <a:p>
            <a:pPr algn="l"/>
            <a:endParaRPr lang="fr-FR" dirty="0">
              <a:cs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9DF07F6D-3DE6-45E7-8168-07A0EBA1A9E4}"/>
              </a:ext>
            </a:extLst>
          </p:cNvPr>
          <p:cNvSpPr txBox="1"/>
          <p:nvPr/>
        </p:nvSpPr>
        <p:spPr>
          <a:xfrm>
            <a:off x="3128513" y="1662022"/>
            <a:ext cx="29157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latin typeface="Times New Roman"/>
                <a:cs typeface="Arial"/>
              </a:rPr>
              <a:t>Senior Project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67865CAB-16E3-466B-BCA5-42287791E13E}"/>
              </a:ext>
            </a:extLst>
          </p:cNvPr>
          <p:cNvSpPr txBox="1"/>
          <p:nvPr/>
        </p:nvSpPr>
        <p:spPr>
          <a:xfrm>
            <a:off x="5860212" y="2725948"/>
            <a:ext cx="2743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Times New Roman"/>
                <a:cs typeface="Arial"/>
              </a:rPr>
              <a:t>   Ali Al Hadi Ayache</a:t>
            </a:r>
          </a:p>
          <a:p>
            <a:r>
              <a:rPr lang="fr-FR" sz="2000" dirty="0">
                <a:solidFill>
                  <a:schemeClr val="bg1"/>
                </a:solidFill>
                <a:latin typeface="Times New Roman"/>
                <a:cs typeface="Arial"/>
              </a:rPr>
              <a:t>   Third year – English</a:t>
            </a:r>
          </a:p>
          <a:p>
            <a:r>
              <a:rPr lang="fr-FR" sz="2000" dirty="0">
                <a:solidFill>
                  <a:schemeClr val="bg1"/>
                </a:solidFill>
                <a:latin typeface="Times New Roman"/>
                <a:cs typeface="Arial"/>
              </a:rPr>
              <a:t>           2020-2021</a:t>
            </a:r>
          </a:p>
          <a:p>
            <a:endParaRPr lang="fr-FR" sz="2000" dirty="0">
              <a:solidFill>
                <a:schemeClr val="bg1"/>
              </a:solidFill>
              <a:latin typeface="Times New Roman"/>
              <a:cs typeface="Arial"/>
            </a:endParaRPr>
          </a:p>
          <a:p>
            <a:r>
              <a:rPr lang="fr-FR" sz="2000" dirty="0">
                <a:solidFill>
                  <a:schemeClr val="bg1"/>
                </a:solidFill>
                <a:latin typeface="Times New Roman"/>
                <a:cs typeface="Arial"/>
              </a:rPr>
              <a:t>        Supervised by:</a:t>
            </a:r>
          </a:p>
          <a:p>
            <a:r>
              <a:rPr lang="fr-FR" sz="2000" dirty="0">
                <a:solidFill>
                  <a:schemeClr val="bg1"/>
                </a:solidFill>
                <a:latin typeface="Times New Roman"/>
                <a:cs typeface="Arial"/>
              </a:rPr>
              <a:t>      Dr. Rola El Osta</a:t>
            </a:r>
          </a:p>
          <a:p>
            <a:endParaRPr lang="fr-FR" sz="2000" dirty="0">
              <a:solidFill>
                <a:schemeClr val="bg1"/>
              </a:solidFill>
              <a:latin typeface="Times New Roman"/>
              <a:cs typeface="Arial"/>
            </a:endParaRPr>
          </a:p>
          <a:p>
            <a:r>
              <a:rPr lang="fr-FR" sz="2000" dirty="0">
                <a:solidFill>
                  <a:schemeClr val="bg1"/>
                </a:solidFill>
                <a:latin typeface="Times New Roman"/>
                <a:cs typeface="Arial"/>
              </a:rPr>
              <a:t>                Jury:</a:t>
            </a:r>
          </a:p>
          <a:p>
            <a:r>
              <a:rPr lang="fr-FR" sz="2000" dirty="0">
                <a:solidFill>
                  <a:schemeClr val="bg1"/>
                </a:solidFill>
                <a:latin typeface="Times New Roman"/>
                <a:cs typeface="Arial"/>
              </a:rPr>
              <a:t>      Dr. Mohamad Khatib</a:t>
            </a:r>
          </a:p>
          <a:p>
            <a:r>
              <a:rPr lang="fr-FR" sz="2000" dirty="0">
                <a:solidFill>
                  <a:schemeClr val="bg1"/>
                </a:solidFill>
                <a:latin typeface="Times New Roman"/>
                <a:cs typeface="Arial"/>
              </a:rPr>
              <a:t>      Dr. Tamim Fltiti</a:t>
            </a:r>
          </a:p>
          <a:p>
            <a:r>
              <a:rPr lang="fr-FR" sz="2000" dirty="0">
                <a:solidFill>
                  <a:schemeClr val="bg1"/>
                </a:solidFill>
                <a:latin typeface="Times New Roman"/>
                <a:cs typeface="Arial"/>
              </a:rPr>
              <a:t>      Dr. Michel Khoury</a:t>
            </a:r>
          </a:p>
          <a:p>
            <a:r>
              <a:rPr lang="fr-FR" sz="2000" dirty="0">
                <a:solidFill>
                  <a:schemeClr val="bg1"/>
                </a:solidFill>
                <a:latin typeface="Times New Roman"/>
                <a:cs typeface="Arial"/>
              </a:rPr>
              <a:t>      Dr. Anis Ismail</a:t>
            </a:r>
          </a:p>
          <a:p>
            <a:endParaRPr lang="fr-FR" sz="2000" dirty="0">
              <a:solidFill>
                <a:schemeClr val="bg1"/>
              </a:solidFill>
              <a:latin typeface="Times New Roman"/>
              <a:cs typeface="Arial"/>
            </a:endParaRPr>
          </a:p>
          <a:p>
            <a:endParaRPr lang="fr-FR" sz="2000" dirty="0">
              <a:solidFill>
                <a:schemeClr val="bg1"/>
              </a:solidFill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6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75F7F7B-9843-4B8C-AE95-70FEAC6D16A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8175" y="115888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Times New Roman"/>
                <a:cs typeface="Times New Roman"/>
              </a:rPr>
              <a:t>Experimental Platform </a:t>
            </a:r>
            <a:endParaRPr lang="fr-FR" dirty="0"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DA94F88-7918-44E3-9164-0AF9A28F7273}"/>
              </a:ext>
            </a:extLst>
          </p:cNvPr>
          <p:cNvSpPr txBox="1"/>
          <p:nvPr/>
        </p:nvSpPr>
        <p:spPr>
          <a:xfrm>
            <a:off x="663879" y="1570988"/>
            <a:ext cx="8300734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it-IT" dirty="0"/>
              <a:t>Software</a:t>
            </a:r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We used OpenCV</a:t>
            </a:r>
            <a:r>
              <a:rPr lang="en-US" dirty="0"/>
              <a:t>-Python to implement the project.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OpenCV-Python is a library of python bindings designed to  solve computer vision problems.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OpenCV-Python utilizes NumPy.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NumPy is a highly optimized library for numerical operations.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All the Open-CV array structures are converted to and from NumPy arrays.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PySerial is a library for make connection between Python and Arduino.</a:t>
            </a:r>
            <a:endParaRPr lang="ar-L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5C28CCC-6C0F-41AE-B8C9-AF14CB37D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4" r="72261" b="61274"/>
          <a:stretch/>
        </p:blipFill>
        <p:spPr>
          <a:xfrm>
            <a:off x="2183747" y="4532092"/>
            <a:ext cx="2247552" cy="21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75F7F7B-9843-4B8C-AE95-70FEAC6D16A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8175" y="115888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Times New Roman"/>
                <a:cs typeface="Times New Roman"/>
              </a:rPr>
              <a:t>Experimental Platform </a:t>
            </a:r>
            <a:endParaRPr lang="fr-FR" dirty="0"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7734525-6177-42E9-9260-1D3BA573B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73" y="1572460"/>
            <a:ext cx="1839271" cy="148726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F2114B6-EB21-47F3-A129-5CBC12D073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7" y="4109819"/>
            <a:ext cx="2551985" cy="170132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4719B29-4305-4B10-9F70-CE41A1E9FFE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1" r="9237"/>
          <a:stretch/>
        </p:blipFill>
        <p:spPr>
          <a:xfrm>
            <a:off x="4558078" y="4109819"/>
            <a:ext cx="2204543" cy="166130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0D8E302-E7F0-4D9A-92DD-F8D20CA7C048}"/>
              </a:ext>
            </a:extLst>
          </p:cNvPr>
          <p:cNvSpPr txBox="1"/>
          <p:nvPr/>
        </p:nvSpPr>
        <p:spPr>
          <a:xfrm>
            <a:off x="1204555" y="3059729"/>
            <a:ext cx="158875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LCD 2ic</a:t>
            </a:r>
            <a:endParaRPr lang="ar-LB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878D37B-2201-4668-BE89-F2A0FC6C8D9F}"/>
              </a:ext>
            </a:extLst>
          </p:cNvPr>
          <p:cNvSpPr txBox="1"/>
          <p:nvPr/>
        </p:nvSpPr>
        <p:spPr>
          <a:xfrm>
            <a:off x="1218978" y="5995969"/>
            <a:ext cx="180534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Mlx90614 Sensor</a:t>
            </a:r>
            <a:endParaRPr lang="ar-LB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B58B838-06DA-4DC7-9C4B-126020C39F25}"/>
              </a:ext>
            </a:extLst>
          </p:cNvPr>
          <p:cNvSpPr txBox="1"/>
          <p:nvPr/>
        </p:nvSpPr>
        <p:spPr>
          <a:xfrm>
            <a:off x="5137966" y="5972171"/>
            <a:ext cx="180534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IP Webcam</a:t>
            </a:r>
            <a:endParaRPr lang="ar-LB" sz="1600" dirty="0"/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7711B23A-1D78-46F5-B614-FC91DF123E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8" b="10942"/>
          <a:stretch/>
        </p:blipFill>
        <p:spPr>
          <a:xfrm>
            <a:off x="4138128" y="1500225"/>
            <a:ext cx="1999677" cy="160333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38FF47F1-66A6-4F62-98EC-6C6D9A70D67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2" t="10170" r="22646" b="20351"/>
          <a:stretch/>
        </p:blipFill>
        <p:spPr>
          <a:xfrm>
            <a:off x="7180446" y="1502615"/>
            <a:ext cx="1734479" cy="155711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526A9B6-8B02-469D-ACC1-C0A59B6426A0}"/>
              </a:ext>
            </a:extLst>
          </p:cNvPr>
          <p:cNvSpPr txBox="1"/>
          <p:nvPr/>
        </p:nvSpPr>
        <p:spPr>
          <a:xfrm>
            <a:off x="4558078" y="3119072"/>
            <a:ext cx="158875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Arduino UNO</a:t>
            </a:r>
            <a:endParaRPr lang="ar-LB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149A32E4-4900-47F9-BD7D-01253DF55FBB}"/>
              </a:ext>
            </a:extLst>
          </p:cNvPr>
          <p:cNvSpPr txBox="1"/>
          <p:nvPr/>
        </p:nvSpPr>
        <p:spPr>
          <a:xfrm>
            <a:off x="7698575" y="3103556"/>
            <a:ext cx="158875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Buzzer</a:t>
            </a:r>
            <a:endParaRPr lang="ar-LB" sz="1600" dirty="0"/>
          </a:p>
        </p:txBody>
      </p:sp>
    </p:spTree>
    <p:extLst>
      <p:ext uri="{BB962C8B-B14F-4D97-AF65-F5344CB8AC3E}">
        <p14:creationId xmlns:p14="http://schemas.microsoft.com/office/powerpoint/2010/main" val="18307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4BAC51E-4510-4BA8-97D8-17DF18ABB54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8175" y="115888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Times New Roman"/>
                <a:cs typeface="Times New Roman"/>
              </a:rPr>
              <a:t>Methodology</a:t>
            </a:r>
            <a:endParaRPr lang="fr-FR" dirty="0"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01F352-7086-4D41-9064-5DBF99F68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8612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1A6F816-E730-468A-90A6-A548513AC756}"/>
              </a:ext>
            </a:extLst>
          </p:cNvPr>
          <p:cNvSpPr txBox="1"/>
          <p:nvPr/>
        </p:nvSpPr>
        <p:spPr>
          <a:xfrm>
            <a:off x="7716033" y="6382109"/>
            <a:ext cx="4885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11</a:t>
            </a:r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351518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5D13EFD-7023-48C1-B517-C9D0DFE4219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8175" y="115888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Times New Roman"/>
                <a:cs typeface="Times New Roman"/>
              </a:rPr>
              <a:t>Results</a:t>
            </a:r>
            <a:endParaRPr lang="fr-FR" dirty="0"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373727E-9407-46B5-9A68-057719420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3" y="1558708"/>
            <a:ext cx="8474553" cy="4766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45D5FD8-8A5F-4F11-8522-B907A68638F5}"/>
              </a:ext>
            </a:extLst>
          </p:cNvPr>
          <p:cNvSpPr txBox="1"/>
          <p:nvPr/>
        </p:nvSpPr>
        <p:spPr>
          <a:xfrm>
            <a:off x="7716033" y="6382109"/>
            <a:ext cx="4885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05BCB562-D905-455B-90E5-B70224E2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31" y="1637745"/>
            <a:ext cx="7704138" cy="4117779"/>
          </a:xfrm>
        </p:spPr>
        <p:txBody>
          <a:bodyPr/>
          <a:lstStyle/>
          <a:p>
            <a:r>
              <a:rPr lang="en-GB" dirty="0" smtClean="0">
                <a:ea typeface="+mn-lt"/>
                <a:cs typeface="+mn-lt"/>
              </a:rPr>
              <a:t>We </a:t>
            </a:r>
            <a:r>
              <a:rPr lang="en-GB" dirty="0">
                <a:ea typeface="+mn-lt"/>
                <a:cs typeface="+mn-lt"/>
              </a:rPr>
              <a:t>used yolov4-tiny to detect whether people were wearing face masks or not. </a:t>
            </a:r>
            <a:endParaRPr lang="en-GB" dirty="0" smtClean="0">
              <a:ea typeface="+mn-lt"/>
              <a:cs typeface="+mn-lt"/>
            </a:endParaRPr>
          </a:p>
          <a:p>
            <a:r>
              <a:rPr lang="en-GB" dirty="0" smtClean="0">
                <a:ea typeface="+mn-lt"/>
                <a:cs typeface="+mn-lt"/>
              </a:rPr>
              <a:t>We can used it in hospital, mall</a:t>
            </a:r>
            <a:r>
              <a:rPr lang="en-US" dirty="0">
                <a:ea typeface="+mn-lt"/>
                <a:cs typeface="+mn-lt"/>
              </a:rPr>
              <a:t> when social distancing is hard to </a:t>
            </a:r>
            <a:r>
              <a:rPr lang="en-US" dirty="0" smtClean="0">
                <a:ea typeface="+mn-lt"/>
                <a:cs typeface="+mn-lt"/>
              </a:rPr>
              <a:t>maintain</a:t>
            </a:r>
            <a:r>
              <a:rPr lang="en-GB" dirty="0" smtClean="0">
                <a:ea typeface="+mn-lt"/>
                <a:cs typeface="+mn-lt"/>
              </a:rPr>
              <a:t>.</a:t>
            </a:r>
            <a:endParaRPr lang="en-GB" dirty="0" smtClean="0">
              <a:ea typeface="+mn-lt"/>
              <a:cs typeface="+mn-lt"/>
            </a:endParaRPr>
          </a:p>
          <a:p>
            <a:r>
              <a:rPr lang="en-GB" dirty="0" smtClean="0">
                <a:ea typeface="+mn-lt"/>
                <a:cs typeface="+mn-lt"/>
              </a:rPr>
              <a:t>The </a:t>
            </a:r>
            <a:r>
              <a:rPr lang="en-GB" dirty="0">
                <a:ea typeface="+mn-lt"/>
                <a:cs typeface="+mn-lt"/>
              </a:rPr>
              <a:t>model was tested with images and real-time video streams. </a:t>
            </a:r>
          </a:p>
          <a:p>
            <a:r>
              <a:rPr lang="en-GB" dirty="0">
                <a:ea typeface="+mn-lt"/>
                <a:cs typeface="+mn-lt"/>
              </a:rPr>
              <a:t>Even though the accuracy of the model is around 80%, the optimization of the model is a continuous process</a:t>
            </a:r>
            <a:endParaRPr lang="en-GB" dirty="0"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627CC48-4CB3-43F9-A83D-36B008E069B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8175" y="115888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Times New Roman"/>
                <a:cs typeface="Times New Roman"/>
              </a:rPr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D75A8B0-BB2B-41C1-857D-A42BE0CF5936}"/>
              </a:ext>
            </a:extLst>
          </p:cNvPr>
          <p:cNvSpPr txBox="1"/>
          <p:nvPr/>
        </p:nvSpPr>
        <p:spPr>
          <a:xfrm>
            <a:off x="7716033" y="6382109"/>
            <a:ext cx="4885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13</a:t>
            </a:r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7740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05BCB562-D905-455B-90E5-B70224E2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06" y="1249438"/>
            <a:ext cx="8336387" cy="41177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cs typeface="Arial"/>
              </a:rPr>
              <a:t>We </a:t>
            </a:r>
            <a:r>
              <a:rPr lang="en-US" dirty="0">
                <a:cs typeface="Arial"/>
              </a:rPr>
              <a:t>can upgrade this application and merge it with many different systems, e.g. open the door of a </a:t>
            </a:r>
            <a:r>
              <a:rPr lang="en-US" dirty="0" smtClean="0">
                <a:cs typeface="Arial"/>
              </a:rPr>
              <a:t>mall.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cs typeface="Arial"/>
              </a:rPr>
              <a:t>We can improvement this project to give ability for more classes like error in mask example mask under nose.</a:t>
            </a:r>
            <a:endParaRPr lang="en-GB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627CC48-4CB3-43F9-A83D-36B008E069B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8175" y="115888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Times New Roman"/>
                <a:cs typeface="Times New Roman"/>
              </a:rPr>
              <a:t>Future 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229D641-28A0-4778-8382-2D1F3B567D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33" y="3753853"/>
            <a:ext cx="2810576" cy="281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535F291-F801-44CC-9021-271853AB1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233" y="2210844"/>
            <a:ext cx="7071534" cy="2369059"/>
          </a:xfrm>
        </p:spPr>
        <p:txBody>
          <a:bodyPr/>
          <a:lstStyle/>
          <a:p>
            <a:pPr marL="0" indent="0" algn="ctr">
              <a:buNone/>
            </a:pPr>
            <a:r>
              <a:rPr lang="fr-FR" sz="3600" dirty="0">
                <a:latin typeface="Times New Roman"/>
                <a:ea typeface="+mn-lt"/>
                <a:cs typeface="+mn-lt"/>
              </a:rPr>
              <a:t>Thank You for your attention! I would be glad to answer your questions.</a:t>
            </a:r>
            <a:endParaRPr lang="fr-FR" sz="3600" dirty="0">
              <a:latin typeface="Times New Roman"/>
              <a:cs typeface="Arial"/>
            </a:endParaRPr>
          </a:p>
        </p:txBody>
      </p:sp>
      <p:sp>
        <p:nvSpPr>
          <p:cNvPr id="8" name="Smiley Face 7">
            <a:extLst>
              <a:ext uri="{FF2B5EF4-FFF2-40B4-BE49-F238E27FC236}">
                <a16:creationId xmlns="" xmlns:a16="http://schemas.microsoft.com/office/drawing/2014/main" id="{7E4FCD62-7DA7-49CF-9042-34188F162E09}"/>
              </a:ext>
            </a:extLst>
          </p:cNvPr>
          <p:cNvSpPr/>
          <p:nvPr/>
        </p:nvSpPr>
        <p:spPr>
          <a:xfrm>
            <a:off x="6713951" y="4552807"/>
            <a:ext cx="1603332" cy="1402915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12308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780FDE2A-4078-409F-89F8-6B4AF5522A9B}"/>
              </a:ext>
            </a:extLst>
          </p:cNvPr>
          <p:cNvSpPr txBox="1"/>
          <p:nvPr/>
        </p:nvSpPr>
        <p:spPr>
          <a:xfrm>
            <a:off x="1907704" y="289282"/>
            <a:ext cx="532859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"/>
                <a:cs typeface="Arial"/>
              </a:rPr>
              <a:t>Contents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31B21B4F-9031-413F-BFF3-C1B5886564C8}"/>
              </a:ext>
            </a:extLst>
          </p:cNvPr>
          <p:cNvSpPr txBox="1"/>
          <p:nvPr/>
        </p:nvSpPr>
        <p:spPr>
          <a:xfrm>
            <a:off x="151969" y="1607505"/>
            <a:ext cx="8992031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 dirty="0" smtClean="0">
                <a:latin typeface="Times New Roman"/>
                <a:cs typeface="Arial"/>
              </a:rPr>
              <a:t>Objectives................................................................................</a:t>
            </a:r>
            <a:r>
              <a:rPr lang="en-GB" sz="2800" dirty="0">
                <a:latin typeface="Times New Roman"/>
                <a:cs typeface="Arial"/>
              </a:rPr>
              <a:t>2</a:t>
            </a:r>
            <a:endParaRPr lang="fr-FR" sz="2800" dirty="0">
              <a:latin typeface="Times New Roman"/>
              <a:cs typeface="Arial"/>
            </a:endParaRPr>
          </a:p>
          <a:p>
            <a:r>
              <a:rPr lang="en-GB" sz="2800" dirty="0" smtClean="0">
                <a:latin typeface="Times New Roman"/>
                <a:cs typeface="Times New Roman"/>
              </a:rPr>
              <a:t>Background </a:t>
            </a:r>
            <a:r>
              <a:rPr lang="en-GB" sz="2800" dirty="0">
                <a:latin typeface="Times New Roman"/>
                <a:cs typeface="Times New Roman"/>
              </a:rPr>
              <a:t>Material </a:t>
            </a:r>
            <a:r>
              <a:rPr lang="en-GB" sz="2800" dirty="0" smtClean="0">
                <a:latin typeface="Times New Roman"/>
                <a:cs typeface="Times New Roman"/>
              </a:rPr>
              <a:t>...…..</a:t>
            </a:r>
            <a:r>
              <a:rPr lang="en-GB" sz="2800" dirty="0" smtClean="0">
                <a:latin typeface="Times New Roman"/>
                <a:cs typeface="Arial"/>
              </a:rPr>
              <a:t>.....................................................</a:t>
            </a:r>
            <a:r>
              <a:rPr lang="en-GB" sz="2800" dirty="0">
                <a:latin typeface="Times New Roman"/>
                <a:cs typeface="Arial"/>
              </a:rPr>
              <a:t>3</a:t>
            </a:r>
          </a:p>
          <a:p>
            <a:r>
              <a:rPr lang="en-GB" sz="2800" dirty="0" smtClean="0">
                <a:latin typeface="Times New Roman"/>
                <a:cs typeface="Arial"/>
              </a:rPr>
              <a:t>YOLO:</a:t>
            </a:r>
            <a:r>
              <a:rPr lang="en-US" sz="2800" dirty="0">
                <a:solidFill>
                  <a:srgbClr val="595858"/>
                </a:solidFill>
                <a:latin typeface="roboto"/>
              </a:rPr>
              <a:t> You Only Look Once </a:t>
            </a:r>
            <a:r>
              <a:rPr lang="en-GB" sz="2800" dirty="0" smtClean="0">
                <a:latin typeface="Times New Roman"/>
                <a:cs typeface="Arial"/>
              </a:rPr>
              <a:t>……….…………………….</a:t>
            </a:r>
            <a:r>
              <a:rPr lang="en-GB" sz="2800" dirty="0" smtClean="0">
                <a:latin typeface="Times New Roman"/>
                <a:cs typeface="Arial"/>
              </a:rPr>
              <a:t>4</a:t>
            </a:r>
            <a:endParaRPr lang="en-GB" sz="2800" dirty="0">
              <a:latin typeface="Times New Roman"/>
              <a:cs typeface="Arial"/>
            </a:endParaRPr>
          </a:p>
          <a:p>
            <a:r>
              <a:rPr lang="en-GB" sz="2800" dirty="0">
                <a:latin typeface="Times New Roman"/>
                <a:cs typeface="Arial"/>
              </a:rPr>
              <a:t>Face Mask Detection</a:t>
            </a:r>
            <a:r>
              <a:rPr lang="en-GB" sz="2800" dirty="0" smtClean="0">
                <a:latin typeface="Times New Roman"/>
                <a:cs typeface="Arial"/>
              </a:rPr>
              <a:t>...............................................................6</a:t>
            </a:r>
            <a:endParaRPr lang="en-GB" sz="2800" dirty="0">
              <a:latin typeface="Times New Roman"/>
              <a:cs typeface="Arial"/>
            </a:endParaRPr>
          </a:p>
          <a:p>
            <a:r>
              <a:rPr lang="en-GB" sz="2800" dirty="0" smtClean="0">
                <a:latin typeface="Times New Roman"/>
                <a:cs typeface="Times New Roman"/>
              </a:rPr>
              <a:t>Model</a:t>
            </a:r>
            <a:r>
              <a:rPr lang="en-GB" sz="2800" dirty="0" smtClean="0">
                <a:latin typeface="Times New Roman"/>
                <a:cs typeface="Times New Roman"/>
              </a:rPr>
              <a:t>………………………………..………………………7</a:t>
            </a:r>
            <a:endParaRPr lang="en-GB" sz="2800" dirty="0" smtClean="0">
              <a:latin typeface="Times New Roman"/>
              <a:cs typeface="Times New Roman"/>
            </a:endParaRPr>
          </a:p>
          <a:p>
            <a:r>
              <a:rPr lang="en-GB" sz="2800" dirty="0">
                <a:latin typeface="Times New Roman"/>
                <a:cs typeface="Times New Roman"/>
              </a:rPr>
              <a:t>Experimental Platform ..………………………………….…</a:t>
            </a:r>
            <a:r>
              <a:rPr lang="en-GB" sz="2800" dirty="0" smtClean="0">
                <a:latin typeface="Times New Roman"/>
                <a:cs typeface="Times New Roman"/>
              </a:rPr>
              <a:t>8</a:t>
            </a:r>
            <a:endParaRPr lang="en-GB" sz="2800" dirty="0" smtClean="0">
              <a:latin typeface="Times New Roman"/>
              <a:cs typeface="Arial"/>
            </a:endParaRPr>
          </a:p>
          <a:p>
            <a:r>
              <a:rPr lang="en-GB" sz="2800" dirty="0" smtClean="0">
                <a:latin typeface="Times New Roman"/>
                <a:cs typeface="Arial"/>
              </a:rPr>
              <a:t>Methodology</a:t>
            </a:r>
            <a:r>
              <a:rPr lang="en-GB" sz="2800" dirty="0">
                <a:latin typeface="Times New Roman"/>
                <a:cs typeface="Arial"/>
              </a:rPr>
              <a:t>…………………………………...…………..</a:t>
            </a:r>
            <a:r>
              <a:rPr lang="en-GB" sz="2800" dirty="0" smtClean="0">
                <a:latin typeface="Times New Roman"/>
                <a:cs typeface="Arial"/>
              </a:rPr>
              <a:t>11</a:t>
            </a:r>
            <a:endParaRPr lang="en-GB" sz="2800" dirty="0" smtClean="0">
              <a:latin typeface="Times New Roman"/>
              <a:cs typeface="Times New Roman"/>
            </a:endParaRPr>
          </a:p>
          <a:p>
            <a:r>
              <a:rPr lang="en-GB" sz="2800" dirty="0" smtClean="0">
                <a:latin typeface="Times New Roman"/>
                <a:cs typeface="Arial"/>
              </a:rPr>
              <a:t>Results </a:t>
            </a:r>
            <a:r>
              <a:rPr lang="en-GB" sz="2800" dirty="0">
                <a:latin typeface="Times New Roman"/>
                <a:cs typeface="Arial"/>
              </a:rPr>
              <a:t>…..............................................................................</a:t>
            </a:r>
            <a:r>
              <a:rPr lang="en-GB" sz="2800" dirty="0" smtClean="0">
                <a:latin typeface="Times New Roman"/>
                <a:cs typeface="Arial"/>
              </a:rPr>
              <a:t>12</a:t>
            </a:r>
            <a:endParaRPr lang="en-GB" sz="2800" dirty="0">
              <a:latin typeface="Times New Roman"/>
              <a:cs typeface="Arial"/>
            </a:endParaRPr>
          </a:p>
          <a:p>
            <a:r>
              <a:rPr lang="en-GB" sz="2800" dirty="0" smtClean="0">
                <a:latin typeface="Times New Roman"/>
                <a:cs typeface="Arial"/>
              </a:rPr>
              <a:t>Conclusion </a:t>
            </a:r>
            <a:r>
              <a:rPr lang="en-GB" sz="2800" dirty="0">
                <a:latin typeface="Times New Roman"/>
                <a:cs typeface="Arial"/>
              </a:rPr>
              <a:t>and </a:t>
            </a:r>
            <a:r>
              <a:rPr lang="en-GB" sz="2800" dirty="0" smtClean="0">
                <a:latin typeface="Times New Roman"/>
                <a:cs typeface="Arial"/>
              </a:rPr>
              <a:t>Future </a:t>
            </a:r>
            <a:r>
              <a:rPr lang="en-GB" sz="2800" dirty="0">
                <a:latin typeface="Times New Roman"/>
                <a:cs typeface="Arial"/>
              </a:rPr>
              <a:t>Works</a:t>
            </a:r>
            <a:r>
              <a:rPr lang="en-GB" sz="2800" dirty="0" smtClean="0">
                <a:latin typeface="Times New Roman"/>
                <a:cs typeface="Arial"/>
              </a:rPr>
              <a:t>...............................................</a:t>
            </a:r>
            <a:r>
              <a:rPr lang="en-GB" sz="2800" dirty="0" smtClean="0">
                <a:latin typeface="Times New Roman"/>
                <a:cs typeface="Arial"/>
              </a:rPr>
              <a:t>13</a:t>
            </a:r>
            <a:endParaRPr lang="en-GB" sz="2800" dirty="0">
              <a:latin typeface="Times New Roman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9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7114" y="347303"/>
            <a:ext cx="5400675" cy="649287"/>
          </a:xfrm>
          <a:effectLst/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Objectives</a:t>
            </a:r>
            <a:endParaRPr lang="fr-FR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495" y="1474860"/>
            <a:ext cx="6897687" cy="4140200"/>
          </a:xfrm>
        </p:spPr>
        <p:txBody>
          <a:bodyPr/>
          <a:lstStyle/>
          <a:p>
            <a:r>
              <a:rPr lang="en-US" sz="1800" dirty="0"/>
              <a:t>To study face detection and recognition </a:t>
            </a:r>
            <a:r>
              <a:rPr lang="en-US" sz="1800" dirty="0" smtClean="0"/>
              <a:t>techniques.</a:t>
            </a:r>
            <a:endParaRPr lang="en-US" sz="1800" dirty="0"/>
          </a:p>
          <a:p>
            <a:r>
              <a:rPr lang="en-US" sz="1800" dirty="0"/>
              <a:t>To design a system that can detect and recognize faces wearing a mask or not in real time in the pandemic days.</a:t>
            </a:r>
          </a:p>
          <a:p>
            <a:r>
              <a:rPr lang="en-US" sz="1800" dirty="0"/>
              <a:t>To measure body temperature measurement.</a:t>
            </a:r>
          </a:p>
          <a:p>
            <a:r>
              <a:rPr lang="en-US" sz="1800" dirty="0" smtClean="0"/>
              <a:t>To simulate </a:t>
            </a:r>
            <a:r>
              <a:rPr lang="en-US" sz="1800" dirty="0"/>
              <a:t>and obtain results using OpenCV with Python.</a:t>
            </a:r>
          </a:p>
          <a:p>
            <a:r>
              <a:rPr lang="en-US" sz="1800" dirty="0" smtClean="0"/>
              <a:t>To implement </a:t>
            </a:r>
            <a:r>
              <a:rPr lang="en-US" sz="1800" dirty="0"/>
              <a:t>the system on Arduino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lnSpc>
                <a:spcPct val="80000"/>
              </a:lnSpc>
              <a:buNone/>
              <a:defRPr/>
            </a:pPr>
            <a:endParaRPr lang="en-US" sz="2000" dirty="0">
              <a:latin typeface="+mj-lt"/>
              <a:ea typeface="굴림"/>
              <a:cs typeface="Arial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en-US" sz="2000" dirty="0">
              <a:latin typeface="+mj-lt"/>
              <a:ea typeface="굴림"/>
              <a:cs typeface="Arial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en-US" sz="2000" dirty="0">
              <a:latin typeface="+mj-lt"/>
              <a:ea typeface="굴림"/>
              <a:cs typeface="Arial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en-US" sz="2000" dirty="0">
              <a:latin typeface="+mj-lt"/>
              <a:ea typeface="굴림"/>
              <a:cs typeface="Arial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en-US" altLang="ko-KR" sz="2000" dirty="0">
              <a:latin typeface="+mj-lt"/>
              <a:ea typeface="굴림"/>
              <a:cs typeface="Arial"/>
            </a:endParaRPr>
          </a:p>
        </p:txBody>
      </p:sp>
      <p:pic>
        <p:nvPicPr>
          <p:cNvPr id="2" name="Image 2">
            <a:extLst>
              <a:ext uri="{FF2B5EF4-FFF2-40B4-BE49-F238E27FC236}">
                <a16:creationId xmlns="" xmlns:a16="http://schemas.microsoft.com/office/drawing/2014/main" id="{4F1193B6-08B1-495C-8819-5AA280D4D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0" r="377" b="9333"/>
          <a:stretch/>
        </p:blipFill>
        <p:spPr>
          <a:xfrm>
            <a:off x="4997569" y="4238984"/>
            <a:ext cx="3505213" cy="155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3">
            <a:extLst>
              <a:ext uri="{FF2B5EF4-FFF2-40B4-BE49-F238E27FC236}">
                <a16:creationId xmlns="" xmlns:a16="http://schemas.microsoft.com/office/drawing/2014/main" id="{A1FA7A7D-B3F2-4088-B349-AA653855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95" y="3638909"/>
            <a:ext cx="2743200" cy="274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961647D-384A-4127-A0AA-6A3DAA3B0FAF}"/>
              </a:ext>
            </a:extLst>
          </p:cNvPr>
          <p:cNvSpPr txBox="1"/>
          <p:nvPr/>
        </p:nvSpPr>
        <p:spPr>
          <a:xfrm>
            <a:off x="7716033" y="6382109"/>
            <a:ext cx="4885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LB" dirty="0"/>
          </a:p>
        </p:txBody>
      </p:sp>
      <p:sp>
        <p:nvSpPr>
          <p:cNvPr id="5" name="Rectangle 4"/>
          <p:cNvSpPr/>
          <p:nvPr/>
        </p:nvSpPr>
        <p:spPr>
          <a:xfrm>
            <a:off x="727495" y="6058943"/>
            <a:ext cx="6736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Wearing a face mask during this pandemic is a critical defensive in times when social distancing is hard to maintain.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75F7F7B-9843-4B8C-AE95-70FEAC6D16A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8175" y="115888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dirty="0" smtClean="0">
                <a:latin typeface="Times New Roman"/>
                <a:cs typeface="Times New Roman"/>
              </a:rPr>
              <a:t>Background </a:t>
            </a:r>
            <a:r>
              <a:rPr lang="en-GB" dirty="0">
                <a:latin typeface="Times New Roman"/>
                <a:cs typeface="Times New Roman"/>
              </a:rPr>
              <a:t>Material</a:t>
            </a:r>
            <a:endParaRPr lang="fr-FR" dirty="0"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F850362-BCC6-4D3A-B1D4-C7D8EABC6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6"/>
          <a:stretch/>
        </p:blipFill>
        <p:spPr>
          <a:xfrm>
            <a:off x="447011" y="1302646"/>
            <a:ext cx="3861942" cy="39617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A227661-52F7-49DD-A714-8DE6198F8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6" b="97938" l="9218" r="95950">
                        <a14:foregroundMark x1="9218" y1="72852" x2="43156" y2="60825"/>
                        <a14:foregroundMark x1="43156" y1="60825" x2="60056" y2="48454"/>
                        <a14:foregroundMark x1="60056" y1="48454" x2="78352" y2="39863"/>
                        <a14:foregroundMark x1="78352" y1="39863" x2="84637" y2="27835"/>
                        <a14:foregroundMark x1="84637" y1="27835" x2="85894" y2="27148"/>
                        <a14:foregroundMark x1="10754" y1="65292" x2="54190" y2="47079"/>
                        <a14:foregroundMark x1="54190" y1="47079" x2="75279" y2="52577"/>
                        <a14:foregroundMark x1="75279" y1="52577" x2="85475" y2="32646"/>
                        <a14:foregroundMark x1="85475" y1="32646" x2="92179" y2="39863"/>
                        <a14:foregroundMark x1="92179" y1="39863" x2="76117" y2="54296"/>
                        <a14:foregroundMark x1="76117" y1="54296" x2="18715" y2="74570"/>
                        <a14:foregroundMark x1="18715" y1="74570" x2="12151" y2="86942"/>
                        <a14:foregroundMark x1="12151" y1="86942" x2="22067" y2="90034"/>
                        <a14:foregroundMark x1="22067" y1="90034" x2="43296" y2="72509"/>
                        <a14:foregroundMark x1="43296" y1="72509" x2="62430" y2="70447"/>
                        <a14:foregroundMark x1="62430" y1="70447" x2="70112" y2="54639"/>
                        <a14:foregroundMark x1="70112" y1="54639" x2="79050" y2="50859"/>
                        <a14:foregroundMark x1="79050" y1="50859" x2="85754" y2="36426"/>
                        <a14:foregroundMark x1="85754" y1="36426" x2="86173" y2="25430"/>
                        <a14:foregroundMark x1="48743" y1="41237" x2="41480" y2="47079"/>
                        <a14:foregroundMark x1="41480" y1="47079" x2="71369" y2="36082"/>
                        <a14:foregroundMark x1="71369" y1="36082" x2="55447" y2="38488"/>
                        <a14:foregroundMark x1="55447" y1="38488" x2="66341" y2="31615"/>
                        <a14:foregroundMark x1="66341" y1="31615" x2="80587" y2="34021"/>
                        <a14:foregroundMark x1="80587" y1="34021" x2="95950" y2="24399"/>
                        <a14:foregroundMark x1="95950" y1="24399" x2="77654" y2="24399"/>
                        <a14:foregroundMark x1="77654" y1="24399" x2="76257" y2="24742"/>
                        <a14:foregroundMark x1="88268" y1="44674" x2="83101" y2="56014"/>
                        <a14:foregroundMark x1="83101" y1="56014" x2="59358" y2="80756"/>
                        <a14:foregroundMark x1="59358" y1="80756" x2="61732" y2="54296"/>
                        <a14:foregroundMark x1="61732" y1="54296" x2="37011" y2="30241"/>
                        <a14:foregroundMark x1="11732" y1="93127" x2="29749" y2="94845"/>
                        <a14:foregroundMark x1="29749" y1="94845" x2="48045" y2="74914"/>
                        <a14:foregroundMark x1="48045" y1="74914" x2="49441" y2="80412"/>
                        <a14:foregroundMark x1="39246" y1="82474" x2="49162" y2="86598"/>
                        <a14:foregroundMark x1="49162" y1="86598" x2="55866" y2="77663"/>
                        <a14:foregroundMark x1="55866" y1="77663" x2="55587" y2="76976"/>
                        <a14:foregroundMark x1="11453" y1="95189" x2="18994" y2="97938"/>
                        <a14:foregroundMark x1="18994" y1="97938" x2="19413" y2="97938"/>
                        <a14:foregroundMark x1="16760" y1="58419" x2="24581" y2="59450"/>
                        <a14:foregroundMark x1="24581" y1="59450" x2="33380" y2="49141"/>
                        <a14:foregroundMark x1="33380" y1="49141" x2="53771" y2="40550"/>
                        <a14:foregroundMark x1="53492" y1="34021" x2="64944" y2="36770"/>
                        <a14:foregroundMark x1="64944" y1="36770" x2="68436" y2="34364"/>
                        <a14:foregroundMark x1="87989" y1="52234" x2="85754" y2="52234"/>
                        <a14:foregroundMark x1="90084" y1="54983" x2="89246" y2="36082"/>
                        <a14:foregroundMark x1="89246" y1="36082" x2="90922" y2="42955"/>
                        <a14:foregroundMark x1="88408" y1="19244" x2="88966" y2="24399"/>
                        <a14:foregroundMark x1="77095" y1="26460" x2="68017" y2="34364"/>
                        <a14:foregroundMark x1="68017" y1="34364" x2="77933" y2="28179"/>
                        <a14:foregroundMark x1="77933" y1="28179" x2="49721" y2="36426"/>
                        <a14:foregroundMark x1="49721" y1="36426" x2="48324" y2="35052"/>
                        <a14:foregroundMark x1="13547" y1="64261" x2="39106" y2="453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82" y="3576392"/>
            <a:ext cx="6935476" cy="2818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9089282-8167-4DCC-9910-0D8993781F06}"/>
              </a:ext>
            </a:extLst>
          </p:cNvPr>
          <p:cNvSpPr txBox="1"/>
          <p:nvPr/>
        </p:nvSpPr>
        <p:spPr>
          <a:xfrm>
            <a:off x="3710371" y="6382109"/>
            <a:ext cx="267327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object detection algorithms</a:t>
            </a:r>
            <a:endParaRPr lang="ar-LB" sz="16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17D2421-904B-46BF-A516-CF2CE046DCDF}"/>
              </a:ext>
            </a:extLst>
          </p:cNvPr>
          <p:cNvSpPr txBox="1"/>
          <p:nvPr/>
        </p:nvSpPr>
        <p:spPr>
          <a:xfrm>
            <a:off x="198453" y="5139855"/>
            <a:ext cx="217952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1600" dirty="0"/>
              <a:t>computer-vision-versus-deep-learning-AI-400</a:t>
            </a:r>
            <a:endParaRPr lang="ar-LB" sz="16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14670DA-2012-4731-8D50-3F78C346AEBA}"/>
              </a:ext>
            </a:extLst>
          </p:cNvPr>
          <p:cNvSpPr txBox="1"/>
          <p:nvPr/>
        </p:nvSpPr>
        <p:spPr>
          <a:xfrm>
            <a:off x="7716033" y="6382109"/>
            <a:ext cx="4885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5588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75F7F7B-9843-4B8C-AE95-70FEAC6D16A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8175" y="115888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dirty="0" smtClean="0">
                <a:latin typeface="Times New Roman"/>
                <a:cs typeface="Times New Roman"/>
              </a:rPr>
              <a:t>YOLO:</a:t>
            </a:r>
            <a:r>
              <a:rPr lang="en-US" dirty="0" smtClean="0">
                <a:latin typeface="roboto"/>
              </a:rPr>
              <a:t>You </a:t>
            </a:r>
            <a:r>
              <a:rPr lang="en-US" dirty="0">
                <a:latin typeface="roboto"/>
              </a:rPr>
              <a:t>Only Look </a:t>
            </a:r>
            <a:r>
              <a:rPr lang="en-US" dirty="0" smtClean="0">
                <a:latin typeface="roboto"/>
              </a:rPr>
              <a:t>Once</a:t>
            </a:r>
            <a:endParaRPr lang="fr-FR" dirty="0"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D1380B2-0F41-4B12-B251-C93ABE06E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94" y="1411121"/>
            <a:ext cx="7277622" cy="2920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F044C01-C083-4104-B4A0-77C7DCEB8A47}"/>
              </a:ext>
            </a:extLst>
          </p:cNvPr>
          <p:cNvSpPr txBox="1"/>
          <p:nvPr/>
        </p:nvSpPr>
        <p:spPr>
          <a:xfrm>
            <a:off x="1555285" y="4516786"/>
            <a:ext cx="205221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YOLO-Algorithm</a:t>
            </a:r>
            <a:endParaRPr lang="ar-L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B6B5440-D4B7-48B2-B5E8-6F533DBC009B}"/>
              </a:ext>
            </a:extLst>
          </p:cNvPr>
          <p:cNvSpPr txBox="1"/>
          <p:nvPr/>
        </p:nvSpPr>
        <p:spPr>
          <a:xfrm>
            <a:off x="7716033" y="6382109"/>
            <a:ext cx="4885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LB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853ADBA-D0AF-4AE9-BD04-1D96449B4C09}"/>
              </a:ext>
            </a:extLst>
          </p:cNvPr>
          <p:cNvSpPr/>
          <p:nvPr/>
        </p:nvSpPr>
        <p:spPr>
          <a:xfrm>
            <a:off x="855990" y="5089447"/>
            <a:ext cx="72776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95858"/>
                </a:solidFill>
                <a:latin typeface="roboto"/>
              </a:rPr>
              <a:t>The YOLO framework (You Only Look Once) on, deals with object detection in a different way. 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333333"/>
                </a:solidFill>
                <a:latin typeface="roboto"/>
              </a:rPr>
              <a:t>The biggest advantage of using YOLO is its super speed</a:t>
            </a:r>
            <a:r>
              <a:rPr lang="en-US" dirty="0">
                <a:solidFill>
                  <a:srgbClr val="595858"/>
                </a:solidFill>
                <a:latin typeface="roboto"/>
              </a:rPr>
              <a:t> – it’s incredibly fast and can process 45 frames per second. YOLO also understands generalized object representation.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ar-L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595858"/>
              </a:solidFill>
              <a:latin typeface="robo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07CC965-A973-4BD2-B7E1-247B6FAC6537}"/>
              </a:ext>
            </a:extLst>
          </p:cNvPr>
          <p:cNvSpPr/>
          <p:nvPr/>
        </p:nvSpPr>
        <p:spPr>
          <a:xfrm>
            <a:off x="7431625" y="2709863"/>
            <a:ext cx="568815" cy="719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27133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A93D2C9-D870-482C-A169-3D6EEA9B9209}"/>
              </a:ext>
            </a:extLst>
          </p:cNvPr>
          <p:cNvSpPr/>
          <p:nvPr/>
        </p:nvSpPr>
        <p:spPr>
          <a:xfrm>
            <a:off x="731650" y="5183206"/>
            <a:ext cx="7680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95858"/>
                </a:solidFill>
                <a:latin typeface="roboto"/>
              </a:rPr>
              <a:t>It takes the  image in a single instance and predicts the bounding box coordinates and class probabilities for these boxes.</a:t>
            </a:r>
            <a:endParaRPr lang="ar-LB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5BCD1DB-319E-4C6F-80F2-05D3C9D2E0B1}"/>
              </a:ext>
            </a:extLst>
          </p:cNvPr>
          <p:cNvSpPr txBox="1"/>
          <p:nvPr/>
        </p:nvSpPr>
        <p:spPr>
          <a:xfrm>
            <a:off x="3545891" y="4687542"/>
            <a:ext cx="205221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YOLO-Design</a:t>
            </a:r>
            <a:endParaRPr lang="ar-LB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EB68821-4AFC-4386-A7B6-3DFB31335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0" y="1492086"/>
            <a:ext cx="4421342" cy="3083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5F7F7B-9843-4B8C-AE95-70FEAC6D16A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8175" y="115888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dirty="0" smtClean="0">
                <a:latin typeface="Times New Roman"/>
                <a:cs typeface="Times New Roman"/>
              </a:rPr>
              <a:t>YOLO:</a:t>
            </a:r>
            <a:r>
              <a:rPr lang="en-US" dirty="0" smtClean="0">
                <a:latin typeface="roboto"/>
              </a:rPr>
              <a:t>You </a:t>
            </a:r>
            <a:r>
              <a:rPr lang="en-US" dirty="0">
                <a:latin typeface="roboto"/>
              </a:rPr>
              <a:t>Only Look </a:t>
            </a:r>
            <a:r>
              <a:rPr lang="en-US" dirty="0" smtClean="0">
                <a:latin typeface="roboto"/>
              </a:rPr>
              <a:t>Once</a:t>
            </a:r>
            <a:endParaRPr lang="fr-F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1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75F7F7B-9843-4B8C-AE95-70FEAC6D16A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8175" y="115888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Times New Roman"/>
                <a:cs typeface="Times New Roman"/>
              </a:rPr>
              <a:t>Face Mask Detection</a:t>
            </a:r>
            <a:endParaRPr lang="fr-FR" dirty="0"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3348A72-BC94-4B6D-96C5-620CBA8C49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686" y="1689147"/>
            <a:ext cx="4016321" cy="3411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0A892E7-E6FB-49FF-BB3C-1700D81913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85" t="51649" r="5215" b="9198"/>
          <a:stretch/>
        </p:blipFill>
        <p:spPr>
          <a:xfrm>
            <a:off x="237993" y="1689147"/>
            <a:ext cx="4334007" cy="34797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F0ECF88-4E57-487B-8BFF-DAFA75F67D11}"/>
              </a:ext>
            </a:extLst>
          </p:cNvPr>
          <p:cNvSpPr txBox="1"/>
          <p:nvPr/>
        </p:nvSpPr>
        <p:spPr>
          <a:xfrm>
            <a:off x="7716033" y="6382109"/>
            <a:ext cx="4885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6</a:t>
            </a:r>
            <a:endParaRPr lang="ar-LB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1B8295B-E562-44D4-8664-0ECEE03C9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80" y="5256212"/>
            <a:ext cx="2857500" cy="1485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8B9DE5C-FBFC-439F-9D85-4ADC4DE594EA}"/>
              </a:ext>
            </a:extLst>
          </p:cNvPr>
          <p:cNvSpPr txBox="1"/>
          <p:nvPr/>
        </p:nvSpPr>
        <p:spPr>
          <a:xfrm>
            <a:off x="413358" y="6412887"/>
            <a:ext cx="245510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ROI face detection</a:t>
            </a:r>
            <a:endParaRPr lang="ar-LB" sz="1600" dirty="0"/>
          </a:p>
        </p:txBody>
      </p:sp>
    </p:spTree>
    <p:extLst>
      <p:ext uri="{BB962C8B-B14F-4D97-AF65-F5344CB8AC3E}">
        <p14:creationId xmlns:p14="http://schemas.microsoft.com/office/powerpoint/2010/main" val="28031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4BAC51E-4510-4BA8-97D8-17DF18ABB54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8175" y="115888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dirty="0">
                <a:latin typeface="Times New Roman"/>
                <a:cs typeface="Times New Roman"/>
              </a:rPr>
              <a:t>Model</a:t>
            </a:r>
            <a:endParaRPr lang="fr-FR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0DC8626-E110-402A-944C-08B2840252FD}"/>
              </a:ext>
            </a:extLst>
          </p:cNvPr>
          <p:cNvSpPr txBox="1"/>
          <p:nvPr/>
        </p:nvSpPr>
        <p:spPr>
          <a:xfrm>
            <a:off x="7716033" y="6382109"/>
            <a:ext cx="4885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LB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19C1F35-C5E3-4871-9FC3-DC708D839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92"/>
          <a:stretch/>
        </p:blipFill>
        <p:spPr>
          <a:xfrm>
            <a:off x="0" y="1607941"/>
            <a:ext cx="9144000" cy="4398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1B11CF5-3790-4341-BDB0-2A67D86B35C5}"/>
              </a:ext>
            </a:extLst>
          </p:cNvPr>
          <p:cNvSpPr txBox="1"/>
          <p:nvPr/>
        </p:nvSpPr>
        <p:spPr>
          <a:xfrm>
            <a:off x="7868433" y="6534509"/>
            <a:ext cx="4885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7</a:t>
            </a:r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42449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3528" y="463724"/>
            <a:ext cx="7705725" cy="508000"/>
          </a:xfrm>
        </p:spPr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Experimental Platform </a:t>
            </a:r>
            <a:r>
              <a:rPr lang="fr-FR" dirty="0">
                <a:cs typeface="Arial"/>
              </a:rPr>
              <a:t/>
            </a:r>
            <a:br>
              <a:rPr lang="fr-FR" dirty="0">
                <a:cs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54" y="1594089"/>
            <a:ext cx="7704138" cy="55895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Tools and Technology</a:t>
            </a:r>
          </a:p>
          <a:p>
            <a:r>
              <a:rPr lang="en-US" dirty="0"/>
              <a:t>Operating System: Windows 10, 64 bit</a:t>
            </a:r>
          </a:p>
          <a:p>
            <a:r>
              <a:rPr lang="en-US" dirty="0"/>
              <a:t>Hardware: 4 GB-RAM, Webcam</a:t>
            </a:r>
          </a:p>
          <a:p>
            <a:r>
              <a:rPr lang="en-US" dirty="0"/>
              <a:t> Programming Language: Python</a:t>
            </a:r>
          </a:p>
          <a:p>
            <a:r>
              <a:rPr lang="en-US" dirty="0"/>
              <a:t>Computer Vision Library: OpenCV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1B11CF5-3790-4341-BDB0-2A67D86B35C5}"/>
              </a:ext>
            </a:extLst>
          </p:cNvPr>
          <p:cNvSpPr txBox="1"/>
          <p:nvPr/>
        </p:nvSpPr>
        <p:spPr>
          <a:xfrm>
            <a:off x="7716033" y="6382109"/>
            <a:ext cx="4885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8</a:t>
            </a:r>
            <a:endParaRPr lang="ar-L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799EE42-149D-4621-B919-65C75DE2D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66" y="4783965"/>
            <a:ext cx="4489798" cy="132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1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12">
      <a:dk1>
        <a:srgbClr val="4D4D4D"/>
      </a:dk1>
      <a:lt1>
        <a:srgbClr val="FFFFFF"/>
      </a:lt1>
      <a:dk2>
        <a:srgbClr val="4D4D4D"/>
      </a:dk2>
      <a:lt2>
        <a:srgbClr val="0F3F68"/>
      </a:lt2>
      <a:accent1>
        <a:srgbClr val="30A6DF"/>
      </a:accent1>
      <a:accent2>
        <a:srgbClr val="76D0F8"/>
      </a:accent2>
      <a:accent3>
        <a:srgbClr val="FFFFFF"/>
      </a:accent3>
      <a:accent4>
        <a:srgbClr val="404040"/>
      </a:accent4>
      <a:accent5>
        <a:srgbClr val="ADD0EC"/>
      </a:accent5>
      <a:accent6>
        <a:srgbClr val="6ABCE1"/>
      </a:accent6>
      <a:hlink>
        <a:srgbClr val="1F7BB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2057D6"/>
        </a:lt2>
        <a:accent1>
          <a:srgbClr val="3D99F0"/>
        </a:accent1>
        <a:accent2>
          <a:srgbClr val="1280E4"/>
        </a:accent2>
        <a:accent3>
          <a:srgbClr val="FFFFFF"/>
        </a:accent3>
        <a:accent4>
          <a:srgbClr val="404040"/>
        </a:accent4>
        <a:accent5>
          <a:srgbClr val="AFCAF6"/>
        </a:accent5>
        <a:accent6>
          <a:srgbClr val="0F73CF"/>
        </a:accent6>
        <a:hlink>
          <a:srgbClr val="58AEF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519E"/>
        </a:lt2>
        <a:accent1>
          <a:srgbClr val="037AB9"/>
        </a:accent1>
        <a:accent2>
          <a:srgbClr val="019ACD"/>
        </a:accent2>
        <a:accent3>
          <a:srgbClr val="FFFFFF"/>
        </a:accent3>
        <a:accent4>
          <a:srgbClr val="404040"/>
        </a:accent4>
        <a:accent5>
          <a:srgbClr val="AABED9"/>
        </a:accent5>
        <a:accent6>
          <a:srgbClr val="018BBA"/>
        </a:accent6>
        <a:hlink>
          <a:srgbClr val="B0A6C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A3384"/>
        </a:lt2>
        <a:accent1>
          <a:srgbClr val="3075D1"/>
        </a:accent1>
        <a:accent2>
          <a:srgbClr val="63B1FF"/>
        </a:accent2>
        <a:accent3>
          <a:srgbClr val="FFFFFF"/>
        </a:accent3>
        <a:accent4>
          <a:srgbClr val="404040"/>
        </a:accent4>
        <a:accent5>
          <a:srgbClr val="ADBDE5"/>
        </a:accent5>
        <a:accent6>
          <a:srgbClr val="59A0E7"/>
        </a:accent6>
        <a:hlink>
          <a:srgbClr val="4390E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02B7A"/>
        </a:lt2>
        <a:accent1>
          <a:srgbClr val="50AAFF"/>
        </a:accent1>
        <a:accent2>
          <a:srgbClr val="5182BA"/>
        </a:accent2>
        <a:accent3>
          <a:srgbClr val="FFFFFF"/>
        </a:accent3>
        <a:accent4>
          <a:srgbClr val="404040"/>
        </a:accent4>
        <a:accent5>
          <a:srgbClr val="B3D2FF"/>
        </a:accent5>
        <a:accent6>
          <a:srgbClr val="4975A8"/>
        </a:accent6>
        <a:hlink>
          <a:srgbClr val="87C5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246D"/>
        </a:lt2>
        <a:accent1>
          <a:srgbClr val="225FB3"/>
        </a:accent1>
        <a:accent2>
          <a:srgbClr val="4EA8FF"/>
        </a:accent2>
        <a:accent3>
          <a:srgbClr val="FFFFFF"/>
        </a:accent3>
        <a:accent4>
          <a:srgbClr val="404040"/>
        </a:accent4>
        <a:accent5>
          <a:srgbClr val="ABB6D6"/>
        </a:accent5>
        <a:accent6>
          <a:srgbClr val="4698E7"/>
        </a:accent6>
        <a:hlink>
          <a:srgbClr val="61B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00236E"/>
        </a:lt2>
        <a:accent1>
          <a:srgbClr val="7399BE"/>
        </a:accent1>
        <a:accent2>
          <a:srgbClr val="4FA7FF"/>
        </a:accent2>
        <a:accent3>
          <a:srgbClr val="FFFFFF"/>
        </a:accent3>
        <a:accent4>
          <a:srgbClr val="404040"/>
        </a:accent4>
        <a:accent5>
          <a:srgbClr val="BCCADB"/>
        </a:accent5>
        <a:accent6>
          <a:srgbClr val="4797E7"/>
        </a:accent6>
        <a:hlink>
          <a:srgbClr val="D5E5F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00246C"/>
        </a:lt2>
        <a:accent1>
          <a:srgbClr val="1C79DA"/>
        </a:accent1>
        <a:accent2>
          <a:srgbClr val="5DB9FF"/>
        </a:accent2>
        <a:accent3>
          <a:srgbClr val="FFFFFF"/>
        </a:accent3>
        <a:accent4>
          <a:srgbClr val="404040"/>
        </a:accent4>
        <a:accent5>
          <a:srgbClr val="ABBEEA"/>
        </a:accent5>
        <a:accent6>
          <a:srgbClr val="53A7E7"/>
        </a:accent6>
        <a:hlink>
          <a:srgbClr val="0766B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062D6A"/>
        </a:lt2>
        <a:accent1>
          <a:srgbClr val="969696"/>
        </a:accent1>
        <a:accent2>
          <a:srgbClr val="46BBF5"/>
        </a:accent2>
        <a:accent3>
          <a:srgbClr val="FFFFFF"/>
        </a:accent3>
        <a:accent4>
          <a:srgbClr val="404040"/>
        </a:accent4>
        <a:accent5>
          <a:srgbClr val="C9C9C9"/>
        </a:accent5>
        <a:accent6>
          <a:srgbClr val="3FA9DE"/>
        </a:accent6>
        <a:hlink>
          <a:srgbClr val="10467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3436C"/>
        </a:lt2>
        <a:accent1>
          <a:srgbClr val="1F8FD0"/>
        </a:accent1>
        <a:accent2>
          <a:srgbClr val="2E3CA1"/>
        </a:accent2>
        <a:accent3>
          <a:srgbClr val="FFFFFF"/>
        </a:accent3>
        <a:accent4>
          <a:srgbClr val="404040"/>
        </a:accent4>
        <a:accent5>
          <a:srgbClr val="ABC6E4"/>
        </a:accent5>
        <a:accent6>
          <a:srgbClr val="293591"/>
        </a:accent6>
        <a:hlink>
          <a:srgbClr val="9B999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104573"/>
        </a:lt2>
        <a:accent1>
          <a:srgbClr val="46BBF6"/>
        </a:accent1>
        <a:accent2>
          <a:srgbClr val="63C8F6"/>
        </a:accent2>
        <a:accent3>
          <a:srgbClr val="FFFFFF"/>
        </a:accent3>
        <a:accent4>
          <a:srgbClr val="404040"/>
        </a:accent4>
        <a:accent5>
          <a:srgbClr val="B0DAFA"/>
        </a:accent5>
        <a:accent6>
          <a:srgbClr val="59B5DF"/>
        </a:accent6>
        <a:hlink>
          <a:srgbClr val="CBA47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0F3F68"/>
        </a:lt2>
        <a:accent1>
          <a:srgbClr val="30A6DF"/>
        </a:accent1>
        <a:accent2>
          <a:srgbClr val="76D0F8"/>
        </a:accent2>
        <a:accent3>
          <a:srgbClr val="FFFFFF"/>
        </a:accent3>
        <a:accent4>
          <a:srgbClr val="404040"/>
        </a:accent4>
        <a:accent5>
          <a:srgbClr val="ADD0EC"/>
        </a:accent5>
        <a:accent6>
          <a:srgbClr val="6ABCE1"/>
        </a:accent6>
        <a:hlink>
          <a:srgbClr val="1F7BB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1te.potx" id="{52C70C22-1C10-4884-8DA0-85586A247003}" vid="{E3E7AE21-19FD-4B1C-BD52-A9211FE2F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11288B9550A438CCDF922B2337DBA" ma:contentTypeVersion="7" ma:contentTypeDescription="Crée un document." ma:contentTypeScope="" ma:versionID="945f1cb6cc56549670e5db46343eaa5f">
  <xsd:schema xmlns:xsd="http://www.w3.org/2001/XMLSchema" xmlns:xs="http://www.w3.org/2001/XMLSchema" xmlns:p="http://schemas.microsoft.com/office/2006/metadata/properties" xmlns:ns3="497ea170-7ac5-4dc5-801d-9808aa5737dc" xmlns:ns4="2301f0a4-da34-4fa7-abb3-426e40ba261c" targetNamespace="http://schemas.microsoft.com/office/2006/metadata/properties" ma:root="true" ma:fieldsID="d08e8c5f5f80b30f997b8e351584d072" ns3:_="" ns4:_="">
    <xsd:import namespace="497ea170-7ac5-4dc5-801d-9808aa5737dc"/>
    <xsd:import namespace="2301f0a4-da34-4fa7-abb3-426e40ba261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ea170-7ac5-4dc5-801d-9808aa5737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1f0a4-da34-4fa7-abb3-426e40ba26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5737F4-7386-4A34-AF4E-5EB289DA7D14}">
  <ds:schemaRefs>
    <ds:schemaRef ds:uri="2301f0a4-da34-4fa7-abb3-426e40ba261c"/>
    <ds:schemaRef ds:uri="497ea170-7ac5-4dc5-801d-9808aa5737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19B74EE-8A6B-4BD8-92F0-39682D823D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D06D61-31A8-40B9-A506-B18044F3F27A}">
  <ds:schemaRefs>
    <ds:schemaRef ds:uri="2301f0a4-da34-4fa7-abb3-426e40ba261c"/>
    <ds:schemaRef ds:uri="497ea170-7ac5-4dc5-801d-9808aa5737d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395</Words>
  <Application>Microsoft Office PowerPoint</Application>
  <PresentationFormat>On-screen Show (4:3)</PresentationFormat>
  <Paragraphs>92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굴림</vt:lpstr>
      <vt:lpstr>roboto</vt:lpstr>
      <vt:lpstr>Times New Roman</vt:lpstr>
      <vt:lpstr>Wingdings</vt:lpstr>
      <vt:lpstr>template</vt:lpstr>
      <vt:lpstr>PowerPoint Presentation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Experimental Platform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Malak</cp:lastModifiedBy>
  <cp:revision>52</cp:revision>
  <dcterms:created xsi:type="dcterms:W3CDTF">2005-12-15T13:44:20Z</dcterms:created>
  <dcterms:modified xsi:type="dcterms:W3CDTF">2021-07-13T21:04:46Z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0x010100E8B11288B9550A438CCDF922B2337DBA</vt:lpwstr>
  </property>
</Properties>
</file>