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2" r:id="rId5"/>
    <p:sldId id="261" r:id="rId6"/>
    <p:sldId id="257" r:id="rId7"/>
    <p:sldId id="259" r:id="rId8"/>
    <p:sldId id="271" r:id="rId9"/>
    <p:sldId id="273" r:id="rId10"/>
    <p:sldId id="268" r:id="rId11"/>
    <p:sldId id="266" r:id="rId12"/>
    <p:sldId id="272" r:id="rId13"/>
    <p:sldId id="270" r:id="rId14"/>
    <p:sldId id="269" r:id="rId15"/>
    <p:sldId id="267" r:id="rId16"/>
    <p:sldId id="264" r:id="rId17"/>
    <p:sldId id="260" r:id="rId18"/>
    <p:sldId id="274" r:id="rId19"/>
    <p:sldId id="263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C4AE3-C8E5-4352-98CE-431F9EA1585B}" v="74" dt="2021-07-06T12:01:08.898"/>
    <p1510:client id="{B7E895ED-F902-48D8-B7F9-0C44BFB33086}" v="152" dt="2021-07-06T12:11:52.290"/>
    <p1510:client id="{BB756362-1BB6-A742-B592-104BD4EF7A1B}" v="968" dt="2021-07-06T12:32:3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0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199143B-5698-454A-BA17-B2B7BC20BC0A}" type="datetimeFigureOut">
              <a:rPr lang="ar-LB" smtClean="0"/>
              <a:t>01/09/1444</a:t>
            </a:fld>
            <a:endParaRPr lang="ar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C9127D5-4DEC-47CA-9D59-BA138A0E4D34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74729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27D5-4DEC-47CA-9D59-BA138A0E4D34}" type="slidenum">
              <a:rPr lang="ar-LB" smtClean="0"/>
              <a:t>15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7189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5157788"/>
            <a:ext cx="6048375" cy="1109662"/>
          </a:xfrm>
        </p:spPr>
        <p:txBody>
          <a:bodyPr/>
          <a:lstStyle>
            <a:lvl1pPr>
              <a:defRPr sz="3200" b="1">
                <a:solidFill>
                  <a:srgbClr val="080808"/>
                </a:solidFill>
              </a:defRPr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18213"/>
            <a:ext cx="6048375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43688" y="476250"/>
            <a:ext cx="2033587" cy="63817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476250"/>
            <a:ext cx="5951538" cy="63817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775075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67225" y="1268413"/>
            <a:ext cx="3776663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76250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7704138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47136FA-3668-44C0-8D68-AA2AF349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043"/>
            <a:ext cx="9144000" cy="436816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C8EA2-D082-491C-9756-80E062D79432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968720-20A4-4B4C-B88E-67D990CEA397}"/>
              </a:ext>
            </a:extLst>
          </p:cNvPr>
          <p:cNvSpPr txBox="1"/>
          <p:nvPr/>
        </p:nvSpPr>
        <p:spPr>
          <a:xfrm>
            <a:off x="7721700" y="6441682"/>
            <a:ext cx="14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17/05/2022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03357-09E5-4BA0-B38A-5BF0CFC31A31}"/>
              </a:ext>
            </a:extLst>
          </p:cNvPr>
          <p:cNvSpPr txBox="1"/>
          <p:nvPr/>
        </p:nvSpPr>
        <p:spPr>
          <a:xfrm>
            <a:off x="1215290" y="535613"/>
            <a:ext cx="63285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fr-FR" sz="3200" b="1" dirty="0">
                <a:latin typeface="Times New Roman"/>
                <a:cs typeface="Arial"/>
              </a:rPr>
              <a:t>D</a:t>
            </a:r>
            <a:r>
              <a:rPr lang="fr-FR" sz="3200" b="1" dirty="0" smtClean="0">
                <a:latin typeface="Times New Roman"/>
                <a:cs typeface="Arial"/>
              </a:rPr>
              <a:t>river </a:t>
            </a:r>
            <a:r>
              <a:rPr lang="fr-FR" sz="3200" b="1" dirty="0">
                <a:latin typeface="Times New Roman"/>
                <a:cs typeface="Arial"/>
              </a:rPr>
              <a:t>D</a:t>
            </a:r>
            <a:r>
              <a:rPr lang="fr-FR" sz="3200" b="1" dirty="0" smtClean="0">
                <a:latin typeface="Times New Roman"/>
                <a:cs typeface="Arial"/>
              </a:rPr>
              <a:t>rowsiness </a:t>
            </a:r>
            <a:r>
              <a:rPr lang="fr-FR" sz="3200" b="1" dirty="0">
                <a:latin typeface="Times New Roman"/>
                <a:cs typeface="Arial"/>
              </a:rPr>
              <a:t>D</a:t>
            </a:r>
            <a:r>
              <a:rPr lang="fr-FR" sz="3200" b="1" dirty="0" smtClean="0">
                <a:latin typeface="Times New Roman"/>
                <a:cs typeface="Arial"/>
              </a:rPr>
              <a:t>etection</a:t>
            </a:r>
            <a:endParaRPr lang="fr-FR" dirty="0"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F07F6D-3DE6-45E7-8168-07A0EBA1A9E4}"/>
              </a:ext>
            </a:extLst>
          </p:cNvPr>
          <p:cNvSpPr txBox="1"/>
          <p:nvPr/>
        </p:nvSpPr>
        <p:spPr>
          <a:xfrm>
            <a:off x="3114136" y="1413713"/>
            <a:ext cx="2915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 smtClean="0">
                <a:latin typeface="Times New Roman"/>
                <a:cs typeface="Arial"/>
              </a:rPr>
              <a:t>ADVP </a:t>
            </a:r>
            <a:r>
              <a:rPr lang="fr-FR" sz="3200" b="1" dirty="0">
                <a:latin typeface="Times New Roman"/>
                <a:cs typeface="Arial"/>
              </a:rPr>
              <a:t>Project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865CAB-16E3-466B-BCA5-42287791E13E}"/>
              </a:ext>
            </a:extLst>
          </p:cNvPr>
          <p:cNvSpPr txBox="1"/>
          <p:nvPr/>
        </p:nvSpPr>
        <p:spPr>
          <a:xfrm>
            <a:off x="6350100" y="5238329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Ali Al Hadi </a:t>
            </a:r>
            <a:r>
              <a:rPr lang="fr-FR" sz="2000" dirty="0" smtClean="0">
                <a:solidFill>
                  <a:schemeClr val="bg1"/>
                </a:solidFill>
                <a:latin typeface="Times New Roman"/>
                <a:cs typeface="Arial"/>
              </a:rPr>
              <a:t>Ayache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Times New Roman"/>
                <a:cs typeface="Arial"/>
              </a:rPr>
              <a:t>          </a:t>
            </a:r>
          </a:p>
          <a:p>
            <a:endParaRPr lang="fr-FR" sz="2000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endParaRPr lang="fr-FR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94F88-7918-44E3-9164-0AF9A28F7273}"/>
              </a:ext>
            </a:extLst>
          </p:cNvPr>
          <p:cNvSpPr txBox="1"/>
          <p:nvPr/>
        </p:nvSpPr>
        <p:spPr>
          <a:xfrm>
            <a:off x="663879" y="1570988"/>
            <a:ext cx="830073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it-IT" dirty="0"/>
              <a:t>Software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We used OpenCV</a:t>
            </a:r>
            <a:r>
              <a:rPr lang="en-US" dirty="0"/>
              <a:t>-Python to implement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OpenCV-Python is a library of python bindings designed to  solve computer vision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OpenCV-Python utilizes NumPy.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NumPy is a highly optimized library for numerical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Open-CV array structures are converted to and from NumPy arrays.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PySerial is a library for make connection between Python and Arduino.</a:t>
            </a:r>
            <a:endParaRPr lang="ar-L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28CCC-6C0F-41AE-B8C9-AF14CB37D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r="72261" b="61274"/>
          <a:stretch/>
        </p:blipFill>
        <p:spPr>
          <a:xfrm>
            <a:off x="2183747" y="4532092"/>
            <a:ext cx="2247552" cy="21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endParaRPr lang="fr-FR" dirty="0"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719B29-4305-4B10-9F70-CE41A1E9FF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r="9237"/>
          <a:stretch/>
        </p:blipFill>
        <p:spPr>
          <a:xfrm>
            <a:off x="589582" y="3272833"/>
            <a:ext cx="2204543" cy="16613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58B838-06DA-4DC7-9C4B-126020C39F25}"/>
              </a:ext>
            </a:extLst>
          </p:cNvPr>
          <p:cNvSpPr txBox="1"/>
          <p:nvPr/>
        </p:nvSpPr>
        <p:spPr>
          <a:xfrm>
            <a:off x="1005504" y="5057771"/>
            <a:ext cx="180534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IP Webcam</a:t>
            </a:r>
            <a:endParaRPr lang="ar-LB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711B23A-1D78-46F5-B614-FC91DF123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8" b="10942"/>
          <a:stretch/>
        </p:blipFill>
        <p:spPr>
          <a:xfrm>
            <a:off x="3735792" y="3272833"/>
            <a:ext cx="1999677" cy="16033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FF47F1-66A6-4F62-98EC-6C6D9A70D6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2" t="10170" r="22646" b="20351"/>
          <a:stretch/>
        </p:blipFill>
        <p:spPr>
          <a:xfrm>
            <a:off x="6831335" y="3272833"/>
            <a:ext cx="1734479" cy="15571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26A9B6-8B02-469D-ACC1-C0A59B6426A0}"/>
              </a:ext>
            </a:extLst>
          </p:cNvPr>
          <p:cNvSpPr txBox="1"/>
          <p:nvPr/>
        </p:nvSpPr>
        <p:spPr>
          <a:xfrm>
            <a:off x="4146719" y="5057771"/>
            <a:ext cx="15887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Arduino UNO</a:t>
            </a:r>
            <a:endParaRPr lang="ar-L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A32E4-4900-47F9-BD7D-01253DF55FBB}"/>
              </a:ext>
            </a:extLst>
          </p:cNvPr>
          <p:cNvSpPr txBox="1"/>
          <p:nvPr/>
        </p:nvSpPr>
        <p:spPr>
          <a:xfrm>
            <a:off x="7375863" y="5057771"/>
            <a:ext cx="15887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Buzzer</a:t>
            </a:r>
            <a:endParaRPr lang="ar-LB" sz="1600" dirty="0"/>
          </a:p>
        </p:txBody>
      </p:sp>
    </p:spTree>
    <p:extLst>
      <p:ext uri="{BB962C8B-B14F-4D97-AF65-F5344CB8AC3E}">
        <p14:creationId xmlns:p14="http://schemas.microsoft.com/office/powerpoint/2010/main" val="18307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BAC51E-4510-4BA8-97D8-17DF18ABB5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Methodology</a:t>
            </a:r>
            <a:endParaRPr lang="fr-FR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6F816-E730-468A-90A6-A548513AC756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11</a:t>
            </a:r>
            <a:endParaRPr lang="ar-L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794" t="26296" r="23710" b="18340"/>
          <a:stretch/>
        </p:blipFill>
        <p:spPr>
          <a:xfrm>
            <a:off x="155448" y="1299769"/>
            <a:ext cx="8458200" cy="50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13EFD-7023-48C1-B517-C9D0DFE4219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Results</a:t>
            </a:r>
            <a:endParaRPr lang="fr-FR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D5FD8-8A5F-4F11-8522-B907A68638F5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7870" b="40625"/>
          <a:stretch/>
        </p:blipFill>
        <p:spPr>
          <a:xfrm>
            <a:off x="417259" y="2020824"/>
            <a:ext cx="3596957" cy="2851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7644" b="41178"/>
          <a:stretch/>
        </p:blipFill>
        <p:spPr>
          <a:xfrm>
            <a:off x="4703471" y="2020824"/>
            <a:ext cx="3650245" cy="2851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3361" y="5164574"/>
            <a:ext cx="1627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AWAKE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8401" y="5134738"/>
            <a:ext cx="16276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SLEEPING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CB562-D905-455B-90E5-B70224E2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31" y="1637745"/>
            <a:ext cx="7704138" cy="4117779"/>
          </a:xfrm>
        </p:spPr>
        <p:txBody>
          <a:bodyPr/>
          <a:lstStyle/>
          <a:p>
            <a:r>
              <a:rPr lang="en-GB" dirty="0" smtClean="0">
                <a:ea typeface="+mn-lt"/>
                <a:cs typeface="+mn-lt"/>
              </a:rPr>
              <a:t>We </a:t>
            </a:r>
            <a:r>
              <a:rPr lang="en-GB" dirty="0">
                <a:ea typeface="+mn-lt"/>
                <a:cs typeface="+mn-lt"/>
              </a:rPr>
              <a:t>used yolov4-tiny to detect whether people were </a:t>
            </a:r>
            <a:r>
              <a:rPr lang="en-GB" dirty="0" smtClean="0">
                <a:ea typeface="+mn-lt"/>
                <a:cs typeface="+mn-lt"/>
              </a:rPr>
              <a:t>detect closed-open eyes. </a:t>
            </a:r>
          </a:p>
          <a:p>
            <a:r>
              <a:rPr lang="en-GB" dirty="0" smtClean="0">
                <a:ea typeface="+mn-lt"/>
                <a:cs typeface="+mn-lt"/>
              </a:rPr>
              <a:t>We can used it in car or train.</a:t>
            </a:r>
          </a:p>
          <a:p>
            <a:r>
              <a:rPr lang="en-GB" dirty="0" smtClean="0">
                <a:ea typeface="+mn-lt"/>
                <a:cs typeface="+mn-lt"/>
              </a:rPr>
              <a:t>The </a:t>
            </a:r>
            <a:r>
              <a:rPr lang="en-GB" dirty="0">
                <a:ea typeface="+mn-lt"/>
                <a:cs typeface="+mn-lt"/>
              </a:rPr>
              <a:t>model was tested with images and real-time video streams. </a:t>
            </a:r>
          </a:p>
          <a:p>
            <a:r>
              <a:rPr lang="en-GB" dirty="0">
                <a:ea typeface="+mn-lt"/>
                <a:cs typeface="+mn-lt"/>
              </a:rPr>
              <a:t>Even though the accuracy of the model is around 80%, the optimization of the model is a continuous process</a:t>
            </a:r>
            <a:endParaRPr lang="en-GB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7CC48-4CB3-43F9-A83D-36B008E069B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5A8B0-BB2B-41C1-857D-A42BE0CF5936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13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7740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CB562-D905-455B-90E5-B70224E2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46" y="1761502"/>
            <a:ext cx="8336387" cy="4117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We can improve this project to give ability for more classes, if a guy is having only one eye open</a:t>
            </a:r>
            <a:r>
              <a:rPr lang="en-US" dirty="0" smtClean="0">
                <a:cs typeface="Arial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We can upgrade this application with self driven cars that can handle the situation</a:t>
            </a:r>
            <a:r>
              <a:rPr lang="en-US" dirty="0" smtClean="0">
                <a:cs typeface="Arial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We can add emergency call if the person does not wake up.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7CC48-4CB3-43F9-A83D-36B008E069B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4441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5F291-F801-44CC-9021-271853AB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33" y="2210844"/>
            <a:ext cx="7071534" cy="2369059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latin typeface="Times New Roman"/>
                <a:ea typeface="+mn-lt"/>
                <a:cs typeface="+mn-lt"/>
              </a:rPr>
              <a:t>Thank You for your attention! I would be glad to answer your questions.</a:t>
            </a:r>
            <a:endParaRPr lang="fr-FR" sz="3600" dirty="0">
              <a:latin typeface="Times New Roman"/>
              <a:cs typeface="Arial"/>
            </a:endParaRP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7E4FCD62-7DA7-49CF-9042-34188F162E09}"/>
              </a:ext>
            </a:extLst>
          </p:cNvPr>
          <p:cNvSpPr/>
          <p:nvPr/>
        </p:nvSpPr>
        <p:spPr>
          <a:xfrm>
            <a:off x="6713951" y="4552807"/>
            <a:ext cx="1603332" cy="140291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2308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80FDE2A-4078-409F-89F8-6B4AF5522A9B}"/>
              </a:ext>
            </a:extLst>
          </p:cNvPr>
          <p:cNvSpPr txBox="1"/>
          <p:nvPr/>
        </p:nvSpPr>
        <p:spPr>
          <a:xfrm>
            <a:off x="1907704" y="289282"/>
            <a:ext cx="53285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/>
                <a:cs typeface="Arial"/>
              </a:rPr>
              <a:t>Contents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B21B4F-9031-413F-BFF3-C1B5886564C8}"/>
              </a:ext>
            </a:extLst>
          </p:cNvPr>
          <p:cNvSpPr txBox="1"/>
          <p:nvPr/>
        </p:nvSpPr>
        <p:spPr>
          <a:xfrm>
            <a:off x="151969" y="1607505"/>
            <a:ext cx="8992031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Objectives................................................................................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...….......................................................3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CNN:Convolution Neural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…………………………4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YOLO:</a:t>
            </a:r>
            <a:r>
              <a:rPr lang="en-US" sz="2800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Only Look Once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……….……………….……..5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Detection........................................................................6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Model………………………………..………………………7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Platform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..………………………………….…8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Methodology…………………………………...…………..11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…..............................................................................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...............................................13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114" y="347303"/>
            <a:ext cx="5400675" cy="649287"/>
          </a:xfrm>
          <a:effectLst/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Objectives</a:t>
            </a:r>
            <a:endParaRPr 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976" y="1456572"/>
            <a:ext cx="6550294" cy="4140200"/>
          </a:xfrm>
        </p:spPr>
        <p:txBody>
          <a:bodyPr/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study eyes detection and recognition techniques. </a:t>
            </a:r>
            <a:endParaRPr lang="en-US" sz="2000" dirty="0" smtClean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design a system that can detect and recognize open or </a:t>
            </a:r>
            <a:r>
              <a:rPr lang="en-US" sz="2000" dirty="0" smtClean="0"/>
              <a:t>closed </a:t>
            </a:r>
            <a:r>
              <a:rPr lang="en-US" sz="2000" dirty="0"/>
              <a:t>eyes not in </a:t>
            </a:r>
            <a:r>
              <a:rPr lang="en-US" sz="2000" dirty="0" smtClean="0"/>
              <a:t>real time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implement the system on Arduino</a:t>
            </a:r>
            <a:r>
              <a:rPr lang="en-US" sz="2000" dirty="0" smtClean="0"/>
              <a:t>.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method attains accuracy up to 97.80%</a:t>
            </a:r>
          </a:p>
          <a:p>
            <a:pPr>
              <a:lnSpc>
                <a:spcPct val="80000"/>
              </a:lnSpc>
              <a:buSzPct val="120000"/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>
              <a:lnSpc>
                <a:spcPct val="80000"/>
              </a:lnSpc>
              <a:buSzPct val="120000"/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>
              <a:lnSpc>
                <a:spcPct val="80000"/>
              </a:lnSpc>
              <a:buSzPct val="120000"/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>
              <a:lnSpc>
                <a:spcPct val="80000"/>
              </a:lnSpc>
              <a:buSzPct val="120000"/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>
              <a:lnSpc>
                <a:spcPct val="80000"/>
              </a:lnSpc>
              <a:buSzPct val="120000"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latin typeface="+mj-lt"/>
              <a:ea typeface="굴림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1647D-384A-4127-A0AA-6A3DAA3B0FAF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L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7" y="4237659"/>
            <a:ext cx="3520463" cy="1980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15" y="4232276"/>
            <a:ext cx="2562549" cy="191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Background </a:t>
            </a:r>
            <a:r>
              <a:rPr lang="en-GB" dirty="0">
                <a:latin typeface="Times New Roman"/>
                <a:cs typeface="Times New Roman"/>
              </a:rPr>
              <a:t>Material</a:t>
            </a:r>
            <a:endParaRPr lang="fr-FR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50362-BCC6-4D3A-B1D4-C7D8EABC6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/>
          <a:stretch/>
        </p:blipFill>
        <p:spPr>
          <a:xfrm>
            <a:off x="447011" y="1302646"/>
            <a:ext cx="3861942" cy="3961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27661-52F7-49DD-A714-8DE6198F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6" b="97938" l="9218" r="95950">
                        <a14:foregroundMark x1="9218" y1="72852" x2="43156" y2="60825"/>
                        <a14:foregroundMark x1="43156" y1="60825" x2="60056" y2="48454"/>
                        <a14:foregroundMark x1="60056" y1="48454" x2="78352" y2="39863"/>
                        <a14:foregroundMark x1="78352" y1="39863" x2="84637" y2="27835"/>
                        <a14:foregroundMark x1="84637" y1="27835" x2="85894" y2="27148"/>
                        <a14:foregroundMark x1="10754" y1="65292" x2="54190" y2="47079"/>
                        <a14:foregroundMark x1="54190" y1="47079" x2="75279" y2="52577"/>
                        <a14:foregroundMark x1="75279" y1="52577" x2="85475" y2="32646"/>
                        <a14:foregroundMark x1="85475" y1="32646" x2="92179" y2="39863"/>
                        <a14:foregroundMark x1="92179" y1="39863" x2="76117" y2="54296"/>
                        <a14:foregroundMark x1="76117" y1="54296" x2="18715" y2="74570"/>
                        <a14:foregroundMark x1="18715" y1="74570" x2="12151" y2="86942"/>
                        <a14:foregroundMark x1="12151" y1="86942" x2="22067" y2="90034"/>
                        <a14:foregroundMark x1="22067" y1="90034" x2="43296" y2="72509"/>
                        <a14:foregroundMark x1="43296" y1="72509" x2="62430" y2="70447"/>
                        <a14:foregroundMark x1="62430" y1="70447" x2="70112" y2="54639"/>
                        <a14:foregroundMark x1="70112" y1="54639" x2="79050" y2="50859"/>
                        <a14:foregroundMark x1="79050" y1="50859" x2="85754" y2="36426"/>
                        <a14:foregroundMark x1="85754" y1="36426" x2="86173" y2="25430"/>
                        <a14:foregroundMark x1="48743" y1="41237" x2="41480" y2="47079"/>
                        <a14:foregroundMark x1="41480" y1="47079" x2="71369" y2="36082"/>
                        <a14:foregroundMark x1="71369" y1="36082" x2="55447" y2="38488"/>
                        <a14:foregroundMark x1="55447" y1="38488" x2="66341" y2="31615"/>
                        <a14:foregroundMark x1="66341" y1="31615" x2="80587" y2="34021"/>
                        <a14:foregroundMark x1="80587" y1="34021" x2="95950" y2="24399"/>
                        <a14:foregroundMark x1="95950" y1="24399" x2="77654" y2="24399"/>
                        <a14:foregroundMark x1="77654" y1="24399" x2="76257" y2="24742"/>
                        <a14:foregroundMark x1="88268" y1="44674" x2="83101" y2="56014"/>
                        <a14:foregroundMark x1="83101" y1="56014" x2="59358" y2="80756"/>
                        <a14:foregroundMark x1="59358" y1="80756" x2="61732" y2="54296"/>
                        <a14:foregroundMark x1="61732" y1="54296" x2="37011" y2="30241"/>
                        <a14:foregroundMark x1="11732" y1="93127" x2="29749" y2="94845"/>
                        <a14:foregroundMark x1="29749" y1="94845" x2="48045" y2="74914"/>
                        <a14:foregroundMark x1="48045" y1="74914" x2="49441" y2="80412"/>
                        <a14:foregroundMark x1="39246" y1="82474" x2="49162" y2="86598"/>
                        <a14:foregroundMark x1="49162" y1="86598" x2="55866" y2="77663"/>
                        <a14:foregroundMark x1="55866" y1="77663" x2="55587" y2="76976"/>
                        <a14:foregroundMark x1="11453" y1="95189" x2="18994" y2="97938"/>
                        <a14:foregroundMark x1="18994" y1="97938" x2="19413" y2="97938"/>
                        <a14:foregroundMark x1="16760" y1="58419" x2="24581" y2="59450"/>
                        <a14:foregroundMark x1="24581" y1="59450" x2="33380" y2="49141"/>
                        <a14:foregroundMark x1="33380" y1="49141" x2="53771" y2="40550"/>
                        <a14:foregroundMark x1="53492" y1="34021" x2="64944" y2="36770"/>
                        <a14:foregroundMark x1="64944" y1="36770" x2="68436" y2="34364"/>
                        <a14:foregroundMark x1="87989" y1="52234" x2="85754" y2="52234"/>
                        <a14:foregroundMark x1="90084" y1="54983" x2="89246" y2="36082"/>
                        <a14:foregroundMark x1="89246" y1="36082" x2="90922" y2="42955"/>
                        <a14:foregroundMark x1="88408" y1="19244" x2="88966" y2="24399"/>
                        <a14:foregroundMark x1="77095" y1="26460" x2="68017" y2="34364"/>
                        <a14:foregroundMark x1="68017" y1="34364" x2="77933" y2="28179"/>
                        <a14:foregroundMark x1="77933" y1="28179" x2="49721" y2="36426"/>
                        <a14:foregroundMark x1="49721" y1="36426" x2="48324" y2="35052"/>
                        <a14:foregroundMark x1="13547" y1="64261" x2="39106" y2="45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82" y="3576392"/>
            <a:ext cx="6935476" cy="2818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89282-8167-4DCC-9910-0D8993781F06}"/>
              </a:ext>
            </a:extLst>
          </p:cNvPr>
          <p:cNvSpPr txBox="1"/>
          <p:nvPr/>
        </p:nvSpPr>
        <p:spPr>
          <a:xfrm>
            <a:off x="3710371" y="6382109"/>
            <a:ext cx="267327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object detection algorithms</a:t>
            </a:r>
            <a:endParaRPr lang="ar-L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D2421-904B-46BF-A516-CF2CE046DCDF}"/>
              </a:ext>
            </a:extLst>
          </p:cNvPr>
          <p:cNvSpPr txBox="1"/>
          <p:nvPr/>
        </p:nvSpPr>
        <p:spPr>
          <a:xfrm>
            <a:off x="198453" y="5139855"/>
            <a:ext cx="217952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600" dirty="0"/>
              <a:t>computer-vision-versus-deep-learning-AI-400</a:t>
            </a:r>
            <a:endParaRPr lang="ar-L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670DA-2012-4731-8D50-3F78C346AEBA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5588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CNN:Convolution Neural Network</a:t>
            </a:r>
            <a:endParaRPr lang="fr-FR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B5440-D4B7-48B2-B5E8-6F533DBC009B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L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93D2C9-D870-482C-A169-3D6EEA9B9209}"/>
              </a:ext>
            </a:extLst>
          </p:cNvPr>
          <p:cNvSpPr/>
          <p:nvPr/>
        </p:nvSpPr>
        <p:spPr>
          <a:xfrm>
            <a:off x="731648" y="5138322"/>
            <a:ext cx="768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95858"/>
                </a:solidFill>
                <a:latin typeface="roboto"/>
              </a:rPr>
              <a:t>It takes the  image in a single instance and predicts the bounding box coordinates and class probabilities for these boxes.</a:t>
            </a:r>
            <a:endParaRPr lang="ar-L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CD1DB-319E-4C6F-80F2-05D3C9D2E0B1}"/>
              </a:ext>
            </a:extLst>
          </p:cNvPr>
          <p:cNvSpPr txBox="1"/>
          <p:nvPr/>
        </p:nvSpPr>
        <p:spPr>
          <a:xfrm>
            <a:off x="3545891" y="4687542"/>
            <a:ext cx="205221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YOLO-Design</a:t>
            </a:r>
            <a:endParaRPr lang="ar-L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68821-4AFC-4386-A7B6-3DFB3133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0" y="1492086"/>
            <a:ext cx="4421342" cy="3083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YOLO:</a:t>
            </a:r>
            <a:r>
              <a:rPr lang="en-US" dirty="0" smtClean="0">
                <a:latin typeface="roboto"/>
              </a:rPr>
              <a:t>You </a:t>
            </a:r>
            <a:r>
              <a:rPr lang="en-US" dirty="0">
                <a:latin typeface="roboto"/>
              </a:rPr>
              <a:t>Only Look </a:t>
            </a:r>
            <a:r>
              <a:rPr lang="en-US" dirty="0" smtClean="0">
                <a:latin typeface="roboto"/>
              </a:rPr>
              <a:t>Once</a:t>
            </a:r>
            <a:endParaRPr lang="fr-FR" dirty="0"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3ADBA-D0AF-4AE9-BD04-1D96449B4C09}"/>
              </a:ext>
            </a:extLst>
          </p:cNvPr>
          <p:cNvSpPr/>
          <p:nvPr/>
        </p:nvSpPr>
        <p:spPr>
          <a:xfrm>
            <a:off x="731648" y="5896879"/>
            <a:ext cx="7545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333333"/>
                </a:solidFill>
                <a:latin typeface="roboto"/>
              </a:rPr>
              <a:t>The 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biggest advantage of using YOLO is its super speed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 – it’s incredibly fast and can process </a:t>
            </a:r>
            <a:r>
              <a:rPr lang="en-US" dirty="0" smtClean="0">
                <a:solidFill>
                  <a:srgbClr val="595858"/>
                </a:solidFill>
                <a:latin typeface="roboto"/>
              </a:rPr>
              <a:t>many 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frames per second. YOLO also understands generalized object representation.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L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595858"/>
              </a:solidFill>
              <a:latin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5440-D4B7-48B2-B5E8-6F533DBC009B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5881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Face Detection</a:t>
            </a:r>
            <a:endParaRPr lang="fr-FR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ECF88-4E57-487B-8BFF-DAFA75F67D11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ar-L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8295B-E562-44D4-8664-0ECEE03C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30" y="3114005"/>
            <a:ext cx="2857500" cy="148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9DE5C-FBFC-439F-9D85-4ADC4DE594EA}"/>
              </a:ext>
            </a:extLst>
          </p:cNvPr>
          <p:cNvSpPr txBox="1"/>
          <p:nvPr/>
        </p:nvSpPr>
        <p:spPr>
          <a:xfrm>
            <a:off x="5749445" y="4887411"/>
            <a:ext cx="24551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ROI face detection</a:t>
            </a:r>
            <a:endParaRPr lang="ar-L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2" y="1989561"/>
            <a:ext cx="3218116" cy="32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BAC51E-4510-4BA8-97D8-17DF18ABB5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Model</a:t>
            </a:r>
            <a:endParaRPr lang="fr-FR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8626-E110-402A-944C-08B2840252FD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L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11CF5-3790-4341-BDB0-2A67D86B35C5}"/>
              </a:ext>
            </a:extLst>
          </p:cNvPr>
          <p:cNvSpPr txBox="1"/>
          <p:nvPr/>
        </p:nvSpPr>
        <p:spPr>
          <a:xfrm>
            <a:off x="7868433" y="65345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</a:t>
            </a:r>
            <a:endParaRPr lang="ar-L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00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528" y="463724"/>
            <a:ext cx="7705725" cy="508000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r>
              <a:rPr lang="fr-FR" dirty="0">
                <a:cs typeface="Arial"/>
              </a:rPr>
              <a:t/>
            </a:r>
            <a:br>
              <a:rPr lang="fr-FR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54" y="1594089"/>
            <a:ext cx="7704138" cy="5589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Tools and Technology</a:t>
            </a:r>
          </a:p>
          <a:p>
            <a:r>
              <a:rPr lang="en-US" dirty="0"/>
              <a:t>Operating System: Windows 10, 64 bit</a:t>
            </a:r>
          </a:p>
          <a:p>
            <a:r>
              <a:rPr lang="en-US" dirty="0"/>
              <a:t>Hardware: </a:t>
            </a:r>
            <a:r>
              <a:rPr lang="en-US" dirty="0" smtClean="0"/>
              <a:t>8 </a:t>
            </a:r>
            <a:r>
              <a:rPr lang="en-US" dirty="0"/>
              <a:t>GB-RAM, </a:t>
            </a:r>
            <a:r>
              <a:rPr lang="en-US" dirty="0" smtClean="0"/>
              <a:t>Webcam-Arduino</a:t>
            </a:r>
            <a:endParaRPr lang="en-US" dirty="0"/>
          </a:p>
          <a:p>
            <a:r>
              <a:rPr lang="en-US" dirty="0"/>
              <a:t> Programming Language: </a:t>
            </a:r>
            <a:r>
              <a:rPr lang="en-US" dirty="0" smtClean="0"/>
              <a:t>Python-C</a:t>
            </a:r>
            <a:endParaRPr lang="en-US" dirty="0"/>
          </a:p>
          <a:p>
            <a:r>
              <a:rPr lang="en-US" dirty="0"/>
              <a:t>Computer Vision Library: OpenCV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11CF5-3790-4341-BDB0-2A67D86B35C5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8</a:t>
            </a:r>
            <a:endParaRPr lang="ar-L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9EE42-149D-4621-B919-65C75DE2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66" y="4783965"/>
            <a:ext cx="4489798" cy="13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0F3F68"/>
      </a:lt2>
      <a:accent1>
        <a:srgbClr val="30A6DF"/>
      </a:accent1>
      <a:accent2>
        <a:srgbClr val="76D0F8"/>
      </a:accent2>
      <a:accent3>
        <a:srgbClr val="FFFFFF"/>
      </a:accent3>
      <a:accent4>
        <a:srgbClr val="404040"/>
      </a:accent4>
      <a:accent5>
        <a:srgbClr val="ADD0EC"/>
      </a:accent5>
      <a:accent6>
        <a:srgbClr val="6ABCE1"/>
      </a:accent6>
      <a:hlink>
        <a:srgbClr val="1F7BB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1te.potx" id="{52C70C22-1C10-4884-8DA0-85586A247003}" vid="{E3E7AE21-19FD-4B1C-BD52-A9211FE2F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1288B9550A438CCDF922B2337DBA" ma:contentTypeVersion="7" ma:contentTypeDescription="Crée un document." ma:contentTypeScope="" ma:versionID="945f1cb6cc56549670e5db46343eaa5f">
  <xsd:schema xmlns:xsd="http://www.w3.org/2001/XMLSchema" xmlns:xs="http://www.w3.org/2001/XMLSchema" xmlns:p="http://schemas.microsoft.com/office/2006/metadata/properties" xmlns:ns3="497ea170-7ac5-4dc5-801d-9808aa5737dc" xmlns:ns4="2301f0a4-da34-4fa7-abb3-426e40ba261c" targetNamespace="http://schemas.microsoft.com/office/2006/metadata/properties" ma:root="true" ma:fieldsID="d08e8c5f5f80b30f997b8e351584d072" ns3:_="" ns4:_="">
    <xsd:import namespace="497ea170-7ac5-4dc5-801d-9808aa5737dc"/>
    <xsd:import namespace="2301f0a4-da34-4fa7-abb3-426e40ba26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ea170-7ac5-4dc5-801d-9808aa5737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f0a4-da34-4fa7-abb3-426e40ba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B74EE-8A6B-4BD8-92F0-39682D823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5737F4-7386-4A34-AF4E-5EB289DA7D14}">
  <ds:schemaRefs>
    <ds:schemaRef ds:uri="2301f0a4-da34-4fa7-abb3-426e40ba261c"/>
    <ds:schemaRef ds:uri="497ea170-7ac5-4dc5-801d-9808aa5737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D06D61-31A8-40B9-A506-B18044F3F27A}">
  <ds:schemaRefs>
    <ds:schemaRef ds:uri="2301f0a4-da34-4fa7-abb3-426e40ba261c"/>
    <ds:schemaRef ds:uri="497ea170-7ac5-4dc5-801d-9808aa5737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351</Words>
  <Application>Microsoft Office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굴림</vt:lpstr>
      <vt:lpstr>roboto</vt:lpstr>
      <vt:lpstr>Times New Roman</vt:lpstr>
      <vt:lpstr>Wingdings</vt:lpstr>
      <vt:lpstr>template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Platform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Hadi</cp:lastModifiedBy>
  <cp:revision>65</cp:revision>
  <dcterms:created xsi:type="dcterms:W3CDTF">2005-12-15T13:44:20Z</dcterms:created>
  <dcterms:modified xsi:type="dcterms:W3CDTF">2023-03-22T11:40:31Z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0x010100E8B11288B9550A438CCDF922B2337DBA</vt:lpwstr>
  </property>
</Properties>
</file>