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4"/>
  </p:notesMasterIdLst>
  <p:sldIdLst>
    <p:sldId id="256" r:id="rId2"/>
    <p:sldId id="260" r:id="rId3"/>
    <p:sldId id="263" r:id="rId4"/>
    <p:sldId id="279" r:id="rId5"/>
    <p:sldId id="267" r:id="rId6"/>
    <p:sldId id="261" r:id="rId7"/>
    <p:sldId id="269" r:id="rId8"/>
    <p:sldId id="268" r:id="rId9"/>
    <p:sldId id="270" r:id="rId10"/>
    <p:sldId id="275" r:id="rId11"/>
    <p:sldId id="271" r:id="rId12"/>
    <p:sldId id="277" r:id="rId13"/>
    <p:sldId id="276" r:id="rId14"/>
    <p:sldId id="272" r:id="rId15"/>
    <p:sldId id="273" r:id="rId16"/>
    <p:sldId id="274" r:id="rId17"/>
    <p:sldId id="262" r:id="rId18"/>
    <p:sldId id="266" r:id="rId19"/>
    <p:sldId id="278" r:id="rId20"/>
    <p:sldId id="265" r:id="rId21"/>
    <p:sldId id="280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B81D3-25A6-49ED-901F-23B417722F39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BEA28-A6E7-40C7-A406-94CCB8C92F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271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12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3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BEA28-A6E7-40C7-A406-94CCB8C92F1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7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43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43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65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6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8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1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2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2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F4F0-5069-4539-8BE4-7508279DD502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B8A579-C7CD-4C8D-9D40-2315C33B180F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73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neuralnet/neuralnet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Hadigilan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hadigilan/AIFinance_tutorial1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0985-9E6E-4617-AE7A-DE258B7F8B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Artificial Intelligence in Finance</a:t>
            </a:r>
            <a:br>
              <a:rPr lang="en-GB" dirty="0"/>
            </a:br>
            <a:r>
              <a:rPr lang="en-GB" sz="4400" i="1" dirty="0">
                <a:solidFill>
                  <a:schemeClr val="accent2">
                    <a:lumMod val="50000"/>
                  </a:schemeClr>
                </a:solidFill>
              </a:rPr>
              <a:t>Multilayer Perceptron in R</a:t>
            </a:r>
            <a:endParaRPr lang="en-GB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875C0-B3A8-4822-9850-DAFB1817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106" y="3531205"/>
            <a:ext cx="8561746" cy="2541430"/>
          </a:xfrm>
        </p:spPr>
        <p:txBody>
          <a:bodyPr>
            <a:normAutofit/>
          </a:bodyPr>
          <a:lstStyle/>
          <a:p>
            <a:r>
              <a:rPr lang="en-GB" cap="none" dirty="0"/>
              <a:t>Hadi Movaghari</a:t>
            </a:r>
          </a:p>
          <a:p>
            <a:r>
              <a:rPr lang="en-GB" cap="none" dirty="0"/>
              <a:t>2022-2023</a:t>
            </a:r>
            <a:endParaRPr lang="fa-IR" cap="none" dirty="0"/>
          </a:p>
          <a:p>
            <a:endParaRPr lang="fa-IR" cap="none" dirty="0"/>
          </a:p>
          <a:p>
            <a:endParaRPr lang="en-GB" b="0" i="0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28896-EA78-4EFE-8520-AA7B105C6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2298"/>
            <a:ext cx="2349910" cy="11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05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2: Summarizing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42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To produce the standard deviation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apply(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, 2, </a:t>
            </a:r>
            <a:r>
              <a:rPr lang="en-GB" dirty="0" err="1">
                <a:solidFill>
                  <a:srgbClr val="FF0000"/>
                </a:solidFill>
              </a:rPr>
              <a:t>sd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1600" dirty="0"/>
              <a:t>apply, </a:t>
            </a:r>
            <a:r>
              <a:rPr lang="en-GB" sz="1600" dirty="0" err="1"/>
              <a:t>lapply</a:t>
            </a:r>
            <a:r>
              <a:rPr lang="en-GB" sz="1600" dirty="0"/>
              <a:t>, </a:t>
            </a:r>
            <a:r>
              <a:rPr lang="en-GB" sz="1600" dirty="0" err="1"/>
              <a:t>sapply</a:t>
            </a:r>
            <a:r>
              <a:rPr lang="en-GB" sz="1600" dirty="0"/>
              <a:t>, </a:t>
            </a:r>
            <a:r>
              <a:rPr lang="en-GB" sz="1600" dirty="0" err="1"/>
              <a:t>tapply</a:t>
            </a:r>
            <a:r>
              <a:rPr lang="en-GB" sz="1600" dirty="0"/>
              <a:t> are functions to </a:t>
            </a:r>
            <a:r>
              <a:rPr lang="en-US" sz="1600" dirty="0"/>
              <a:t>make the operations easier.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/>
              <a:t>the argument 2 refers to column. You can produce </a:t>
            </a:r>
            <a:r>
              <a:rPr lang="en-US" sz="1600" dirty="0" err="1"/>
              <a:t>sd</a:t>
            </a:r>
            <a:r>
              <a:rPr lang="en-US" sz="1600" dirty="0"/>
              <a:t> for each row by argument 1 (But it doesn’t mean!)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 err="1"/>
              <a:t>sd</a:t>
            </a:r>
            <a:r>
              <a:rPr lang="en-US" sz="1600" dirty="0"/>
              <a:t> is a built-in function to calculate standard deviation</a:t>
            </a:r>
            <a:endParaRPr lang="en-GB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58E5B-2608-5999-4F1A-990D12BD4AD7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6909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3: Visualizing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To produce a histogram plot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hist(</a:t>
            </a:r>
            <a:r>
              <a:rPr lang="en-US" dirty="0" err="1">
                <a:solidFill>
                  <a:srgbClr val="FF0000"/>
                </a:solidFill>
              </a:rPr>
              <a:t>mydata$fico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xlab</a:t>
            </a:r>
            <a:r>
              <a:rPr lang="en-US" dirty="0">
                <a:solidFill>
                  <a:srgbClr val="FF0000"/>
                </a:solidFill>
              </a:rPr>
              <a:t>="credit score", col="green",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			main="histogram of credit score")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>
                <a:solidFill>
                  <a:srgbClr val="FF0000"/>
                </a:solidFill>
              </a:rPr>
              <a:t>hist</a:t>
            </a:r>
            <a:r>
              <a:rPr lang="it-IT" dirty="0"/>
              <a:t> is a built-in function to produce </a:t>
            </a:r>
            <a:r>
              <a:rPr lang="en-GB" dirty="0"/>
              <a:t>histogram plot</a:t>
            </a: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FF0000"/>
                </a:solidFill>
              </a:rPr>
              <a:t>xlab</a:t>
            </a:r>
            <a:r>
              <a:rPr lang="en-US" dirty="0"/>
              <a:t> argument to determine the x-axis label</a:t>
            </a:r>
            <a:r>
              <a:rPr lang="en-GB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0000"/>
                </a:solidFill>
              </a:rPr>
              <a:t>col</a:t>
            </a:r>
            <a:r>
              <a:rPr lang="en-GB" dirty="0"/>
              <a:t> to change the colour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argument to change the title of the figure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put names between “ ”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288E9-E731-3A28-B18E-5B0C22493AFE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DC4E7-6AE5-49D7-5065-36D0CC02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760" y="2866140"/>
            <a:ext cx="3589081" cy="31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3: Visualizing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To produce a </a:t>
            </a:r>
            <a:r>
              <a:rPr lang="en-GB" dirty="0" err="1"/>
              <a:t>scaterplot</a:t>
            </a:r>
            <a:endParaRPr lang="en-GB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plot(</a:t>
            </a:r>
            <a:r>
              <a:rPr lang="en-US" dirty="0" err="1">
                <a:solidFill>
                  <a:srgbClr val="FF0000"/>
                </a:solidFill>
              </a:rPr>
              <a:t>mydata$dti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mydata$fico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xlab</a:t>
            </a:r>
            <a:r>
              <a:rPr lang="en-US" dirty="0">
                <a:solidFill>
                  <a:srgbClr val="FF0000"/>
                </a:solidFill>
              </a:rPr>
              <a:t>="debt-to-income ratio", </a:t>
            </a:r>
            <a:r>
              <a:rPr lang="en-US" dirty="0" err="1">
                <a:solidFill>
                  <a:srgbClr val="FF0000"/>
                </a:solidFill>
              </a:rPr>
              <a:t>ylab</a:t>
            </a:r>
            <a:r>
              <a:rPr lang="en-US" dirty="0">
                <a:solidFill>
                  <a:srgbClr val="FF0000"/>
                </a:solidFill>
              </a:rPr>
              <a:t>="credit score")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lines(lowess(</a:t>
            </a:r>
            <a:r>
              <a:rPr lang="en-US" dirty="0" err="1">
                <a:solidFill>
                  <a:srgbClr val="FF0000"/>
                </a:solidFill>
              </a:rPr>
              <a:t>mydata$dti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mydata$fico</a:t>
            </a:r>
            <a:r>
              <a:rPr lang="en-US" dirty="0">
                <a:solidFill>
                  <a:srgbClr val="FF0000"/>
                </a:solidFill>
              </a:rPr>
              <a:t>), col="red", </a:t>
            </a:r>
            <a:r>
              <a:rPr lang="en-US" dirty="0" err="1">
                <a:solidFill>
                  <a:srgbClr val="FF0000"/>
                </a:solidFill>
              </a:rPr>
              <a:t>lwd</a:t>
            </a:r>
            <a:r>
              <a:rPr lang="en-US" dirty="0">
                <a:solidFill>
                  <a:srgbClr val="FF0000"/>
                </a:solidFill>
              </a:rPr>
              <a:t>=2)</a:t>
            </a: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lowess</a:t>
            </a:r>
            <a:r>
              <a:rPr lang="en-US" dirty="0"/>
              <a:t> fits a smooth curve (It is a good technique</a:t>
            </a:r>
          </a:p>
          <a:p>
            <a:pPr marL="0" indent="0">
              <a:buNone/>
            </a:pPr>
            <a:r>
              <a:rPr lang="en-US" dirty="0"/>
              <a:t>to discover patterns in data)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0000"/>
                </a:solidFill>
              </a:rPr>
              <a:t>lines </a:t>
            </a:r>
            <a:r>
              <a:rPr lang="en-GB" sz="2100" dirty="0"/>
              <a:t>add the smooth curve to existing plot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FF0000"/>
                </a:solidFill>
              </a:rPr>
              <a:t>lwd</a:t>
            </a:r>
            <a:r>
              <a:rPr lang="en-US" dirty="0"/>
              <a:t> changes the thickness of the line plot</a:t>
            </a: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288E9-E731-3A28-B18E-5B0C22493AFE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010184-9AD3-71A7-16C4-C43A32F8A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12" y="2753974"/>
            <a:ext cx="3912163" cy="329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4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4: Standardizing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</a:t>
            </a:r>
            <a:r>
              <a:rPr lang="en-US" dirty="0"/>
              <a:t>Neural networks work best when the data are standardized.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standardize the variables: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mydata.scaled</a:t>
            </a:r>
            <a:r>
              <a:rPr lang="en-US" dirty="0">
                <a:solidFill>
                  <a:srgbClr val="FF0000"/>
                </a:solidFill>
              </a:rPr>
              <a:t>  &lt;- scale ( </a:t>
            </a:r>
            <a:r>
              <a:rPr lang="en-US" dirty="0" err="1">
                <a:solidFill>
                  <a:srgbClr val="FF0000"/>
                </a:solidFill>
              </a:rPr>
              <a:t>mydata</a:t>
            </a:r>
            <a:r>
              <a:rPr lang="en-US" dirty="0">
                <a:solidFill>
                  <a:srgbClr val="FF0000"/>
                </a:solidFill>
              </a:rPr>
              <a:t> 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scale is a built-in function to scale data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288E9-E731-3A28-B18E-5B0C22493AFE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404873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4: Standardizing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42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We standardized input variables. Thus, they must have 0 mean and 1 standard deviation. To check this: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apply(</a:t>
            </a:r>
            <a:r>
              <a:rPr lang="en-US" dirty="0" err="1">
                <a:solidFill>
                  <a:srgbClr val="FF0000"/>
                </a:solidFill>
              </a:rPr>
              <a:t>mydata.scaled</a:t>
            </a:r>
            <a:r>
              <a:rPr lang="en-US" dirty="0">
                <a:solidFill>
                  <a:srgbClr val="FF0000"/>
                </a:solidFill>
              </a:rPr>
              <a:t>  , 2, </a:t>
            </a:r>
            <a:r>
              <a:rPr lang="en-US" dirty="0" err="1">
                <a:solidFill>
                  <a:srgbClr val="FF0000"/>
                </a:solidFill>
              </a:rPr>
              <a:t>sd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apply(</a:t>
            </a:r>
            <a:r>
              <a:rPr lang="en-US" dirty="0" err="1">
                <a:solidFill>
                  <a:srgbClr val="FF0000"/>
                </a:solidFill>
              </a:rPr>
              <a:t>mydata.scaled</a:t>
            </a:r>
            <a:r>
              <a:rPr lang="en-US" dirty="0">
                <a:solidFill>
                  <a:srgbClr val="FF0000"/>
                </a:solidFill>
              </a:rPr>
              <a:t>  , 2, mean)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We also can use </a:t>
            </a:r>
            <a:r>
              <a:rPr lang="en-US" sz="2200" i="1" dirty="0"/>
              <a:t>max-min</a:t>
            </a:r>
            <a:r>
              <a:rPr lang="en-US" sz="2200" dirty="0"/>
              <a:t> technique to standardize data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6F36A-9C00-72B2-9AAA-2AC0EBD9725D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991028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5: Splitting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123887"/>
            <a:ext cx="9520158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To learn a neural network, we need to split data into training and test set.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Because it is important to have a model which works well for unseen data- the </a:t>
            </a:r>
            <a:r>
              <a:rPr lang="en-GB" dirty="0">
                <a:solidFill>
                  <a:srgbClr val="FF0000"/>
                </a:solidFill>
              </a:rPr>
              <a:t>out-of-sample</a:t>
            </a:r>
            <a:r>
              <a:rPr lang="en-GB" dirty="0"/>
              <a:t> prediction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The training set is used to learn the model. The test set is used to prediction.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9C3CF-8C74-10E1-B8AE-EDEAF0B9C36F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505253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5: Splitting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06" y="2123887"/>
            <a:ext cx="9894648" cy="34506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put 80% of our data into training set and the remaining 20% into test set: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 err="1">
                <a:solidFill>
                  <a:srgbClr val="FF0000"/>
                </a:solidFill>
              </a:rPr>
              <a:t>train.index</a:t>
            </a:r>
            <a:r>
              <a:rPr lang="en-GB" sz="1600" dirty="0">
                <a:solidFill>
                  <a:srgbClr val="FF0000"/>
                </a:solidFill>
              </a:rPr>
              <a:t> &lt;- 0.8 * </a:t>
            </a:r>
            <a:r>
              <a:rPr lang="en-GB" sz="1600" dirty="0" err="1">
                <a:solidFill>
                  <a:srgbClr val="FF0000"/>
                </a:solidFill>
              </a:rPr>
              <a:t>nrow</a:t>
            </a:r>
            <a:r>
              <a:rPr lang="en-GB" sz="1600" dirty="0">
                <a:solidFill>
                  <a:srgbClr val="FF0000"/>
                </a:solidFill>
              </a:rPr>
              <a:t>( </a:t>
            </a:r>
            <a:r>
              <a:rPr lang="en-GB" sz="1600" dirty="0" err="1">
                <a:solidFill>
                  <a:srgbClr val="FF0000"/>
                </a:solidFill>
              </a:rPr>
              <a:t>mydata.scaled</a:t>
            </a:r>
            <a:r>
              <a:rPr lang="en-GB" sz="1600" dirty="0">
                <a:solidFill>
                  <a:srgbClr val="FF0000"/>
                </a:solidFill>
              </a:rPr>
              <a:t>  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FF0000"/>
                </a:solidFill>
              </a:rPr>
              <a:t>train&lt;- </a:t>
            </a:r>
            <a:r>
              <a:rPr lang="en-GB" sz="1600" dirty="0" err="1">
                <a:solidFill>
                  <a:srgbClr val="FF0000"/>
                </a:solidFill>
              </a:rPr>
              <a:t>mydata.scaled</a:t>
            </a:r>
            <a:r>
              <a:rPr lang="en-GB" sz="1600" dirty="0">
                <a:solidFill>
                  <a:srgbClr val="FF0000"/>
                </a:solidFill>
              </a:rPr>
              <a:t>  [1:train.index , ]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FF0000"/>
                </a:solidFill>
              </a:rPr>
              <a:t>test&lt;-  </a:t>
            </a:r>
            <a:r>
              <a:rPr lang="en-GB" sz="1600" dirty="0" err="1">
                <a:solidFill>
                  <a:srgbClr val="FF0000"/>
                </a:solidFill>
              </a:rPr>
              <a:t>mydata.scaled</a:t>
            </a:r>
            <a:r>
              <a:rPr lang="en-GB" sz="1600" dirty="0">
                <a:solidFill>
                  <a:srgbClr val="FF0000"/>
                </a:solidFill>
              </a:rPr>
              <a:t>  [</a:t>
            </a:r>
            <a:r>
              <a:rPr lang="en-GB" sz="1600" dirty="0" err="1">
                <a:solidFill>
                  <a:srgbClr val="FF0000"/>
                </a:solidFill>
              </a:rPr>
              <a:t>train.index:nrow</a:t>
            </a:r>
            <a:r>
              <a:rPr lang="en-GB" sz="1600" dirty="0">
                <a:solidFill>
                  <a:srgbClr val="FF0000"/>
                </a:solidFill>
              </a:rPr>
              <a:t>(</a:t>
            </a:r>
            <a:r>
              <a:rPr lang="en-GB" sz="1600" dirty="0" err="1">
                <a:solidFill>
                  <a:srgbClr val="FF0000"/>
                </a:solidFill>
              </a:rPr>
              <a:t>mydata.scaled</a:t>
            </a:r>
            <a:r>
              <a:rPr lang="en-GB" sz="1600" dirty="0">
                <a:solidFill>
                  <a:srgbClr val="FF0000"/>
                </a:solidFill>
              </a:rPr>
              <a:t>),]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FF0000"/>
                </a:solidFill>
              </a:rPr>
              <a:t>tail(train)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1600" dirty="0">
                <a:solidFill>
                  <a:srgbClr val="FF0000"/>
                </a:solidFill>
              </a:rPr>
              <a:t>head(test)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16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sz="1600" dirty="0" err="1">
                <a:solidFill>
                  <a:srgbClr val="FF0000"/>
                </a:solidFill>
              </a:rPr>
              <a:t>nrow</a:t>
            </a:r>
            <a:r>
              <a:rPr lang="en-GB" sz="1600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is a built-in function which shows the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/>
              <a:t>number of rows in a </a:t>
            </a:r>
            <a:r>
              <a:rPr lang="en-GB" sz="1800" dirty="0" err="1"/>
              <a:t>data.frame</a:t>
            </a:r>
            <a:r>
              <a:rPr lang="en-GB" sz="1800" dirty="0"/>
              <a:t> or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D8927B-96BD-6769-836E-A22C4029F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568" y="2536025"/>
            <a:ext cx="4894160" cy="3038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75C492-AFA7-271E-E8C1-2CFBEE1835F2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59084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6: The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 ‘</a:t>
            </a:r>
            <a:r>
              <a:rPr lang="en-GB" dirty="0" err="1"/>
              <a:t>neuralnet</a:t>
            </a:r>
            <a:r>
              <a:rPr lang="en-GB" dirty="0"/>
              <a:t>’ package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FF0000"/>
                </a:solidFill>
              </a:rPr>
              <a:t>install.packages</a:t>
            </a:r>
            <a:r>
              <a:rPr lang="en-GB" dirty="0">
                <a:solidFill>
                  <a:srgbClr val="FF0000"/>
                </a:solidFill>
              </a:rPr>
              <a:t>("</a:t>
            </a:r>
            <a:r>
              <a:rPr lang="en-GB" dirty="0" err="1">
                <a:solidFill>
                  <a:srgbClr val="FF0000"/>
                </a:solidFill>
              </a:rPr>
              <a:t>neuralnet</a:t>
            </a:r>
            <a:r>
              <a:rPr lang="en-GB" dirty="0">
                <a:solidFill>
                  <a:srgbClr val="FF0000"/>
                </a:solidFill>
              </a:rPr>
              <a:t>")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library(</a:t>
            </a:r>
            <a:r>
              <a:rPr lang="en-GB" dirty="0" err="1">
                <a:solidFill>
                  <a:srgbClr val="FF0000"/>
                </a:solidFill>
              </a:rPr>
              <a:t>neuralnet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r>
              <a:rPr lang="en-GB" dirty="0"/>
              <a:t>You can download the manual of the package from </a:t>
            </a:r>
            <a:r>
              <a:rPr lang="en-GB" dirty="0">
                <a:hlinkClick r:id="rId2"/>
              </a:rPr>
              <a:t>https://cran.r-project.org/web/packages/neuralnet/neuralnet.pdf</a:t>
            </a:r>
            <a:r>
              <a:rPr lang="en-GB" dirty="0"/>
              <a:t> </a:t>
            </a:r>
          </a:p>
          <a:p>
            <a:r>
              <a:rPr lang="en-GB" dirty="0"/>
              <a:t>You can cite the package in your publication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citation("</a:t>
            </a:r>
            <a:r>
              <a:rPr lang="en-GB" dirty="0" err="1">
                <a:solidFill>
                  <a:srgbClr val="FF0000"/>
                </a:solidFill>
              </a:rPr>
              <a:t>neuralnet</a:t>
            </a:r>
            <a:r>
              <a:rPr lang="en-GB" dirty="0">
                <a:solidFill>
                  <a:srgbClr val="FF0000"/>
                </a:solidFill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F0D4B-7193-DE68-B3D6-6648B1F6FE09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27420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7: Fitting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fit a neural networks model with 2 neurons in the hidden layer: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 &lt;-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neuralnet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(fico ~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int.rate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installment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log.annual.inc + </a:t>
            </a:r>
            <a:r>
              <a:rPr lang="en-GB" b="0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data = train, hidden = 2)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argument that introduces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inputs and output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vector of integers specifying the number of hidden neurons (vertices) in each layer. For example, </a:t>
            </a:r>
            <a:r>
              <a:rPr lang="en-GB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hidden = c(2,3)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model with 2 and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 in the first and second layer, respectively.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7A656-7B98-C5A6-2E89-A56E041BF3ED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73757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7: Fitting the model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7A656-7B98-C5A6-2E89-A56E041BF3ED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A6898-F3AE-CE5A-A553-5D9B0111B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21" y="2022647"/>
            <a:ext cx="5329084" cy="3742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E681DC-B2E1-A0E5-FE8A-5F1AD6C90E83}"/>
              </a:ext>
            </a:extLst>
          </p:cNvPr>
          <p:cNvSpPr txBox="1"/>
          <p:nvPr/>
        </p:nvSpPr>
        <p:spPr>
          <a:xfrm>
            <a:off x="1349478" y="2188051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To plot the fitted model: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plot(fit)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fit is the name of fitted model</a:t>
            </a:r>
          </a:p>
        </p:txBody>
      </p:sp>
    </p:spTree>
    <p:extLst>
      <p:ext uri="{BB962C8B-B14F-4D97-AF65-F5344CB8AC3E}">
        <p14:creationId xmlns:p14="http://schemas.microsoft.com/office/powerpoint/2010/main" val="5982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058F-482D-0B0F-2412-D0842AE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2FD9-69E5-E67F-BABF-5A23FE5C3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General idea on MLP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Script file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Importing data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Summarizing data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Visualizing data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Standardizing Data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Splitting data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The package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Fitting the model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600" dirty="0"/>
              <a:t>Out-of-sample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F95056-43A3-16AD-4E2B-44EF5F53EAD7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97164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8: out-of-sample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prediction&lt;- predict(fit,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newdata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=test)</a:t>
            </a:r>
          </a:p>
          <a:p>
            <a:pPr algn="l"/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built-in function for prediction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lang="en-US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fitted 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newdata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argument that introduces the dataset used for prediction</a:t>
            </a:r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54F95-AA25-2EDE-4FEA-021DD84F22E0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692512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Bibliography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54F95-AA25-2EDE-4FEA-021DD84F22E0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67E2C4-0249-2DD6-D4E8-78DABF72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172844"/>
            <a:ext cx="2880000" cy="3574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4722BD-6348-B2F3-F36C-1A8207E6B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348" y="2170187"/>
            <a:ext cx="2861524" cy="3574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2867CD-5911-A0B3-A09C-C58A5CCF5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620" y="2170187"/>
            <a:ext cx="2880000" cy="35773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FADE9F-7C43-B4DA-7AE5-D961DAEA6C8A}"/>
              </a:ext>
            </a:extLst>
          </p:cNvPr>
          <p:cNvSpPr txBox="1"/>
          <p:nvPr/>
        </p:nvSpPr>
        <p:spPr>
          <a:xfrm>
            <a:off x="8620380" y="5744836"/>
            <a:ext cx="296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Available online in the library</a:t>
            </a:r>
          </a:p>
        </p:txBody>
      </p:sp>
    </p:spTree>
    <p:extLst>
      <p:ext uri="{BB962C8B-B14F-4D97-AF65-F5344CB8AC3E}">
        <p14:creationId xmlns:p14="http://schemas.microsoft.com/office/powerpoint/2010/main" val="4037633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10D5-AC4F-48D7-8016-A0633E86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04BD1-5639-445B-861C-AE5C45BDE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 any question regarding R programming and financial econometrics, or any suggestion to improve the teaching style, please feel free to contact me through: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Hadigilan@gmail.com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797AA-AB24-EB49-BD13-B59B877B1174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37663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General idea on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(NN) are important standard machine learning procedures for classification </a:t>
            </a:r>
            <a:r>
              <a:rPr lang="en-GB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regression.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perceptrons (MLP) of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Rosenblatt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(1958)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type of NN.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elf-organizing map (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SOM), </a:t>
            </a:r>
            <a:r>
              <a:rPr lang="en-GB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vector quantization (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LVQ) , </a:t>
            </a:r>
            <a:r>
              <a:rPr lang="en-GB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adial basis function (</a:t>
            </a:r>
            <a:r>
              <a:rPr lang="fr-F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RBF), etc.  </a:t>
            </a:r>
            <a:endParaRPr lang="en-U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types differ in the manner of operation, architecture, and learning.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MLP consists 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layers: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Layers that take inputs based on existing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Hidden layers: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Layers that use backpropagation 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optimise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weights of the input variables in order to improve the predictive power of the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layers: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Output of predictions based on the data from the input and hidden layers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8B000-FCD3-3C4B-987B-FCD4938DCC7F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23685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General idea on MLP (Cont’d)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8B000-FCD3-3C4B-987B-FCD4938DCC7F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9DE53-BDE0-C52B-89D0-E7BD03CD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7" y="2014250"/>
            <a:ext cx="8132763" cy="37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9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46DB-3205-F278-6B90-67887558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Open your script file!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B140-532C-E21F-6520-473C044D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10450828" cy="3450613"/>
          </a:xfrm>
        </p:spPr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files (script, data, PowerPoint) from Moodle or 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https://github.com/hadigilan/AIFinance_tutorial1.git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-&gt; Open script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 your file and then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73AE8-F948-FD97-9135-3ECDC8AD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04" y="3252889"/>
            <a:ext cx="4798142" cy="273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CE22EA-FA8B-744C-B996-93D5265ACF40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46005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1: 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Personal loan information to predict the credit scores. 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Independent variables:</a:t>
            </a:r>
          </a:p>
          <a:p>
            <a:pPr lvl="1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16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int.rate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The interest rate of the loan. Borrowers judged by LendingClub.com to be riskier are assigned higher interest rates.</a:t>
            </a:r>
          </a:p>
          <a:p>
            <a:pPr lvl="1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16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installment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The monthly </a:t>
            </a:r>
            <a:r>
              <a:rPr lang="en-GB" sz="16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installments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owed by the borrower if the loan is funded.</a:t>
            </a:r>
          </a:p>
          <a:p>
            <a:pPr lvl="1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16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log.annual.inc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The natural log of the self-reported annual income of the borrower.</a:t>
            </a:r>
          </a:p>
          <a:p>
            <a:pPr lvl="1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GB" sz="1600" i="1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dti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The debt-to-income ratio of the borrower (amount of debt divided by annual income).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Dependent variable: </a:t>
            </a:r>
            <a:r>
              <a:rPr lang="en-GB" sz="1600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fico</a:t>
            </a:r>
            <a:r>
              <a:rPr lang="en-GB" sz="16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(credit score of the borrower) 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422EC-BDE4-791A-CAC7-C3E6D144890C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5916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1: Importing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We assume that your data format is csv</a:t>
            </a:r>
          </a:p>
          <a:p>
            <a:pPr marL="457200" lvl="1" indent="0">
              <a:buNone/>
            </a:pP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 &lt;- read.csv("</a:t>
            </a:r>
            <a:r>
              <a:rPr lang="en-GB">
                <a:solidFill>
                  <a:srgbClr val="FF0000"/>
                </a:solidFill>
              </a:rPr>
              <a:t>C:/loan</a:t>
            </a:r>
            <a:r>
              <a:rPr lang="en-GB" dirty="0">
                <a:solidFill>
                  <a:srgbClr val="FF0000"/>
                </a:solidFill>
              </a:rPr>
              <a:t>.csv")</a:t>
            </a:r>
          </a:p>
          <a:p>
            <a:pPr marL="457200" lvl="1" indent="0">
              <a:buNone/>
            </a:pPr>
            <a:endParaRPr lang="en-GB" dirty="0">
              <a:highlight>
                <a:srgbClr val="00FFFF"/>
              </a:highlight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/>
              <a:t>read.csv is a function to read csv files.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/>
              <a:t>Put the path of your file between “ “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/>
              <a:t>Use // or \ to separate paths.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DB68ED-1167-9839-3615-31310106382E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189983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1: Importing data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3774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To see the first rows of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head(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/>
              <a:t>head is a function to show the first elements of each objects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To see the last rows of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tail(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To see the dimensions of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dim(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800" dirty="0"/>
              <a:t>Our data has 1868 rows (observations) and 5 columns (variables)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36478-ABE9-C9D9-A314-410243DE4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204" y="3625644"/>
            <a:ext cx="4991100" cy="1533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B7357-420E-1DB0-4164-8E1D2B96C10E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2543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D92C-37B2-022D-0EB3-83061834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Part 2: Summarizing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7E956-119E-AAAB-9133-F1EE8543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42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dirty="0"/>
              <a:t> To see descriptive statistics of data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FF0000"/>
                </a:solidFill>
              </a:rPr>
              <a:t>summary(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1500" dirty="0"/>
              <a:t>summary is a function which produces min, max, mean, median, first and third quartiles. It doesn't give SD.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1800" dirty="0"/>
          </a:p>
          <a:p>
            <a:pPr>
              <a:buFont typeface="Wingdings" panose="05000000000000000000" pitchFamily="2" charset="2"/>
              <a:buChar char="ü"/>
            </a:pP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58E5B-2608-5999-4F1A-990D12BD4AD7}"/>
              </a:ext>
            </a:extLst>
          </p:cNvPr>
          <p:cNvSpPr txBox="1"/>
          <p:nvPr/>
        </p:nvSpPr>
        <p:spPr>
          <a:xfrm>
            <a:off x="157316" y="6220115"/>
            <a:ext cx="3087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Artificial Intelligence in Finance: </a:t>
            </a:r>
            <a:r>
              <a:rPr lang="en-GB" sz="1100" i="1" dirty="0"/>
              <a:t>MLP in R</a:t>
            </a:r>
          </a:p>
          <a:p>
            <a:r>
              <a:rPr lang="en-GB" sz="1100" dirty="0"/>
              <a:t>University of Glasgow</a:t>
            </a:r>
          </a:p>
          <a:p>
            <a:r>
              <a:rPr lang="en-GB" sz="1100" dirty="0"/>
              <a:t>2022-2023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E51A30-EAE3-B76E-ADDE-B7605E344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606134"/>
            <a:ext cx="7734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1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6738</TotalTime>
  <Words>1482</Words>
  <Application>Microsoft Office PowerPoint</Application>
  <PresentationFormat>Widescreen</PresentationFormat>
  <Paragraphs>212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Palatino Linotype</vt:lpstr>
      <vt:lpstr>Times New Roman</vt:lpstr>
      <vt:lpstr>Wingdings</vt:lpstr>
      <vt:lpstr>Gallery</vt:lpstr>
      <vt:lpstr>Artificial Intelligence in Finance Multilayer Perceptron in R</vt:lpstr>
      <vt:lpstr>Outline</vt:lpstr>
      <vt:lpstr>General idea on MLP</vt:lpstr>
      <vt:lpstr>General idea on MLP (Cont’d)</vt:lpstr>
      <vt:lpstr>Open your script file!</vt:lpstr>
      <vt:lpstr>Part 1: Importing data</vt:lpstr>
      <vt:lpstr>Part 1: Importing data (Cont’d)</vt:lpstr>
      <vt:lpstr>Part 1: Importing data (Cont’d)</vt:lpstr>
      <vt:lpstr>Part 2: Summarizing data</vt:lpstr>
      <vt:lpstr>Part 2: Summarizing data (Cont’d)</vt:lpstr>
      <vt:lpstr>Part 3: Visualizing Data</vt:lpstr>
      <vt:lpstr>Part 3: Visualizing Data (Cont’d)</vt:lpstr>
      <vt:lpstr>Part 4: Standardizing Data</vt:lpstr>
      <vt:lpstr>Part 4: Standardizing Data (Cont’d)</vt:lpstr>
      <vt:lpstr>Part 5: Splitting data</vt:lpstr>
      <vt:lpstr>Part 5: Splitting data (Cont’d)</vt:lpstr>
      <vt:lpstr>Part 6: The package</vt:lpstr>
      <vt:lpstr>Part 7: Fitting the model</vt:lpstr>
      <vt:lpstr>Part 7: Fitting the model (Cont’d)</vt:lpstr>
      <vt:lpstr>Part 8: out-of-sample prediction</vt:lpstr>
      <vt:lpstr>Bibliography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movaghari</dc:creator>
  <cp:lastModifiedBy>Hadi Movaghari (PGR)</cp:lastModifiedBy>
  <cp:revision>293</cp:revision>
  <dcterms:created xsi:type="dcterms:W3CDTF">2022-05-28T15:29:58Z</dcterms:created>
  <dcterms:modified xsi:type="dcterms:W3CDTF">2022-12-14T14:17:47Z</dcterms:modified>
</cp:coreProperties>
</file>