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7"/>
  </p:notesMasterIdLst>
  <p:sldIdLst>
    <p:sldId id="256" r:id="rId2"/>
    <p:sldId id="260" r:id="rId3"/>
    <p:sldId id="295" r:id="rId4"/>
    <p:sldId id="263" r:id="rId5"/>
    <p:sldId id="302" r:id="rId6"/>
    <p:sldId id="304" r:id="rId7"/>
    <p:sldId id="267" r:id="rId8"/>
    <p:sldId id="305" r:id="rId9"/>
    <p:sldId id="297" r:id="rId10"/>
    <p:sldId id="307" r:id="rId11"/>
    <p:sldId id="281" r:id="rId12"/>
    <p:sldId id="298" r:id="rId13"/>
    <p:sldId id="306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1600" dirty="0"/>
            <a:t>type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160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160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1600" dirty="0"/>
            <a:t>The nature of decision variables</a:t>
          </a:r>
          <a:endParaRPr lang="en-GB" sz="160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160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160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1600" dirty="0"/>
            <a:t>fitness</a:t>
          </a:r>
          <a:endParaRPr lang="en-GB" sz="160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160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160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1600" dirty="0"/>
            <a:t>The name of objective function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160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1600"/>
        </a:p>
      </dgm:t>
    </dgm:pt>
    <dgm:pt modelId="{650F683B-F3D9-4F0D-B71A-F23536503691}">
      <dgm:prSet phldrT="[Text]" custT="1"/>
      <dgm:spPr/>
      <dgm:t>
        <a:bodyPr/>
        <a:lstStyle/>
        <a:p>
          <a:r>
            <a:rPr lang="en-US" sz="1600" dirty="0"/>
            <a:t>A vector of length equal to the decision variables providing the minimum of the search </a:t>
          </a:r>
          <a:r>
            <a:rPr lang="en-GB" sz="1600" dirty="0"/>
            <a:t>space</a:t>
          </a:r>
        </a:p>
      </dgm:t>
    </dgm:pt>
    <dgm:pt modelId="{411DF8C3-8677-4C5E-BFC8-D4772941B613}" type="parTrans" cxnId="{97A91FAC-4B93-4F3A-ACAA-68F5BA5C98BD}">
      <dgm:prSet/>
      <dgm:spPr/>
      <dgm:t>
        <a:bodyPr/>
        <a:lstStyle/>
        <a:p>
          <a:endParaRPr lang="en-GB" sz="1600"/>
        </a:p>
      </dgm:t>
    </dgm:pt>
    <dgm:pt modelId="{086DAF3A-7E0B-455D-8DA6-AF5EAAF6EA57}" type="sibTrans" cxnId="{97A91FAC-4B93-4F3A-ACAA-68F5BA5C98BD}">
      <dgm:prSet/>
      <dgm:spPr/>
      <dgm:t>
        <a:bodyPr/>
        <a:lstStyle/>
        <a:p>
          <a:endParaRPr lang="en-GB" sz="1600"/>
        </a:p>
      </dgm:t>
    </dgm:pt>
    <dgm:pt modelId="{0A1966B4-9C11-4C26-A6D0-76D33303CE17}">
      <dgm:prSet phldrT="[Text]" custT="1"/>
      <dgm:spPr/>
      <dgm:t>
        <a:bodyPr/>
        <a:lstStyle/>
        <a:p>
          <a:r>
            <a:rPr lang="en-GB" sz="1600" dirty="0"/>
            <a:t>upper</a:t>
          </a:r>
        </a:p>
      </dgm:t>
    </dgm:pt>
    <dgm:pt modelId="{53E50EDD-1289-405A-9A4D-1F8034548954}" type="parTrans" cxnId="{9AEEE192-D259-45E1-8D0C-D09C31596AF2}">
      <dgm:prSet/>
      <dgm:spPr/>
      <dgm:t>
        <a:bodyPr/>
        <a:lstStyle/>
        <a:p>
          <a:endParaRPr lang="en-GB" sz="1600"/>
        </a:p>
      </dgm:t>
    </dgm:pt>
    <dgm:pt modelId="{0312E551-AE71-4E04-8258-8CE5C1B134E6}" type="sibTrans" cxnId="{9AEEE192-D259-45E1-8D0C-D09C31596AF2}">
      <dgm:prSet/>
      <dgm:spPr/>
      <dgm:t>
        <a:bodyPr/>
        <a:lstStyle/>
        <a:p>
          <a:endParaRPr lang="en-GB" sz="1600"/>
        </a:p>
      </dgm:t>
    </dgm:pt>
    <dgm:pt modelId="{EF17AE5E-4AC4-4A1C-96D3-68951D3AFF89}">
      <dgm:prSet phldrT="[Text]" custT="1"/>
      <dgm:spPr/>
      <dgm:t>
        <a:bodyPr/>
        <a:lstStyle/>
        <a:p>
          <a:r>
            <a:rPr lang="en-US" sz="1600" dirty="0"/>
            <a:t>lower</a:t>
          </a:r>
          <a:endParaRPr lang="en-GB" sz="1600" dirty="0"/>
        </a:p>
      </dgm:t>
    </dgm:pt>
    <dgm:pt modelId="{B6CD66BF-6BA8-4B07-BF7C-EB25FB33F444}" type="sibTrans" cxnId="{0D2422A9-8D51-4B94-9A57-E76C82E51FEF}">
      <dgm:prSet/>
      <dgm:spPr/>
      <dgm:t>
        <a:bodyPr/>
        <a:lstStyle/>
        <a:p>
          <a:endParaRPr lang="en-GB" sz="1600"/>
        </a:p>
      </dgm:t>
    </dgm:pt>
    <dgm:pt modelId="{EBE140E6-A1A8-4BDC-B689-8C76A8263BB3}" type="parTrans" cxnId="{0D2422A9-8D51-4B94-9A57-E76C82E51FEF}">
      <dgm:prSet/>
      <dgm:spPr/>
      <dgm:t>
        <a:bodyPr/>
        <a:lstStyle/>
        <a:p>
          <a:endParaRPr lang="en-GB" sz="1600"/>
        </a:p>
      </dgm:t>
    </dgm:pt>
    <dgm:pt modelId="{92F14814-DEF4-482A-B0D9-72B72F57F1BF}">
      <dgm:prSet phldrT="[Text]" custT="1"/>
      <dgm:spPr/>
      <dgm:t>
        <a:bodyPr/>
        <a:lstStyle/>
        <a:p>
          <a:r>
            <a:rPr lang="en-GB" sz="1600" dirty="0" err="1"/>
            <a:t>maxiter</a:t>
          </a:r>
          <a:endParaRPr lang="en-GB" sz="1600" dirty="0"/>
        </a:p>
      </dgm:t>
    </dgm:pt>
    <dgm:pt modelId="{4D7D59CA-5825-4AA8-82C0-B76F39969DC1}" type="parTrans" cxnId="{D5A5A170-31AC-4EA7-A988-BFC6111DAE66}">
      <dgm:prSet/>
      <dgm:spPr/>
      <dgm:t>
        <a:bodyPr/>
        <a:lstStyle/>
        <a:p>
          <a:endParaRPr lang="en-GB" sz="1600"/>
        </a:p>
      </dgm:t>
    </dgm:pt>
    <dgm:pt modelId="{C1C8B3F7-7B09-4434-BF3E-F3B3FFFBD910}" type="sibTrans" cxnId="{D5A5A170-31AC-4EA7-A988-BFC6111DAE66}">
      <dgm:prSet/>
      <dgm:spPr/>
      <dgm:t>
        <a:bodyPr/>
        <a:lstStyle/>
        <a:p>
          <a:endParaRPr lang="en-GB" sz="1600"/>
        </a:p>
      </dgm:t>
    </dgm:pt>
    <dgm:pt modelId="{16DFFFBB-68E4-4258-A29D-4B89C7A0793D}">
      <dgm:prSet phldrT="[Text]" custT="1"/>
      <dgm:spPr/>
      <dgm:t>
        <a:bodyPr/>
        <a:lstStyle/>
        <a:p>
          <a:r>
            <a:rPr lang="en-US" sz="1600" dirty="0"/>
            <a:t>A vector of length equal to the decision variables providing the maximum of the search </a:t>
          </a:r>
          <a:r>
            <a:rPr lang="en-GB" sz="1600" dirty="0"/>
            <a:t>space</a:t>
          </a:r>
        </a:p>
      </dgm:t>
    </dgm:pt>
    <dgm:pt modelId="{4F68A4FE-6E63-4ABE-9275-27A2F354C9CA}" type="parTrans" cxnId="{E12A0E01-F53A-4162-9E3E-1A137E9C6330}">
      <dgm:prSet/>
      <dgm:spPr/>
      <dgm:t>
        <a:bodyPr/>
        <a:lstStyle/>
        <a:p>
          <a:endParaRPr lang="en-GB" sz="1600"/>
        </a:p>
      </dgm:t>
    </dgm:pt>
    <dgm:pt modelId="{98288C2E-D3E5-457F-BA3D-436B1B0CC570}" type="sibTrans" cxnId="{E12A0E01-F53A-4162-9E3E-1A137E9C6330}">
      <dgm:prSet/>
      <dgm:spPr/>
      <dgm:t>
        <a:bodyPr/>
        <a:lstStyle/>
        <a:p>
          <a:endParaRPr lang="en-GB" sz="1600"/>
        </a:p>
      </dgm:t>
    </dgm:pt>
    <dgm:pt modelId="{24D8426C-B19F-48D9-8704-4D4EF3D1D918}">
      <dgm:prSet phldrT="[Text]" custT="1"/>
      <dgm:spPr/>
      <dgm:t>
        <a:bodyPr/>
        <a:lstStyle/>
        <a:p>
          <a:r>
            <a:rPr lang="en-GB" sz="1600" dirty="0" err="1"/>
            <a:t>nBits</a:t>
          </a:r>
          <a:endParaRPr lang="en-GB" sz="1600" dirty="0"/>
        </a:p>
      </dgm:t>
    </dgm:pt>
    <dgm:pt modelId="{926FF319-92C6-4FEA-9718-37464F7E9D7A}" type="parTrans" cxnId="{99F5F04E-4FB1-490C-80A6-FDD54D3F9A7C}">
      <dgm:prSet/>
      <dgm:spPr/>
      <dgm:t>
        <a:bodyPr/>
        <a:lstStyle/>
        <a:p>
          <a:endParaRPr lang="en-GB" sz="1600"/>
        </a:p>
      </dgm:t>
    </dgm:pt>
    <dgm:pt modelId="{E8418311-CCA9-402E-8053-67F86BA31E00}" type="sibTrans" cxnId="{99F5F04E-4FB1-490C-80A6-FDD54D3F9A7C}">
      <dgm:prSet/>
      <dgm:spPr/>
      <dgm:t>
        <a:bodyPr/>
        <a:lstStyle/>
        <a:p>
          <a:endParaRPr lang="en-GB" sz="1600"/>
        </a:p>
      </dgm:t>
    </dgm:pt>
    <dgm:pt modelId="{FE2596C5-A3BC-4FAC-AA57-A7A690C8FEBF}">
      <dgm:prSet phldrT="[Text]" custT="1"/>
      <dgm:spPr/>
      <dgm:t>
        <a:bodyPr/>
        <a:lstStyle/>
        <a:p>
          <a:r>
            <a:rPr lang="en-US" sz="1600" dirty="0"/>
            <a:t>The maximum number of iterations before the GA search is halted</a:t>
          </a:r>
          <a:endParaRPr lang="en-GB" sz="1600" dirty="0"/>
        </a:p>
      </dgm:t>
    </dgm:pt>
    <dgm:pt modelId="{D88DB62A-0FDF-49A5-889C-7314069CAA5E}" type="parTrans" cxnId="{CB076C2A-7F75-44B5-9E75-8C3E25E90299}">
      <dgm:prSet/>
      <dgm:spPr/>
      <dgm:t>
        <a:bodyPr/>
        <a:lstStyle/>
        <a:p>
          <a:endParaRPr lang="en-GB" sz="1600"/>
        </a:p>
      </dgm:t>
    </dgm:pt>
    <dgm:pt modelId="{7CDEF831-4D19-4A1D-8ECE-3C22D17E44F9}" type="sibTrans" cxnId="{CB076C2A-7F75-44B5-9E75-8C3E25E90299}">
      <dgm:prSet/>
      <dgm:spPr/>
      <dgm:t>
        <a:bodyPr/>
        <a:lstStyle/>
        <a:p>
          <a:endParaRPr lang="en-GB" sz="1600"/>
        </a:p>
      </dgm:t>
    </dgm:pt>
    <dgm:pt modelId="{F994E36D-9163-4562-8AE4-10769788A80D}">
      <dgm:prSet phldrT="[Text]" custT="1"/>
      <dgm:spPr/>
      <dgm:t>
        <a:bodyPr/>
        <a:lstStyle/>
        <a:p>
          <a:r>
            <a:rPr lang="en-US" sz="1600" dirty="0"/>
            <a:t>A value specifying the number of bits to be used in binary optimizations</a:t>
          </a:r>
          <a:endParaRPr lang="en-GB" sz="1600" dirty="0"/>
        </a:p>
      </dgm:t>
    </dgm:pt>
    <dgm:pt modelId="{F53B8964-19F9-4EB1-BFE5-91AF440D2A52}" type="parTrans" cxnId="{8BB3E01C-4E93-453F-862C-12688A41E59C}">
      <dgm:prSet/>
      <dgm:spPr/>
      <dgm:t>
        <a:bodyPr/>
        <a:lstStyle/>
        <a:p>
          <a:endParaRPr lang="en-GB" sz="1600"/>
        </a:p>
      </dgm:t>
    </dgm:pt>
    <dgm:pt modelId="{B2F17E57-1E43-4CDA-A98C-E0E1D26DC6C1}" type="sibTrans" cxnId="{8BB3E01C-4E93-453F-862C-12688A41E59C}">
      <dgm:prSet/>
      <dgm:spPr/>
      <dgm:t>
        <a:bodyPr/>
        <a:lstStyle/>
        <a:p>
          <a:endParaRPr lang="en-GB" sz="1600"/>
        </a:p>
      </dgm:t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6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6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6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6">
        <dgm:presLayoutVars>
          <dgm:bulletEnabled val="1"/>
        </dgm:presLayoutVars>
      </dgm:prSet>
      <dgm:spPr/>
    </dgm:pt>
    <dgm:pt modelId="{1B95A405-2C36-4FFE-A5AC-6569DB8C2AE2}" type="pres">
      <dgm:prSet presAssocID="{01A6DB5D-475F-45FE-8BA1-1C9ED56E58B2}" presName="sp" presStyleCnt="0"/>
      <dgm:spPr/>
    </dgm:pt>
    <dgm:pt modelId="{FF91463D-2B91-4CBA-B5CB-E2992CB02B12}" type="pres">
      <dgm:prSet presAssocID="{EF17AE5E-4AC4-4A1C-96D3-68951D3AFF89}" presName="linNode" presStyleCnt="0"/>
      <dgm:spPr/>
    </dgm:pt>
    <dgm:pt modelId="{C10C9D98-D184-4DCE-B919-7060F5717D82}" type="pres">
      <dgm:prSet presAssocID="{EF17AE5E-4AC4-4A1C-96D3-68951D3AFF89}" presName="parentText" presStyleLbl="node1" presStyleIdx="2" presStyleCnt="6" custScaleX="66594">
        <dgm:presLayoutVars>
          <dgm:chMax val="1"/>
          <dgm:bulletEnabled val="1"/>
        </dgm:presLayoutVars>
      </dgm:prSet>
      <dgm:spPr/>
    </dgm:pt>
    <dgm:pt modelId="{8CA89A82-BEE7-4538-AC9B-BBD69242F14E}" type="pres">
      <dgm:prSet presAssocID="{EF17AE5E-4AC4-4A1C-96D3-68951D3AFF89}" presName="descendantText" presStyleLbl="alignAccFollowNode1" presStyleIdx="2" presStyleCnt="6">
        <dgm:presLayoutVars>
          <dgm:bulletEnabled val="1"/>
        </dgm:presLayoutVars>
      </dgm:prSet>
      <dgm:spPr/>
    </dgm:pt>
    <dgm:pt modelId="{260E91FF-8C93-4AD4-B495-F5BC3B6C2898}" type="pres">
      <dgm:prSet presAssocID="{B6CD66BF-6BA8-4B07-BF7C-EB25FB33F444}" presName="sp" presStyleCnt="0"/>
      <dgm:spPr/>
    </dgm:pt>
    <dgm:pt modelId="{ED209C06-19C4-4CC7-909F-C3B80D34B3AA}" type="pres">
      <dgm:prSet presAssocID="{0A1966B4-9C11-4C26-A6D0-76D33303CE17}" presName="linNode" presStyleCnt="0"/>
      <dgm:spPr/>
    </dgm:pt>
    <dgm:pt modelId="{1EB6E4B2-4B07-437C-B249-FF5585749D2A}" type="pres">
      <dgm:prSet presAssocID="{0A1966B4-9C11-4C26-A6D0-76D33303CE17}" presName="parentText" presStyleLbl="node1" presStyleIdx="3" presStyleCnt="6" custScaleX="66594">
        <dgm:presLayoutVars>
          <dgm:chMax val="1"/>
          <dgm:bulletEnabled val="1"/>
        </dgm:presLayoutVars>
      </dgm:prSet>
      <dgm:spPr/>
    </dgm:pt>
    <dgm:pt modelId="{C618645A-8F4A-4ABA-A517-44B2AD708ACF}" type="pres">
      <dgm:prSet presAssocID="{0A1966B4-9C11-4C26-A6D0-76D33303CE17}" presName="descendantText" presStyleLbl="alignAccFollowNode1" presStyleIdx="3" presStyleCnt="6">
        <dgm:presLayoutVars>
          <dgm:bulletEnabled val="1"/>
        </dgm:presLayoutVars>
      </dgm:prSet>
      <dgm:spPr/>
    </dgm:pt>
    <dgm:pt modelId="{D24DD775-607A-4A9D-B52F-4EF5FF8E74F7}" type="pres">
      <dgm:prSet presAssocID="{0312E551-AE71-4E04-8258-8CE5C1B134E6}" presName="sp" presStyleCnt="0"/>
      <dgm:spPr/>
    </dgm:pt>
    <dgm:pt modelId="{9EE619AD-F774-4078-9B57-58333B3C1A6C}" type="pres">
      <dgm:prSet presAssocID="{92F14814-DEF4-482A-B0D9-72B72F57F1BF}" presName="linNode" presStyleCnt="0"/>
      <dgm:spPr/>
    </dgm:pt>
    <dgm:pt modelId="{143C2288-A49C-4BD0-B368-683D863F3A74}" type="pres">
      <dgm:prSet presAssocID="{92F14814-DEF4-482A-B0D9-72B72F57F1BF}" presName="parentText" presStyleLbl="node1" presStyleIdx="4" presStyleCnt="6" custScaleX="66594">
        <dgm:presLayoutVars>
          <dgm:chMax val="1"/>
          <dgm:bulletEnabled val="1"/>
        </dgm:presLayoutVars>
      </dgm:prSet>
      <dgm:spPr/>
    </dgm:pt>
    <dgm:pt modelId="{054F2CBD-DEB2-4FF7-99E2-1905B60BB473}" type="pres">
      <dgm:prSet presAssocID="{92F14814-DEF4-482A-B0D9-72B72F57F1BF}" presName="descendantText" presStyleLbl="alignAccFollowNode1" presStyleIdx="4" presStyleCnt="6">
        <dgm:presLayoutVars>
          <dgm:bulletEnabled val="1"/>
        </dgm:presLayoutVars>
      </dgm:prSet>
      <dgm:spPr/>
    </dgm:pt>
    <dgm:pt modelId="{D44746F1-1C82-4769-82C1-20C16EC82161}" type="pres">
      <dgm:prSet presAssocID="{C1C8B3F7-7B09-4434-BF3E-F3B3FFFBD910}" presName="sp" presStyleCnt="0"/>
      <dgm:spPr/>
    </dgm:pt>
    <dgm:pt modelId="{C480BC19-1EC7-4DC1-B594-16C7A63380E7}" type="pres">
      <dgm:prSet presAssocID="{24D8426C-B19F-48D9-8704-4D4EF3D1D918}" presName="linNode" presStyleCnt="0"/>
      <dgm:spPr/>
    </dgm:pt>
    <dgm:pt modelId="{7C486B03-1C45-4632-8D40-A51F95E5550D}" type="pres">
      <dgm:prSet presAssocID="{24D8426C-B19F-48D9-8704-4D4EF3D1D918}" presName="parentText" presStyleLbl="node1" presStyleIdx="5" presStyleCnt="6" custScaleX="66594">
        <dgm:presLayoutVars>
          <dgm:chMax val="1"/>
          <dgm:bulletEnabled val="1"/>
        </dgm:presLayoutVars>
      </dgm:prSet>
      <dgm:spPr/>
    </dgm:pt>
    <dgm:pt modelId="{F83A117F-B6F7-4372-BC96-34BB8FF151E9}" type="pres">
      <dgm:prSet presAssocID="{24D8426C-B19F-48D9-8704-4D4EF3D1D91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12A0E01-F53A-4162-9E3E-1A137E9C6330}" srcId="{0A1966B4-9C11-4C26-A6D0-76D33303CE17}" destId="{16DFFFBB-68E4-4258-A29D-4B89C7A0793D}" srcOrd="0" destOrd="0" parTransId="{4F68A4FE-6E63-4ABE-9275-27A2F354C9CA}" sibTransId="{98288C2E-D3E5-457F-BA3D-436B1B0CC570}"/>
    <dgm:cxn modelId="{8DFF7F04-088C-43CA-88B2-B963CABA822B}" type="presOf" srcId="{EF17AE5E-4AC4-4A1C-96D3-68951D3AFF89}" destId="{C10C9D98-D184-4DCE-B919-7060F5717D82}" srcOrd="0" destOrd="0" presId="urn:microsoft.com/office/officeart/2005/8/layout/vList5"/>
    <dgm:cxn modelId="{895E8516-734E-40E3-8B8E-264E94BD3A29}" type="presOf" srcId="{16DFFFBB-68E4-4258-A29D-4B89C7A0793D}" destId="{C618645A-8F4A-4ABA-A517-44B2AD708ACF}" srcOrd="0" destOrd="0" presId="urn:microsoft.com/office/officeart/2005/8/layout/vList5"/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8BB3E01C-4E93-453F-862C-12688A41E59C}" srcId="{24D8426C-B19F-48D9-8704-4D4EF3D1D918}" destId="{F994E36D-9163-4562-8AE4-10769788A80D}" srcOrd="0" destOrd="0" parTransId="{F53B8964-19F9-4EB1-BFE5-91AF440D2A52}" sibTransId="{B2F17E57-1E43-4CDA-A98C-E0E1D26DC6C1}"/>
    <dgm:cxn modelId="{CB076C2A-7F75-44B5-9E75-8C3E25E90299}" srcId="{92F14814-DEF4-482A-B0D9-72B72F57F1BF}" destId="{FE2596C5-A3BC-4FAC-AA57-A7A690C8FEBF}" srcOrd="0" destOrd="0" parTransId="{D88DB62A-0FDF-49A5-889C-7314069CAA5E}" sibTransId="{7CDEF831-4D19-4A1D-8ECE-3C22D17E44F9}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71A27669-3E98-4D41-A20A-0E154200D11C}" type="presOf" srcId="{92F14814-DEF4-482A-B0D9-72B72F57F1BF}" destId="{143C2288-A49C-4BD0-B368-683D863F3A74}" srcOrd="0" destOrd="0" presId="urn:microsoft.com/office/officeart/2005/8/layout/vList5"/>
    <dgm:cxn modelId="{99F5F04E-4FB1-490C-80A6-FDD54D3F9A7C}" srcId="{867686D5-F56D-4045-B946-9167BD95D321}" destId="{24D8426C-B19F-48D9-8704-4D4EF3D1D918}" srcOrd="5" destOrd="0" parTransId="{926FF319-92C6-4FEA-9718-37464F7E9D7A}" sibTransId="{E8418311-CCA9-402E-8053-67F86BA31E00}"/>
    <dgm:cxn modelId="{D5A5A170-31AC-4EA7-A988-BFC6111DAE66}" srcId="{867686D5-F56D-4045-B946-9167BD95D321}" destId="{92F14814-DEF4-482A-B0D9-72B72F57F1BF}" srcOrd="4" destOrd="0" parTransId="{4D7D59CA-5825-4AA8-82C0-B76F39969DC1}" sibTransId="{C1C8B3F7-7B09-4434-BF3E-F3B3FFFBD910}"/>
    <dgm:cxn modelId="{05036B55-7C86-4C42-B383-6B46A2E8A215}" type="presOf" srcId="{F994E36D-9163-4562-8AE4-10769788A80D}" destId="{F83A117F-B6F7-4372-BC96-34BB8FF151E9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9AEEE192-D259-45E1-8D0C-D09C31596AF2}" srcId="{867686D5-F56D-4045-B946-9167BD95D321}" destId="{0A1966B4-9C11-4C26-A6D0-76D33303CE17}" srcOrd="3" destOrd="0" parTransId="{53E50EDD-1289-405A-9A4D-1F8034548954}" sibTransId="{0312E551-AE71-4E04-8258-8CE5C1B134E6}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0D2422A9-8D51-4B94-9A57-E76C82E51FEF}" srcId="{867686D5-F56D-4045-B946-9167BD95D321}" destId="{EF17AE5E-4AC4-4A1C-96D3-68951D3AFF89}" srcOrd="2" destOrd="0" parTransId="{EBE140E6-A1A8-4BDC-B689-8C76A8263BB3}" sibTransId="{B6CD66BF-6BA8-4B07-BF7C-EB25FB33F444}"/>
    <dgm:cxn modelId="{479C5DAA-C1C0-4988-94DF-A53211167539}" type="presOf" srcId="{650F683B-F3D9-4F0D-B71A-F23536503691}" destId="{8CA89A82-BEE7-4538-AC9B-BBD69242F14E}" srcOrd="0" destOrd="0" presId="urn:microsoft.com/office/officeart/2005/8/layout/vList5"/>
    <dgm:cxn modelId="{97A91FAC-4B93-4F3A-ACAA-68F5BA5C98BD}" srcId="{EF17AE5E-4AC4-4A1C-96D3-68951D3AFF89}" destId="{650F683B-F3D9-4F0D-B71A-F23536503691}" srcOrd="0" destOrd="0" parTransId="{411DF8C3-8677-4C5E-BFC8-D4772941B613}" sibTransId="{086DAF3A-7E0B-455D-8DA6-AF5EAAF6EA57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3E5BACB6-F51C-4139-BCE1-6D02FA215678}" type="presOf" srcId="{FE2596C5-A3BC-4FAC-AA57-A7A690C8FEBF}" destId="{054F2CBD-DEB2-4FF7-99E2-1905B60BB473}" srcOrd="0" destOrd="0" presId="urn:microsoft.com/office/officeart/2005/8/layout/vList5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A089E8C9-3659-4A4D-AAE0-9F2D0EA42A97}" type="presOf" srcId="{0A1966B4-9C11-4C26-A6D0-76D33303CE17}" destId="{1EB6E4B2-4B07-437C-B249-FF5585749D2A}" srcOrd="0" destOrd="0" presId="urn:microsoft.com/office/officeart/2005/8/layout/vList5"/>
    <dgm:cxn modelId="{A69756D7-6EB6-4D93-B9C8-97B27CE1DFC0}" type="presOf" srcId="{24D8426C-B19F-48D9-8704-4D4EF3D1D918}" destId="{7C486B03-1C45-4632-8D40-A51F95E5550D}" srcOrd="0" destOrd="0" presId="urn:microsoft.com/office/officeart/2005/8/layout/vList5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FA1F5081-3317-4492-8DEF-C004C5AF503E}" type="presParOf" srcId="{7BB222DE-38F4-437F-865C-6F84DB138462}" destId="{1B95A405-2C36-4FFE-A5AC-6569DB8C2AE2}" srcOrd="3" destOrd="0" presId="urn:microsoft.com/office/officeart/2005/8/layout/vList5"/>
    <dgm:cxn modelId="{5413FE69-8769-4F0E-9DBA-4E9A93348897}" type="presParOf" srcId="{7BB222DE-38F4-437F-865C-6F84DB138462}" destId="{FF91463D-2B91-4CBA-B5CB-E2992CB02B12}" srcOrd="4" destOrd="0" presId="urn:microsoft.com/office/officeart/2005/8/layout/vList5"/>
    <dgm:cxn modelId="{2301BAB5-D26E-4320-BF3B-CEA08B2DCEFB}" type="presParOf" srcId="{FF91463D-2B91-4CBA-B5CB-E2992CB02B12}" destId="{C10C9D98-D184-4DCE-B919-7060F5717D82}" srcOrd="0" destOrd="0" presId="urn:microsoft.com/office/officeart/2005/8/layout/vList5"/>
    <dgm:cxn modelId="{98DDB875-80EB-417E-B18A-6916830ACD75}" type="presParOf" srcId="{FF91463D-2B91-4CBA-B5CB-E2992CB02B12}" destId="{8CA89A82-BEE7-4538-AC9B-BBD69242F14E}" srcOrd="1" destOrd="0" presId="urn:microsoft.com/office/officeart/2005/8/layout/vList5"/>
    <dgm:cxn modelId="{F648E5A7-17BC-4224-BBFA-30626BA7621E}" type="presParOf" srcId="{7BB222DE-38F4-437F-865C-6F84DB138462}" destId="{260E91FF-8C93-4AD4-B495-F5BC3B6C2898}" srcOrd="5" destOrd="0" presId="urn:microsoft.com/office/officeart/2005/8/layout/vList5"/>
    <dgm:cxn modelId="{2A82BE94-85C4-4539-9C0D-B1097F693A64}" type="presParOf" srcId="{7BB222DE-38F4-437F-865C-6F84DB138462}" destId="{ED209C06-19C4-4CC7-909F-C3B80D34B3AA}" srcOrd="6" destOrd="0" presId="urn:microsoft.com/office/officeart/2005/8/layout/vList5"/>
    <dgm:cxn modelId="{4FF3D33A-BADB-4820-AF46-CCB4D0601256}" type="presParOf" srcId="{ED209C06-19C4-4CC7-909F-C3B80D34B3AA}" destId="{1EB6E4B2-4B07-437C-B249-FF5585749D2A}" srcOrd="0" destOrd="0" presId="urn:microsoft.com/office/officeart/2005/8/layout/vList5"/>
    <dgm:cxn modelId="{AEC54288-BD82-4F91-A502-D2D93BD4FCD1}" type="presParOf" srcId="{ED209C06-19C4-4CC7-909F-C3B80D34B3AA}" destId="{C618645A-8F4A-4ABA-A517-44B2AD708ACF}" srcOrd="1" destOrd="0" presId="urn:microsoft.com/office/officeart/2005/8/layout/vList5"/>
    <dgm:cxn modelId="{7DBA9780-4313-4F71-B248-040D39276474}" type="presParOf" srcId="{7BB222DE-38F4-437F-865C-6F84DB138462}" destId="{D24DD775-607A-4A9D-B52F-4EF5FF8E74F7}" srcOrd="7" destOrd="0" presId="urn:microsoft.com/office/officeart/2005/8/layout/vList5"/>
    <dgm:cxn modelId="{B7F70E6E-BA7D-468B-9B1E-59E66ECC103D}" type="presParOf" srcId="{7BB222DE-38F4-437F-865C-6F84DB138462}" destId="{9EE619AD-F774-4078-9B57-58333B3C1A6C}" srcOrd="8" destOrd="0" presId="urn:microsoft.com/office/officeart/2005/8/layout/vList5"/>
    <dgm:cxn modelId="{3E5EE415-F570-4F15-8A9F-36018A519E95}" type="presParOf" srcId="{9EE619AD-F774-4078-9B57-58333B3C1A6C}" destId="{143C2288-A49C-4BD0-B368-683D863F3A74}" srcOrd="0" destOrd="0" presId="urn:microsoft.com/office/officeart/2005/8/layout/vList5"/>
    <dgm:cxn modelId="{C204AD04-68AB-41BF-BA0B-403C94838B30}" type="presParOf" srcId="{9EE619AD-F774-4078-9B57-58333B3C1A6C}" destId="{054F2CBD-DEB2-4FF7-99E2-1905B60BB473}" srcOrd="1" destOrd="0" presId="urn:microsoft.com/office/officeart/2005/8/layout/vList5"/>
    <dgm:cxn modelId="{2EB6F5BB-87AB-414B-BA75-9A61FC00B4F9}" type="presParOf" srcId="{7BB222DE-38F4-437F-865C-6F84DB138462}" destId="{D44746F1-1C82-4769-82C1-20C16EC82161}" srcOrd="9" destOrd="0" presId="urn:microsoft.com/office/officeart/2005/8/layout/vList5"/>
    <dgm:cxn modelId="{903BCEE7-BBEE-4F0C-BCF2-513EC594C1BF}" type="presParOf" srcId="{7BB222DE-38F4-437F-865C-6F84DB138462}" destId="{C480BC19-1EC7-4DC1-B594-16C7A63380E7}" srcOrd="10" destOrd="0" presId="urn:microsoft.com/office/officeart/2005/8/layout/vList5"/>
    <dgm:cxn modelId="{FB8C868F-15EA-4278-B025-F7C9EE154899}" type="presParOf" srcId="{C480BC19-1EC7-4DC1-B594-16C7A63380E7}" destId="{7C486B03-1C45-4632-8D40-A51F95E5550D}" srcOrd="0" destOrd="0" presId="urn:microsoft.com/office/officeart/2005/8/layout/vList5"/>
    <dgm:cxn modelId="{A8CF894B-0BC7-41DB-82C4-4E5FC7826AE3}" type="presParOf" srcId="{C480BC19-1EC7-4DC1-B594-16C7A63380E7}" destId="{F83A117F-B6F7-4372-BC96-34BB8FF151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89B4-62C4-4E5A-A6F7-A1C0C920FF51}">
      <dsp:nvSpPr>
        <dsp:cNvPr id="0" name=""/>
        <dsp:cNvSpPr/>
      </dsp:nvSpPr>
      <dsp:spPr>
        <a:xfrm rot="5400000">
          <a:off x="6029842" y="-2940628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nature of decision variables</a:t>
          </a:r>
          <a:endParaRPr lang="en-GB" sz="1600" kern="1200" dirty="0"/>
        </a:p>
      </dsp:txBody>
      <dsp:txXfrm rot="-5400000">
        <a:off x="3029881" y="82113"/>
        <a:ext cx="6443786" cy="421084"/>
      </dsp:txXfrm>
    </dsp:sp>
    <dsp:sp modelId="{6D5E894F-1275-4CB8-B22D-E60F183B2B3F}">
      <dsp:nvSpPr>
        <dsp:cNvPr id="0" name=""/>
        <dsp:cNvSpPr/>
      </dsp:nvSpPr>
      <dsp:spPr>
        <a:xfrm>
          <a:off x="607562" y="1001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type</a:t>
          </a:r>
        </a:p>
      </dsp:txBody>
      <dsp:txXfrm>
        <a:off x="636037" y="29476"/>
        <a:ext cx="2365369" cy="526355"/>
      </dsp:txXfrm>
    </dsp:sp>
    <dsp:sp modelId="{F570E581-E0F7-4026-A0EE-F48C7756F0F3}">
      <dsp:nvSpPr>
        <dsp:cNvPr id="0" name=""/>
        <dsp:cNvSpPr/>
      </dsp:nvSpPr>
      <dsp:spPr>
        <a:xfrm rot="5400000">
          <a:off x="6029842" y="-2328158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The name of objective function</a:t>
          </a:r>
        </a:p>
      </dsp:txBody>
      <dsp:txXfrm rot="-5400000">
        <a:off x="3029881" y="694583"/>
        <a:ext cx="6443786" cy="421084"/>
      </dsp:txXfrm>
    </dsp:sp>
    <dsp:sp modelId="{7F9446BD-85FE-4EEC-B37F-C6AE2022691F}">
      <dsp:nvSpPr>
        <dsp:cNvPr id="0" name=""/>
        <dsp:cNvSpPr/>
      </dsp:nvSpPr>
      <dsp:spPr>
        <a:xfrm>
          <a:off x="607562" y="613472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fitness</a:t>
          </a:r>
          <a:endParaRPr lang="en-GB" sz="1600" kern="1200" dirty="0"/>
        </a:p>
      </dsp:txBody>
      <dsp:txXfrm>
        <a:off x="636037" y="641947"/>
        <a:ext cx="2365369" cy="526355"/>
      </dsp:txXfrm>
    </dsp:sp>
    <dsp:sp modelId="{8CA89A82-BEE7-4538-AC9B-BBD69242F14E}">
      <dsp:nvSpPr>
        <dsp:cNvPr id="0" name=""/>
        <dsp:cNvSpPr/>
      </dsp:nvSpPr>
      <dsp:spPr>
        <a:xfrm rot="5400000">
          <a:off x="6029842" y="-171568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vector of length equal to the decision variables providing the minimum of the search </a:t>
          </a:r>
          <a:r>
            <a:rPr lang="en-GB" sz="1600" kern="1200" dirty="0"/>
            <a:t>space</a:t>
          </a:r>
        </a:p>
      </dsp:txBody>
      <dsp:txXfrm rot="-5400000">
        <a:off x="3029881" y="1307054"/>
        <a:ext cx="6443786" cy="421084"/>
      </dsp:txXfrm>
    </dsp:sp>
    <dsp:sp modelId="{C10C9D98-D184-4DCE-B919-7060F5717D82}">
      <dsp:nvSpPr>
        <dsp:cNvPr id="0" name=""/>
        <dsp:cNvSpPr/>
      </dsp:nvSpPr>
      <dsp:spPr>
        <a:xfrm>
          <a:off x="607562" y="1225942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lower</a:t>
          </a:r>
          <a:endParaRPr lang="en-GB" sz="1600" kern="1200" dirty="0"/>
        </a:p>
      </dsp:txBody>
      <dsp:txXfrm>
        <a:off x="636037" y="1254417"/>
        <a:ext cx="2365369" cy="526355"/>
      </dsp:txXfrm>
    </dsp:sp>
    <dsp:sp modelId="{C618645A-8F4A-4ABA-A517-44B2AD708ACF}">
      <dsp:nvSpPr>
        <dsp:cNvPr id="0" name=""/>
        <dsp:cNvSpPr/>
      </dsp:nvSpPr>
      <dsp:spPr>
        <a:xfrm rot="5400000">
          <a:off x="6029842" y="-110321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vector of length equal to the decision variables providing the maximum of the search </a:t>
          </a:r>
          <a:r>
            <a:rPr lang="en-GB" sz="1600" kern="1200" dirty="0"/>
            <a:t>space</a:t>
          </a:r>
        </a:p>
      </dsp:txBody>
      <dsp:txXfrm rot="-5400000">
        <a:off x="3029881" y="1919524"/>
        <a:ext cx="6443786" cy="421084"/>
      </dsp:txXfrm>
    </dsp:sp>
    <dsp:sp modelId="{1EB6E4B2-4B07-437C-B249-FF5585749D2A}">
      <dsp:nvSpPr>
        <dsp:cNvPr id="0" name=""/>
        <dsp:cNvSpPr/>
      </dsp:nvSpPr>
      <dsp:spPr>
        <a:xfrm>
          <a:off x="607562" y="183841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upper</a:t>
          </a:r>
        </a:p>
      </dsp:txBody>
      <dsp:txXfrm>
        <a:off x="636037" y="1866888"/>
        <a:ext cx="2365369" cy="526355"/>
      </dsp:txXfrm>
    </dsp:sp>
    <dsp:sp modelId="{054F2CBD-DEB2-4FF7-99E2-1905B60BB473}">
      <dsp:nvSpPr>
        <dsp:cNvPr id="0" name=""/>
        <dsp:cNvSpPr/>
      </dsp:nvSpPr>
      <dsp:spPr>
        <a:xfrm rot="5400000">
          <a:off x="6029842" y="-49074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maximum number of iterations before the GA search is halted</a:t>
          </a:r>
          <a:endParaRPr lang="en-GB" sz="1600" kern="1200" dirty="0"/>
        </a:p>
      </dsp:txBody>
      <dsp:txXfrm rot="-5400000">
        <a:off x="3029881" y="2531994"/>
        <a:ext cx="6443786" cy="421084"/>
      </dsp:txXfrm>
    </dsp:sp>
    <dsp:sp modelId="{143C2288-A49C-4BD0-B368-683D863F3A74}">
      <dsp:nvSpPr>
        <dsp:cNvPr id="0" name=""/>
        <dsp:cNvSpPr/>
      </dsp:nvSpPr>
      <dsp:spPr>
        <a:xfrm>
          <a:off x="607562" y="245088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maxiter</a:t>
          </a:r>
          <a:endParaRPr lang="en-GB" sz="1600" kern="1200" dirty="0"/>
        </a:p>
      </dsp:txBody>
      <dsp:txXfrm>
        <a:off x="636037" y="2479358"/>
        <a:ext cx="2365369" cy="526355"/>
      </dsp:txXfrm>
    </dsp:sp>
    <dsp:sp modelId="{F83A117F-B6F7-4372-BC96-34BB8FF151E9}">
      <dsp:nvSpPr>
        <dsp:cNvPr id="0" name=""/>
        <dsp:cNvSpPr/>
      </dsp:nvSpPr>
      <dsp:spPr>
        <a:xfrm rot="5400000">
          <a:off x="6029842" y="121723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value specifying the number of bits to be used in binary optimizations</a:t>
          </a:r>
          <a:endParaRPr lang="en-GB" sz="1600" kern="1200" dirty="0"/>
        </a:p>
      </dsp:txBody>
      <dsp:txXfrm rot="-5400000">
        <a:off x="3029881" y="3144464"/>
        <a:ext cx="6443786" cy="421084"/>
      </dsp:txXfrm>
    </dsp:sp>
    <dsp:sp modelId="{7C486B03-1C45-4632-8D40-A51F95E5550D}">
      <dsp:nvSpPr>
        <dsp:cNvPr id="0" name=""/>
        <dsp:cNvSpPr/>
      </dsp:nvSpPr>
      <dsp:spPr>
        <a:xfrm>
          <a:off x="607562" y="306335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nBits</a:t>
          </a:r>
          <a:endParaRPr lang="en-GB" sz="1600" kern="1200" dirty="0"/>
        </a:p>
      </dsp:txBody>
      <dsp:txXfrm>
        <a:off x="636037" y="3091828"/>
        <a:ext cx="2365369" cy="52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GA/GA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digilan/AIFinance_genetic_algorithm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of Machine Learning in Finance</a:t>
            </a:r>
            <a:r>
              <a:rPr lang="en-GB" dirty="0"/>
              <a:t>:</a:t>
            </a:r>
            <a:br>
              <a:rPr lang="fa-IR" dirty="0"/>
            </a:br>
            <a:r>
              <a:rPr lang="en-US" sz="4000" dirty="0"/>
              <a:t>OLS and LASSO regressions in 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Instead of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GB" dirty="0" err="1"/>
                  <a:t>glmnet</a:t>
                </a:r>
                <a:r>
                  <a:rPr lang="en-GB" dirty="0"/>
                  <a:t> package has a single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another parameter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Precisely, the </a:t>
                </a:r>
                <a:r>
                  <a:rPr lang="en-US" dirty="0" err="1"/>
                  <a:t>glmnet</a:t>
                </a:r>
                <a:r>
                  <a:rPr lang="en-US" dirty="0"/>
                  <a:t> package utilizes the following objective function to estimate regression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any value in [0, 1]:</a:t>
                </a:r>
              </a:p>
              <a:p>
                <a:pPr lvl="1"/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were left with ridge regression  </a:t>
                </a:r>
              </a:p>
              <a:p>
                <a:pPr lvl="1"/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we were left with LASSO regression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068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754"/>
            <a:ext cx="9683254" cy="557731"/>
          </a:xfrm>
        </p:spPr>
        <p:txBody>
          <a:bodyPr>
            <a:normAutofit/>
          </a:bodyPr>
          <a:lstStyle/>
          <a:p>
            <a:r>
              <a:rPr lang="en-GB" dirty="0"/>
              <a:t>The main function in the GA package is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dirty="0"/>
              <a:t> with the following main </a:t>
            </a:r>
            <a:r>
              <a:rPr lang="en-GB" sz="2100" dirty="0"/>
              <a:t>arguments: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11697D-F03E-3835-21AC-929A3DA098F2}"/>
              </a:ext>
            </a:extLst>
          </p:cNvPr>
          <p:cNvGraphicFramePr/>
          <p:nvPr/>
        </p:nvGraphicFramePr>
        <p:xfrm>
          <a:off x="1365747" y="2315817"/>
          <a:ext cx="10104010" cy="3647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CB01B2-B7E4-D0AB-E33E-49370856F41A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187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0772"/>
            <a:ext cx="9683254" cy="3404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run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function, we need at least:</a:t>
            </a:r>
          </a:p>
          <a:p>
            <a:pPr lvl="1"/>
            <a:r>
              <a:rPr lang="en-US" dirty="0"/>
              <a:t>For continuous search: arguments </a:t>
            </a:r>
            <a:r>
              <a:rPr lang="en-US" dirty="0">
                <a:solidFill>
                  <a:srgbClr val="FF0000"/>
                </a:solidFill>
              </a:rPr>
              <a:t>type, fitness, lower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upper.</a:t>
            </a:r>
            <a:endParaRPr lang="en-US" dirty="0"/>
          </a:p>
          <a:p>
            <a:pPr lvl="1"/>
            <a:r>
              <a:rPr lang="en-US" dirty="0"/>
              <a:t>For binary search: arguments </a:t>
            </a:r>
            <a:r>
              <a:rPr lang="en-US" dirty="0">
                <a:solidFill>
                  <a:srgbClr val="FF0000"/>
                </a:solidFill>
              </a:rPr>
              <a:t>type, fitness, </a:t>
            </a:r>
            <a:r>
              <a:rPr lang="en-US" dirty="0" err="1">
                <a:solidFill>
                  <a:srgbClr val="FF0000"/>
                </a:solidFill>
              </a:rPr>
              <a:t>nBits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addition to final solution,</a:t>
            </a:r>
            <a:r>
              <a:rPr lang="en-US" dirty="0">
                <a:solidFill>
                  <a:srgbClr val="FF0000"/>
                </a:solidFill>
              </a:rPr>
              <a:t> ga </a:t>
            </a:r>
            <a:r>
              <a:rPr lang="en-US" dirty="0"/>
              <a:t>provides several other outputs, e.g., the value of function in each iteration,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3822-006A-97B0-190B-F1EA40DE673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550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US" dirty="0"/>
              <a:t>In fact, the </a:t>
            </a:r>
            <a:r>
              <a:rPr lang="en-US" dirty="0" err="1"/>
              <a:t>glmnet</a:t>
            </a:r>
            <a:r>
              <a:rPr lang="en-US" dirty="0"/>
              <a:t> package is developed for Elastic Net penalty function</a:t>
            </a:r>
          </a:p>
          <a:p>
            <a:r>
              <a:rPr lang="en-GB" dirty="0"/>
              <a:t>To install the package and load it, run the following codes: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(“GA")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library(GA)</a:t>
            </a: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https://cran.r-project.org/web/packages/GA/GA.pdf</a:t>
            </a:r>
            <a:r>
              <a:rPr lang="en-GB" dirty="0"/>
              <a:t> </a:t>
            </a:r>
          </a:p>
          <a:p>
            <a:r>
              <a:rPr lang="en-GB" dirty="0"/>
              <a:t>You can cite the package in your publication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citation("GA")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489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B47E-936F-A2A6-B412-DD1170AE542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07A02-839D-40C7-1669-629326861227}"/>
              </a:ext>
            </a:extLst>
          </p:cNvPr>
          <p:cNvSpPr txBox="1"/>
          <p:nvPr/>
        </p:nvSpPr>
        <p:spPr>
          <a:xfrm>
            <a:off x="1282148" y="1853754"/>
            <a:ext cx="103665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Hastie, T., Johnstone, I., &amp; Tibshirani, R. (2004). Least angle regression. The Annals of statistics, 32(2), 407-499.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Fan, J., &amp; Li, R. (2001). Variable selection via nonconcave penalized likelihood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(456), 1348-1360.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Friedman, J., Hastie, T., &amp; Tibshirani, R. (2010). Regularization paths for generalized linear models via coordinate descent.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statistical software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Fu, W. J. (1998). Penalized regressions: the bridge versus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computational and graphical statistics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397-416.</a:t>
            </a:r>
            <a:endParaRPr lang="en-US" sz="14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Hastie, T., Tibshirani, R., &amp; Wainwright, M. (2015).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Statistical Learning with Sparsity: The Lasso and Generalizations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CRC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Hoerl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E., &amp; Kennard, R. W. (1970). Ridge regression: Biased estimation for nonorthogonal problems.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55-67.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James, G., Witten, D., Hastie, T., &amp; Tibshirani, R. (2017).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applications in R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York: springer.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 (1996). Regression shrinkage and selection via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(Methodological)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267-288.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R., Saunders, M., Rosset, S., Zhu, J., &amp; Knight, K. (2005). Sparsity and smoothness via the fused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91-108.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Yuan, M., &amp; Lin, Y. (2006). Model selection and estimation in regression with grouped variables.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49-67.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 (2006). The adaptive lasso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(476), 1418-1429.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H., &amp; Hastie, T. (2005). Regularization and variable selection via the elastic net.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301-320.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8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821F1-C13C-26DD-43C7-0D56385AF6F7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959628"/>
            <a:ext cx="9520158" cy="2280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0070C0"/>
                </a:solidFill>
              </a:rPr>
              <a:t>Section 1: </a:t>
            </a:r>
            <a:r>
              <a:rPr lang="en-GB" sz="1600" b="1" dirty="0"/>
              <a:t>Preliminaries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Section 2</a:t>
            </a:r>
            <a:r>
              <a:rPr lang="en-GB" sz="1600" b="1" dirty="0"/>
              <a:t>: 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Section 3</a:t>
            </a:r>
            <a:r>
              <a:rPr lang="en-GB" sz="1600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2346-7C85-B2CA-9224-04E41DCF6A62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17772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25985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Least Absolute Shrinkage and Selection Operator (LASSO) is a method for variable selection in regression analysis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LASSO is developed by Tibshirani (1996), originally based on the idea in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ridge regression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GB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Hoerl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Kennard (1970)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LASSO has created a broad class of variables election methods called: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penalized variable selection</a:t>
            </a:r>
            <a:endParaRPr lang="en-GB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penalized regression has a form like foll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where: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RSS is the residual sum of squares like in OLS.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regression coefficients.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shrinkage (penalty) parameter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penalty function</a:t>
                </a:r>
              </a:p>
              <a:p>
                <a:pPr marL="457200" lvl="1" indent="0">
                  <a:buNone/>
                </a:pPr>
                <a:endParaRPr lang="en-GB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LASSO, the penalty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In the ridge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  <a:blipFill>
                <a:blip r:embed="rId2"/>
                <a:stretch>
                  <a:fillRect l="-536" t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40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84699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Generalizations of the LASSO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Bridge regression (Fu, 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SCAD (Fan &amp; Li, 2001)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Elastic Net (Zou &amp; Hastie,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Fused LASSO (Tibshirani, et al.,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Group LASSO (Yuan &amp; Lin, 2006)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Adaptive LASSO (Zou, 2006)</a:t>
            </a:r>
          </a:p>
          <a:p>
            <a:pPr marL="457200" lvl="1" indent="0">
              <a:buNone/>
            </a:pPr>
            <a:endParaRPr lang="en-GB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a complete review, see Hastie et al. (2015)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0699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https://github.com/hadigilan/AIFinance_genetic_algorithm.git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E9D89-F41C-C3D7-CFC8-1B38B3E0C9C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packages for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US" dirty="0"/>
              <a:t>There are different R packages to conduct LASSO regression using different algorithm,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lassoshooting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which utilize shooting algorithm of 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 (1998)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lars</a:t>
            </a:r>
            <a:r>
              <a:rPr lang="en-US" sz="1600" dirty="0"/>
              <a:t> which utilizes least angle regression of </a:t>
            </a:r>
            <a:r>
              <a:rPr lang="en-US" sz="1600" dirty="0" err="1"/>
              <a:t>Efron</a:t>
            </a:r>
            <a:r>
              <a:rPr lang="en-US" sz="1600" dirty="0"/>
              <a:t> et al. (2004)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glmnet</a:t>
            </a:r>
            <a:r>
              <a:rPr lang="en-US" sz="1600" dirty="0"/>
              <a:t> which utilizes cyclical coordinate descent algorithm of Friedman et al. (2010)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GB" dirty="0"/>
              <a:t>We use the package </a:t>
            </a:r>
            <a:r>
              <a:rPr lang="en-US" dirty="0" err="1"/>
              <a:t>glmnet</a:t>
            </a:r>
            <a:r>
              <a:rPr lang="en-US" dirty="0"/>
              <a:t>, perhaps the most powerful R package for LASSO regression</a:t>
            </a:r>
            <a:endParaRPr lang="en-GB" dirty="0"/>
          </a:p>
          <a:p>
            <a:r>
              <a:rPr lang="en-US" dirty="0"/>
              <a:t>For detailed applications of </a:t>
            </a:r>
            <a:r>
              <a:rPr lang="en-US" dirty="0" err="1"/>
              <a:t>glmnet</a:t>
            </a:r>
            <a:r>
              <a:rPr lang="en-GB" dirty="0"/>
              <a:t>, see James et al. (2017)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15561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the </a:t>
                </a:r>
                <a:r>
                  <a:rPr lang="en-US" dirty="0" err="1"/>
                  <a:t>glmnet</a:t>
                </a:r>
                <a:r>
                  <a:rPr lang="en-US" dirty="0"/>
                  <a:t> package is developed for </a:t>
                </a:r>
                <a:r>
                  <a:rPr lang="en-US" dirty="0">
                    <a:solidFill>
                      <a:srgbClr val="FF0000"/>
                    </a:solidFill>
                  </a:rPr>
                  <a:t>Elastic Net </a:t>
                </a:r>
                <a:r>
                  <a:rPr lang="en-US" dirty="0"/>
                  <a:t>penalty function</a:t>
                </a:r>
              </a:p>
              <a:p>
                <a:r>
                  <a:rPr lang="en-US" dirty="0"/>
                  <a:t>In the Elastic Net approach, regression coefficients are estimated by minimizing the following objective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𝐿𝐴𝑆𝑆𝑂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𝑟𝑖𝑑𝑔𝑒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Elastic Net penalty is a combination of LASSO and ridge penalty functions.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63724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5286</TotalTime>
  <Words>1414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Advances of Machine Learning in Finance: OLS and LASSO regressions in R</vt:lpstr>
      <vt:lpstr>Outline</vt:lpstr>
      <vt:lpstr>Section 1: Preliminaries</vt:lpstr>
      <vt:lpstr>LASSO regression</vt:lpstr>
      <vt:lpstr>LASSO regression (Cont’d)</vt:lpstr>
      <vt:lpstr>LASSO regression (Cont’d)</vt:lpstr>
      <vt:lpstr>Open your script file!</vt:lpstr>
      <vt:lpstr>R packages for LASSO</vt:lpstr>
      <vt:lpstr>glmnet package</vt:lpstr>
      <vt:lpstr>glmnet package (Cont’d)</vt:lpstr>
      <vt:lpstr>The package (Cont’d)</vt:lpstr>
      <vt:lpstr>The package (Cont’d)</vt:lpstr>
      <vt:lpstr>glmnet package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220</cp:revision>
  <dcterms:created xsi:type="dcterms:W3CDTF">2022-05-28T15:29:58Z</dcterms:created>
  <dcterms:modified xsi:type="dcterms:W3CDTF">2023-01-06T15:32:11Z</dcterms:modified>
</cp:coreProperties>
</file>