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46"/>
  </p:notesMasterIdLst>
  <p:sldIdLst>
    <p:sldId id="256" r:id="rId2"/>
    <p:sldId id="260" r:id="rId3"/>
    <p:sldId id="326" r:id="rId4"/>
    <p:sldId id="324" r:id="rId5"/>
    <p:sldId id="262" r:id="rId6"/>
    <p:sldId id="265" r:id="rId7"/>
    <p:sldId id="264" r:id="rId8"/>
    <p:sldId id="270" r:id="rId9"/>
    <p:sldId id="261" r:id="rId10"/>
    <p:sldId id="269" r:id="rId11"/>
    <p:sldId id="268" r:id="rId12"/>
    <p:sldId id="266" r:id="rId13"/>
    <p:sldId id="325" r:id="rId14"/>
    <p:sldId id="295" r:id="rId15"/>
    <p:sldId id="323" r:id="rId16"/>
    <p:sldId id="263" r:id="rId17"/>
    <p:sldId id="302" r:id="rId18"/>
    <p:sldId id="304" r:id="rId19"/>
    <p:sldId id="319" r:id="rId20"/>
    <p:sldId id="309" r:id="rId21"/>
    <p:sldId id="267" r:id="rId22"/>
    <p:sldId id="305" r:id="rId23"/>
    <p:sldId id="297" r:id="rId24"/>
    <p:sldId id="307" r:id="rId25"/>
    <p:sldId id="327" r:id="rId26"/>
    <p:sldId id="281" r:id="rId27"/>
    <p:sldId id="306" r:id="rId28"/>
    <p:sldId id="308" r:id="rId29"/>
    <p:sldId id="320" r:id="rId30"/>
    <p:sldId id="321" r:id="rId31"/>
    <p:sldId id="330" r:id="rId32"/>
    <p:sldId id="328" r:id="rId33"/>
    <p:sldId id="322" r:id="rId34"/>
    <p:sldId id="329" r:id="rId35"/>
    <p:sldId id="310" r:id="rId36"/>
    <p:sldId id="311" r:id="rId37"/>
    <p:sldId id="312" r:id="rId38"/>
    <p:sldId id="316" r:id="rId39"/>
    <p:sldId id="313" r:id="rId40"/>
    <p:sldId id="317" r:id="rId41"/>
    <p:sldId id="315" r:id="rId42"/>
    <p:sldId id="318" r:id="rId43"/>
    <p:sldId id="258" r:id="rId44"/>
    <p:sldId id="25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1BB10-A9DD-46FB-AEB2-B75EC5F60C0C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CE3AC7F-40BA-4A52-A9E6-381640744070}">
      <dgm:prSet phldrT="[Text]"/>
      <dgm:spPr/>
      <dgm:t>
        <a:bodyPr/>
        <a:lstStyle/>
        <a:p>
          <a:r>
            <a:rPr lang="en-GB" dirty="0"/>
            <a:t>Step 1</a:t>
          </a:r>
        </a:p>
      </dgm:t>
    </dgm:pt>
    <dgm:pt modelId="{5A07D919-8DEA-49DC-8F35-81E0360675D4}" type="parTrans" cxnId="{D51B31BA-55A5-460B-97F4-37ACE52C84B0}">
      <dgm:prSet/>
      <dgm:spPr/>
      <dgm:t>
        <a:bodyPr/>
        <a:lstStyle/>
        <a:p>
          <a:endParaRPr lang="en-GB"/>
        </a:p>
      </dgm:t>
    </dgm:pt>
    <dgm:pt modelId="{12D582F5-AFC9-4D00-BBFA-AB8DC05FD48C}" type="sibTrans" cxnId="{D51B31BA-55A5-460B-97F4-37ACE52C84B0}">
      <dgm:prSet/>
      <dgm:spPr/>
      <dgm:t>
        <a:bodyPr/>
        <a:lstStyle/>
        <a:p>
          <a:endParaRPr lang="en-GB"/>
        </a:p>
      </dgm:t>
    </dgm:pt>
    <dgm:pt modelId="{0A39BA78-1296-48E8-956C-7102B31CCB75}">
      <dgm:prSet phldrT="[Text]"/>
      <dgm:spPr/>
      <dgm:t>
        <a:bodyPr/>
        <a:lstStyle/>
        <a:p>
          <a:r>
            <a:rPr lang="en-GB" dirty="0"/>
            <a:t>Installing </a:t>
          </a:r>
        </a:p>
      </dgm:t>
    </dgm:pt>
    <dgm:pt modelId="{E1A9235E-4B51-413E-8ABD-9B6BF7E410FE}" type="parTrans" cxnId="{FC5D4CB0-9096-44EA-A794-D52EC6CC3CB7}">
      <dgm:prSet/>
      <dgm:spPr/>
      <dgm:t>
        <a:bodyPr/>
        <a:lstStyle/>
        <a:p>
          <a:endParaRPr lang="en-GB"/>
        </a:p>
      </dgm:t>
    </dgm:pt>
    <dgm:pt modelId="{A342CF8A-DDCD-48E5-9DFC-8B89C81E664C}" type="sibTrans" cxnId="{FC5D4CB0-9096-44EA-A794-D52EC6CC3CB7}">
      <dgm:prSet/>
      <dgm:spPr/>
      <dgm:t>
        <a:bodyPr/>
        <a:lstStyle/>
        <a:p>
          <a:endParaRPr lang="en-GB"/>
        </a:p>
      </dgm:t>
    </dgm:pt>
    <dgm:pt modelId="{CF02D92A-AB10-49EF-B795-5AB08EEFB7D5}">
      <dgm:prSet phldrT="[Text]"/>
      <dgm:spPr/>
      <dgm:t>
        <a:bodyPr/>
        <a:lstStyle/>
        <a:p>
          <a:pPr>
            <a:buNone/>
          </a:pPr>
          <a:r>
            <a:rPr lang="en-GB" dirty="0" err="1"/>
            <a:t>install.packages</a:t>
          </a:r>
          <a:r>
            <a:rPr lang="en-GB" dirty="0"/>
            <a:t>(“package’s name")</a:t>
          </a:r>
        </a:p>
        <a:p>
          <a:endParaRPr lang="en-GB" dirty="0"/>
        </a:p>
      </dgm:t>
    </dgm:pt>
    <dgm:pt modelId="{6280D092-7E75-42E5-A9DB-74C4BB515D72}" type="parTrans" cxnId="{8D9E472E-13FE-4168-9B0F-A9322A3DEB74}">
      <dgm:prSet/>
      <dgm:spPr/>
      <dgm:t>
        <a:bodyPr/>
        <a:lstStyle/>
        <a:p>
          <a:endParaRPr lang="en-GB"/>
        </a:p>
      </dgm:t>
    </dgm:pt>
    <dgm:pt modelId="{D7497448-E854-41BD-8129-7DE8C59FF500}" type="sibTrans" cxnId="{8D9E472E-13FE-4168-9B0F-A9322A3DEB74}">
      <dgm:prSet/>
      <dgm:spPr/>
      <dgm:t>
        <a:bodyPr/>
        <a:lstStyle/>
        <a:p>
          <a:endParaRPr lang="en-GB"/>
        </a:p>
      </dgm:t>
    </dgm:pt>
    <dgm:pt modelId="{3DECB52F-ABA9-4AF6-9977-2F933EF7F40F}">
      <dgm:prSet phldrT="[Text]"/>
      <dgm:spPr/>
      <dgm:t>
        <a:bodyPr/>
        <a:lstStyle/>
        <a:p>
          <a:r>
            <a:rPr lang="en-GB" dirty="0"/>
            <a:t>Step 2</a:t>
          </a:r>
        </a:p>
      </dgm:t>
    </dgm:pt>
    <dgm:pt modelId="{A4D76A5A-84ED-4133-A6CC-55402138FC4E}" type="parTrans" cxnId="{CD3F37A2-B56E-4BBF-A53D-09505876CF45}">
      <dgm:prSet/>
      <dgm:spPr/>
      <dgm:t>
        <a:bodyPr/>
        <a:lstStyle/>
        <a:p>
          <a:endParaRPr lang="en-GB"/>
        </a:p>
      </dgm:t>
    </dgm:pt>
    <dgm:pt modelId="{2DFD9717-ED18-4DD7-B79B-AA1BFE8BEB84}" type="sibTrans" cxnId="{CD3F37A2-B56E-4BBF-A53D-09505876CF45}">
      <dgm:prSet/>
      <dgm:spPr/>
      <dgm:t>
        <a:bodyPr/>
        <a:lstStyle/>
        <a:p>
          <a:endParaRPr lang="en-GB"/>
        </a:p>
      </dgm:t>
    </dgm:pt>
    <dgm:pt modelId="{683422B3-3171-4339-8995-9598DD0FCE1A}">
      <dgm:prSet phldrT="[Text]"/>
      <dgm:spPr/>
      <dgm:t>
        <a:bodyPr/>
        <a:lstStyle/>
        <a:p>
          <a:r>
            <a:rPr lang="en-GB" dirty="0"/>
            <a:t>Loading</a:t>
          </a:r>
        </a:p>
      </dgm:t>
    </dgm:pt>
    <dgm:pt modelId="{EDC1EB58-FBFA-4E87-A68F-BB5264268CAD}" type="parTrans" cxnId="{3D22561C-B49E-4200-8D2D-6DC125D18A44}">
      <dgm:prSet/>
      <dgm:spPr/>
      <dgm:t>
        <a:bodyPr/>
        <a:lstStyle/>
        <a:p>
          <a:endParaRPr lang="en-GB"/>
        </a:p>
      </dgm:t>
    </dgm:pt>
    <dgm:pt modelId="{6BCC403E-9C34-492C-B7DE-0258CBC1C10D}" type="sibTrans" cxnId="{3D22561C-B49E-4200-8D2D-6DC125D18A44}">
      <dgm:prSet/>
      <dgm:spPr/>
      <dgm:t>
        <a:bodyPr/>
        <a:lstStyle/>
        <a:p>
          <a:endParaRPr lang="en-GB"/>
        </a:p>
      </dgm:t>
    </dgm:pt>
    <dgm:pt modelId="{16F129F3-EA8C-4074-94AD-494B34746538}">
      <dgm:prSet phldrT="[Text]"/>
      <dgm:spPr/>
      <dgm:t>
        <a:bodyPr/>
        <a:lstStyle/>
        <a:p>
          <a:pPr>
            <a:buNone/>
          </a:pPr>
          <a:r>
            <a:rPr lang="en-GB" dirty="0"/>
            <a:t>library(package’s name)</a:t>
          </a:r>
        </a:p>
      </dgm:t>
    </dgm:pt>
    <dgm:pt modelId="{1D881A74-F0A9-40C0-8526-10DC481F0606}" type="parTrans" cxnId="{5D86A0D9-A192-40A3-A547-43C270F41904}">
      <dgm:prSet/>
      <dgm:spPr/>
      <dgm:t>
        <a:bodyPr/>
        <a:lstStyle/>
        <a:p>
          <a:endParaRPr lang="en-GB"/>
        </a:p>
      </dgm:t>
    </dgm:pt>
    <dgm:pt modelId="{92211E30-2547-4268-B8F4-17E586406DD8}" type="sibTrans" cxnId="{5D86A0D9-A192-40A3-A547-43C270F41904}">
      <dgm:prSet/>
      <dgm:spPr/>
      <dgm:t>
        <a:bodyPr/>
        <a:lstStyle/>
        <a:p>
          <a:endParaRPr lang="en-GB"/>
        </a:p>
      </dgm:t>
    </dgm:pt>
    <dgm:pt modelId="{85556BCF-A0F6-4548-9D96-ACBFE31BEF69}" type="pres">
      <dgm:prSet presAssocID="{0F51BB10-A9DD-46FB-AEB2-B75EC5F60C0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0025BD-66EE-461C-917C-966947AD70A4}" type="pres">
      <dgm:prSet presAssocID="{9CE3AC7F-40BA-4A52-A9E6-381640744070}" presName="composite" presStyleCnt="0"/>
      <dgm:spPr/>
    </dgm:pt>
    <dgm:pt modelId="{FF5A92F2-A5CD-418B-8518-ECF5A3743ED5}" type="pres">
      <dgm:prSet presAssocID="{9CE3AC7F-40BA-4A52-A9E6-381640744070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76DB079-EEE9-4A95-97D3-C17C1476528E}" type="pres">
      <dgm:prSet presAssocID="{9CE3AC7F-40BA-4A52-A9E6-381640744070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50652D38-55F3-4CD5-8522-50A1375A2D78}" type="pres">
      <dgm:prSet presAssocID="{9CE3AC7F-40BA-4A52-A9E6-381640744070}" presName="Accent" presStyleLbl="parChTrans1D1" presStyleIdx="0" presStyleCnt="2"/>
      <dgm:spPr/>
    </dgm:pt>
    <dgm:pt modelId="{5FF12057-DEC0-42E5-B29D-8C44F3AA3043}" type="pres">
      <dgm:prSet presAssocID="{9CE3AC7F-40BA-4A52-A9E6-381640744070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CE89BA8-62B7-48F7-A49C-0BD39E201712}" type="pres">
      <dgm:prSet presAssocID="{12D582F5-AFC9-4D00-BBFA-AB8DC05FD48C}" presName="sibTrans" presStyleCnt="0"/>
      <dgm:spPr/>
    </dgm:pt>
    <dgm:pt modelId="{72AA630B-E1DA-4523-AD30-5FD594A8F343}" type="pres">
      <dgm:prSet presAssocID="{3DECB52F-ABA9-4AF6-9977-2F933EF7F40F}" presName="composite" presStyleCnt="0"/>
      <dgm:spPr/>
    </dgm:pt>
    <dgm:pt modelId="{748D302F-D375-4129-A580-EE23532408CB}" type="pres">
      <dgm:prSet presAssocID="{3DECB52F-ABA9-4AF6-9977-2F933EF7F40F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C202A35-220F-44D6-BA29-01EAF046BFFE}" type="pres">
      <dgm:prSet presAssocID="{3DECB52F-ABA9-4AF6-9977-2F933EF7F40F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34F474B0-58E9-4CA6-944C-26BD699A27D2}" type="pres">
      <dgm:prSet presAssocID="{3DECB52F-ABA9-4AF6-9977-2F933EF7F40F}" presName="Accent" presStyleLbl="parChTrans1D1" presStyleIdx="1" presStyleCnt="2"/>
      <dgm:spPr/>
    </dgm:pt>
    <dgm:pt modelId="{459717B0-2092-450B-87BB-EE5FC68A229E}" type="pres">
      <dgm:prSet presAssocID="{3DECB52F-ABA9-4AF6-9977-2F933EF7F40F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FAC02-5224-4E6E-B134-7B03DC76DA6F}" type="presOf" srcId="{CF02D92A-AB10-49EF-B795-5AB08EEFB7D5}" destId="{5FF12057-DEC0-42E5-B29D-8C44F3AA3043}" srcOrd="0" destOrd="0" presId="urn:microsoft.com/office/officeart/2011/layout/TabList"/>
    <dgm:cxn modelId="{616AD216-996A-438C-B6D0-5673A1B26640}" type="presOf" srcId="{16F129F3-EA8C-4074-94AD-494B34746538}" destId="{459717B0-2092-450B-87BB-EE5FC68A229E}" srcOrd="0" destOrd="0" presId="urn:microsoft.com/office/officeart/2011/layout/TabList"/>
    <dgm:cxn modelId="{3D22561C-B49E-4200-8D2D-6DC125D18A44}" srcId="{3DECB52F-ABA9-4AF6-9977-2F933EF7F40F}" destId="{683422B3-3171-4339-8995-9598DD0FCE1A}" srcOrd="0" destOrd="0" parTransId="{EDC1EB58-FBFA-4E87-A68F-BB5264268CAD}" sibTransId="{6BCC403E-9C34-492C-B7DE-0258CBC1C10D}"/>
    <dgm:cxn modelId="{8D9E472E-13FE-4168-9B0F-A9322A3DEB74}" srcId="{9CE3AC7F-40BA-4A52-A9E6-381640744070}" destId="{CF02D92A-AB10-49EF-B795-5AB08EEFB7D5}" srcOrd="1" destOrd="0" parTransId="{6280D092-7E75-42E5-A9DB-74C4BB515D72}" sibTransId="{D7497448-E854-41BD-8129-7DE8C59FF500}"/>
    <dgm:cxn modelId="{5E6CB757-0822-4A41-9D70-75B7662BFFCA}" type="presOf" srcId="{0F51BB10-A9DD-46FB-AEB2-B75EC5F60C0C}" destId="{85556BCF-A0F6-4548-9D96-ACBFE31BEF69}" srcOrd="0" destOrd="0" presId="urn:microsoft.com/office/officeart/2011/layout/TabList"/>
    <dgm:cxn modelId="{29EB0A94-EE54-4226-80E8-13F9AB01E2AE}" type="presOf" srcId="{0A39BA78-1296-48E8-956C-7102B31CCB75}" destId="{FF5A92F2-A5CD-418B-8518-ECF5A3743ED5}" srcOrd="0" destOrd="0" presId="urn:microsoft.com/office/officeart/2011/layout/TabList"/>
    <dgm:cxn modelId="{CD3F37A2-B56E-4BBF-A53D-09505876CF45}" srcId="{0F51BB10-A9DD-46FB-AEB2-B75EC5F60C0C}" destId="{3DECB52F-ABA9-4AF6-9977-2F933EF7F40F}" srcOrd="1" destOrd="0" parTransId="{A4D76A5A-84ED-4133-A6CC-55402138FC4E}" sibTransId="{2DFD9717-ED18-4DD7-B79B-AA1BFE8BEB84}"/>
    <dgm:cxn modelId="{A3146FAF-DAEB-4B77-8141-4DB5143E139B}" type="presOf" srcId="{683422B3-3171-4339-8995-9598DD0FCE1A}" destId="{748D302F-D375-4129-A580-EE23532408CB}" srcOrd="0" destOrd="0" presId="urn:microsoft.com/office/officeart/2011/layout/TabList"/>
    <dgm:cxn modelId="{FC5D4CB0-9096-44EA-A794-D52EC6CC3CB7}" srcId="{9CE3AC7F-40BA-4A52-A9E6-381640744070}" destId="{0A39BA78-1296-48E8-956C-7102B31CCB75}" srcOrd="0" destOrd="0" parTransId="{E1A9235E-4B51-413E-8ABD-9B6BF7E410FE}" sibTransId="{A342CF8A-DDCD-48E5-9DFC-8B89C81E664C}"/>
    <dgm:cxn modelId="{D51B31BA-55A5-460B-97F4-37ACE52C84B0}" srcId="{0F51BB10-A9DD-46FB-AEB2-B75EC5F60C0C}" destId="{9CE3AC7F-40BA-4A52-A9E6-381640744070}" srcOrd="0" destOrd="0" parTransId="{5A07D919-8DEA-49DC-8F35-81E0360675D4}" sibTransId="{12D582F5-AFC9-4D00-BBFA-AB8DC05FD48C}"/>
    <dgm:cxn modelId="{6D8F7EC1-92F2-41AF-8A08-D6B2CE228436}" type="presOf" srcId="{3DECB52F-ABA9-4AF6-9977-2F933EF7F40F}" destId="{4C202A35-220F-44D6-BA29-01EAF046BFFE}" srcOrd="0" destOrd="0" presId="urn:microsoft.com/office/officeart/2011/layout/TabList"/>
    <dgm:cxn modelId="{5D86A0D9-A192-40A3-A547-43C270F41904}" srcId="{3DECB52F-ABA9-4AF6-9977-2F933EF7F40F}" destId="{16F129F3-EA8C-4074-94AD-494B34746538}" srcOrd="1" destOrd="0" parTransId="{1D881A74-F0A9-40C0-8526-10DC481F0606}" sibTransId="{92211E30-2547-4268-B8F4-17E586406DD8}"/>
    <dgm:cxn modelId="{978910DB-8C89-405A-900D-7BC20B7450A6}" type="presOf" srcId="{9CE3AC7F-40BA-4A52-A9E6-381640744070}" destId="{076DB079-EEE9-4A95-97D3-C17C1476528E}" srcOrd="0" destOrd="0" presId="urn:microsoft.com/office/officeart/2011/layout/TabList"/>
    <dgm:cxn modelId="{CA40C10C-983F-4B3F-9689-FE17BF84867A}" type="presParOf" srcId="{85556BCF-A0F6-4548-9D96-ACBFE31BEF69}" destId="{8D0025BD-66EE-461C-917C-966947AD70A4}" srcOrd="0" destOrd="0" presId="urn:microsoft.com/office/officeart/2011/layout/TabList"/>
    <dgm:cxn modelId="{01D13873-F7CF-44DD-A0FC-60D43E7ABB3F}" type="presParOf" srcId="{8D0025BD-66EE-461C-917C-966947AD70A4}" destId="{FF5A92F2-A5CD-418B-8518-ECF5A3743ED5}" srcOrd="0" destOrd="0" presId="urn:microsoft.com/office/officeart/2011/layout/TabList"/>
    <dgm:cxn modelId="{E3AB5146-D7CE-40E8-8722-4842C242FB0E}" type="presParOf" srcId="{8D0025BD-66EE-461C-917C-966947AD70A4}" destId="{076DB079-EEE9-4A95-97D3-C17C1476528E}" srcOrd="1" destOrd="0" presId="urn:microsoft.com/office/officeart/2011/layout/TabList"/>
    <dgm:cxn modelId="{CD439AA3-9354-46DE-A72E-3A8852E821F1}" type="presParOf" srcId="{8D0025BD-66EE-461C-917C-966947AD70A4}" destId="{50652D38-55F3-4CD5-8522-50A1375A2D78}" srcOrd="2" destOrd="0" presId="urn:microsoft.com/office/officeart/2011/layout/TabList"/>
    <dgm:cxn modelId="{04890C43-AA0B-4841-8FB9-21B0088AD95C}" type="presParOf" srcId="{85556BCF-A0F6-4548-9D96-ACBFE31BEF69}" destId="{5FF12057-DEC0-42E5-B29D-8C44F3AA3043}" srcOrd="1" destOrd="0" presId="urn:microsoft.com/office/officeart/2011/layout/TabList"/>
    <dgm:cxn modelId="{5D4892BE-6466-4B0F-92C9-62EC10F3936D}" type="presParOf" srcId="{85556BCF-A0F6-4548-9D96-ACBFE31BEF69}" destId="{ACE89BA8-62B7-48F7-A49C-0BD39E201712}" srcOrd="2" destOrd="0" presId="urn:microsoft.com/office/officeart/2011/layout/TabList"/>
    <dgm:cxn modelId="{99080FBF-31E7-480B-B601-6E68514B5825}" type="presParOf" srcId="{85556BCF-A0F6-4548-9D96-ACBFE31BEF69}" destId="{72AA630B-E1DA-4523-AD30-5FD594A8F343}" srcOrd="3" destOrd="0" presId="urn:microsoft.com/office/officeart/2011/layout/TabList"/>
    <dgm:cxn modelId="{8445055E-2DD5-4319-A5CE-6FFCF6FED81A}" type="presParOf" srcId="{72AA630B-E1DA-4523-AD30-5FD594A8F343}" destId="{748D302F-D375-4129-A580-EE23532408CB}" srcOrd="0" destOrd="0" presId="urn:microsoft.com/office/officeart/2011/layout/TabList"/>
    <dgm:cxn modelId="{74CFE5AA-6A65-4CB5-89C3-058357122474}" type="presParOf" srcId="{72AA630B-E1DA-4523-AD30-5FD594A8F343}" destId="{4C202A35-220F-44D6-BA29-01EAF046BFFE}" srcOrd="1" destOrd="0" presId="urn:microsoft.com/office/officeart/2011/layout/TabList"/>
    <dgm:cxn modelId="{9A200580-C05C-4A70-A083-EE6137793406}" type="presParOf" srcId="{72AA630B-E1DA-4523-AD30-5FD594A8F343}" destId="{34F474B0-58E9-4CA6-944C-26BD699A27D2}" srcOrd="2" destOrd="0" presId="urn:microsoft.com/office/officeart/2011/layout/TabList"/>
    <dgm:cxn modelId="{0E46E5E1-1DD8-48D6-973F-E915828888C6}" type="presParOf" srcId="{85556BCF-A0F6-4548-9D96-ACBFE31BEF69}" destId="{459717B0-2092-450B-87BB-EE5FC68A229E}" srcOrd="4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1BB10-A9DD-46FB-AEB2-B75EC5F60C0C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CE3AC7F-40BA-4A52-A9E6-381640744070}">
      <dgm:prSet phldrT="[Text]"/>
      <dgm:spPr/>
      <dgm:t>
        <a:bodyPr/>
        <a:lstStyle/>
        <a:p>
          <a:r>
            <a:rPr lang="en-GB" dirty="0"/>
            <a:t>Vector</a:t>
          </a:r>
        </a:p>
      </dgm:t>
    </dgm:pt>
    <dgm:pt modelId="{5A07D919-8DEA-49DC-8F35-81E0360675D4}" type="parTrans" cxnId="{D51B31BA-55A5-460B-97F4-37ACE52C84B0}">
      <dgm:prSet/>
      <dgm:spPr/>
      <dgm:t>
        <a:bodyPr/>
        <a:lstStyle/>
        <a:p>
          <a:endParaRPr lang="en-GB"/>
        </a:p>
      </dgm:t>
    </dgm:pt>
    <dgm:pt modelId="{12D582F5-AFC9-4D00-BBFA-AB8DC05FD48C}" type="sibTrans" cxnId="{D51B31BA-55A5-460B-97F4-37ACE52C84B0}">
      <dgm:prSet/>
      <dgm:spPr/>
      <dgm:t>
        <a:bodyPr/>
        <a:lstStyle/>
        <a:p>
          <a:endParaRPr lang="en-GB"/>
        </a:p>
      </dgm:t>
    </dgm:pt>
    <dgm:pt modelId="{0A39BA78-1296-48E8-956C-7102B31CCB75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1A9235E-4B51-413E-8ABD-9B6BF7E410FE}" type="parTrans" cxnId="{FC5D4CB0-9096-44EA-A794-D52EC6CC3CB7}">
      <dgm:prSet/>
      <dgm:spPr/>
      <dgm:t>
        <a:bodyPr/>
        <a:lstStyle/>
        <a:p>
          <a:endParaRPr lang="en-GB"/>
        </a:p>
      </dgm:t>
    </dgm:pt>
    <dgm:pt modelId="{A342CF8A-DDCD-48E5-9DFC-8B89C81E664C}" type="sibTrans" cxnId="{FC5D4CB0-9096-44EA-A794-D52EC6CC3CB7}">
      <dgm:prSet/>
      <dgm:spPr/>
      <dgm:t>
        <a:bodyPr/>
        <a:lstStyle/>
        <a:p>
          <a:endParaRPr lang="en-GB"/>
        </a:p>
      </dgm:t>
    </dgm:pt>
    <dgm:pt modelId="{CF02D92A-AB10-49EF-B795-5AB08EEFB7D5}">
      <dgm:prSet phldrT="[Text]"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&gt; c(1,2,3)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[1] 1 2 3</a:t>
          </a:r>
        </a:p>
      </dgm:t>
    </dgm:pt>
    <dgm:pt modelId="{6280D092-7E75-42E5-A9DB-74C4BB515D72}" type="parTrans" cxnId="{8D9E472E-13FE-4168-9B0F-A9322A3DEB74}">
      <dgm:prSet/>
      <dgm:spPr/>
      <dgm:t>
        <a:bodyPr/>
        <a:lstStyle/>
        <a:p>
          <a:endParaRPr lang="en-GB"/>
        </a:p>
      </dgm:t>
    </dgm:pt>
    <dgm:pt modelId="{D7497448-E854-41BD-8129-7DE8C59FF500}" type="sibTrans" cxnId="{8D9E472E-13FE-4168-9B0F-A9322A3DEB74}">
      <dgm:prSet/>
      <dgm:spPr/>
      <dgm:t>
        <a:bodyPr/>
        <a:lstStyle/>
        <a:p>
          <a:endParaRPr lang="en-GB"/>
        </a:p>
      </dgm:t>
    </dgm:pt>
    <dgm:pt modelId="{3DECB52F-ABA9-4AF6-9977-2F933EF7F40F}">
      <dgm:prSet phldrT="[Text]"/>
      <dgm:spPr/>
      <dgm:t>
        <a:bodyPr/>
        <a:lstStyle/>
        <a:p>
          <a:r>
            <a:rPr lang="en-GB" dirty="0"/>
            <a:t>Matrix</a:t>
          </a:r>
        </a:p>
      </dgm:t>
    </dgm:pt>
    <dgm:pt modelId="{A4D76A5A-84ED-4133-A6CC-55402138FC4E}" type="parTrans" cxnId="{CD3F37A2-B56E-4BBF-A53D-09505876CF45}">
      <dgm:prSet/>
      <dgm:spPr/>
      <dgm:t>
        <a:bodyPr/>
        <a:lstStyle/>
        <a:p>
          <a:endParaRPr lang="en-GB"/>
        </a:p>
      </dgm:t>
    </dgm:pt>
    <dgm:pt modelId="{2DFD9717-ED18-4DD7-B79B-AA1BFE8BEB84}" type="sibTrans" cxnId="{CD3F37A2-B56E-4BBF-A53D-09505876CF45}">
      <dgm:prSet/>
      <dgm:spPr/>
      <dgm:t>
        <a:bodyPr/>
        <a:lstStyle/>
        <a:p>
          <a:endParaRPr lang="en-GB"/>
        </a:p>
      </dgm:t>
    </dgm:pt>
    <dgm:pt modelId="{683422B3-3171-4339-8995-9598DD0FCE1A}">
      <dgm:prSet phldrT="[Text]"/>
      <dgm:spPr/>
      <dgm:t>
        <a:bodyPr/>
        <a:lstStyle/>
        <a:p>
          <a:endParaRPr lang="en-GB" dirty="0"/>
        </a:p>
      </dgm:t>
    </dgm:pt>
    <dgm:pt modelId="{EDC1EB58-FBFA-4E87-A68F-BB5264268CAD}" type="parTrans" cxnId="{3D22561C-B49E-4200-8D2D-6DC125D18A44}">
      <dgm:prSet/>
      <dgm:spPr/>
      <dgm:t>
        <a:bodyPr/>
        <a:lstStyle/>
        <a:p>
          <a:endParaRPr lang="en-GB"/>
        </a:p>
      </dgm:t>
    </dgm:pt>
    <dgm:pt modelId="{6BCC403E-9C34-492C-B7DE-0258CBC1C10D}" type="sibTrans" cxnId="{3D22561C-B49E-4200-8D2D-6DC125D18A44}">
      <dgm:prSet/>
      <dgm:spPr/>
      <dgm:t>
        <a:bodyPr/>
        <a:lstStyle/>
        <a:p>
          <a:endParaRPr lang="en-GB"/>
        </a:p>
      </dgm:t>
    </dgm:pt>
    <dgm:pt modelId="{16F129F3-EA8C-4074-94AD-494B34746538}">
      <dgm:prSet phldrT="[Text]"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&gt; matrix(c(2,5,1,7), </a:t>
          </a:r>
          <a:r>
            <a:rPr lang="en-GB" sz="1000" dirty="0" err="1">
              <a:solidFill>
                <a:srgbClr val="FF0000"/>
              </a:solidFill>
            </a:rPr>
            <a:t>ncol</a:t>
          </a:r>
          <a:r>
            <a:rPr lang="en-GB" sz="1000" dirty="0">
              <a:solidFill>
                <a:srgbClr val="FF0000"/>
              </a:solidFill>
            </a:rPr>
            <a:t>=2)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 [,1] [,2]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[1,]    2    1</a:t>
          </a:r>
        </a:p>
        <a:p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[2,]    5    7</a:t>
          </a:r>
        </a:p>
      </dgm:t>
    </dgm:pt>
    <dgm:pt modelId="{1D881A74-F0A9-40C0-8526-10DC481F0606}" type="parTrans" cxnId="{5D86A0D9-A192-40A3-A547-43C270F41904}">
      <dgm:prSet/>
      <dgm:spPr/>
      <dgm:t>
        <a:bodyPr/>
        <a:lstStyle/>
        <a:p>
          <a:endParaRPr lang="en-GB"/>
        </a:p>
      </dgm:t>
    </dgm:pt>
    <dgm:pt modelId="{92211E30-2547-4268-B8F4-17E586406DD8}" type="sibTrans" cxnId="{5D86A0D9-A192-40A3-A547-43C270F41904}">
      <dgm:prSet/>
      <dgm:spPr/>
      <dgm:t>
        <a:bodyPr/>
        <a:lstStyle/>
        <a:p>
          <a:endParaRPr lang="en-GB"/>
        </a:p>
      </dgm:t>
    </dgm:pt>
    <dgm:pt modelId="{892A1D67-F1F1-4B81-AA77-DF0F30CF9A04}">
      <dgm:prSet phldrT="[Text]"/>
      <dgm:spPr/>
      <dgm:t>
        <a:bodyPr/>
        <a:lstStyle/>
        <a:p>
          <a:pPr>
            <a:buNone/>
          </a:pPr>
          <a:r>
            <a:rPr lang="en-GB" dirty="0"/>
            <a:t>Data frame</a:t>
          </a:r>
        </a:p>
      </dgm:t>
    </dgm:pt>
    <dgm:pt modelId="{51176E19-F2A6-458E-852F-5A3ACDCD89B3}" type="parTrans" cxnId="{F2E6A32B-3DC4-478A-B567-19A8FD4E9F32}">
      <dgm:prSet/>
      <dgm:spPr/>
      <dgm:t>
        <a:bodyPr/>
        <a:lstStyle/>
        <a:p>
          <a:endParaRPr lang="en-GB"/>
        </a:p>
      </dgm:t>
    </dgm:pt>
    <dgm:pt modelId="{B0306028-5960-481E-A21A-198A06985F6A}" type="sibTrans" cxnId="{F2E6A32B-3DC4-478A-B567-19A8FD4E9F32}">
      <dgm:prSet/>
      <dgm:spPr/>
      <dgm:t>
        <a:bodyPr/>
        <a:lstStyle/>
        <a:p>
          <a:endParaRPr lang="en-GB"/>
        </a:p>
      </dgm:t>
    </dgm:pt>
    <dgm:pt modelId="{084379D5-AE12-434F-A6B8-B78C198985A5}">
      <dgm:prSet phldrT="[Text]"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&gt; </a:t>
          </a:r>
          <a:r>
            <a:rPr lang="en-GB" sz="1000" dirty="0" err="1">
              <a:solidFill>
                <a:srgbClr val="FF0000"/>
              </a:solidFill>
            </a:rPr>
            <a:t>data.frame</a:t>
          </a:r>
          <a:r>
            <a:rPr lang="en-GB" sz="1000" dirty="0">
              <a:solidFill>
                <a:srgbClr val="FF0000"/>
              </a:solidFill>
            </a:rPr>
            <a:t>(x1=1:3, x2=2:4)</a:t>
          </a:r>
        </a:p>
      </dgm:t>
    </dgm:pt>
    <dgm:pt modelId="{40119896-548C-4651-A7B1-4AFAD449485D}" type="parTrans" cxnId="{1FBCB8A9-1AC8-465E-A5BA-3C0ECAF15C00}">
      <dgm:prSet/>
      <dgm:spPr/>
      <dgm:t>
        <a:bodyPr/>
        <a:lstStyle/>
        <a:p>
          <a:endParaRPr lang="en-GB"/>
        </a:p>
      </dgm:t>
    </dgm:pt>
    <dgm:pt modelId="{4DCB9BB6-24D7-4633-8394-1F28F1D26A66}" type="sibTrans" cxnId="{1FBCB8A9-1AC8-465E-A5BA-3C0ECAF15C00}">
      <dgm:prSet/>
      <dgm:spPr/>
      <dgm:t>
        <a:bodyPr/>
        <a:lstStyle/>
        <a:p>
          <a:endParaRPr lang="en-GB"/>
        </a:p>
      </dgm:t>
    </dgm:pt>
    <dgm:pt modelId="{375DCAEE-EAEF-4A82-8ED5-DDED89459A37}">
      <dgm:prSet phldrT="[Text]"/>
      <dgm:spPr/>
      <dgm:t>
        <a:bodyPr/>
        <a:lstStyle/>
        <a:p>
          <a:pPr>
            <a:buNone/>
          </a:pPr>
          <a:endParaRPr lang="en-GB" dirty="0"/>
        </a:p>
      </dgm:t>
    </dgm:pt>
    <dgm:pt modelId="{C03D692D-67F5-41BC-9493-2CFAE65B517A}" type="parTrans" cxnId="{795D1B26-2B78-4544-80B1-CF515F803BE8}">
      <dgm:prSet/>
      <dgm:spPr/>
      <dgm:t>
        <a:bodyPr/>
        <a:lstStyle/>
        <a:p>
          <a:endParaRPr lang="en-GB"/>
        </a:p>
      </dgm:t>
    </dgm:pt>
    <dgm:pt modelId="{B656E2AB-4804-48AD-940C-A60B298A5224}" type="sibTrans" cxnId="{795D1B26-2B78-4544-80B1-CF515F803BE8}">
      <dgm:prSet/>
      <dgm:spPr/>
      <dgm:t>
        <a:bodyPr/>
        <a:lstStyle/>
        <a:p>
          <a:endParaRPr lang="en-GB"/>
        </a:p>
      </dgm:t>
    </dgm:pt>
    <dgm:pt modelId="{60690DB3-CEA9-4241-8EC7-E44F141800F6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rgbClr val="FF0000"/>
              </a:solidFill>
            </a:rPr>
            <a:t> </a:t>
          </a: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x1 x2</a:t>
          </a:r>
        </a:p>
      </dgm:t>
    </dgm:pt>
    <dgm:pt modelId="{A3435130-76F8-4C71-A94F-AE0267EDEB3F}" type="parTrans" cxnId="{1C73AFA3-88C9-4515-905C-43AF62308BA4}">
      <dgm:prSet/>
      <dgm:spPr/>
      <dgm:t>
        <a:bodyPr/>
        <a:lstStyle/>
        <a:p>
          <a:endParaRPr lang="en-GB"/>
        </a:p>
      </dgm:t>
    </dgm:pt>
    <dgm:pt modelId="{31720FE1-8834-407E-AFB0-F458A9B42276}" type="sibTrans" cxnId="{1C73AFA3-88C9-4515-905C-43AF62308BA4}">
      <dgm:prSet/>
      <dgm:spPr/>
      <dgm:t>
        <a:bodyPr/>
        <a:lstStyle/>
        <a:p>
          <a:endParaRPr lang="en-GB"/>
        </a:p>
      </dgm:t>
    </dgm:pt>
    <dgm:pt modelId="{909455BF-541A-454B-B554-42F4DB465018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1  1  2</a:t>
          </a:r>
        </a:p>
      </dgm:t>
    </dgm:pt>
    <dgm:pt modelId="{4B3652D5-FBCE-4E5F-92F8-E90D97CDCAAF}" type="parTrans" cxnId="{71339B92-763F-47D7-B0FA-B63CD5F39029}">
      <dgm:prSet/>
      <dgm:spPr/>
      <dgm:t>
        <a:bodyPr/>
        <a:lstStyle/>
        <a:p>
          <a:endParaRPr lang="en-GB"/>
        </a:p>
      </dgm:t>
    </dgm:pt>
    <dgm:pt modelId="{6342E6C5-8FA6-4CA9-99DB-38037EE0F04D}" type="sibTrans" cxnId="{71339B92-763F-47D7-B0FA-B63CD5F39029}">
      <dgm:prSet/>
      <dgm:spPr/>
      <dgm:t>
        <a:bodyPr/>
        <a:lstStyle/>
        <a:p>
          <a:endParaRPr lang="en-GB"/>
        </a:p>
      </dgm:t>
    </dgm:pt>
    <dgm:pt modelId="{4412B321-D7AF-4D3B-82BE-BB2D2ADA9022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2  2  3</a:t>
          </a:r>
        </a:p>
      </dgm:t>
    </dgm:pt>
    <dgm:pt modelId="{BA2D5A59-E878-4453-BFB2-8FC87145B673}" type="parTrans" cxnId="{089A7887-A378-448D-B8B3-CF9E474FBF12}">
      <dgm:prSet/>
      <dgm:spPr/>
      <dgm:t>
        <a:bodyPr/>
        <a:lstStyle/>
        <a:p>
          <a:endParaRPr lang="en-GB"/>
        </a:p>
      </dgm:t>
    </dgm:pt>
    <dgm:pt modelId="{ADEBFFD3-B302-403F-8917-DBC33207DD18}" type="sibTrans" cxnId="{089A7887-A378-448D-B8B3-CF9E474FBF12}">
      <dgm:prSet/>
      <dgm:spPr/>
      <dgm:t>
        <a:bodyPr/>
        <a:lstStyle/>
        <a:p>
          <a:endParaRPr lang="en-GB"/>
        </a:p>
      </dgm:t>
    </dgm:pt>
    <dgm:pt modelId="{2938BB7A-EF1C-40B3-91C6-C60D8561CAFD}">
      <dgm:prSet custT="1"/>
      <dgm:spPr/>
      <dgm:t>
        <a:bodyPr/>
        <a:lstStyle/>
        <a:p>
          <a:pPr>
            <a:buNone/>
          </a:pPr>
          <a:r>
            <a:rPr lang="en-GB" sz="1000" dirty="0">
              <a:solidFill>
                <a:schemeClr val="accent1">
                  <a:lumMod val="75000"/>
                </a:schemeClr>
              </a:solidFill>
            </a:rPr>
            <a:t>3  3  4</a:t>
          </a:r>
        </a:p>
      </dgm:t>
    </dgm:pt>
    <dgm:pt modelId="{3E5F72CA-1A21-4E01-82FC-112AA19E38AD}" type="parTrans" cxnId="{93CFE0FA-DF0D-4213-95DB-889B99BB649F}">
      <dgm:prSet/>
      <dgm:spPr/>
      <dgm:t>
        <a:bodyPr/>
        <a:lstStyle/>
        <a:p>
          <a:endParaRPr lang="en-GB"/>
        </a:p>
      </dgm:t>
    </dgm:pt>
    <dgm:pt modelId="{C77211EF-187A-4343-B683-9E965E5945B2}" type="sibTrans" cxnId="{93CFE0FA-DF0D-4213-95DB-889B99BB649F}">
      <dgm:prSet/>
      <dgm:spPr/>
      <dgm:t>
        <a:bodyPr/>
        <a:lstStyle/>
        <a:p>
          <a:endParaRPr lang="en-GB"/>
        </a:p>
      </dgm:t>
    </dgm:pt>
    <dgm:pt modelId="{85556BCF-A0F6-4548-9D96-ACBFE31BEF69}" type="pres">
      <dgm:prSet presAssocID="{0F51BB10-A9DD-46FB-AEB2-B75EC5F60C0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0025BD-66EE-461C-917C-966947AD70A4}" type="pres">
      <dgm:prSet presAssocID="{9CE3AC7F-40BA-4A52-A9E6-381640744070}" presName="composite" presStyleCnt="0"/>
      <dgm:spPr/>
    </dgm:pt>
    <dgm:pt modelId="{FF5A92F2-A5CD-418B-8518-ECF5A3743ED5}" type="pres">
      <dgm:prSet presAssocID="{9CE3AC7F-40BA-4A52-A9E6-38164074407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76DB079-EEE9-4A95-97D3-C17C1476528E}" type="pres">
      <dgm:prSet presAssocID="{9CE3AC7F-40BA-4A52-A9E6-38164074407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50652D38-55F3-4CD5-8522-50A1375A2D78}" type="pres">
      <dgm:prSet presAssocID="{9CE3AC7F-40BA-4A52-A9E6-381640744070}" presName="Accent" presStyleLbl="parChTrans1D1" presStyleIdx="0" presStyleCnt="3"/>
      <dgm:spPr/>
    </dgm:pt>
    <dgm:pt modelId="{5FF12057-DEC0-42E5-B29D-8C44F3AA3043}" type="pres">
      <dgm:prSet presAssocID="{9CE3AC7F-40BA-4A52-A9E6-381640744070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CE89BA8-62B7-48F7-A49C-0BD39E201712}" type="pres">
      <dgm:prSet presAssocID="{12D582F5-AFC9-4D00-BBFA-AB8DC05FD48C}" presName="sibTrans" presStyleCnt="0"/>
      <dgm:spPr/>
    </dgm:pt>
    <dgm:pt modelId="{72AA630B-E1DA-4523-AD30-5FD594A8F343}" type="pres">
      <dgm:prSet presAssocID="{3DECB52F-ABA9-4AF6-9977-2F933EF7F40F}" presName="composite" presStyleCnt="0"/>
      <dgm:spPr/>
    </dgm:pt>
    <dgm:pt modelId="{748D302F-D375-4129-A580-EE23532408CB}" type="pres">
      <dgm:prSet presAssocID="{3DECB52F-ABA9-4AF6-9977-2F933EF7F40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C202A35-220F-44D6-BA29-01EAF046BFFE}" type="pres">
      <dgm:prSet presAssocID="{3DECB52F-ABA9-4AF6-9977-2F933EF7F40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4F474B0-58E9-4CA6-944C-26BD699A27D2}" type="pres">
      <dgm:prSet presAssocID="{3DECB52F-ABA9-4AF6-9977-2F933EF7F40F}" presName="Accent" presStyleLbl="parChTrans1D1" presStyleIdx="1" presStyleCnt="3"/>
      <dgm:spPr/>
    </dgm:pt>
    <dgm:pt modelId="{459717B0-2092-450B-87BB-EE5FC68A229E}" type="pres">
      <dgm:prSet presAssocID="{3DECB52F-ABA9-4AF6-9977-2F933EF7F40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86A0D41-D415-4EC9-8CB2-FC072E1B4C5F}" type="pres">
      <dgm:prSet presAssocID="{2DFD9717-ED18-4DD7-B79B-AA1BFE8BEB84}" presName="sibTrans" presStyleCnt="0"/>
      <dgm:spPr/>
    </dgm:pt>
    <dgm:pt modelId="{FA4A4D4A-CFAA-42FE-B9AD-4126C5D04120}" type="pres">
      <dgm:prSet presAssocID="{892A1D67-F1F1-4B81-AA77-DF0F30CF9A04}" presName="composite" presStyleCnt="0"/>
      <dgm:spPr/>
    </dgm:pt>
    <dgm:pt modelId="{18A6A7DC-ABB3-4178-90C6-DE0991E4E96A}" type="pres">
      <dgm:prSet presAssocID="{892A1D67-F1F1-4B81-AA77-DF0F30CF9A04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D63BCA8-9C23-487F-9AE7-1EF5F22EFE0A}" type="pres">
      <dgm:prSet presAssocID="{892A1D67-F1F1-4B81-AA77-DF0F30CF9A0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08ADA37-C499-4A78-8AEF-681E19E71FC1}" type="pres">
      <dgm:prSet presAssocID="{892A1D67-F1F1-4B81-AA77-DF0F30CF9A04}" presName="Accent" presStyleLbl="parChTrans1D1" presStyleIdx="2" presStyleCnt="3"/>
      <dgm:spPr/>
    </dgm:pt>
    <dgm:pt modelId="{8756D2B3-CEF3-45F0-A4AF-98C551C7E262}" type="pres">
      <dgm:prSet presAssocID="{892A1D67-F1F1-4B81-AA77-DF0F30CF9A0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BCFAC02-5224-4E6E-B134-7B03DC76DA6F}" type="presOf" srcId="{CF02D92A-AB10-49EF-B795-5AB08EEFB7D5}" destId="{5FF12057-DEC0-42E5-B29D-8C44F3AA3043}" srcOrd="0" destOrd="0" presId="urn:microsoft.com/office/officeart/2011/layout/TabList"/>
    <dgm:cxn modelId="{5FA6CF16-4BB4-4386-AFF9-34AABAB1FB27}" type="presOf" srcId="{375DCAEE-EAEF-4A82-8ED5-DDED89459A37}" destId="{18A6A7DC-ABB3-4178-90C6-DE0991E4E96A}" srcOrd="0" destOrd="0" presId="urn:microsoft.com/office/officeart/2011/layout/TabList"/>
    <dgm:cxn modelId="{616AD216-996A-438C-B6D0-5673A1B26640}" type="presOf" srcId="{16F129F3-EA8C-4074-94AD-494B34746538}" destId="{459717B0-2092-450B-87BB-EE5FC68A229E}" srcOrd="0" destOrd="0" presId="urn:microsoft.com/office/officeart/2011/layout/TabList"/>
    <dgm:cxn modelId="{3D22561C-B49E-4200-8D2D-6DC125D18A44}" srcId="{3DECB52F-ABA9-4AF6-9977-2F933EF7F40F}" destId="{683422B3-3171-4339-8995-9598DD0FCE1A}" srcOrd="0" destOrd="0" parTransId="{EDC1EB58-FBFA-4E87-A68F-BB5264268CAD}" sibTransId="{6BCC403E-9C34-492C-B7DE-0258CBC1C10D}"/>
    <dgm:cxn modelId="{7AE1321F-8CC6-48DF-8675-A9BF2EEAEA36}" type="presOf" srcId="{2938BB7A-EF1C-40B3-91C6-C60D8561CAFD}" destId="{8756D2B3-CEF3-45F0-A4AF-98C551C7E262}" srcOrd="0" destOrd="4" presId="urn:microsoft.com/office/officeart/2011/layout/TabList"/>
    <dgm:cxn modelId="{982C6725-A9E6-484D-A77B-D23E0A10BAD7}" type="presOf" srcId="{60690DB3-CEA9-4241-8EC7-E44F141800F6}" destId="{8756D2B3-CEF3-45F0-A4AF-98C551C7E262}" srcOrd="0" destOrd="1" presId="urn:microsoft.com/office/officeart/2011/layout/TabList"/>
    <dgm:cxn modelId="{795D1B26-2B78-4544-80B1-CF515F803BE8}" srcId="{892A1D67-F1F1-4B81-AA77-DF0F30CF9A04}" destId="{375DCAEE-EAEF-4A82-8ED5-DDED89459A37}" srcOrd="0" destOrd="0" parTransId="{C03D692D-67F5-41BC-9493-2CFAE65B517A}" sibTransId="{B656E2AB-4804-48AD-940C-A60B298A5224}"/>
    <dgm:cxn modelId="{F2E6A32B-3DC4-478A-B567-19A8FD4E9F32}" srcId="{0F51BB10-A9DD-46FB-AEB2-B75EC5F60C0C}" destId="{892A1D67-F1F1-4B81-AA77-DF0F30CF9A04}" srcOrd="2" destOrd="0" parTransId="{51176E19-F2A6-458E-852F-5A3ACDCD89B3}" sibTransId="{B0306028-5960-481E-A21A-198A06985F6A}"/>
    <dgm:cxn modelId="{8D9E472E-13FE-4168-9B0F-A9322A3DEB74}" srcId="{9CE3AC7F-40BA-4A52-A9E6-381640744070}" destId="{CF02D92A-AB10-49EF-B795-5AB08EEFB7D5}" srcOrd="1" destOrd="0" parTransId="{6280D092-7E75-42E5-A9DB-74C4BB515D72}" sibTransId="{D7497448-E854-41BD-8129-7DE8C59FF500}"/>
    <dgm:cxn modelId="{5172EB5D-F5DF-4137-BDD6-E64D50E96709}" type="presOf" srcId="{909455BF-541A-454B-B554-42F4DB465018}" destId="{8756D2B3-CEF3-45F0-A4AF-98C551C7E262}" srcOrd="0" destOrd="2" presId="urn:microsoft.com/office/officeart/2011/layout/TabList"/>
    <dgm:cxn modelId="{A9D05D4B-0717-408B-9858-BF9C37181FE4}" type="presOf" srcId="{4412B321-D7AF-4D3B-82BE-BB2D2ADA9022}" destId="{8756D2B3-CEF3-45F0-A4AF-98C551C7E262}" srcOrd="0" destOrd="3" presId="urn:microsoft.com/office/officeart/2011/layout/TabList"/>
    <dgm:cxn modelId="{EF6C3873-AB8E-4FCA-BFCB-400831214AC9}" type="presOf" srcId="{084379D5-AE12-434F-A6B8-B78C198985A5}" destId="{8756D2B3-CEF3-45F0-A4AF-98C551C7E262}" srcOrd="0" destOrd="0" presId="urn:microsoft.com/office/officeart/2011/layout/TabList"/>
    <dgm:cxn modelId="{5E6CB757-0822-4A41-9D70-75B7662BFFCA}" type="presOf" srcId="{0F51BB10-A9DD-46FB-AEB2-B75EC5F60C0C}" destId="{85556BCF-A0F6-4548-9D96-ACBFE31BEF69}" srcOrd="0" destOrd="0" presId="urn:microsoft.com/office/officeart/2011/layout/TabList"/>
    <dgm:cxn modelId="{089A7887-A378-448D-B8B3-CF9E474FBF12}" srcId="{892A1D67-F1F1-4B81-AA77-DF0F30CF9A04}" destId="{4412B321-D7AF-4D3B-82BE-BB2D2ADA9022}" srcOrd="4" destOrd="0" parTransId="{BA2D5A59-E878-4453-BFB2-8FC87145B673}" sibTransId="{ADEBFFD3-B302-403F-8917-DBC33207DD18}"/>
    <dgm:cxn modelId="{71339B92-763F-47D7-B0FA-B63CD5F39029}" srcId="{892A1D67-F1F1-4B81-AA77-DF0F30CF9A04}" destId="{909455BF-541A-454B-B554-42F4DB465018}" srcOrd="3" destOrd="0" parTransId="{4B3652D5-FBCE-4E5F-92F8-E90D97CDCAAF}" sibTransId="{6342E6C5-8FA6-4CA9-99DB-38037EE0F04D}"/>
    <dgm:cxn modelId="{29EB0A94-EE54-4226-80E8-13F9AB01E2AE}" type="presOf" srcId="{0A39BA78-1296-48E8-956C-7102B31CCB75}" destId="{FF5A92F2-A5CD-418B-8518-ECF5A3743ED5}" srcOrd="0" destOrd="0" presId="urn:microsoft.com/office/officeart/2011/layout/TabList"/>
    <dgm:cxn modelId="{CD3F37A2-B56E-4BBF-A53D-09505876CF45}" srcId="{0F51BB10-A9DD-46FB-AEB2-B75EC5F60C0C}" destId="{3DECB52F-ABA9-4AF6-9977-2F933EF7F40F}" srcOrd="1" destOrd="0" parTransId="{A4D76A5A-84ED-4133-A6CC-55402138FC4E}" sibTransId="{2DFD9717-ED18-4DD7-B79B-AA1BFE8BEB84}"/>
    <dgm:cxn modelId="{1C73AFA3-88C9-4515-905C-43AF62308BA4}" srcId="{892A1D67-F1F1-4B81-AA77-DF0F30CF9A04}" destId="{60690DB3-CEA9-4241-8EC7-E44F141800F6}" srcOrd="2" destOrd="0" parTransId="{A3435130-76F8-4C71-A94F-AE0267EDEB3F}" sibTransId="{31720FE1-8834-407E-AFB0-F458A9B42276}"/>
    <dgm:cxn modelId="{1FBCB8A9-1AC8-465E-A5BA-3C0ECAF15C00}" srcId="{892A1D67-F1F1-4B81-AA77-DF0F30CF9A04}" destId="{084379D5-AE12-434F-A6B8-B78C198985A5}" srcOrd="1" destOrd="0" parTransId="{40119896-548C-4651-A7B1-4AFAD449485D}" sibTransId="{4DCB9BB6-24D7-4633-8394-1F28F1D26A66}"/>
    <dgm:cxn modelId="{A3146FAF-DAEB-4B77-8141-4DB5143E139B}" type="presOf" srcId="{683422B3-3171-4339-8995-9598DD0FCE1A}" destId="{748D302F-D375-4129-A580-EE23532408CB}" srcOrd="0" destOrd="0" presId="urn:microsoft.com/office/officeart/2011/layout/TabList"/>
    <dgm:cxn modelId="{FC5D4CB0-9096-44EA-A794-D52EC6CC3CB7}" srcId="{9CE3AC7F-40BA-4A52-A9E6-381640744070}" destId="{0A39BA78-1296-48E8-956C-7102B31CCB75}" srcOrd="0" destOrd="0" parTransId="{E1A9235E-4B51-413E-8ABD-9B6BF7E410FE}" sibTransId="{A342CF8A-DDCD-48E5-9DFC-8B89C81E664C}"/>
    <dgm:cxn modelId="{D51B31BA-55A5-460B-97F4-37ACE52C84B0}" srcId="{0F51BB10-A9DD-46FB-AEB2-B75EC5F60C0C}" destId="{9CE3AC7F-40BA-4A52-A9E6-381640744070}" srcOrd="0" destOrd="0" parTransId="{5A07D919-8DEA-49DC-8F35-81E0360675D4}" sibTransId="{12D582F5-AFC9-4D00-BBFA-AB8DC05FD48C}"/>
    <dgm:cxn modelId="{6D8F7EC1-92F2-41AF-8A08-D6B2CE228436}" type="presOf" srcId="{3DECB52F-ABA9-4AF6-9977-2F933EF7F40F}" destId="{4C202A35-220F-44D6-BA29-01EAF046BFFE}" srcOrd="0" destOrd="0" presId="urn:microsoft.com/office/officeart/2011/layout/TabList"/>
    <dgm:cxn modelId="{5D86A0D9-A192-40A3-A547-43C270F41904}" srcId="{3DECB52F-ABA9-4AF6-9977-2F933EF7F40F}" destId="{16F129F3-EA8C-4074-94AD-494B34746538}" srcOrd="1" destOrd="0" parTransId="{1D881A74-F0A9-40C0-8526-10DC481F0606}" sibTransId="{92211E30-2547-4268-B8F4-17E586406DD8}"/>
    <dgm:cxn modelId="{978910DB-8C89-405A-900D-7BC20B7450A6}" type="presOf" srcId="{9CE3AC7F-40BA-4A52-A9E6-381640744070}" destId="{076DB079-EEE9-4A95-97D3-C17C1476528E}" srcOrd="0" destOrd="0" presId="urn:microsoft.com/office/officeart/2011/layout/TabList"/>
    <dgm:cxn modelId="{86C893E4-F067-48CD-B36C-2A8ABF1F0377}" type="presOf" srcId="{892A1D67-F1F1-4B81-AA77-DF0F30CF9A04}" destId="{3D63BCA8-9C23-487F-9AE7-1EF5F22EFE0A}" srcOrd="0" destOrd="0" presId="urn:microsoft.com/office/officeart/2011/layout/TabList"/>
    <dgm:cxn modelId="{93CFE0FA-DF0D-4213-95DB-889B99BB649F}" srcId="{892A1D67-F1F1-4B81-AA77-DF0F30CF9A04}" destId="{2938BB7A-EF1C-40B3-91C6-C60D8561CAFD}" srcOrd="5" destOrd="0" parTransId="{3E5F72CA-1A21-4E01-82FC-112AA19E38AD}" sibTransId="{C77211EF-187A-4343-B683-9E965E5945B2}"/>
    <dgm:cxn modelId="{CA40C10C-983F-4B3F-9689-FE17BF84867A}" type="presParOf" srcId="{85556BCF-A0F6-4548-9D96-ACBFE31BEF69}" destId="{8D0025BD-66EE-461C-917C-966947AD70A4}" srcOrd="0" destOrd="0" presId="urn:microsoft.com/office/officeart/2011/layout/TabList"/>
    <dgm:cxn modelId="{01D13873-F7CF-44DD-A0FC-60D43E7ABB3F}" type="presParOf" srcId="{8D0025BD-66EE-461C-917C-966947AD70A4}" destId="{FF5A92F2-A5CD-418B-8518-ECF5A3743ED5}" srcOrd="0" destOrd="0" presId="urn:microsoft.com/office/officeart/2011/layout/TabList"/>
    <dgm:cxn modelId="{E3AB5146-D7CE-40E8-8722-4842C242FB0E}" type="presParOf" srcId="{8D0025BD-66EE-461C-917C-966947AD70A4}" destId="{076DB079-EEE9-4A95-97D3-C17C1476528E}" srcOrd="1" destOrd="0" presId="urn:microsoft.com/office/officeart/2011/layout/TabList"/>
    <dgm:cxn modelId="{CD439AA3-9354-46DE-A72E-3A8852E821F1}" type="presParOf" srcId="{8D0025BD-66EE-461C-917C-966947AD70A4}" destId="{50652D38-55F3-4CD5-8522-50A1375A2D78}" srcOrd="2" destOrd="0" presId="urn:microsoft.com/office/officeart/2011/layout/TabList"/>
    <dgm:cxn modelId="{04890C43-AA0B-4841-8FB9-21B0088AD95C}" type="presParOf" srcId="{85556BCF-A0F6-4548-9D96-ACBFE31BEF69}" destId="{5FF12057-DEC0-42E5-B29D-8C44F3AA3043}" srcOrd="1" destOrd="0" presId="urn:microsoft.com/office/officeart/2011/layout/TabList"/>
    <dgm:cxn modelId="{5D4892BE-6466-4B0F-92C9-62EC10F3936D}" type="presParOf" srcId="{85556BCF-A0F6-4548-9D96-ACBFE31BEF69}" destId="{ACE89BA8-62B7-48F7-A49C-0BD39E201712}" srcOrd="2" destOrd="0" presId="urn:microsoft.com/office/officeart/2011/layout/TabList"/>
    <dgm:cxn modelId="{99080FBF-31E7-480B-B601-6E68514B5825}" type="presParOf" srcId="{85556BCF-A0F6-4548-9D96-ACBFE31BEF69}" destId="{72AA630B-E1DA-4523-AD30-5FD594A8F343}" srcOrd="3" destOrd="0" presId="urn:microsoft.com/office/officeart/2011/layout/TabList"/>
    <dgm:cxn modelId="{8445055E-2DD5-4319-A5CE-6FFCF6FED81A}" type="presParOf" srcId="{72AA630B-E1DA-4523-AD30-5FD594A8F343}" destId="{748D302F-D375-4129-A580-EE23532408CB}" srcOrd="0" destOrd="0" presId="urn:microsoft.com/office/officeart/2011/layout/TabList"/>
    <dgm:cxn modelId="{74CFE5AA-6A65-4CB5-89C3-058357122474}" type="presParOf" srcId="{72AA630B-E1DA-4523-AD30-5FD594A8F343}" destId="{4C202A35-220F-44D6-BA29-01EAF046BFFE}" srcOrd="1" destOrd="0" presId="urn:microsoft.com/office/officeart/2011/layout/TabList"/>
    <dgm:cxn modelId="{9A200580-C05C-4A70-A083-EE6137793406}" type="presParOf" srcId="{72AA630B-E1DA-4523-AD30-5FD594A8F343}" destId="{34F474B0-58E9-4CA6-944C-26BD699A27D2}" srcOrd="2" destOrd="0" presId="urn:microsoft.com/office/officeart/2011/layout/TabList"/>
    <dgm:cxn modelId="{0E46E5E1-1DD8-48D6-973F-E915828888C6}" type="presParOf" srcId="{85556BCF-A0F6-4548-9D96-ACBFE31BEF69}" destId="{459717B0-2092-450B-87BB-EE5FC68A229E}" srcOrd="4" destOrd="0" presId="urn:microsoft.com/office/officeart/2011/layout/TabList"/>
    <dgm:cxn modelId="{D487B60D-42AF-4E99-A7E5-39B4CDE91E3F}" type="presParOf" srcId="{85556BCF-A0F6-4548-9D96-ACBFE31BEF69}" destId="{786A0D41-D415-4EC9-8CB2-FC072E1B4C5F}" srcOrd="5" destOrd="0" presId="urn:microsoft.com/office/officeart/2011/layout/TabList"/>
    <dgm:cxn modelId="{BD2CCAAE-42D0-4D9B-9CF1-9F181EAE17D9}" type="presParOf" srcId="{85556BCF-A0F6-4548-9D96-ACBFE31BEF69}" destId="{FA4A4D4A-CFAA-42FE-B9AD-4126C5D04120}" srcOrd="6" destOrd="0" presId="urn:microsoft.com/office/officeart/2011/layout/TabList"/>
    <dgm:cxn modelId="{B603954A-DF0B-424F-B111-EA5283296FE0}" type="presParOf" srcId="{FA4A4D4A-CFAA-42FE-B9AD-4126C5D04120}" destId="{18A6A7DC-ABB3-4178-90C6-DE0991E4E96A}" srcOrd="0" destOrd="0" presId="urn:microsoft.com/office/officeart/2011/layout/TabList"/>
    <dgm:cxn modelId="{559E205E-C9D8-42EC-AC86-A6C9E7175787}" type="presParOf" srcId="{FA4A4D4A-CFAA-42FE-B9AD-4126C5D04120}" destId="{3D63BCA8-9C23-487F-9AE7-1EF5F22EFE0A}" srcOrd="1" destOrd="0" presId="urn:microsoft.com/office/officeart/2011/layout/TabList"/>
    <dgm:cxn modelId="{CAA92925-7FF9-4F98-BA83-9432D805B8A1}" type="presParOf" srcId="{FA4A4D4A-CFAA-42FE-B9AD-4126C5D04120}" destId="{D08ADA37-C499-4A78-8AEF-681E19E71FC1}" srcOrd="2" destOrd="0" presId="urn:microsoft.com/office/officeart/2011/layout/TabList"/>
    <dgm:cxn modelId="{1CF67727-943F-484E-8377-8954CC737A7D}" type="presParOf" srcId="{85556BCF-A0F6-4548-9D96-ACBFE31BEF69}" destId="{8756D2B3-CEF3-45F0-A4AF-98C551C7E262}" srcOrd="7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67686D5-F56D-4045-B946-9167BD95D3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701D0C-FF84-4576-A4AA-6F3335A2FF13}">
      <dgm:prSet phldrT="[Text]" custT="1"/>
      <dgm:spPr/>
      <dgm:t>
        <a:bodyPr/>
        <a:lstStyle/>
        <a:p>
          <a:r>
            <a:rPr lang="en-GB" sz="2000" b="0" dirty="0"/>
            <a:t>x</a:t>
          </a:r>
        </a:p>
      </dgm:t>
    </dgm:pt>
    <dgm:pt modelId="{EF4CE807-32AD-4CFD-AFEC-46C78A4A747F}" type="par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4BA4170B-B0CE-457F-B60E-2DF7C78F64D1}" type="sib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D65C8809-542B-4192-8FF6-471066754B1B}">
      <dgm:prSet phldrT="[Text]" custT="1"/>
      <dgm:spPr/>
      <dgm:t>
        <a:bodyPr/>
        <a:lstStyle/>
        <a:p>
          <a:r>
            <a:rPr lang="en-US" sz="2000" b="0" dirty="0"/>
            <a:t>A matrix containing independent variables</a:t>
          </a:r>
          <a:endParaRPr lang="en-GB" sz="2000" b="0" dirty="0"/>
        </a:p>
      </dgm:t>
    </dgm:pt>
    <dgm:pt modelId="{52EF293B-6AC7-4F8F-9F5E-2D05703BC7B3}" type="par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BB6D21B5-5817-4669-8B47-336613C3DCDD}" type="sib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AA5AE167-CF82-4C2D-A8BE-66600EDE71EA}">
      <dgm:prSet phldrT="[Text]" custT="1"/>
      <dgm:spPr/>
      <dgm:t>
        <a:bodyPr/>
        <a:lstStyle/>
        <a:p>
          <a:r>
            <a:rPr lang="en-US" sz="2000" b="0" dirty="0"/>
            <a:t>y</a:t>
          </a:r>
          <a:endParaRPr lang="en-GB" sz="2000" b="0" dirty="0"/>
        </a:p>
      </dgm:t>
    </dgm:pt>
    <dgm:pt modelId="{65451081-8A73-4D07-85C2-229FF007EAA0}" type="par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A6DB5D-475F-45FE-8BA1-1C9ED56E58B2}" type="sib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D6BB8A-904B-4BA9-98C5-A827FDCABAA4}">
      <dgm:prSet phldrT="[Text]" custT="1"/>
      <dgm:spPr/>
      <dgm:t>
        <a:bodyPr/>
        <a:lstStyle/>
        <a:p>
          <a:r>
            <a:rPr lang="en-GB" sz="2000" b="0" dirty="0"/>
            <a:t>A vector containing response variable</a:t>
          </a:r>
        </a:p>
      </dgm:t>
    </dgm:pt>
    <dgm:pt modelId="{E4CA388A-6878-43C0-8192-0AA8C9B97C28}" type="par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A297A717-F7D8-4E32-8198-1560DC4772CE}" type="sib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650F683B-F3D9-4F0D-B71A-F23536503691}">
      <dgm:prSet phldrT="[Text]" custT="1"/>
      <dgm:spPr>
        <a:blipFill>
          <a:blip xmlns:r="http://schemas.openxmlformats.org/officeDocument/2006/relationships" r:embed="rId1"/>
          <a:stretch>
            <a:fillRect t="-17925" b="-2547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11DF8C3-8677-4C5E-BFC8-D4772941B613}" type="parTrans" cxnId="{97A91FAC-4B93-4F3A-ACAA-68F5BA5C98BD}">
      <dgm:prSet/>
      <dgm:spPr/>
      <dgm:t>
        <a:bodyPr/>
        <a:lstStyle/>
        <a:p>
          <a:endParaRPr lang="en-GB" sz="2000" b="0"/>
        </a:p>
      </dgm:t>
    </dgm:pt>
    <dgm:pt modelId="{086DAF3A-7E0B-455D-8DA6-AF5EAAF6EA57}" type="sibTrans" cxnId="{97A91FAC-4B93-4F3A-ACAA-68F5BA5C98BD}">
      <dgm:prSet/>
      <dgm:spPr/>
      <dgm:t>
        <a:bodyPr/>
        <a:lstStyle/>
        <a:p>
          <a:endParaRPr lang="en-GB" sz="2000" b="0"/>
        </a:p>
      </dgm:t>
    </dgm:pt>
    <dgm:pt modelId="{EF17AE5E-4AC4-4A1C-96D3-68951D3AFF89}">
      <dgm:prSet phldrT="[Text]" custT="1"/>
      <dgm:spPr/>
      <dgm:t>
        <a:bodyPr/>
        <a:lstStyle/>
        <a:p>
          <a:r>
            <a:rPr lang="en-US" sz="2000" b="0" dirty="0"/>
            <a:t>lambda</a:t>
          </a:r>
          <a:endParaRPr lang="en-GB" sz="2000" b="0" dirty="0"/>
        </a:p>
      </dgm:t>
    </dgm:pt>
    <dgm:pt modelId="{B6CD66BF-6BA8-4B07-BF7C-EB25FB33F444}" type="sibTrans" cxnId="{0D2422A9-8D51-4B94-9A57-E76C82E51FEF}">
      <dgm:prSet/>
      <dgm:spPr/>
      <dgm:t>
        <a:bodyPr/>
        <a:lstStyle/>
        <a:p>
          <a:endParaRPr lang="en-GB" sz="2000" b="0"/>
        </a:p>
      </dgm:t>
    </dgm:pt>
    <dgm:pt modelId="{EBE140E6-A1A8-4BDC-B689-8C76A8263BB3}" type="parTrans" cxnId="{0D2422A9-8D51-4B94-9A57-E76C82E51FEF}">
      <dgm:prSet/>
      <dgm:spPr/>
      <dgm:t>
        <a:bodyPr/>
        <a:lstStyle/>
        <a:p>
          <a:endParaRPr lang="en-GB" sz="2000" b="0"/>
        </a:p>
      </dgm:t>
    </dgm:pt>
    <dgm:pt modelId="{DE035082-E720-499F-8D52-27980D7C03BD}">
      <dgm:prSet phldrT="[Text]" custT="1"/>
      <dgm:spPr>
        <a:blipFill>
          <a:blip xmlns:r="http://schemas.openxmlformats.org/officeDocument/2006/relationships" r:embed="rId2"/>
          <a:stretch>
            <a:fillRect t="-18095" b="-25714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D127976-8E62-4B1F-945C-D6EC0EC52C2A}" type="parTrans" cxnId="{645BE189-83CF-4288-B652-78D2A53A9316}">
      <dgm:prSet/>
      <dgm:spPr/>
      <dgm:t>
        <a:bodyPr/>
        <a:lstStyle/>
        <a:p>
          <a:endParaRPr lang="en-GB" sz="2000" b="0"/>
        </a:p>
      </dgm:t>
    </dgm:pt>
    <dgm:pt modelId="{8EFABEF4-436F-4FB4-B090-A0BF7E09878E}" type="sibTrans" cxnId="{645BE189-83CF-4288-B652-78D2A53A9316}">
      <dgm:prSet/>
      <dgm:spPr/>
      <dgm:t>
        <a:bodyPr/>
        <a:lstStyle/>
        <a:p>
          <a:endParaRPr lang="en-GB" sz="2000" b="0"/>
        </a:p>
      </dgm:t>
    </dgm:pt>
    <dgm:pt modelId="{2C3DCE7D-2D73-4EEE-B27C-F685E94D756D}">
      <dgm:prSet phldrT="[Text]" custT="1"/>
      <dgm:spPr/>
      <dgm:t>
        <a:bodyPr/>
        <a:lstStyle/>
        <a:p>
          <a:r>
            <a:rPr lang="en-GB" sz="2000" b="0" dirty="0"/>
            <a:t>alpha</a:t>
          </a:r>
        </a:p>
      </dgm:t>
    </dgm:pt>
    <dgm:pt modelId="{962F9240-40CB-4863-9C30-EBEACA4B7FD9}" type="parTrans" cxnId="{642340D8-69A1-4099-9CFF-5DF7302FC4B7}">
      <dgm:prSet/>
      <dgm:spPr/>
      <dgm:t>
        <a:bodyPr/>
        <a:lstStyle/>
        <a:p>
          <a:endParaRPr lang="en-GB" sz="2000" b="0"/>
        </a:p>
      </dgm:t>
    </dgm:pt>
    <dgm:pt modelId="{D3C1B02E-CD5E-4C7C-8DD6-A2FBDB4189EC}" type="sibTrans" cxnId="{642340D8-69A1-4099-9CFF-5DF7302FC4B7}">
      <dgm:prSet/>
      <dgm:spPr/>
      <dgm:t>
        <a:bodyPr/>
        <a:lstStyle/>
        <a:p>
          <a:endParaRPr lang="en-GB" sz="2000" b="0"/>
        </a:p>
      </dgm:t>
    </dgm:pt>
    <dgm:pt modelId="{7BB222DE-38F4-437F-865C-6F84DB138462}" type="pres">
      <dgm:prSet presAssocID="{867686D5-F56D-4045-B946-9167BD95D321}" presName="Name0" presStyleCnt="0">
        <dgm:presLayoutVars>
          <dgm:dir/>
          <dgm:animLvl val="lvl"/>
          <dgm:resizeHandles val="exact"/>
        </dgm:presLayoutVars>
      </dgm:prSet>
      <dgm:spPr/>
    </dgm:pt>
    <dgm:pt modelId="{0AC81DE6-27C3-4273-9E32-780CBA0B4169}" type="pres">
      <dgm:prSet presAssocID="{DC701D0C-FF84-4576-A4AA-6F3335A2FF13}" presName="linNode" presStyleCnt="0"/>
      <dgm:spPr/>
    </dgm:pt>
    <dgm:pt modelId="{6D5E894F-1275-4CB8-B22D-E60F183B2B3F}" type="pres">
      <dgm:prSet presAssocID="{DC701D0C-FF84-4576-A4AA-6F3335A2FF13}" presName="parentText" presStyleLbl="node1" presStyleIdx="0" presStyleCnt="4" custScaleX="66594">
        <dgm:presLayoutVars>
          <dgm:chMax val="1"/>
          <dgm:bulletEnabled val="1"/>
        </dgm:presLayoutVars>
      </dgm:prSet>
      <dgm:spPr/>
    </dgm:pt>
    <dgm:pt modelId="{E22189B4-62C4-4E5A-A6F7-A1C0C920FF51}" type="pres">
      <dgm:prSet presAssocID="{DC701D0C-FF84-4576-A4AA-6F3335A2FF13}" presName="descendantText" presStyleLbl="alignAccFollowNode1" presStyleIdx="0" presStyleCnt="4">
        <dgm:presLayoutVars>
          <dgm:bulletEnabled val="1"/>
        </dgm:presLayoutVars>
      </dgm:prSet>
      <dgm:spPr/>
    </dgm:pt>
    <dgm:pt modelId="{2B118518-0632-4764-B3DB-5405F4F4230E}" type="pres">
      <dgm:prSet presAssocID="{4BA4170B-B0CE-457F-B60E-2DF7C78F64D1}" presName="sp" presStyleCnt="0"/>
      <dgm:spPr/>
    </dgm:pt>
    <dgm:pt modelId="{BFE71066-DF91-47FC-BB95-479C74B3E43D}" type="pres">
      <dgm:prSet presAssocID="{AA5AE167-CF82-4C2D-A8BE-66600EDE71EA}" presName="linNode" presStyleCnt="0"/>
      <dgm:spPr/>
    </dgm:pt>
    <dgm:pt modelId="{7F9446BD-85FE-4EEC-B37F-C6AE2022691F}" type="pres">
      <dgm:prSet presAssocID="{AA5AE167-CF82-4C2D-A8BE-66600EDE71EA}" presName="parentText" presStyleLbl="node1" presStyleIdx="1" presStyleCnt="4" custScaleX="66594">
        <dgm:presLayoutVars>
          <dgm:chMax val="1"/>
          <dgm:bulletEnabled val="1"/>
        </dgm:presLayoutVars>
      </dgm:prSet>
      <dgm:spPr/>
    </dgm:pt>
    <dgm:pt modelId="{F570E581-E0F7-4026-A0EE-F48C7756F0F3}" type="pres">
      <dgm:prSet presAssocID="{AA5AE167-CF82-4C2D-A8BE-66600EDE71EA}" presName="descendantText" presStyleLbl="alignAccFollowNode1" presStyleIdx="1" presStyleCnt="4">
        <dgm:presLayoutVars>
          <dgm:bulletEnabled val="1"/>
        </dgm:presLayoutVars>
      </dgm:prSet>
      <dgm:spPr/>
    </dgm:pt>
    <dgm:pt modelId="{1B95A405-2C36-4FFE-A5AC-6569DB8C2AE2}" type="pres">
      <dgm:prSet presAssocID="{01A6DB5D-475F-45FE-8BA1-1C9ED56E58B2}" presName="sp" presStyleCnt="0"/>
      <dgm:spPr/>
    </dgm:pt>
    <dgm:pt modelId="{FF91463D-2B91-4CBA-B5CB-E2992CB02B12}" type="pres">
      <dgm:prSet presAssocID="{EF17AE5E-4AC4-4A1C-96D3-68951D3AFF89}" presName="linNode" presStyleCnt="0"/>
      <dgm:spPr/>
    </dgm:pt>
    <dgm:pt modelId="{C10C9D98-D184-4DCE-B919-7060F5717D82}" type="pres">
      <dgm:prSet presAssocID="{EF17AE5E-4AC4-4A1C-96D3-68951D3AFF89}" presName="parentText" presStyleLbl="node1" presStyleIdx="2" presStyleCnt="4" custScaleX="66594">
        <dgm:presLayoutVars>
          <dgm:chMax val="1"/>
          <dgm:bulletEnabled val="1"/>
        </dgm:presLayoutVars>
      </dgm:prSet>
      <dgm:spPr/>
    </dgm:pt>
    <dgm:pt modelId="{8CA89A82-BEE7-4538-AC9B-BBD69242F14E}" type="pres">
      <dgm:prSet presAssocID="{EF17AE5E-4AC4-4A1C-96D3-68951D3AFF89}" presName="descendantText" presStyleLbl="alignAccFollowNode1" presStyleIdx="2" presStyleCnt="4">
        <dgm:presLayoutVars>
          <dgm:bulletEnabled val="1"/>
        </dgm:presLayoutVars>
      </dgm:prSet>
      <dgm:spPr/>
    </dgm:pt>
    <dgm:pt modelId="{CB158730-DFE8-4E3C-B12F-2551774E5BE6}" type="pres">
      <dgm:prSet presAssocID="{B6CD66BF-6BA8-4B07-BF7C-EB25FB33F444}" presName="sp" presStyleCnt="0"/>
      <dgm:spPr/>
    </dgm:pt>
    <dgm:pt modelId="{4961D3B0-22FF-44A2-B489-0936B10B38F4}" type="pres">
      <dgm:prSet presAssocID="{2C3DCE7D-2D73-4EEE-B27C-F685E94D756D}" presName="linNode" presStyleCnt="0"/>
      <dgm:spPr/>
    </dgm:pt>
    <dgm:pt modelId="{36F0FFD6-3B56-49DC-B86D-D286C4D13782}" type="pres">
      <dgm:prSet presAssocID="{2C3DCE7D-2D73-4EEE-B27C-F685E94D756D}" presName="parentText" presStyleLbl="node1" presStyleIdx="3" presStyleCnt="4" custScaleX="66594">
        <dgm:presLayoutVars>
          <dgm:chMax val="1"/>
          <dgm:bulletEnabled val="1"/>
        </dgm:presLayoutVars>
      </dgm:prSet>
      <dgm:spPr/>
    </dgm:pt>
    <dgm:pt modelId="{924B1348-4C0A-4C34-82CC-74C062B884DD}" type="pres">
      <dgm:prSet presAssocID="{2C3DCE7D-2D73-4EEE-B27C-F685E94D756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DFF7F04-088C-43CA-88B2-B963CABA822B}" type="presOf" srcId="{EF17AE5E-4AC4-4A1C-96D3-68951D3AFF89}" destId="{C10C9D98-D184-4DCE-B919-7060F5717D82}" srcOrd="0" destOrd="0" presId="urn:microsoft.com/office/officeart/2005/8/layout/vList5"/>
    <dgm:cxn modelId="{5ABB0A17-1ECA-4187-BC1D-615950C8B9C3}" type="presOf" srcId="{01D6BB8A-904B-4BA9-98C5-A827FDCABAA4}" destId="{F570E581-E0F7-4026-A0EE-F48C7756F0F3}" srcOrd="0" destOrd="0" presId="urn:microsoft.com/office/officeart/2005/8/layout/vList5"/>
    <dgm:cxn modelId="{6BCAB931-D577-4A42-9093-BCC9BC697135}" type="presOf" srcId="{D65C8809-542B-4192-8FF6-471066754B1B}" destId="{E22189B4-62C4-4E5A-A6F7-A1C0C920FF51}" srcOrd="0" destOrd="0" presId="urn:microsoft.com/office/officeart/2005/8/layout/vList5"/>
    <dgm:cxn modelId="{3BC98F56-C197-4C09-B8B0-459DEF40FC63}" srcId="{AA5AE167-CF82-4C2D-A8BE-66600EDE71EA}" destId="{01D6BB8A-904B-4BA9-98C5-A827FDCABAA4}" srcOrd="0" destOrd="0" parTransId="{E4CA388A-6878-43C0-8192-0AA8C9B97C28}" sibTransId="{A297A717-F7D8-4E32-8198-1560DC4772CE}"/>
    <dgm:cxn modelId="{645BE189-83CF-4288-B652-78D2A53A9316}" srcId="{2C3DCE7D-2D73-4EEE-B27C-F685E94D756D}" destId="{DE035082-E720-499F-8D52-27980D7C03BD}" srcOrd="0" destOrd="0" parTransId="{9D127976-8E62-4B1F-945C-D6EC0EC52C2A}" sibTransId="{8EFABEF4-436F-4FB4-B090-A0BF7E09878E}"/>
    <dgm:cxn modelId="{4413038F-AB14-414F-B15E-E3E9CAD10482}" type="presOf" srcId="{867686D5-F56D-4045-B946-9167BD95D321}" destId="{7BB222DE-38F4-437F-865C-6F84DB138462}" srcOrd="0" destOrd="0" presId="urn:microsoft.com/office/officeart/2005/8/layout/vList5"/>
    <dgm:cxn modelId="{2A33DC93-AF5F-4BCB-8F35-BD05C4DA2F87}" srcId="{DC701D0C-FF84-4576-A4AA-6F3335A2FF13}" destId="{D65C8809-542B-4192-8FF6-471066754B1B}" srcOrd="0" destOrd="0" parTransId="{52EF293B-6AC7-4F8F-9F5E-2D05703BC7B3}" sibTransId="{BB6D21B5-5817-4669-8B47-336613C3DCDD}"/>
    <dgm:cxn modelId="{9E39F3A8-FB2A-4DA6-B7C2-30D424B94134}" type="presOf" srcId="{2C3DCE7D-2D73-4EEE-B27C-F685E94D756D}" destId="{36F0FFD6-3B56-49DC-B86D-D286C4D13782}" srcOrd="0" destOrd="0" presId="urn:microsoft.com/office/officeart/2005/8/layout/vList5"/>
    <dgm:cxn modelId="{0D2422A9-8D51-4B94-9A57-E76C82E51FEF}" srcId="{867686D5-F56D-4045-B946-9167BD95D321}" destId="{EF17AE5E-4AC4-4A1C-96D3-68951D3AFF89}" srcOrd="2" destOrd="0" parTransId="{EBE140E6-A1A8-4BDC-B689-8C76A8263BB3}" sibTransId="{B6CD66BF-6BA8-4B07-BF7C-EB25FB33F444}"/>
    <dgm:cxn modelId="{479C5DAA-C1C0-4988-94DF-A53211167539}" type="presOf" srcId="{650F683B-F3D9-4F0D-B71A-F23536503691}" destId="{8CA89A82-BEE7-4538-AC9B-BBD69242F14E}" srcOrd="0" destOrd="0" presId="urn:microsoft.com/office/officeart/2005/8/layout/vList5"/>
    <dgm:cxn modelId="{F8DAAFAB-3634-49D1-9EE6-5E56EE72FDB5}" type="presOf" srcId="{DE035082-E720-499F-8D52-27980D7C03BD}" destId="{924B1348-4C0A-4C34-82CC-74C062B884DD}" srcOrd="0" destOrd="0" presId="urn:microsoft.com/office/officeart/2005/8/layout/vList5"/>
    <dgm:cxn modelId="{97A91FAC-4B93-4F3A-ACAA-68F5BA5C98BD}" srcId="{EF17AE5E-4AC4-4A1C-96D3-68951D3AFF89}" destId="{650F683B-F3D9-4F0D-B71A-F23536503691}" srcOrd="0" destOrd="0" parTransId="{411DF8C3-8677-4C5E-BFC8-D4772941B613}" sibTransId="{086DAF3A-7E0B-455D-8DA6-AF5EAAF6EA57}"/>
    <dgm:cxn modelId="{E76FA7B0-4902-4469-8AF1-B92E9D8B760E}" type="presOf" srcId="{AA5AE167-CF82-4C2D-A8BE-66600EDE71EA}" destId="{7F9446BD-85FE-4EEC-B37F-C6AE2022691F}" srcOrd="0" destOrd="0" presId="urn:microsoft.com/office/officeart/2005/8/layout/vList5"/>
    <dgm:cxn modelId="{FF423AC0-88E2-4AAE-A68D-6B4DFDA1C599}" srcId="{867686D5-F56D-4045-B946-9167BD95D321}" destId="{AA5AE167-CF82-4C2D-A8BE-66600EDE71EA}" srcOrd="1" destOrd="0" parTransId="{65451081-8A73-4D07-85C2-229FF007EAA0}" sibTransId="{01A6DB5D-475F-45FE-8BA1-1C9ED56E58B2}"/>
    <dgm:cxn modelId="{642340D8-69A1-4099-9CFF-5DF7302FC4B7}" srcId="{867686D5-F56D-4045-B946-9167BD95D321}" destId="{2C3DCE7D-2D73-4EEE-B27C-F685E94D756D}" srcOrd="3" destOrd="0" parTransId="{962F9240-40CB-4863-9C30-EBEACA4B7FD9}" sibTransId="{D3C1B02E-CD5E-4C7C-8DD6-A2FBDB4189EC}"/>
    <dgm:cxn modelId="{390D8DFC-B595-467D-9497-A77257094981}" srcId="{867686D5-F56D-4045-B946-9167BD95D321}" destId="{DC701D0C-FF84-4576-A4AA-6F3335A2FF13}" srcOrd="0" destOrd="0" parTransId="{EF4CE807-32AD-4CFD-AFEC-46C78A4A747F}" sibTransId="{4BA4170B-B0CE-457F-B60E-2DF7C78F64D1}"/>
    <dgm:cxn modelId="{DC9944FD-064F-4BDB-BB30-DA27D7D60B76}" type="presOf" srcId="{DC701D0C-FF84-4576-A4AA-6F3335A2FF13}" destId="{6D5E894F-1275-4CB8-B22D-E60F183B2B3F}" srcOrd="0" destOrd="0" presId="urn:microsoft.com/office/officeart/2005/8/layout/vList5"/>
    <dgm:cxn modelId="{CB051484-4D8E-47EB-861B-C4BB1D6C4729}" type="presParOf" srcId="{7BB222DE-38F4-437F-865C-6F84DB138462}" destId="{0AC81DE6-27C3-4273-9E32-780CBA0B4169}" srcOrd="0" destOrd="0" presId="urn:microsoft.com/office/officeart/2005/8/layout/vList5"/>
    <dgm:cxn modelId="{05A794DB-505F-4A76-9806-38A3F0037E91}" type="presParOf" srcId="{0AC81DE6-27C3-4273-9E32-780CBA0B4169}" destId="{6D5E894F-1275-4CB8-B22D-E60F183B2B3F}" srcOrd="0" destOrd="0" presId="urn:microsoft.com/office/officeart/2005/8/layout/vList5"/>
    <dgm:cxn modelId="{1C98AF38-4639-4453-8FD9-F636BCD92D81}" type="presParOf" srcId="{0AC81DE6-27C3-4273-9E32-780CBA0B4169}" destId="{E22189B4-62C4-4E5A-A6F7-A1C0C920FF51}" srcOrd="1" destOrd="0" presId="urn:microsoft.com/office/officeart/2005/8/layout/vList5"/>
    <dgm:cxn modelId="{30BF5DEE-DF67-40EA-8A41-8FE031EDED5E}" type="presParOf" srcId="{7BB222DE-38F4-437F-865C-6F84DB138462}" destId="{2B118518-0632-4764-B3DB-5405F4F4230E}" srcOrd="1" destOrd="0" presId="urn:microsoft.com/office/officeart/2005/8/layout/vList5"/>
    <dgm:cxn modelId="{8485B61A-A34C-4FB1-A6CB-57B1C18796AF}" type="presParOf" srcId="{7BB222DE-38F4-437F-865C-6F84DB138462}" destId="{BFE71066-DF91-47FC-BB95-479C74B3E43D}" srcOrd="2" destOrd="0" presId="urn:microsoft.com/office/officeart/2005/8/layout/vList5"/>
    <dgm:cxn modelId="{19DAD182-2877-4500-92B7-1AAEE88A5A9B}" type="presParOf" srcId="{BFE71066-DF91-47FC-BB95-479C74B3E43D}" destId="{7F9446BD-85FE-4EEC-B37F-C6AE2022691F}" srcOrd="0" destOrd="0" presId="urn:microsoft.com/office/officeart/2005/8/layout/vList5"/>
    <dgm:cxn modelId="{BF344010-7E85-4534-98E4-CE9C0B1F19E0}" type="presParOf" srcId="{BFE71066-DF91-47FC-BB95-479C74B3E43D}" destId="{F570E581-E0F7-4026-A0EE-F48C7756F0F3}" srcOrd="1" destOrd="0" presId="urn:microsoft.com/office/officeart/2005/8/layout/vList5"/>
    <dgm:cxn modelId="{FA1F5081-3317-4492-8DEF-C004C5AF503E}" type="presParOf" srcId="{7BB222DE-38F4-437F-865C-6F84DB138462}" destId="{1B95A405-2C36-4FFE-A5AC-6569DB8C2AE2}" srcOrd="3" destOrd="0" presId="urn:microsoft.com/office/officeart/2005/8/layout/vList5"/>
    <dgm:cxn modelId="{5413FE69-8769-4F0E-9DBA-4E9A93348897}" type="presParOf" srcId="{7BB222DE-38F4-437F-865C-6F84DB138462}" destId="{FF91463D-2B91-4CBA-B5CB-E2992CB02B12}" srcOrd="4" destOrd="0" presId="urn:microsoft.com/office/officeart/2005/8/layout/vList5"/>
    <dgm:cxn modelId="{2301BAB5-D26E-4320-BF3B-CEA08B2DCEFB}" type="presParOf" srcId="{FF91463D-2B91-4CBA-B5CB-E2992CB02B12}" destId="{C10C9D98-D184-4DCE-B919-7060F5717D82}" srcOrd="0" destOrd="0" presId="urn:microsoft.com/office/officeart/2005/8/layout/vList5"/>
    <dgm:cxn modelId="{98DDB875-80EB-417E-B18A-6916830ACD75}" type="presParOf" srcId="{FF91463D-2B91-4CBA-B5CB-E2992CB02B12}" destId="{8CA89A82-BEE7-4538-AC9B-BBD69242F14E}" srcOrd="1" destOrd="0" presId="urn:microsoft.com/office/officeart/2005/8/layout/vList5"/>
    <dgm:cxn modelId="{BBF3A5EE-24E2-416C-B245-ADA18A272A58}" type="presParOf" srcId="{7BB222DE-38F4-437F-865C-6F84DB138462}" destId="{CB158730-DFE8-4E3C-B12F-2551774E5BE6}" srcOrd="5" destOrd="0" presId="urn:microsoft.com/office/officeart/2005/8/layout/vList5"/>
    <dgm:cxn modelId="{CEF1BCD5-0DB3-472D-BDC2-64904BE9067A}" type="presParOf" srcId="{7BB222DE-38F4-437F-865C-6F84DB138462}" destId="{4961D3B0-22FF-44A2-B489-0936B10B38F4}" srcOrd="6" destOrd="0" presId="urn:microsoft.com/office/officeart/2005/8/layout/vList5"/>
    <dgm:cxn modelId="{F20C20F7-EEE0-4A29-9F9D-2F48DF1601AB}" type="presParOf" srcId="{4961D3B0-22FF-44A2-B489-0936B10B38F4}" destId="{36F0FFD6-3B56-49DC-B86D-D286C4D13782}" srcOrd="0" destOrd="0" presId="urn:microsoft.com/office/officeart/2005/8/layout/vList5"/>
    <dgm:cxn modelId="{AD276708-38BA-4FB5-80FB-3CEF5F07C850}" type="presParOf" srcId="{4961D3B0-22FF-44A2-B489-0936B10B38F4}" destId="{924B1348-4C0A-4C34-82CC-74C062B88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7686D5-F56D-4045-B946-9167BD95D3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701D0C-FF84-4576-A4AA-6F3335A2FF13}">
      <dgm:prSet phldrT="[Text]" custT="1"/>
      <dgm:spPr/>
      <dgm:t>
        <a:bodyPr/>
        <a:lstStyle/>
        <a:p>
          <a:r>
            <a:rPr lang="en-GB" sz="2000" b="0" dirty="0"/>
            <a:t>x</a:t>
          </a:r>
        </a:p>
      </dgm:t>
    </dgm:pt>
    <dgm:pt modelId="{EF4CE807-32AD-4CFD-AFEC-46C78A4A747F}" type="par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4BA4170B-B0CE-457F-B60E-2DF7C78F64D1}" type="sib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D65C8809-542B-4192-8FF6-471066754B1B}">
      <dgm:prSet phldrT="[Text]" custT="1"/>
      <dgm:spPr/>
      <dgm:t>
        <a:bodyPr/>
        <a:lstStyle/>
        <a:p>
          <a:r>
            <a:rPr lang="en-US" sz="2000" b="0" dirty="0"/>
            <a:t>A matrix containing independent variables</a:t>
          </a:r>
          <a:endParaRPr lang="en-GB" sz="2000" b="0" dirty="0"/>
        </a:p>
      </dgm:t>
    </dgm:pt>
    <dgm:pt modelId="{52EF293B-6AC7-4F8F-9F5E-2D05703BC7B3}" type="par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BB6D21B5-5817-4669-8B47-336613C3DCDD}" type="sib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AA5AE167-CF82-4C2D-A8BE-66600EDE71EA}">
      <dgm:prSet phldrT="[Text]" custT="1"/>
      <dgm:spPr/>
      <dgm:t>
        <a:bodyPr/>
        <a:lstStyle/>
        <a:p>
          <a:r>
            <a:rPr lang="en-US" sz="2000" b="0" dirty="0"/>
            <a:t>y</a:t>
          </a:r>
          <a:endParaRPr lang="en-GB" sz="2000" b="0" dirty="0"/>
        </a:p>
      </dgm:t>
    </dgm:pt>
    <dgm:pt modelId="{65451081-8A73-4D07-85C2-229FF007EAA0}" type="par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A6DB5D-475F-45FE-8BA1-1C9ED56E58B2}" type="sib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D6BB8A-904B-4BA9-98C5-A827FDCABAA4}">
      <dgm:prSet phldrT="[Text]" custT="1"/>
      <dgm:spPr/>
      <dgm:t>
        <a:bodyPr/>
        <a:lstStyle/>
        <a:p>
          <a:r>
            <a:rPr lang="en-GB" sz="2000" b="0" dirty="0"/>
            <a:t>A vector containing response variable</a:t>
          </a:r>
        </a:p>
      </dgm:t>
    </dgm:pt>
    <dgm:pt modelId="{E4CA388A-6878-43C0-8192-0AA8C9B97C28}" type="par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A297A717-F7D8-4E32-8198-1560DC4772CE}" type="sibTrans" cxnId="{3BC98F56-C197-4C09-B8B0-459DEF40FC63}">
      <dgm:prSet/>
      <dgm:spPr/>
      <dgm:t>
        <a:bodyPr/>
        <a:lstStyle/>
        <a:p>
          <a:endParaRPr lang="en-GB" sz="2000" b="0"/>
        </a:p>
      </dgm:t>
    </dgm:pt>
    <mc:AlternateContent xmlns:mc="http://schemas.openxmlformats.org/markup-compatibility/2006" xmlns:a14="http://schemas.microsoft.com/office/drawing/2010/main">
      <mc:Choice Requires="a14">
        <dgm:pt modelId="{650F683B-F3D9-4F0D-B71A-F23536503691}">
          <dgm:prSet phldrT="[Text]" custT="1"/>
          <dgm:spPr/>
          <dgm:t>
            <a:bodyPr/>
            <a:lstStyle/>
            <a:p>
              <a:r>
                <a:rPr lang="en-GB" sz="2000" b="0" dirty="0"/>
                <a:t>A value or a sequence of values for shrinkage parameter (i.e., </a:t>
              </a:r>
              <a14:m>
                <m:oMath xmlns:m="http://schemas.openxmlformats.org/officeDocument/2006/math">
                  <m:r>
                    <a:rPr lang="en-GB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𝜆</m:t>
                  </m:r>
                </m:oMath>
              </a14:m>
              <a:r>
                <a:rPr lang="en-GB" sz="2000" b="0" dirty="0"/>
                <a:t>)</a:t>
              </a:r>
            </a:p>
          </dgm:t>
        </dgm:pt>
      </mc:Choice>
      <mc:Fallback xmlns="">
        <dgm:pt modelId="{650F683B-F3D9-4F0D-B71A-F23536503691}">
          <dgm:prSet phldrT="[Text]" custT="1"/>
          <dgm:spPr/>
          <dgm:t>
            <a:bodyPr/>
            <a:lstStyle/>
            <a:p>
              <a:r>
                <a:rPr lang="en-GB" sz="2000" b="0" dirty="0"/>
                <a:t>A value or a sequence of values for shrinkage parameter (i.e., 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𝜆</a:t>
              </a:r>
              <a:r>
                <a:rPr lang="en-GB" sz="2000" b="0" dirty="0"/>
                <a:t>)</a:t>
              </a:r>
            </a:p>
          </dgm:t>
        </dgm:pt>
      </mc:Fallback>
    </mc:AlternateContent>
    <dgm:pt modelId="{411DF8C3-8677-4C5E-BFC8-D4772941B613}" type="parTrans" cxnId="{97A91FAC-4B93-4F3A-ACAA-68F5BA5C98BD}">
      <dgm:prSet/>
      <dgm:spPr/>
      <dgm:t>
        <a:bodyPr/>
        <a:lstStyle/>
        <a:p>
          <a:endParaRPr lang="en-GB" sz="2000" b="0"/>
        </a:p>
      </dgm:t>
    </dgm:pt>
    <dgm:pt modelId="{086DAF3A-7E0B-455D-8DA6-AF5EAAF6EA57}" type="sibTrans" cxnId="{97A91FAC-4B93-4F3A-ACAA-68F5BA5C98BD}">
      <dgm:prSet/>
      <dgm:spPr/>
      <dgm:t>
        <a:bodyPr/>
        <a:lstStyle/>
        <a:p>
          <a:endParaRPr lang="en-GB" sz="2000" b="0"/>
        </a:p>
      </dgm:t>
    </dgm:pt>
    <dgm:pt modelId="{EF17AE5E-4AC4-4A1C-96D3-68951D3AFF89}">
      <dgm:prSet phldrT="[Text]" custT="1"/>
      <dgm:spPr/>
      <dgm:t>
        <a:bodyPr/>
        <a:lstStyle/>
        <a:p>
          <a:r>
            <a:rPr lang="en-US" sz="2000" b="0" dirty="0"/>
            <a:t>lambda</a:t>
          </a:r>
          <a:endParaRPr lang="en-GB" sz="2000" b="0" dirty="0"/>
        </a:p>
      </dgm:t>
    </dgm:pt>
    <dgm:pt modelId="{B6CD66BF-6BA8-4B07-BF7C-EB25FB33F444}" type="sibTrans" cxnId="{0D2422A9-8D51-4B94-9A57-E76C82E51FEF}">
      <dgm:prSet/>
      <dgm:spPr/>
      <dgm:t>
        <a:bodyPr/>
        <a:lstStyle/>
        <a:p>
          <a:endParaRPr lang="en-GB" sz="2000" b="0"/>
        </a:p>
      </dgm:t>
    </dgm:pt>
    <dgm:pt modelId="{EBE140E6-A1A8-4BDC-B689-8C76A8263BB3}" type="parTrans" cxnId="{0D2422A9-8D51-4B94-9A57-E76C82E51FEF}">
      <dgm:prSet/>
      <dgm:spPr/>
      <dgm:t>
        <a:bodyPr/>
        <a:lstStyle/>
        <a:p>
          <a:endParaRPr lang="en-GB" sz="2000" b="0"/>
        </a:p>
      </dgm:t>
    </dgm:pt>
    <mc:AlternateContent xmlns:mc="http://schemas.openxmlformats.org/markup-compatibility/2006" xmlns:a14="http://schemas.microsoft.com/office/drawing/2010/main">
      <mc:Choice Requires="a14">
        <dgm:pt modelId="{DE035082-E720-499F-8D52-27980D7C03BD}">
          <dgm:prSet phldrT="[Text]" custT="1"/>
          <dgm:spPr/>
          <dgm:t>
            <a:bodyPr/>
            <a:lstStyle/>
            <a:p>
              <a:r>
                <a:rPr lang="en-GB" sz="2000" b="0" dirty="0"/>
                <a:t>A value (</a:t>
              </a:r>
              <a14:m>
                <m:oMath xmlns:m="http://schemas.openxmlformats.org/officeDocument/2006/math">
                  <m:r>
                    <a:rPr lang="en-GB" sz="20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</m:oMath>
              </a14:m>
              <a:r>
                <a:rPr lang="en-GB" sz="2000" b="0" dirty="0"/>
                <a:t>) between 0 and 1 which creates a trade-off between LASSO and ridge regression </a:t>
              </a:r>
            </a:p>
          </dgm:t>
        </dgm:pt>
      </mc:Choice>
      <mc:Fallback xmlns="">
        <dgm:pt modelId="{DE035082-E720-499F-8D52-27980D7C03BD}">
          <dgm:prSet phldrT="[Text]" custT="1"/>
          <dgm:spPr/>
          <dgm:t>
            <a:bodyPr/>
            <a:lstStyle/>
            <a:p>
              <a:r>
                <a:rPr lang="en-GB" sz="2000" b="0" dirty="0"/>
                <a:t>A value 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GB" sz="2000" b="0" dirty="0"/>
                <a:t>) between 0 and 1 which creates a trade-off between LASSO and ridge regression </a:t>
              </a:r>
            </a:p>
          </dgm:t>
        </dgm:pt>
      </mc:Fallback>
    </mc:AlternateContent>
    <dgm:pt modelId="{9D127976-8E62-4B1F-945C-D6EC0EC52C2A}" type="parTrans" cxnId="{645BE189-83CF-4288-B652-78D2A53A9316}">
      <dgm:prSet/>
      <dgm:spPr/>
      <dgm:t>
        <a:bodyPr/>
        <a:lstStyle/>
        <a:p>
          <a:endParaRPr lang="en-GB" sz="2000" b="0"/>
        </a:p>
      </dgm:t>
    </dgm:pt>
    <dgm:pt modelId="{8EFABEF4-436F-4FB4-B090-A0BF7E09878E}" type="sibTrans" cxnId="{645BE189-83CF-4288-B652-78D2A53A9316}">
      <dgm:prSet/>
      <dgm:spPr/>
      <dgm:t>
        <a:bodyPr/>
        <a:lstStyle/>
        <a:p>
          <a:endParaRPr lang="en-GB" sz="2000" b="0"/>
        </a:p>
      </dgm:t>
    </dgm:pt>
    <dgm:pt modelId="{2C3DCE7D-2D73-4EEE-B27C-F685E94D756D}">
      <dgm:prSet phldrT="[Text]" custT="1"/>
      <dgm:spPr/>
      <dgm:t>
        <a:bodyPr/>
        <a:lstStyle/>
        <a:p>
          <a:r>
            <a:rPr lang="en-GB" sz="2000" b="0" dirty="0"/>
            <a:t>alpha</a:t>
          </a:r>
        </a:p>
      </dgm:t>
    </dgm:pt>
    <dgm:pt modelId="{962F9240-40CB-4863-9C30-EBEACA4B7FD9}" type="parTrans" cxnId="{642340D8-69A1-4099-9CFF-5DF7302FC4B7}">
      <dgm:prSet/>
      <dgm:spPr/>
      <dgm:t>
        <a:bodyPr/>
        <a:lstStyle/>
        <a:p>
          <a:endParaRPr lang="en-GB" sz="2000" b="0"/>
        </a:p>
      </dgm:t>
    </dgm:pt>
    <dgm:pt modelId="{D3C1B02E-CD5E-4C7C-8DD6-A2FBDB4189EC}" type="sibTrans" cxnId="{642340D8-69A1-4099-9CFF-5DF7302FC4B7}">
      <dgm:prSet/>
      <dgm:spPr/>
      <dgm:t>
        <a:bodyPr/>
        <a:lstStyle/>
        <a:p>
          <a:endParaRPr lang="en-GB" sz="2000" b="0"/>
        </a:p>
      </dgm:t>
    </dgm:pt>
    <dgm:pt modelId="{7BB222DE-38F4-437F-865C-6F84DB138462}" type="pres">
      <dgm:prSet presAssocID="{867686D5-F56D-4045-B946-9167BD95D321}" presName="Name0" presStyleCnt="0">
        <dgm:presLayoutVars>
          <dgm:dir/>
          <dgm:animLvl val="lvl"/>
          <dgm:resizeHandles val="exact"/>
        </dgm:presLayoutVars>
      </dgm:prSet>
      <dgm:spPr/>
    </dgm:pt>
    <dgm:pt modelId="{0AC81DE6-27C3-4273-9E32-780CBA0B4169}" type="pres">
      <dgm:prSet presAssocID="{DC701D0C-FF84-4576-A4AA-6F3335A2FF13}" presName="linNode" presStyleCnt="0"/>
      <dgm:spPr/>
    </dgm:pt>
    <dgm:pt modelId="{6D5E894F-1275-4CB8-B22D-E60F183B2B3F}" type="pres">
      <dgm:prSet presAssocID="{DC701D0C-FF84-4576-A4AA-6F3335A2FF13}" presName="parentText" presStyleLbl="node1" presStyleIdx="0" presStyleCnt="4" custScaleX="66594">
        <dgm:presLayoutVars>
          <dgm:chMax val="1"/>
          <dgm:bulletEnabled val="1"/>
        </dgm:presLayoutVars>
      </dgm:prSet>
      <dgm:spPr/>
    </dgm:pt>
    <dgm:pt modelId="{E22189B4-62C4-4E5A-A6F7-A1C0C920FF51}" type="pres">
      <dgm:prSet presAssocID="{DC701D0C-FF84-4576-A4AA-6F3335A2FF13}" presName="descendantText" presStyleLbl="alignAccFollowNode1" presStyleIdx="0" presStyleCnt="4">
        <dgm:presLayoutVars>
          <dgm:bulletEnabled val="1"/>
        </dgm:presLayoutVars>
      </dgm:prSet>
      <dgm:spPr/>
    </dgm:pt>
    <dgm:pt modelId="{2B118518-0632-4764-B3DB-5405F4F4230E}" type="pres">
      <dgm:prSet presAssocID="{4BA4170B-B0CE-457F-B60E-2DF7C78F64D1}" presName="sp" presStyleCnt="0"/>
      <dgm:spPr/>
    </dgm:pt>
    <dgm:pt modelId="{BFE71066-DF91-47FC-BB95-479C74B3E43D}" type="pres">
      <dgm:prSet presAssocID="{AA5AE167-CF82-4C2D-A8BE-66600EDE71EA}" presName="linNode" presStyleCnt="0"/>
      <dgm:spPr/>
    </dgm:pt>
    <dgm:pt modelId="{7F9446BD-85FE-4EEC-B37F-C6AE2022691F}" type="pres">
      <dgm:prSet presAssocID="{AA5AE167-CF82-4C2D-A8BE-66600EDE71EA}" presName="parentText" presStyleLbl="node1" presStyleIdx="1" presStyleCnt="4" custScaleX="66594">
        <dgm:presLayoutVars>
          <dgm:chMax val="1"/>
          <dgm:bulletEnabled val="1"/>
        </dgm:presLayoutVars>
      </dgm:prSet>
      <dgm:spPr/>
    </dgm:pt>
    <dgm:pt modelId="{F570E581-E0F7-4026-A0EE-F48C7756F0F3}" type="pres">
      <dgm:prSet presAssocID="{AA5AE167-CF82-4C2D-A8BE-66600EDE71EA}" presName="descendantText" presStyleLbl="alignAccFollowNode1" presStyleIdx="1" presStyleCnt="4">
        <dgm:presLayoutVars>
          <dgm:bulletEnabled val="1"/>
        </dgm:presLayoutVars>
      </dgm:prSet>
      <dgm:spPr/>
    </dgm:pt>
    <dgm:pt modelId="{1B95A405-2C36-4FFE-A5AC-6569DB8C2AE2}" type="pres">
      <dgm:prSet presAssocID="{01A6DB5D-475F-45FE-8BA1-1C9ED56E58B2}" presName="sp" presStyleCnt="0"/>
      <dgm:spPr/>
    </dgm:pt>
    <dgm:pt modelId="{FF91463D-2B91-4CBA-B5CB-E2992CB02B12}" type="pres">
      <dgm:prSet presAssocID="{EF17AE5E-4AC4-4A1C-96D3-68951D3AFF89}" presName="linNode" presStyleCnt="0"/>
      <dgm:spPr/>
    </dgm:pt>
    <dgm:pt modelId="{C10C9D98-D184-4DCE-B919-7060F5717D82}" type="pres">
      <dgm:prSet presAssocID="{EF17AE5E-4AC4-4A1C-96D3-68951D3AFF89}" presName="parentText" presStyleLbl="node1" presStyleIdx="2" presStyleCnt="4" custScaleX="66594">
        <dgm:presLayoutVars>
          <dgm:chMax val="1"/>
          <dgm:bulletEnabled val="1"/>
        </dgm:presLayoutVars>
      </dgm:prSet>
      <dgm:spPr/>
    </dgm:pt>
    <dgm:pt modelId="{8CA89A82-BEE7-4538-AC9B-BBD69242F14E}" type="pres">
      <dgm:prSet presAssocID="{EF17AE5E-4AC4-4A1C-96D3-68951D3AFF89}" presName="descendantText" presStyleLbl="alignAccFollowNode1" presStyleIdx="2" presStyleCnt="4">
        <dgm:presLayoutVars>
          <dgm:bulletEnabled val="1"/>
        </dgm:presLayoutVars>
      </dgm:prSet>
      <dgm:spPr/>
    </dgm:pt>
    <dgm:pt modelId="{CB158730-DFE8-4E3C-B12F-2551774E5BE6}" type="pres">
      <dgm:prSet presAssocID="{B6CD66BF-6BA8-4B07-BF7C-EB25FB33F444}" presName="sp" presStyleCnt="0"/>
      <dgm:spPr/>
    </dgm:pt>
    <dgm:pt modelId="{4961D3B0-22FF-44A2-B489-0936B10B38F4}" type="pres">
      <dgm:prSet presAssocID="{2C3DCE7D-2D73-4EEE-B27C-F685E94D756D}" presName="linNode" presStyleCnt="0"/>
      <dgm:spPr/>
    </dgm:pt>
    <dgm:pt modelId="{36F0FFD6-3B56-49DC-B86D-D286C4D13782}" type="pres">
      <dgm:prSet presAssocID="{2C3DCE7D-2D73-4EEE-B27C-F685E94D756D}" presName="parentText" presStyleLbl="node1" presStyleIdx="3" presStyleCnt="4" custScaleX="66594">
        <dgm:presLayoutVars>
          <dgm:chMax val="1"/>
          <dgm:bulletEnabled val="1"/>
        </dgm:presLayoutVars>
      </dgm:prSet>
      <dgm:spPr/>
    </dgm:pt>
    <dgm:pt modelId="{924B1348-4C0A-4C34-82CC-74C062B884DD}" type="pres">
      <dgm:prSet presAssocID="{2C3DCE7D-2D73-4EEE-B27C-F685E94D756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DFF7F04-088C-43CA-88B2-B963CABA822B}" type="presOf" srcId="{EF17AE5E-4AC4-4A1C-96D3-68951D3AFF89}" destId="{C10C9D98-D184-4DCE-B919-7060F5717D82}" srcOrd="0" destOrd="0" presId="urn:microsoft.com/office/officeart/2005/8/layout/vList5"/>
    <dgm:cxn modelId="{5ABB0A17-1ECA-4187-BC1D-615950C8B9C3}" type="presOf" srcId="{01D6BB8A-904B-4BA9-98C5-A827FDCABAA4}" destId="{F570E581-E0F7-4026-A0EE-F48C7756F0F3}" srcOrd="0" destOrd="0" presId="urn:microsoft.com/office/officeart/2005/8/layout/vList5"/>
    <dgm:cxn modelId="{6BCAB931-D577-4A42-9093-BCC9BC697135}" type="presOf" srcId="{D65C8809-542B-4192-8FF6-471066754B1B}" destId="{E22189B4-62C4-4E5A-A6F7-A1C0C920FF51}" srcOrd="0" destOrd="0" presId="urn:microsoft.com/office/officeart/2005/8/layout/vList5"/>
    <dgm:cxn modelId="{3BC98F56-C197-4C09-B8B0-459DEF40FC63}" srcId="{AA5AE167-CF82-4C2D-A8BE-66600EDE71EA}" destId="{01D6BB8A-904B-4BA9-98C5-A827FDCABAA4}" srcOrd="0" destOrd="0" parTransId="{E4CA388A-6878-43C0-8192-0AA8C9B97C28}" sibTransId="{A297A717-F7D8-4E32-8198-1560DC4772CE}"/>
    <dgm:cxn modelId="{645BE189-83CF-4288-B652-78D2A53A9316}" srcId="{2C3DCE7D-2D73-4EEE-B27C-F685E94D756D}" destId="{DE035082-E720-499F-8D52-27980D7C03BD}" srcOrd="0" destOrd="0" parTransId="{9D127976-8E62-4B1F-945C-D6EC0EC52C2A}" sibTransId="{8EFABEF4-436F-4FB4-B090-A0BF7E09878E}"/>
    <dgm:cxn modelId="{4413038F-AB14-414F-B15E-E3E9CAD10482}" type="presOf" srcId="{867686D5-F56D-4045-B946-9167BD95D321}" destId="{7BB222DE-38F4-437F-865C-6F84DB138462}" srcOrd="0" destOrd="0" presId="urn:microsoft.com/office/officeart/2005/8/layout/vList5"/>
    <dgm:cxn modelId="{2A33DC93-AF5F-4BCB-8F35-BD05C4DA2F87}" srcId="{DC701D0C-FF84-4576-A4AA-6F3335A2FF13}" destId="{D65C8809-542B-4192-8FF6-471066754B1B}" srcOrd="0" destOrd="0" parTransId="{52EF293B-6AC7-4F8F-9F5E-2D05703BC7B3}" sibTransId="{BB6D21B5-5817-4669-8B47-336613C3DCDD}"/>
    <dgm:cxn modelId="{9E39F3A8-FB2A-4DA6-B7C2-30D424B94134}" type="presOf" srcId="{2C3DCE7D-2D73-4EEE-B27C-F685E94D756D}" destId="{36F0FFD6-3B56-49DC-B86D-D286C4D13782}" srcOrd="0" destOrd="0" presId="urn:microsoft.com/office/officeart/2005/8/layout/vList5"/>
    <dgm:cxn modelId="{0D2422A9-8D51-4B94-9A57-E76C82E51FEF}" srcId="{867686D5-F56D-4045-B946-9167BD95D321}" destId="{EF17AE5E-4AC4-4A1C-96D3-68951D3AFF89}" srcOrd="2" destOrd="0" parTransId="{EBE140E6-A1A8-4BDC-B689-8C76A8263BB3}" sibTransId="{B6CD66BF-6BA8-4B07-BF7C-EB25FB33F444}"/>
    <dgm:cxn modelId="{479C5DAA-C1C0-4988-94DF-A53211167539}" type="presOf" srcId="{650F683B-F3D9-4F0D-B71A-F23536503691}" destId="{8CA89A82-BEE7-4538-AC9B-BBD69242F14E}" srcOrd="0" destOrd="0" presId="urn:microsoft.com/office/officeart/2005/8/layout/vList5"/>
    <dgm:cxn modelId="{F8DAAFAB-3634-49D1-9EE6-5E56EE72FDB5}" type="presOf" srcId="{DE035082-E720-499F-8D52-27980D7C03BD}" destId="{924B1348-4C0A-4C34-82CC-74C062B884DD}" srcOrd="0" destOrd="0" presId="urn:microsoft.com/office/officeart/2005/8/layout/vList5"/>
    <dgm:cxn modelId="{97A91FAC-4B93-4F3A-ACAA-68F5BA5C98BD}" srcId="{EF17AE5E-4AC4-4A1C-96D3-68951D3AFF89}" destId="{650F683B-F3D9-4F0D-B71A-F23536503691}" srcOrd="0" destOrd="0" parTransId="{411DF8C3-8677-4C5E-BFC8-D4772941B613}" sibTransId="{086DAF3A-7E0B-455D-8DA6-AF5EAAF6EA57}"/>
    <dgm:cxn modelId="{E76FA7B0-4902-4469-8AF1-B92E9D8B760E}" type="presOf" srcId="{AA5AE167-CF82-4C2D-A8BE-66600EDE71EA}" destId="{7F9446BD-85FE-4EEC-B37F-C6AE2022691F}" srcOrd="0" destOrd="0" presId="urn:microsoft.com/office/officeart/2005/8/layout/vList5"/>
    <dgm:cxn modelId="{FF423AC0-88E2-4AAE-A68D-6B4DFDA1C599}" srcId="{867686D5-F56D-4045-B946-9167BD95D321}" destId="{AA5AE167-CF82-4C2D-A8BE-66600EDE71EA}" srcOrd="1" destOrd="0" parTransId="{65451081-8A73-4D07-85C2-229FF007EAA0}" sibTransId="{01A6DB5D-475F-45FE-8BA1-1C9ED56E58B2}"/>
    <dgm:cxn modelId="{642340D8-69A1-4099-9CFF-5DF7302FC4B7}" srcId="{867686D5-F56D-4045-B946-9167BD95D321}" destId="{2C3DCE7D-2D73-4EEE-B27C-F685E94D756D}" srcOrd="3" destOrd="0" parTransId="{962F9240-40CB-4863-9C30-EBEACA4B7FD9}" sibTransId="{D3C1B02E-CD5E-4C7C-8DD6-A2FBDB4189EC}"/>
    <dgm:cxn modelId="{390D8DFC-B595-467D-9497-A77257094981}" srcId="{867686D5-F56D-4045-B946-9167BD95D321}" destId="{DC701D0C-FF84-4576-A4AA-6F3335A2FF13}" srcOrd="0" destOrd="0" parTransId="{EF4CE807-32AD-4CFD-AFEC-46C78A4A747F}" sibTransId="{4BA4170B-B0CE-457F-B60E-2DF7C78F64D1}"/>
    <dgm:cxn modelId="{DC9944FD-064F-4BDB-BB30-DA27D7D60B76}" type="presOf" srcId="{DC701D0C-FF84-4576-A4AA-6F3335A2FF13}" destId="{6D5E894F-1275-4CB8-B22D-E60F183B2B3F}" srcOrd="0" destOrd="0" presId="urn:microsoft.com/office/officeart/2005/8/layout/vList5"/>
    <dgm:cxn modelId="{CB051484-4D8E-47EB-861B-C4BB1D6C4729}" type="presParOf" srcId="{7BB222DE-38F4-437F-865C-6F84DB138462}" destId="{0AC81DE6-27C3-4273-9E32-780CBA0B4169}" srcOrd="0" destOrd="0" presId="urn:microsoft.com/office/officeart/2005/8/layout/vList5"/>
    <dgm:cxn modelId="{05A794DB-505F-4A76-9806-38A3F0037E91}" type="presParOf" srcId="{0AC81DE6-27C3-4273-9E32-780CBA0B4169}" destId="{6D5E894F-1275-4CB8-B22D-E60F183B2B3F}" srcOrd="0" destOrd="0" presId="urn:microsoft.com/office/officeart/2005/8/layout/vList5"/>
    <dgm:cxn modelId="{1C98AF38-4639-4453-8FD9-F636BCD92D81}" type="presParOf" srcId="{0AC81DE6-27C3-4273-9E32-780CBA0B4169}" destId="{E22189B4-62C4-4E5A-A6F7-A1C0C920FF51}" srcOrd="1" destOrd="0" presId="urn:microsoft.com/office/officeart/2005/8/layout/vList5"/>
    <dgm:cxn modelId="{30BF5DEE-DF67-40EA-8A41-8FE031EDED5E}" type="presParOf" srcId="{7BB222DE-38F4-437F-865C-6F84DB138462}" destId="{2B118518-0632-4764-B3DB-5405F4F4230E}" srcOrd="1" destOrd="0" presId="urn:microsoft.com/office/officeart/2005/8/layout/vList5"/>
    <dgm:cxn modelId="{8485B61A-A34C-4FB1-A6CB-57B1C18796AF}" type="presParOf" srcId="{7BB222DE-38F4-437F-865C-6F84DB138462}" destId="{BFE71066-DF91-47FC-BB95-479C74B3E43D}" srcOrd="2" destOrd="0" presId="urn:microsoft.com/office/officeart/2005/8/layout/vList5"/>
    <dgm:cxn modelId="{19DAD182-2877-4500-92B7-1AAEE88A5A9B}" type="presParOf" srcId="{BFE71066-DF91-47FC-BB95-479C74B3E43D}" destId="{7F9446BD-85FE-4EEC-B37F-C6AE2022691F}" srcOrd="0" destOrd="0" presId="urn:microsoft.com/office/officeart/2005/8/layout/vList5"/>
    <dgm:cxn modelId="{BF344010-7E85-4534-98E4-CE9C0B1F19E0}" type="presParOf" srcId="{BFE71066-DF91-47FC-BB95-479C74B3E43D}" destId="{F570E581-E0F7-4026-A0EE-F48C7756F0F3}" srcOrd="1" destOrd="0" presId="urn:microsoft.com/office/officeart/2005/8/layout/vList5"/>
    <dgm:cxn modelId="{FA1F5081-3317-4492-8DEF-C004C5AF503E}" type="presParOf" srcId="{7BB222DE-38F4-437F-865C-6F84DB138462}" destId="{1B95A405-2C36-4FFE-A5AC-6569DB8C2AE2}" srcOrd="3" destOrd="0" presId="urn:microsoft.com/office/officeart/2005/8/layout/vList5"/>
    <dgm:cxn modelId="{5413FE69-8769-4F0E-9DBA-4E9A93348897}" type="presParOf" srcId="{7BB222DE-38F4-437F-865C-6F84DB138462}" destId="{FF91463D-2B91-4CBA-B5CB-E2992CB02B12}" srcOrd="4" destOrd="0" presId="urn:microsoft.com/office/officeart/2005/8/layout/vList5"/>
    <dgm:cxn modelId="{2301BAB5-D26E-4320-BF3B-CEA08B2DCEFB}" type="presParOf" srcId="{FF91463D-2B91-4CBA-B5CB-E2992CB02B12}" destId="{C10C9D98-D184-4DCE-B919-7060F5717D82}" srcOrd="0" destOrd="0" presId="urn:microsoft.com/office/officeart/2005/8/layout/vList5"/>
    <dgm:cxn modelId="{98DDB875-80EB-417E-B18A-6916830ACD75}" type="presParOf" srcId="{FF91463D-2B91-4CBA-B5CB-E2992CB02B12}" destId="{8CA89A82-BEE7-4538-AC9B-BBD69242F14E}" srcOrd="1" destOrd="0" presId="urn:microsoft.com/office/officeart/2005/8/layout/vList5"/>
    <dgm:cxn modelId="{BBF3A5EE-24E2-416C-B245-ADA18A272A58}" type="presParOf" srcId="{7BB222DE-38F4-437F-865C-6F84DB138462}" destId="{CB158730-DFE8-4E3C-B12F-2551774E5BE6}" srcOrd="5" destOrd="0" presId="urn:microsoft.com/office/officeart/2005/8/layout/vList5"/>
    <dgm:cxn modelId="{CEF1BCD5-0DB3-472D-BDC2-64904BE9067A}" type="presParOf" srcId="{7BB222DE-38F4-437F-865C-6F84DB138462}" destId="{4961D3B0-22FF-44A2-B489-0936B10B38F4}" srcOrd="6" destOrd="0" presId="urn:microsoft.com/office/officeart/2005/8/layout/vList5"/>
    <dgm:cxn modelId="{F20C20F7-EEE0-4A29-9F9D-2F48DF1601AB}" type="presParOf" srcId="{4961D3B0-22FF-44A2-B489-0936B10B38F4}" destId="{36F0FFD6-3B56-49DC-B86D-D286C4D13782}" srcOrd="0" destOrd="0" presId="urn:microsoft.com/office/officeart/2005/8/layout/vList5"/>
    <dgm:cxn modelId="{AD276708-38BA-4FB5-80FB-3CEF5F07C850}" type="presParOf" srcId="{4961D3B0-22FF-44A2-B489-0936B10B38F4}" destId="{924B1348-4C0A-4C34-82CC-74C062B88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474B0-58E9-4CA6-944C-26BD699A27D2}">
      <dsp:nvSpPr>
        <dsp:cNvPr id="0" name=""/>
        <dsp:cNvSpPr/>
      </dsp:nvSpPr>
      <dsp:spPr>
        <a:xfrm>
          <a:off x="0" y="2308894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2D38-55F3-4CD5-8522-50A1375A2D78}">
      <dsp:nvSpPr>
        <dsp:cNvPr id="0" name=""/>
        <dsp:cNvSpPr/>
      </dsp:nvSpPr>
      <dsp:spPr>
        <a:xfrm>
          <a:off x="0" y="570743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A92F2-A5CD-418B-8518-ECF5A3743ED5}">
      <dsp:nvSpPr>
        <dsp:cNvPr id="0" name=""/>
        <dsp:cNvSpPr/>
      </dsp:nvSpPr>
      <dsp:spPr>
        <a:xfrm>
          <a:off x="2475261" y="913"/>
          <a:ext cx="7044975" cy="56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Installing </a:t>
          </a:r>
        </a:p>
      </dsp:txBody>
      <dsp:txXfrm>
        <a:off x="2475261" y="913"/>
        <a:ext cx="7044975" cy="569829"/>
      </dsp:txXfrm>
    </dsp:sp>
    <dsp:sp modelId="{076DB079-EEE9-4A95-97D3-C17C1476528E}">
      <dsp:nvSpPr>
        <dsp:cNvPr id="0" name=""/>
        <dsp:cNvSpPr/>
      </dsp:nvSpPr>
      <dsp:spPr>
        <a:xfrm>
          <a:off x="0" y="913"/>
          <a:ext cx="2475261" cy="5698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Step 1</a:t>
          </a:r>
        </a:p>
      </dsp:txBody>
      <dsp:txXfrm>
        <a:off x="27822" y="28735"/>
        <a:ext cx="2419617" cy="542007"/>
      </dsp:txXfrm>
    </dsp:sp>
    <dsp:sp modelId="{5FF12057-DEC0-42E5-B29D-8C44F3AA3043}">
      <dsp:nvSpPr>
        <dsp:cNvPr id="0" name=""/>
        <dsp:cNvSpPr/>
      </dsp:nvSpPr>
      <dsp:spPr>
        <a:xfrm>
          <a:off x="0" y="570743"/>
          <a:ext cx="9520237" cy="113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200" kern="1200" dirty="0" err="1"/>
            <a:t>install.packages</a:t>
          </a:r>
          <a:r>
            <a:rPr lang="en-GB" sz="2200" kern="1200" dirty="0"/>
            <a:t>(“package’s name")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GB" sz="2200" kern="1200" dirty="0"/>
        </a:p>
      </dsp:txBody>
      <dsp:txXfrm>
        <a:off x="0" y="570743"/>
        <a:ext cx="9520237" cy="1139829"/>
      </dsp:txXfrm>
    </dsp:sp>
    <dsp:sp modelId="{748D302F-D375-4129-A580-EE23532408CB}">
      <dsp:nvSpPr>
        <dsp:cNvPr id="0" name=""/>
        <dsp:cNvSpPr/>
      </dsp:nvSpPr>
      <dsp:spPr>
        <a:xfrm>
          <a:off x="2475261" y="1739064"/>
          <a:ext cx="7044975" cy="56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Loading</a:t>
          </a:r>
        </a:p>
      </dsp:txBody>
      <dsp:txXfrm>
        <a:off x="2475261" y="1739064"/>
        <a:ext cx="7044975" cy="569829"/>
      </dsp:txXfrm>
    </dsp:sp>
    <dsp:sp modelId="{4C202A35-220F-44D6-BA29-01EAF046BFFE}">
      <dsp:nvSpPr>
        <dsp:cNvPr id="0" name=""/>
        <dsp:cNvSpPr/>
      </dsp:nvSpPr>
      <dsp:spPr>
        <a:xfrm>
          <a:off x="0" y="1739064"/>
          <a:ext cx="2475261" cy="5698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587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Step 2</a:t>
          </a:r>
        </a:p>
      </dsp:txBody>
      <dsp:txXfrm>
        <a:off x="27822" y="1766886"/>
        <a:ext cx="2419617" cy="542007"/>
      </dsp:txXfrm>
    </dsp:sp>
    <dsp:sp modelId="{459717B0-2092-450B-87BB-EE5FC68A229E}">
      <dsp:nvSpPr>
        <dsp:cNvPr id="0" name=""/>
        <dsp:cNvSpPr/>
      </dsp:nvSpPr>
      <dsp:spPr>
        <a:xfrm>
          <a:off x="0" y="2308894"/>
          <a:ext cx="9520237" cy="113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200" kern="1200" dirty="0"/>
            <a:t>library(package’s name)</a:t>
          </a:r>
        </a:p>
      </dsp:txBody>
      <dsp:txXfrm>
        <a:off x="0" y="2308894"/>
        <a:ext cx="9520237" cy="1139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DA37-C499-4A78-8AEF-681E19E71FC1}">
      <dsp:nvSpPr>
        <dsp:cNvPr id="0" name=""/>
        <dsp:cNvSpPr/>
      </dsp:nvSpPr>
      <dsp:spPr>
        <a:xfrm>
          <a:off x="0" y="2691200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474B0-58E9-4CA6-944C-26BD699A27D2}">
      <dsp:nvSpPr>
        <dsp:cNvPr id="0" name=""/>
        <dsp:cNvSpPr/>
      </dsp:nvSpPr>
      <dsp:spPr>
        <a:xfrm>
          <a:off x="0" y="1535286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2D38-55F3-4CD5-8522-50A1375A2D78}">
      <dsp:nvSpPr>
        <dsp:cNvPr id="0" name=""/>
        <dsp:cNvSpPr/>
      </dsp:nvSpPr>
      <dsp:spPr>
        <a:xfrm>
          <a:off x="0" y="379373"/>
          <a:ext cx="9520237" cy="0"/>
        </a:xfrm>
        <a:prstGeom prst="line">
          <a:avLst/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A92F2-A5CD-418B-8518-ECF5A3743ED5}">
      <dsp:nvSpPr>
        <dsp:cNvPr id="0" name=""/>
        <dsp:cNvSpPr/>
      </dsp:nvSpPr>
      <dsp:spPr>
        <a:xfrm>
          <a:off x="2475261" y="422"/>
          <a:ext cx="7044975" cy="37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</a:t>
          </a:r>
        </a:p>
      </dsp:txBody>
      <dsp:txXfrm>
        <a:off x="2475261" y="422"/>
        <a:ext cx="7044975" cy="378950"/>
      </dsp:txXfrm>
    </dsp:sp>
    <dsp:sp modelId="{076DB079-EEE9-4A95-97D3-C17C1476528E}">
      <dsp:nvSpPr>
        <dsp:cNvPr id="0" name=""/>
        <dsp:cNvSpPr/>
      </dsp:nvSpPr>
      <dsp:spPr>
        <a:xfrm>
          <a:off x="0" y="422"/>
          <a:ext cx="2475261" cy="3789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Vector</a:t>
          </a:r>
        </a:p>
      </dsp:txBody>
      <dsp:txXfrm>
        <a:off x="18502" y="18924"/>
        <a:ext cx="2438257" cy="360448"/>
      </dsp:txXfrm>
    </dsp:sp>
    <dsp:sp modelId="{5FF12057-DEC0-42E5-B29D-8C44F3AA3043}">
      <dsp:nvSpPr>
        <dsp:cNvPr id="0" name=""/>
        <dsp:cNvSpPr/>
      </dsp:nvSpPr>
      <dsp:spPr>
        <a:xfrm>
          <a:off x="0" y="379373"/>
          <a:ext cx="9520237" cy="75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&gt; c(1,2,3)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[1] 1 2 3</a:t>
          </a:r>
        </a:p>
      </dsp:txBody>
      <dsp:txXfrm>
        <a:off x="0" y="379373"/>
        <a:ext cx="9520237" cy="758014"/>
      </dsp:txXfrm>
    </dsp:sp>
    <dsp:sp modelId="{748D302F-D375-4129-A580-EE23532408CB}">
      <dsp:nvSpPr>
        <dsp:cNvPr id="0" name=""/>
        <dsp:cNvSpPr/>
      </dsp:nvSpPr>
      <dsp:spPr>
        <a:xfrm>
          <a:off x="2475261" y="1156336"/>
          <a:ext cx="7044975" cy="37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2475261" y="1156336"/>
        <a:ext cx="7044975" cy="378950"/>
      </dsp:txXfrm>
    </dsp:sp>
    <dsp:sp modelId="{4C202A35-220F-44D6-BA29-01EAF046BFFE}">
      <dsp:nvSpPr>
        <dsp:cNvPr id="0" name=""/>
        <dsp:cNvSpPr/>
      </dsp:nvSpPr>
      <dsp:spPr>
        <a:xfrm>
          <a:off x="0" y="1156336"/>
          <a:ext cx="2475261" cy="3789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5875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Matrix</a:t>
          </a:r>
        </a:p>
      </dsp:txBody>
      <dsp:txXfrm>
        <a:off x="18502" y="1174838"/>
        <a:ext cx="2438257" cy="360448"/>
      </dsp:txXfrm>
    </dsp:sp>
    <dsp:sp modelId="{459717B0-2092-450B-87BB-EE5FC68A229E}">
      <dsp:nvSpPr>
        <dsp:cNvPr id="0" name=""/>
        <dsp:cNvSpPr/>
      </dsp:nvSpPr>
      <dsp:spPr>
        <a:xfrm>
          <a:off x="0" y="1535286"/>
          <a:ext cx="9520237" cy="75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&gt; matrix(c(2,5,1,7), </a:t>
          </a:r>
          <a:r>
            <a:rPr lang="en-GB" sz="1000" kern="1200" dirty="0" err="1">
              <a:solidFill>
                <a:srgbClr val="FF0000"/>
              </a:solidFill>
            </a:rPr>
            <a:t>ncol</a:t>
          </a:r>
          <a:r>
            <a:rPr lang="en-GB" sz="1000" kern="1200" dirty="0">
              <a:solidFill>
                <a:srgbClr val="FF0000"/>
              </a:solidFill>
            </a:rPr>
            <a:t>=2)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 [,1] [,2]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[1,]    2    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[2,]    5    7</a:t>
          </a:r>
        </a:p>
      </dsp:txBody>
      <dsp:txXfrm>
        <a:off x="0" y="1535286"/>
        <a:ext cx="9520237" cy="758014"/>
      </dsp:txXfrm>
    </dsp:sp>
    <dsp:sp modelId="{18A6A7DC-ABB3-4178-90C6-DE0991E4E96A}">
      <dsp:nvSpPr>
        <dsp:cNvPr id="0" name=""/>
        <dsp:cNvSpPr/>
      </dsp:nvSpPr>
      <dsp:spPr>
        <a:xfrm>
          <a:off x="2475261" y="2312249"/>
          <a:ext cx="7044975" cy="37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2475261" y="2312249"/>
        <a:ext cx="7044975" cy="378950"/>
      </dsp:txXfrm>
    </dsp:sp>
    <dsp:sp modelId="{3D63BCA8-9C23-487F-9AE7-1EF5F22EFE0A}">
      <dsp:nvSpPr>
        <dsp:cNvPr id="0" name=""/>
        <dsp:cNvSpPr/>
      </dsp:nvSpPr>
      <dsp:spPr>
        <a:xfrm>
          <a:off x="0" y="2312249"/>
          <a:ext cx="2475261" cy="378950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587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frame</a:t>
          </a:r>
        </a:p>
      </dsp:txBody>
      <dsp:txXfrm>
        <a:off x="18502" y="2330751"/>
        <a:ext cx="2438257" cy="360448"/>
      </dsp:txXfrm>
    </dsp:sp>
    <dsp:sp modelId="{8756D2B3-CEF3-45F0-A4AF-98C551C7E262}">
      <dsp:nvSpPr>
        <dsp:cNvPr id="0" name=""/>
        <dsp:cNvSpPr/>
      </dsp:nvSpPr>
      <dsp:spPr>
        <a:xfrm>
          <a:off x="0" y="2691200"/>
          <a:ext cx="9520237" cy="758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&gt; </a:t>
          </a:r>
          <a:r>
            <a:rPr lang="en-GB" sz="1000" kern="1200" dirty="0" err="1">
              <a:solidFill>
                <a:srgbClr val="FF0000"/>
              </a:solidFill>
            </a:rPr>
            <a:t>data.frame</a:t>
          </a:r>
          <a:r>
            <a:rPr lang="en-GB" sz="1000" kern="1200" dirty="0">
              <a:solidFill>
                <a:srgbClr val="FF0000"/>
              </a:solidFill>
            </a:rPr>
            <a:t>(x1=1:3, x2=2:4)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rgbClr val="FF0000"/>
              </a:solidFill>
            </a:rPr>
            <a:t> </a:t>
          </a: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x1 x2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1  1  2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2  2  3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00" kern="1200" dirty="0">
              <a:solidFill>
                <a:schemeClr val="accent1">
                  <a:lumMod val="75000"/>
                </a:schemeClr>
              </a:solidFill>
            </a:rPr>
            <a:t>3  3  4</a:t>
          </a:r>
        </a:p>
      </dsp:txBody>
      <dsp:txXfrm>
        <a:off x="0" y="2691200"/>
        <a:ext cx="9520237" cy="758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89B4-62C4-4E5A-A6F7-A1C0C920FF51}">
      <dsp:nvSpPr>
        <dsp:cNvPr id="0" name=""/>
        <dsp:cNvSpPr/>
      </dsp:nvSpPr>
      <dsp:spPr>
        <a:xfrm rot="5400000">
          <a:off x="5951173" y="-2841672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A matrix containing independent variables</a:t>
          </a:r>
          <a:endParaRPr lang="en-GB" sz="2000" b="0" kern="1200" dirty="0"/>
        </a:p>
      </dsp:txBody>
      <dsp:txXfrm rot="-5400000">
        <a:off x="3029882" y="110079"/>
        <a:ext cx="6436106" cy="563063"/>
      </dsp:txXfrm>
    </dsp:sp>
    <dsp:sp modelId="{6D5E894F-1275-4CB8-B22D-E60F183B2B3F}">
      <dsp:nvSpPr>
        <dsp:cNvPr id="0" name=""/>
        <dsp:cNvSpPr/>
      </dsp:nvSpPr>
      <dsp:spPr>
        <a:xfrm>
          <a:off x="607562" y="1621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x</a:t>
          </a:r>
        </a:p>
      </dsp:txBody>
      <dsp:txXfrm>
        <a:off x="645637" y="39696"/>
        <a:ext cx="2346169" cy="703828"/>
      </dsp:txXfrm>
    </dsp:sp>
    <dsp:sp modelId="{F570E581-E0F7-4026-A0EE-F48C7756F0F3}">
      <dsp:nvSpPr>
        <dsp:cNvPr id="0" name=""/>
        <dsp:cNvSpPr/>
      </dsp:nvSpPr>
      <dsp:spPr>
        <a:xfrm rot="5400000">
          <a:off x="5951173" y="-2022694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A vector containing response variable</a:t>
          </a:r>
        </a:p>
      </dsp:txBody>
      <dsp:txXfrm rot="-5400000">
        <a:off x="3029882" y="929057"/>
        <a:ext cx="6436106" cy="563063"/>
      </dsp:txXfrm>
    </dsp:sp>
    <dsp:sp modelId="{7F9446BD-85FE-4EEC-B37F-C6AE2022691F}">
      <dsp:nvSpPr>
        <dsp:cNvPr id="0" name=""/>
        <dsp:cNvSpPr/>
      </dsp:nvSpPr>
      <dsp:spPr>
        <a:xfrm>
          <a:off x="607562" y="820599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y</a:t>
          </a:r>
          <a:endParaRPr lang="en-GB" sz="2000" b="0" kern="1200" dirty="0"/>
        </a:p>
      </dsp:txBody>
      <dsp:txXfrm>
        <a:off x="645637" y="858674"/>
        <a:ext cx="2346169" cy="703828"/>
      </dsp:txXfrm>
    </dsp:sp>
    <dsp:sp modelId="{8CA89A82-BEE7-4538-AC9B-BBD69242F14E}">
      <dsp:nvSpPr>
        <dsp:cNvPr id="0" name=""/>
        <dsp:cNvSpPr/>
      </dsp:nvSpPr>
      <dsp:spPr>
        <a:xfrm rot="5400000">
          <a:off x="5951173" y="-1203716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A value or a sequence of values for shrinkage parameter (i.e., </a:t>
          </a:r>
          <a14:m xmlns:a14="http://schemas.microsoft.com/office/drawing/2010/main">
            <m:oMath xmlns:m="http://schemas.openxmlformats.org/officeDocument/2006/math">
              <m:r>
                <a:rPr lang="en-GB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𝜆</m:t>
              </m:r>
            </m:oMath>
          </a14:m>
          <a:r>
            <a:rPr lang="en-GB" sz="2000" b="0" kern="1200" dirty="0"/>
            <a:t>)</a:t>
          </a:r>
        </a:p>
      </dsp:txBody>
      <dsp:txXfrm rot="-5400000">
        <a:off x="3029882" y="1748035"/>
        <a:ext cx="6436106" cy="563063"/>
      </dsp:txXfrm>
    </dsp:sp>
    <dsp:sp modelId="{C10C9D98-D184-4DCE-B919-7060F5717D82}">
      <dsp:nvSpPr>
        <dsp:cNvPr id="0" name=""/>
        <dsp:cNvSpPr/>
      </dsp:nvSpPr>
      <dsp:spPr>
        <a:xfrm>
          <a:off x="607562" y="1639577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lambda</a:t>
          </a:r>
          <a:endParaRPr lang="en-GB" sz="2000" b="0" kern="1200" dirty="0"/>
        </a:p>
      </dsp:txBody>
      <dsp:txXfrm>
        <a:off x="645637" y="1677652"/>
        <a:ext cx="2346169" cy="703828"/>
      </dsp:txXfrm>
    </dsp:sp>
    <dsp:sp modelId="{924B1348-4C0A-4C34-82CC-74C062B884DD}">
      <dsp:nvSpPr>
        <dsp:cNvPr id="0" name=""/>
        <dsp:cNvSpPr/>
      </dsp:nvSpPr>
      <dsp:spPr>
        <a:xfrm rot="5400000">
          <a:off x="5951173" y="-384738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A value (</a:t>
          </a:r>
          <a14:m xmlns:a14="http://schemas.microsoft.com/office/drawing/2010/main">
            <m:oMath xmlns:m="http://schemas.openxmlformats.org/officeDocument/2006/math">
              <m:r>
                <a:rPr lang="en-GB" sz="2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</m:oMath>
          </a14:m>
          <a:r>
            <a:rPr lang="en-GB" sz="2000" b="0" kern="1200" dirty="0"/>
            <a:t>) between 0 and 1 which creates a trade-off between LASSO and ridge regression </a:t>
          </a:r>
        </a:p>
      </dsp:txBody>
      <dsp:txXfrm rot="-5400000">
        <a:off x="3029882" y="2567013"/>
        <a:ext cx="6436106" cy="563063"/>
      </dsp:txXfrm>
    </dsp:sp>
    <dsp:sp modelId="{36F0FFD6-3B56-49DC-B86D-D286C4D13782}">
      <dsp:nvSpPr>
        <dsp:cNvPr id="0" name=""/>
        <dsp:cNvSpPr/>
      </dsp:nvSpPr>
      <dsp:spPr>
        <a:xfrm>
          <a:off x="607562" y="2458555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alpha</a:t>
          </a:r>
        </a:p>
      </dsp:txBody>
      <dsp:txXfrm>
        <a:off x="645637" y="2496630"/>
        <a:ext cx="2346169" cy="70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hadigilan/AdvMLFinance_LASSO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glmnet/glmnet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r-project.org/web/views/MachineLearning.html" TargetMode="External"/><Relationship Id="rId5" Type="http://schemas.openxmlformats.org/officeDocument/2006/relationships/hyperlink" Target="https://cloud.r-project.org/web/views/" TargetMode="External"/><Relationship Id="rId4" Type="http://schemas.openxmlformats.org/officeDocument/2006/relationships/hyperlink" Target="https://cloud.r-project.org/web/packages/available_packages_by_name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Advances of Machine Learning in Finance</a:t>
            </a:r>
            <a:r>
              <a:rPr lang="en-GB" dirty="0"/>
              <a:t>:</a:t>
            </a:r>
            <a:br>
              <a:rPr lang="fa-IR" dirty="0"/>
            </a:br>
            <a:r>
              <a:rPr lang="en-US" sz="4000" i="1" dirty="0"/>
              <a:t>OLS and LASSO regressions in R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63216"/>
            <a:ext cx="9520158" cy="3450613"/>
          </a:xfrm>
        </p:spPr>
        <p:txBody>
          <a:bodyPr/>
          <a:lstStyle/>
          <a:p>
            <a:r>
              <a:rPr lang="en-US" dirty="0"/>
              <a:t>Sequence of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seq(from=2, to=10, by=3)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[1] 2 5 8</a:t>
            </a:r>
          </a:p>
          <a:p>
            <a:r>
              <a:rPr lang="en-US" dirty="0"/>
              <a:t>Repeating elements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rep(c("a", "b"), each=3)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[1] "a" "a" "a" "b" "b" "b"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A3BF3-1987-04CD-97FB-C11DA1005D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755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52A2-9575-2173-1E94-CB79326C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a statistical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4A89-937C-FAA5-B9D5-29651BB9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write a statistical mode use operator ~ in the following way: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dependent ~ independent1 + independent2</a:t>
            </a:r>
          </a:p>
          <a:p>
            <a:pPr marL="0" indent="0" algn="ctr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Use -1 to remove the intercept term from the model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FF0000"/>
                </a:solidFill>
              </a:rPr>
              <a:t>dependent ~ independent1 + independent2 - 1</a:t>
            </a:r>
          </a:p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02C54-348E-3241-7BC5-0FA0B04EC33B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1645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1FD2-98BD-D484-51A6-BD7B163F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tips!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AFC0C9-246F-22E9-0184-36569853F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5920" y="2170248"/>
                <a:ext cx="10098995" cy="34506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There is difference between lowercase and UPPERCASE, for example, </a:t>
                </a:r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dirty="0"/>
                  <a:t> and </a:t>
                </a:r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dirty="0"/>
                  <a:t> are two different things in R environment.</a:t>
                </a:r>
              </a:p>
              <a:p>
                <a:r>
                  <a:rPr lang="en-US" dirty="0"/>
                  <a:t>In mathematical expressions, it is better to put each expression in parentheses, for example, the result of -2*5+3 is -7 while -2*(5+3) equals to -16</a:t>
                </a:r>
              </a:p>
              <a:p>
                <a:r>
                  <a:rPr lang="en-US" dirty="0"/>
                  <a:t>To execute each line of a program use </a:t>
                </a:r>
                <a:r>
                  <a:rPr lang="en-US" dirty="0" err="1"/>
                  <a:t>ctrl+R</a:t>
                </a:r>
                <a:endParaRPr lang="en-US" dirty="0"/>
              </a:p>
              <a:p>
                <a:r>
                  <a:rPr lang="en-US" dirty="0"/>
                  <a:t>To write your own program use </a:t>
                </a:r>
                <a:r>
                  <a:rPr lang="en-US" i="1" dirty="0"/>
                  <a:t>new script </a:t>
                </a:r>
                <a:r>
                  <a:rPr lang="en-US" dirty="0"/>
                  <a:t>from </a:t>
                </a:r>
                <a:r>
                  <a:rPr lang="en-US" i="1" dirty="0"/>
                  <a:t>file</a:t>
                </a:r>
                <a:r>
                  <a:rPr lang="en-US" dirty="0"/>
                  <a:t> menu</a:t>
                </a:r>
              </a:p>
              <a:p>
                <a:r>
                  <a:rPr lang="en-US" dirty="0"/>
                  <a:t>To clean the R Console use </a:t>
                </a:r>
                <a:r>
                  <a:rPr lang="en-US" dirty="0" err="1"/>
                  <a:t>ctrl+L</a:t>
                </a:r>
                <a:endParaRPr lang="en-US" dirty="0"/>
              </a:p>
              <a:p>
                <a:r>
                  <a:rPr lang="en-US" dirty="0"/>
                  <a:t>To prompt previously executed commands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To assign a new object to a variable use &lt;- or = </a:t>
                </a:r>
              </a:p>
              <a:p>
                <a:r>
                  <a:rPr lang="en-GB" dirty="0"/>
                  <a:t>“? </a:t>
                </a:r>
                <a:r>
                  <a:rPr lang="en-GB" dirty="0" err="1"/>
                  <a:t>pkg’s</a:t>
                </a:r>
                <a:r>
                  <a:rPr lang="en-GB" dirty="0"/>
                  <a:t> name” brings up the help page of the package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DAFC0C9-246F-22E9-0184-36569853F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920" y="2170248"/>
                <a:ext cx="10098995" cy="3450613"/>
              </a:xfrm>
              <a:blipFill>
                <a:blip r:embed="rId2"/>
                <a:stretch>
                  <a:fillRect l="-241" t="-530" b="-1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E3C98B2-73C6-47B4-99C1-B637973AA59F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7878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Textbooks for R beginners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CF962-D42F-D779-73A7-FFB2B4EB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11" y="1980150"/>
            <a:ext cx="2520000" cy="357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A7025-5E6C-518F-5CB2-3565D82D30EB}"/>
              </a:ext>
            </a:extLst>
          </p:cNvPr>
          <p:cNvSpPr txBox="1"/>
          <p:nvPr/>
        </p:nvSpPr>
        <p:spPr>
          <a:xfrm>
            <a:off x="1349087" y="5678151"/>
            <a:ext cx="23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in the library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1338C-3794-3F36-E5A0-9706B678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45" y="1980150"/>
            <a:ext cx="2569052" cy="3574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A89385-2DB7-38F6-3FBF-C5F9DD2C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277" y="1980149"/>
            <a:ext cx="2614712" cy="3574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AD1B61-E420-066E-33AC-E5897858C8C6}"/>
              </a:ext>
            </a:extLst>
          </p:cNvPr>
          <p:cNvSpPr txBox="1"/>
          <p:nvPr/>
        </p:nvSpPr>
        <p:spPr>
          <a:xfrm>
            <a:off x="5593313" y="5678151"/>
            <a:ext cx="23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in the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F0B22-7F10-07CD-B7BB-B3EC1E853B0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2829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2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LASSO theory</a:t>
            </a:r>
          </a:p>
        </p:txBody>
      </p:sp>
    </p:spTree>
    <p:extLst>
      <p:ext uri="{BB962C8B-B14F-4D97-AF65-F5344CB8AC3E}">
        <p14:creationId xmlns:p14="http://schemas.microsoft.com/office/powerpoint/2010/main" val="177720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importance…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A7D73-2601-9851-2163-322FFBCBC0D4}"/>
              </a:ext>
            </a:extLst>
          </p:cNvPr>
          <p:cNvSpPr txBox="1"/>
          <p:nvPr/>
        </p:nvSpPr>
        <p:spPr>
          <a:xfrm>
            <a:off x="2523992" y="5051488"/>
            <a:ext cx="687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One out of ten most important </a:t>
            </a:r>
            <a:r>
              <a:rPr lang="en-US" i="1" dirty="0"/>
              <a:t>statistical ideas of the past 50 years</a:t>
            </a:r>
          </a:p>
          <a:p>
            <a:pPr algn="ctr"/>
            <a:r>
              <a:rPr lang="en-GB" i="1" dirty="0"/>
              <a:t> </a:t>
            </a:r>
          </a:p>
          <a:p>
            <a:pPr algn="ctr"/>
            <a:r>
              <a:rPr lang="en-GB" i="1" dirty="0">
                <a:solidFill>
                  <a:srgbClr val="FF0000"/>
                </a:solidFill>
              </a:rPr>
              <a:t>(Gelman &amp; </a:t>
            </a:r>
            <a:r>
              <a:rPr lang="en-GB" i="1" dirty="0" err="1">
                <a:solidFill>
                  <a:srgbClr val="FF0000"/>
                </a:solidFill>
              </a:rPr>
              <a:t>Vehtari</a:t>
            </a:r>
            <a:r>
              <a:rPr lang="en-GB" i="1" dirty="0">
                <a:solidFill>
                  <a:srgbClr val="FF0000"/>
                </a:solidFill>
              </a:rPr>
              <a:t>, 2021)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653706-2B6E-CE2A-5E98-FF547C85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311508"/>
            <a:ext cx="9324975" cy="2390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41EF08-1790-3197-9638-815B7574BA0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993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9812177" cy="325985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Least Absolute Shrinkage and Selection Operator (LASSO) is a method for variable selection in regression analysis</a:t>
            </a:r>
          </a:p>
          <a:p>
            <a:endParaRPr lang="en-GB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LASSO is developed by Tibshirani (1996), originally based on the idea in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ridge regression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GB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Hoerl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Kennard (1970)</a:t>
            </a:r>
          </a:p>
          <a:p>
            <a:endParaRPr lang="en-GB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LASSO has created a broad class of variables election methods called: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penalized variable selection</a:t>
            </a:r>
            <a:endParaRPr lang="en-GB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206487"/>
                <a:ext cx="10233234" cy="377687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general, penalized regression has a form like foll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where: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RSS is the residual sum of squares like in OLS.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regression coefficients.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shrinkage (penalty) parameter which is selected by cross-validation (CV) over a sequence of values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penalty function</a:t>
                </a:r>
              </a:p>
              <a:p>
                <a:pPr marL="457200" lvl="1" indent="0">
                  <a:buNone/>
                </a:pPr>
                <a:endParaRPr lang="en-GB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LASSO, the penalty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In the ridge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206487"/>
                <a:ext cx="10233234" cy="3776870"/>
              </a:xfrm>
              <a:blipFill>
                <a:blip r:embed="rId2"/>
                <a:stretch>
                  <a:fillRect l="-536" t="-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409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10233234" cy="384699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Generalizations of the LASSO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Bridge regression (Fu, 1998)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SCAD (Fan &amp; Li, 2001)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Elastic Net (Zou &amp; Hastie, 2005)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Fused LASSO (Tibshirani, et al., 2005)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Group LASSO (Yuan &amp; Lin, 2006)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Adaptive LASSO (Zou, 2006)</a:t>
            </a:r>
          </a:p>
          <a:p>
            <a:pPr marL="457200" lvl="1" indent="0">
              <a:buNone/>
            </a:pPr>
            <a:endParaRPr lang="en-GB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a complete review, see Hastie et al. (2015)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0699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Questions with solid fill">
            <a:extLst>
              <a:ext uri="{FF2B5EF4-FFF2-40B4-BE49-F238E27FC236}">
                <a16:creationId xmlns:a16="http://schemas.microsoft.com/office/drawing/2014/main" id="{A3123B27-EF4A-CD35-E7AE-0931FAB8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4560" y="594360"/>
            <a:ext cx="2834640" cy="2834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A0BF5C-4065-DC26-C9FD-EF95620C3946}"/>
              </a:ext>
            </a:extLst>
          </p:cNvPr>
          <p:cNvSpPr txBox="1"/>
          <p:nvPr/>
        </p:nvSpPr>
        <p:spPr>
          <a:xfrm>
            <a:off x="1070209" y="3108728"/>
            <a:ext cx="851362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dirty="0">
                <a:solidFill>
                  <a:srgbClr val="FF0000"/>
                </a:solidFill>
              </a:rPr>
              <a:t>Q1:</a:t>
            </a:r>
          </a:p>
          <a:p>
            <a:pPr lvl="0"/>
            <a:r>
              <a:rPr lang="en-GB" sz="2000" b="1" i="1" dirty="0"/>
              <a:t>LASSO regression is a supervised or unsupervised machine learning method?</a:t>
            </a:r>
          </a:p>
          <a:p>
            <a:pPr lvl="0"/>
            <a:endParaRPr lang="en-GB" dirty="0"/>
          </a:p>
          <a:p>
            <a:pPr lvl="0"/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Q2:</a:t>
            </a:r>
          </a:p>
          <a:p>
            <a:r>
              <a:rPr lang="en-GB" sz="2000" b="1" i="1" dirty="0"/>
              <a:t>The LASSO penalty function, can be used with other loss functions, rather than RSS?</a:t>
            </a:r>
          </a:p>
          <a:p>
            <a:pPr lvl="0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967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959628"/>
            <a:ext cx="9520158" cy="2280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Section 1: </a:t>
            </a:r>
            <a:r>
              <a:rPr lang="en-US" sz="1800" b="1" dirty="0"/>
              <a:t>An introduction to R programming</a:t>
            </a:r>
            <a:endParaRPr lang="en-GB" sz="18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Section 2: </a:t>
            </a:r>
            <a:r>
              <a:rPr lang="en-GB" sz="1800" b="1" dirty="0"/>
              <a:t>LASSO theory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3</a:t>
            </a:r>
            <a:r>
              <a:rPr lang="en-GB" sz="1800" b="1" dirty="0"/>
              <a:t>: The packages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4</a:t>
            </a:r>
            <a:r>
              <a:rPr lang="en-GB" sz="1800" b="1" dirty="0"/>
              <a:t>: Example 1: Artificial Data</a:t>
            </a:r>
          </a:p>
          <a:p>
            <a:r>
              <a:rPr lang="en-GB" sz="1800" b="1" dirty="0">
                <a:solidFill>
                  <a:schemeClr val="accent1"/>
                </a:solidFill>
              </a:rPr>
              <a:t>Section 5: </a:t>
            </a:r>
            <a:r>
              <a:rPr lang="en-GB" sz="1800" b="1" dirty="0"/>
              <a:t>Example 2: An application in finance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82346-7C85-B2CA-9224-04E41DCF6A62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3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packages</a:t>
            </a:r>
          </a:p>
        </p:txBody>
      </p:sp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AA22B217-4EDB-68B7-A94F-12C7A876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468" y="3840816"/>
            <a:ext cx="2173357" cy="217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6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or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https://github.com/hadigilan/AdvMLFinance_LASSO.git</a:t>
            </a:r>
            <a:r>
              <a:rPr lang="fa-I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5E9D89-F41C-C3D7-CFC8-1B38B3E0C9CD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packages for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US" dirty="0"/>
              <a:t>There are different R packages to conduct LASSO regression using different algorithm,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FF0000"/>
                </a:solidFill>
              </a:rPr>
              <a:t>lassoshooting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which utilize shooting algorithm of 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 (1998)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lars</a:t>
            </a:r>
            <a:r>
              <a:rPr lang="en-US" sz="1600" dirty="0"/>
              <a:t> which utilizes least angle regression of </a:t>
            </a:r>
            <a:r>
              <a:rPr lang="en-US" sz="1600" dirty="0" err="1"/>
              <a:t>Efron</a:t>
            </a:r>
            <a:r>
              <a:rPr lang="en-US" sz="1600" dirty="0"/>
              <a:t> et al. (2004)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FF0000"/>
                </a:solidFill>
              </a:rPr>
              <a:t>glmnet</a:t>
            </a:r>
            <a:r>
              <a:rPr lang="en-US" sz="1600" dirty="0"/>
              <a:t> which utilizes cyclical coordinate descent algorithm of Friedman et al. (2010)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GB" dirty="0"/>
              <a:t>We use the package </a:t>
            </a:r>
            <a:r>
              <a:rPr lang="en-US" dirty="0" err="1"/>
              <a:t>glmnet</a:t>
            </a:r>
            <a:r>
              <a:rPr lang="en-US" dirty="0"/>
              <a:t>, perhaps the most powerful R package for LASSO regression</a:t>
            </a:r>
            <a:endParaRPr lang="en-GB" dirty="0"/>
          </a:p>
          <a:p>
            <a:r>
              <a:rPr lang="en-US" dirty="0"/>
              <a:t>For detailed applications of </a:t>
            </a:r>
            <a:r>
              <a:rPr lang="en-US" dirty="0" err="1"/>
              <a:t>glmnet</a:t>
            </a:r>
            <a:r>
              <a:rPr lang="en-GB" dirty="0"/>
              <a:t>, see James et al. (2017)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15561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3" y="2015732"/>
                <a:ext cx="10605052" cy="4037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fact, the </a:t>
                </a:r>
                <a:r>
                  <a:rPr lang="en-US" dirty="0" err="1"/>
                  <a:t>glmnet</a:t>
                </a:r>
                <a:r>
                  <a:rPr lang="en-US" dirty="0"/>
                  <a:t> package is developed for </a:t>
                </a:r>
                <a:r>
                  <a:rPr lang="en-US" dirty="0">
                    <a:solidFill>
                      <a:srgbClr val="FF0000"/>
                    </a:solidFill>
                  </a:rPr>
                  <a:t>Elastic Net </a:t>
                </a:r>
                <a:r>
                  <a:rPr lang="en-US" dirty="0"/>
                  <a:t>regression</a:t>
                </a:r>
              </a:p>
              <a:p>
                <a:r>
                  <a:rPr lang="en-US" dirty="0"/>
                  <a:t>In the Elastic Net approach, regression coefficients are estimated by minimizing the following objective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𝐿𝐴𝑆𝑆𝑂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𝑝𝑒𝑛𝑎𝑙𝑡𝑦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𝑡𝑒𝑟𝑚</m:t>
                                  </m:r>
                                </m:e>
                              </m:eqArr>
                            </m:lim>
                          </m:limLow>
                        </m:e>
                      </m:nary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groupChr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𝑟𝑖𝑑𝑔𝑒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𝑝𝑒𝑛𝑎𝑙𝑡𝑦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𝑡𝑒𝑟𝑚</m:t>
                                  </m:r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Elastic Net penalty is a combination of LASSO and ridge penalty functions.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3" y="2015732"/>
                <a:ext cx="10605052" cy="4037749"/>
              </a:xfrm>
              <a:blipFill>
                <a:blip r:embed="rId2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6372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Instead of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GB" dirty="0" err="1"/>
                  <a:t>glmnet</a:t>
                </a:r>
                <a:r>
                  <a:rPr lang="en-GB" dirty="0"/>
                  <a:t> package has a single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another parameter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Precisely, the </a:t>
                </a:r>
                <a:r>
                  <a:rPr lang="en-US" dirty="0" err="1"/>
                  <a:t>glmnet</a:t>
                </a:r>
                <a:r>
                  <a:rPr lang="en-US" dirty="0"/>
                  <a:t> package minimizes the following 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any value in [0, 1]: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we were left with ridge regression  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we were left with LASSO regression  (</a:t>
                </a:r>
                <a:r>
                  <a:rPr lang="en-US" dirty="0">
                    <a:solidFill>
                      <a:srgbClr val="FF0000"/>
                    </a:solidFill>
                  </a:rPr>
                  <a:t>the default value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0683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</p:spPr>
            <p:txBody>
              <a:bodyPr>
                <a:norm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how much of the penalty to apply.</a:t>
                </a:r>
              </a:p>
              <a:p>
                <a:endParaRPr lang="en-US" dirty="0"/>
              </a:p>
              <a:p>
                <a:r>
                  <a:rPr lang="en-US" dirty="0"/>
                  <a:t>The higher value of lambda, the sparser model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Sparse model</a:t>
                </a:r>
                <a:r>
                  <a:rPr lang="en-US" dirty="0"/>
                  <a:t>: A model with large number of zero coefficients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equivalent to OLS regression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36919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747" y="1982963"/>
            <a:ext cx="9683254" cy="557731"/>
          </a:xfrm>
        </p:spPr>
        <p:txBody>
          <a:bodyPr>
            <a:noAutofit/>
          </a:bodyPr>
          <a:lstStyle/>
          <a:p>
            <a:r>
              <a:rPr lang="en-GB" sz="1800" dirty="0"/>
              <a:t>The main functions in the </a:t>
            </a:r>
            <a:r>
              <a:rPr lang="en-GB" sz="1800" dirty="0" err="1"/>
              <a:t>glmnet</a:t>
            </a:r>
            <a:r>
              <a:rPr lang="en-GB" sz="1800" dirty="0"/>
              <a:t> package is </a:t>
            </a:r>
            <a:r>
              <a:rPr lang="en-GB" sz="1800" dirty="0" err="1">
                <a:solidFill>
                  <a:srgbClr val="FF0000"/>
                </a:solidFill>
              </a:rPr>
              <a:t>glmnet</a:t>
            </a:r>
            <a:r>
              <a:rPr lang="en-GB" sz="1800" dirty="0"/>
              <a:t> and </a:t>
            </a:r>
            <a:r>
              <a:rPr lang="en-GB" sz="1800" dirty="0" err="1">
                <a:solidFill>
                  <a:srgbClr val="FF0000"/>
                </a:solidFill>
              </a:rPr>
              <a:t>cv.glmnet</a:t>
            </a:r>
            <a:r>
              <a:rPr lang="en-GB" sz="1800" dirty="0"/>
              <a:t> with the following main arguments:</a:t>
            </a:r>
          </a:p>
          <a:p>
            <a:endParaRPr lang="en-GB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CE11697D-F03E-3835-21AC-929A3DA098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2393375"/>
                  </p:ext>
                </p:extLst>
              </p:nvPr>
            </p:nvGraphicFramePr>
            <p:xfrm>
              <a:off x="1365747" y="2723322"/>
              <a:ext cx="10104010" cy="32401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CE11697D-F03E-3835-21AC-929A3DA098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2393375"/>
                  </p:ext>
                </p:extLst>
              </p:nvPr>
            </p:nvGraphicFramePr>
            <p:xfrm>
              <a:off x="1365747" y="2723322"/>
              <a:ext cx="10104010" cy="32401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CB01B2-B7E4-D0AB-E33E-49370856F41A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1877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GB" dirty="0"/>
              <a:t>To install the package and load it, run the following codes: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(“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https://cran.r-project.org/web/packages/glmnet/glmnet.pdf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48985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4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1: Artificial data</a:t>
            </a:r>
          </a:p>
        </p:txBody>
      </p:sp>
    </p:spTree>
    <p:extLst>
      <p:ext uri="{BB962C8B-B14F-4D97-AF65-F5344CB8AC3E}">
        <p14:creationId xmlns:p14="http://schemas.microsoft.com/office/powerpoint/2010/main" val="167595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800" dirty="0" err="1">
                <a:solidFill>
                  <a:srgbClr val="FF0000"/>
                </a:solidFill>
              </a:rPr>
              <a:t>set.seed</a:t>
            </a:r>
            <a:r>
              <a:rPr lang="en-GB" sz="1800" dirty="0">
                <a:solidFill>
                  <a:srgbClr val="FF0000"/>
                </a:solidFill>
              </a:rPr>
              <a:t>(1010)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FF0000"/>
                </a:solidFill>
              </a:rPr>
              <a:t>n = 1000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FF0000"/>
                </a:solidFill>
              </a:rPr>
              <a:t>p = 100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err="1">
                <a:solidFill>
                  <a:srgbClr val="FF0000"/>
                </a:solidFill>
              </a:rPr>
              <a:t>nzc</a:t>
            </a:r>
            <a:r>
              <a:rPr lang="en-GB" sz="1800" dirty="0">
                <a:solidFill>
                  <a:srgbClr val="FF0000"/>
                </a:solidFill>
              </a:rPr>
              <a:t> = </a:t>
            </a:r>
            <a:r>
              <a:rPr lang="en-GB" sz="1800" dirty="0" err="1">
                <a:solidFill>
                  <a:srgbClr val="FF0000"/>
                </a:solidFill>
              </a:rPr>
              <a:t>trunc</a:t>
            </a:r>
            <a:r>
              <a:rPr lang="en-GB" sz="1800" dirty="0">
                <a:solidFill>
                  <a:srgbClr val="FF0000"/>
                </a:solidFill>
              </a:rPr>
              <a:t>(p/10)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FF0000"/>
                </a:solidFill>
              </a:rPr>
              <a:t>x = matrix(</a:t>
            </a:r>
            <a:r>
              <a:rPr lang="en-GB" sz="1800" dirty="0" err="1">
                <a:solidFill>
                  <a:srgbClr val="FF0000"/>
                </a:solidFill>
              </a:rPr>
              <a:t>rnorm</a:t>
            </a:r>
            <a:r>
              <a:rPr lang="en-GB" sz="1800" dirty="0">
                <a:solidFill>
                  <a:srgbClr val="FF0000"/>
                </a:solidFill>
              </a:rPr>
              <a:t>(n * p), n, p)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FF0000"/>
                </a:solidFill>
              </a:rPr>
              <a:t>beta = </a:t>
            </a:r>
            <a:r>
              <a:rPr lang="en-GB" sz="1800" dirty="0" err="1">
                <a:solidFill>
                  <a:srgbClr val="FF0000"/>
                </a:solidFill>
              </a:rPr>
              <a:t>rnorm</a:t>
            </a:r>
            <a:r>
              <a:rPr lang="en-GB" sz="1800" dirty="0">
                <a:solidFill>
                  <a:srgbClr val="FF0000"/>
                </a:solidFill>
              </a:rPr>
              <a:t>(</a:t>
            </a:r>
            <a:r>
              <a:rPr lang="en-GB" sz="1800" dirty="0" err="1">
                <a:solidFill>
                  <a:srgbClr val="FF0000"/>
                </a:solidFill>
              </a:rPr>
              <a:t>nzc</a:t>
            </a:r>
            <a:r>
              <a:rPr lang="en-GB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err="1">
                <a:solidFill>
                  <a:srgbClr val="FF0000"/>
                </a:solidFill>
              </a:rPr>
              <a:t>fx</a:t>
            </a:r>
            <a:r>
              <a:rPr lang="en-GB" sz="1800" dirty="0">
                <a:solidFill>
                  <a:srgbClr val="FF0000"/>
                </a:solidFill>
              </a:rPr>
              <a:t> = x[, </a:t>
            </a:r>
            <a:r>
              <a:rPr lang="en-GB" sz="1800" dirty="0" err="1">
                <a:solidFill>
                  <a:srgbClr val="FF0000"/>
                </a:solidFill>
              </a:rPr>
              <a:t>seq</a:t>
            </a:r>
            <a:r>
              <a:rPr lang="en-GB" sz="1800" dirty="0">
                <a:solidFill>
                  <a:srgbClr val="FF0000"/>
                </a:solidFill>
              </a:rPr>
              <a:t>(</a:t>
            </a:r>
            <a:r>
              <a:rPr lang="en-GB" sz="1800" dirty="0" err="1">
                <a:solidFill>
                  <a:srgbClr val="FF0000"/>
                </a:solidFill>
              </a:rPr>
              <a:t>nzc</a:t>
            </a:r>
            <a:r>
              <a:rPr lang="en-GB" sz="1800" dirty="0">
                <a:solidFill>
                  <a:srgbClr val="FF0000"/>
                </a:solidFill>
              </a:rPr>
              <a:t>)] %*% beta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FF0000"/>
                </a:solidFill>
              </a:rPr>
              <a:t>eps = </a:t>
            </a:r>
            <a:r>
              <a:rPr lang="en-GB" sz="1800" dirty="0" err="1">
                <a:solidFill>
                  <a:srgbClr val="FF0000"/>
                </a:solidFill>
              </a:rPr>
              <a:t>rnorm</a:t>
            </a:r>
            <a:r>
              <a:rPr lang="en-GB" sz="1800" dirty="0">
                <a:solidFill>
                  <a:srgbClr val="FF0000"/>
                </a:solidFill>
              </a:rPr>
              <a:t>(n) *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FF0000"/>
                </a:solidFill>
              </a:rPr>
              <a:t>y = drop(</a:t>
            </a:r>
            <a:r>
              <a:rPr lang="en-GB" sz="1800" dirty="0" err="1">
                <a:solidFill>
                  <a:srgbClr val="FF0000"/>
                </a:solidFill>
              </a:rPr>
              <a:t>fx</a:t>
            </a:r>
            <a:r>
              <a:rPr lang="en-GB" sz="1800" dirty="0">
                <a:solidFill>
                  <a:srgbClr val="FF0000"/>
                </a:solidFill>
              </a:rPr>
              <a:t> + eps)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AA63DC-25E3-BCD0-E50A-241689B7DBA6}"/>
              </a:ext>
            </a:extLst>
          </p:cNvPr>
          <p:cNvSpPr txBox="1">
            <a:spLocks/>
          </p:cNvSpPr>
          <p:nvPr/>
        </p:nvSpPr>
        <p:spPr>
          <a:xfrm>
            <a:off x="6652591" y="2015731"/>
            <a:ext cx="4754217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set.seed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for reproducibility of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The dataset contains 100 regressors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From which, the first 10 regressors are important (with non-zero coefficients)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 err="1"/>
              <a:t>rnorm</a:t>
            </a:r>
            <a:r>
              <a:rPr lang="en-GB" dirty="0"/>
              <a:t> is a built-in function to generate data from standard normal distribution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0E722-BD82-2041-E3D5-AE4E4B99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8685" y="1429602"/>
            <a:ext cx="7629832" cy="38382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1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introduction to 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07180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Variable selection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4313582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selection &lt;- </a:t>
            </a: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(x, y)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selection$lambda.min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coef</a:t>
            </a:r>
            <a:r>
              <a:rPr lang="en-GB" dirty="0">
                <a:solidFill>
                  <a:srgbClr val="FF0000"/>
                </a:solidFill>
              </a:rPr>
              <a:t>(selection , lambda=</a:t>
            </a:r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6D466C-4C6A-9D3C-2BA0-1CBC0D96BAE7}"/>
              </a:ext>
            </a:extLst>
          </p:cNvPr>
          <p:cNvSpPr txBox="1">
            <a:spLocks/>
          </p:cNvSpPr>
          <p:nvPr/>
        </p:nvSpPr>
        <p:spPr>
          <a:xfrm>
            <a:off x="6652591" y="2015731"/>
            <a:ext cx="4754217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To determine the most important variables using LASSO, first, we run </a:t>
            </a: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Then, we obtain the best lambda based on the cross-validation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Finally, we get coefficients of regressors at the best lambda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Non-zero coefficients denote the selected variables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609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Variable selection results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6D466C-4C6A-9D3C-2BA0-1CBC0D96BAE7}"/>
              </a:ext>
            </a:extLst>
          </p:cNvPr>
          <p:cNvSpPr txBox="1">
            <a:spLocks/>
          </p:cNvSpPr>
          <p:nvPr/>
        </p:nvSpPr>
        <p:spPr>
          <a:xfrm>
            <a:off x="6662530" y="3183786"/>
            <a:ext cx="4754217" cy="2178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9 out of 10  non-zero coefficients in the simulated data, are selected by LASSO penalty 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69C6B4-7E79-49F1-C07E-A4FE59DC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71493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4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4754217" cy="4037749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FF0000"/>
                </a:solidFill>
              </a:rPr>
              <a:t>set.seed</a:t>
            </a:r>
            <a:r>
              <a:rPr lang="en-GB" dirty="0">
                <a:solidFill>
                  <a:srgbClr val="FF0000"/>
                </a:solidFill>
              </a:rPr>
              <a:t>(1011)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path&lt;- 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(x, y 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plot(path, label=T, </a:t>
            </a:r>
            <a:r>
              <a:rPr lang="en-GB" dirty="0" err="1">
                <a:solidFill>
                  <a:srgbClr val="FF0000"/>
                </a:solidFill>
              </a:rPr>
              <a:t>xvar</a:t>
            </a:r>
            <a:r>
              <a:rPr lang="en-GB" dirty="0">
                <a:solidFill>
                  <a:srgbClr val="FF0000"/>
                </a:solidFill>
              </a:rPr>
              <a:t>='lambda')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0B8D7-F625-EF92-86B2-EFCEAF10CE91}"/>
              </a:ext>
            </a:extLst>
          </p:cNvPr>
          <p:cNvSpPr txBox="1">
            <a:spLocks/>
          </p:cNvSpPr>
          <p:nvPr/>
        </p:nvSpPr>
        <p:spPr>
          <a:xfrm>
            <a:off x="6533322" y="2015731"/>
            <a:ext cx="4754217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To print the solution (or regularization) path of lasso regression, we need to run 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/>
              <a:t> function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plot</a:t>
            </a:r>
            <a:r>
              <a:rPr lang="en-GB" dirty="0"/>
              <a:t> is a generic function to plot the solution path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label </a:t>
            </a:r>
            <a:r>
              <a:rPr lang="en-GB" dirty="0"/>
              <a:t>is an argument to show the index of each variable at the end of corresponding path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613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A072A6-9447-F804-390E-6BE48E7B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1" y="347662"/>
            <a:ext cx="8407469" cy="61626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74437-FC7A-5AE1-CE73-51689186E1BC}"/>
              </a:ext>
            </a:extLst>
          </p:cNvPr>
          <p:cNvSpPr txBox="1">
            <a:spLocks/>
          </p:cNvSpPr>
          <p:nvPr/>
        </p:nvSpPr>
        <p:spPr>
          <a:xfrm>
            <a:off x="0" y="2261259"/>
            <a:ext cx="3031435" cy="4037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Since variable 8 enters into the model as the first variable, we can say that ‘variable 8’ is the most important variable in predicting 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Second most important variable is ‘variable 9’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EF18B4-78D5-FCDF-2588-D86AE5C1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8079"/>
            <a:ext cx="9520158" cy="1049235"/>
          </a:xfrm>
        </p:spPr>
        <p:txBody>
          <a:bodyPr/>
          <a:lstStyle/>
          <a:p>
            <a:r>
              <a:rPr lang="en-GB" b="1" dirty="0"/>
              <a:t>Solution path</a:t>
            </a:r>
            <a:br>
              <a:rPr lang="en-GB" b="1" dirty="0"/>
            </a:br>
            <a:r>
              <a:rPr lang="en-GB" b="1" dirty="0"/>
              <a:t> (Cont’d)</a:t>
            </a:r>
          </a:p>
        </p:txBody>
      </p:sp>
    </p:spTree>
    <p:extLst>
      <p:ext uri="{BB962C8B-B14F-4D97-AF65-F5344CB8AC3E}">
        <p14:creationId xmlns:p14="http://schemas.microsoft.com/office/powerpoint/2010/main" val="1557959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 path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4754217" cy="4037749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print(path)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0B8D7-F625-EF92-86B2-EFCEAF10CE91}"/>
              </a:ext>
            </a:extLst>
          </p:cNvPr>
          <p:cNvSpPr txBox="1">
            <a:spLocks/>
          </p:cNvSpPr>
          <p:nvPr/>
        </p:nvSpPr>
        <p:spPr>
          <a:xfrm>
            <a:off x="1416325" y="2838218"/>
            <a:ext cx="4754217" cy="312581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dirty="0"/>
              <a:t>To have the sequence of lambdas along with the number of non-zero coefficients (</a:t>
            </a:r>
            <a:r>
              <a:rPr lang="en-GB" dirty="0" err="1"/>
              <a:t>Df</a:t>
            </a:r>
            <a:r>
              <a:rPr lang="en-GB" dirty="0"/>
              <a:t>) and corresponding percentage of explained deviance (%Dev)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From the results, we find that the two important variables explain a total of 3.1% of the variation in 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C5536-A2C1-6FE8-5F11-1D7B2896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54" y="304800"/>
            <a:ext cx="3048000" cy="56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5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2: An application in finance</a:t>
            </a:r>
          </a:p>
        </p:txBody>
      </p:sp>
    </p:spTree>
    <p:extLst>
      <p:ext uri="{BB962C8B-B14F-4D97-AF65-F5344CB8AC3E}">
        <p14:creationId xmlns:p14="http://schemas.microsoft.com/office/powerpoint/2010/main" val="3099807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dataset consists of 2,519 observations from US industrial firms in 2017.</a:t>
            </a:r>
            <a:endParaRPr lang="fa-IR" dirty="0"/>
          </a:p>
          <a:p>
            <a:r>
              <a:rPr lang="en-GB" dirty="0"/>
              <a:t>Dependent variable is cash-to-asset ratio</a:t>
            </a:r>
          </a:p>
          <a:p>
            <a:r>
              <a:rPr lang="en-GB" dirty="0"/>
              <a:t>There exist 12 explanatory variables including: firm size, market-to-book ratio, leverage, dividends, R&amp;D, net working capital, capital expenditure, tangible assets, firm age, sales growth, cash flow, and cash flow volatility.</a:t>
            </a:r>
          </a:p>
          <a:p>
            <a:r>
              <a:rPr lang="en-GB" dirty="0"/>
              <a:t>We use LASSO and OLS regression to predict cash ratio and compare their out-of-sample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17853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5019260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read.csv("C:/cash.csv")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head(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tail(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dim(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1341B-A5A9-29AA-6056-0EDAAF89601C}"/>
              </a:ext>
            </a:extLst>
          </p:cNvPr>
          <p:cNvSpPr txBox="1">
            <a:spLocks/>
          </p:cNvSpPr>
          <p:nvPr/>
        </p:nvSpPr>
        <p:spPr>
          <a:xfrm>
            <a:off x="7513982" y="2015732"/>
            <a:ext cx="4585251" cy="33812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We assume that your data is in a csv file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read.csv </a:t>
            </a:r>
            <a:r>
              <a:rPr lang="en-GB" dirty="0"/>
              <a:t>is a function to read csv files.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Put the path of your file between “ “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Use \\ or / to separate paths.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FF0000"/>
                </a:solidFill>
              </a:rPr>
              <a:t>tail</a:t>
            </a:r>
            <a:r>
              <a:rPr lang="en-GB" sz="2000" dirty="0"/>
              <a:t> are built-in functions to print the first and last rows of a </a:t>
            </a:r>
            <a:r>
              <a:rPr lang="en-GB" sz="2000" dirty="0" err="1"/>
              <a:t>data.frame</a:t>
            </a:r>
            <a:r>
              <a:rPr lang="en-GB" sz="2000" dirty="0"/>
              <a:t>,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dim</a:t>
            </a:r>
            <a:r>
              <a:rPr lang="en-GB" dirty="0"/>
              <a:t> is a function to see the dimensions of a </a:t>
            </a:r>
            <a:r>
              <a:rPr lang="en-GB" dirty="0" err="1"/>
              <a:t>data.frame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301C3-1738-EC7C-6BE0-59AB7B9C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3" y="4034606"/>
            <a:ext cx="64579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99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5019260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FF0000"/>
                </a:solidFill>
              </a:rPr>
              <a:t>set.seed</a:t>
            </a:r>
            <a:r>
              <a:rPr lang="en-GB" dirty="0">
                <a:solidFill>
                  <a:srgbClr val="FF0000"/>
                </a:solidFill>
              </a:rPr>
              <a:t> 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train &lt;- sample (1: </a:t>
            </a:r>
            <a:r>
              <a:rPr lang="en-GB" dirty="0" err="1">
                <a:solidFill>
                  <a:srgbClr val="FF0000"/>
                </a:solidFill>
              </a:rPr>
              <a:t>nrow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), 0.8*</a:t>
            </a:r>
            <a:r>
              <a:rPr lang="en-GB" dirty="0" err="1">
                <a:solidFill>
                  <a:srgbClr val="FF0000"/>
                </a:solidFill>
              </a:rPr>
              <a:t>nrow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1341B-A5A9-29AA-6056-0EDAAF89601C}"/>
              </a:ext>
            </a:extLst>
          </p:cNvPr>
          <p:cNvSpPr txBox="1">
            <a:spLocks/>
          </p:cNvSpPr>
          <p:nvPr/>
        </p:nvSpPr>
        <p:spPr>
          <a:xfrm>
            <a:off x="6649277" y="1331843"/>
            <a:ext cx="4585251" cy="4651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For the purpose of comparison, we need to split the dataset into training and test sets.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The training set is used to fitting the model. The test set is used to prediction.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set.seed</a:t>
            </a:r>
            <a:r>
              <a:rPr lang="en-GB" sz="1800" dirty="0">
                <a:solidFill>
                  <a:srgbClr val="FF0000"/>
                </a:solidFill>
              </a:rPr>
              <a:t> (1) </a:t>
            </a:r>
            <a:r>
              <a:rPr lang="en-GB" sz="1800" dirty="0"/>
              <a:t>is a built-in function to reproduce the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sample </a:t>
            </a:r>
            <a:r>
              <a:rPr lang="en-GB" sz="1800" dirty="0"/>
              <a:t>is functions to draw random sample without replacement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nrow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gives the number of rows of the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train</a:t>
            </a:r>
            <a:r>
              <a:rPr lang="en-GB" sz="1800" dirty="0"/>
              <a:t> contains the indexes of observations from the training set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We are using 80% (20%) of data for fitting (predicting)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6499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OLS regression- </a:t>
            </a:r>
            <a:r>
              <a:rPr lang="en-GB" b="1" i="1" dirty="0"/>
              <a:t>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433175"/>
            <a:ext cx="48956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ols.lm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>
                <a:solidFill>
                  <a:srgbClr val="FF0000"/>
                </a:solidFill>
              </a:rPr>
              <a:t>( CASH_ASSET ~ SIZE + MTB + LEV + DIV + CFO + VOL + RD + LIQ + CAPEX + TANG + AGE + SG, data=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[train, ])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summary(</a:t>
            </a:r>
            <a:r>
              <a:rPr lang="en-GB" dirty="0" err="1">
                <a:solidFill>
                  <a:srgbClr val="FF0000"/>
                </a:solidFill>
              </a:rPr>
              <a:t>ols.lm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6756369" y="2136338"/>
            <a:ext cx="4895603" cy="2585323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As the starting point, we fit the OLS regression using training set: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is a built-in function to fit an OLS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summary </a:t>
            </a:r>
            <a:r>
              <a:rPr lang="en-GB" dirty="0"/>
              <a:t>is a generic function to get results of a fitted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69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8762-5A30-1F47-C9F5-5966BC0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6A74-A788-4E00-B5AB-6CA7FF6D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2" y="2015732"/>
            <a:ext cx="9232490" cy="345061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To download the latest version of R see </a:t>
            </a:r>
            <a:r>
              <a:rPr lang="en-GB" dirty="0">
                <a:hlinkClick r:id="rId3"/>
              </a:rPr>
              <a:t>https://cloud.r-project.org/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To see a complete list of available packages in R see </a:t>
            </a:r>
            <a:r>
              <a:rPr lang="en-GB" dirty="0">
                <a:hlinkClick r:id="rId4"/>
              </a:rPr>
              <a:t>https://cloud.r-project.org/web/packages/available_packages_by_name.html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A comprehensive list of packages by topics </a:t>
            </a:r>
            <a:r>
              <a:rPr lang="en-GB" dirty="0">
                <a:hlinkClick r:id="rId5"/>
              </a:rPr>
              <a:t>https://cloud.r-project.org/web/views/</a:t>
            </a:r>
            <a:r>
              <a:rPr lang="en-GB" dirty="0"/>
              <a:t>  </a:t>
            </a:r>
          </a:p>
          <a:p>
            <a:endParaRPr lang="en-GB" dirty="0"/>
          </a:p>
          <a:p>
            <a:r>
              <a:rPr lang="en-GB" dirty="0"/>
              <a:t>The specific page for machine </a:t>
            </a:r>
            <a:r>
              <a:rPr lang="en-GB"/>
              <a:t>learning packages </a:t>
            </a:r>
            <a:r>
              <a:rPr lang="en-GB" dirty="0">
                <a:hlinkClick r:id="rId6"/>
              </a:rPr>
              <a:t>https://cloud.r-project.org/web/views/MachineLearning.html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88C6B-5EFA-A28A-3EB6-3E05C5EBBA45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8794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OLS regression- </a:t>
            </a:r>
            <a:r>
              <a:rPr lang="en-GB" b="1" i="1" dirty="0"/>
              <a:t>predicting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433175"/>
            <a:ext cx="5429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pred.ols</a:t>
            </a:r>
            <a:r>
              <a:rPr lang="en-GB" sz="1600" dirty="0">
                <a:solidFill>
                  <a:srgbClr val="FF0000"/>
                </a:solidFill>
              </a:rPr>
              <a:t>&lt;- predict(</a:t>
            </a:r>
            <a:r>
              <a:rPr lang="en-GB" sz="1600" dirty="0" err="1">
                <a:solidFill>
                  <a:srgbClr val="FF0000"/>
                </a:solidFill>
              </a:rPr>
              <a:t>ols.lm</a:t>
            </a:r>
            <a:r>
              <a:rPr lang="en-GB" sz="1600" dirty="0">
                <a:solidFill>
                  <a:srgbClr val="FF0000"/>
                </a:solidFill>
              </a:rPr>
              <a:t>, </a:t>
            </a:r>
            <a:r>
              <a:rPr lang="en-GB" sz="1600" dirty="0" err="1">
                <a:solidFill>
                  <a:srgbClr val="FF0000"/>
                </a:solidFill>
              </a:rPr>
              <a:t>newdata</a:t>
            </a:r>
            <a:r>
              <a:rPr lang="en-GB" sz="1600" dirty="0">
                <a:solidFill>
                  <a:srgbClr val="FF0000"/>
                </a:solidFill>
              </a:rPr>
              <a:t>=</a:t>
            </a:r>
            <a:r>
              <a:rPr lang="en-GB" sz="1600" dirty="0" err="1">
                <a:solidFill>
                  <a:srgbClr val="FF0000"/>
                </a:solidFill>
              </a:rPr>
              <a:t>mydata</a:t>
            </a:r>
            <a:r>
              <a:rPr lang="en-GB" sz="1600" dirty="0">
                <a:solidFill>
                  <a:srgbClr val="FF0000"/>
                </a:solidFill>
              </a:rPr>
              <a:t>[ -train, ])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mean((</a:t>
            </a:r>
            <a:r>
              <a:rPr lang="en-GB" sz="1600" dirty="0" err="1">
                <a:solidFill>
                  <a:srgbClr val="FF0000"/>
                </a:solidFill>
              </a:rPr>
              <a:t>mydata$CASH_ASSET</a:t>
            </a:r>
            <a:r>
              <a:rPr lang="en-GB" sz="1600" dirty="0">
                <a:solidFill>
                  <a:srgbClr val="FF0000"/>
                </a:solidFill>
              </a:rPr>
              <a:t>[ -train ] - </a:t>
            </a:r>
            <a:r>
              <a:rPr lang="en-GB" sz="1600" dirty="0" err="1">
                <a:solidFill>
                  <a:srgbClr val="FF0000"/>
                </a:solidFill>
              </a:rPr>
              <a:t>pred.ols</a:t>
            </a:r>
            <a:r>
              <a:rPr lang="en-GB" sz="1600" dirty="0">
                <a:solidFill>
                  <a:srgbClr val="FF0000"/>
                </a:solidFill>
              </a:rPr>
              <a:t> )^2)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7247283" y="1807430"/>
            <a:ext cx="4385883" cy="424731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Here, we predict using OLS regression based on the test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predict </a:t>
            </a:r>
            <a:r>
              <a:rPr lang="en-GB" dirty="0"/>
              <a:t>is a built-in function to predict from a fitted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newdata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dirty="0"/>
              <a:t>is the argument that introduces the test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second row computes the mean squared errors (MSE) for the OLS regression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D9CBF-17A6-F70F-1E4C-AB654599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4087326"/>
            <a:ext cx="5905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0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regression- </a:t>
            </a:r>
            <a:r>
              <a:rPr lang="en-GB" b="1" i="1" dirty="0"/>
              <a:t>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076213" y="2306494"/>
            <a:ext cx="48956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x&lt;- </a:t>
            </a:r>
            <a:r>
              <a:rPr lang="en-GB" dirty="0" err="1">
                <a:solidFill>
                  <a:srgbClr val="FF0000"/>
                </a:solidFill>
              </a:rPr>
              <a:t>as.matrix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[,4:15])</a:t>
            </a:r>
          </a:p>
          <a:p>
            <a:r>
              <a:rPr lang="en-GB" dirty="0">
                <a:solidFill>
                  <a:srgbClr val="FF0000"/>
                </a:solidFill>
              </a:rPr>
              <a:t>y&lt;- </a:t>
            </a:r>
            <a:r>
              <a:rPr lang="en-GB" dirty="0" err="1">
                <a:solidFill>
                  <a:srgbClr val="FF0000"/>
                </a:solidFill>
              </a:rPr>
              <a:t>mydata$CASH_ASSET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lam.grid</a:t>
            </a:r>
            <a:r>
              <a:rPr lang="en-GB" dirty="0">
                <a:solidFill>
                  <a:srgbClr val="FF0000"/>
                </a:solidFill>
              </a:rPr>
              <a:t> &lt;- 10^ </a:t>
            </a:r>
            <a:r>
              <a:rPr lang="en-GB" dirty="0" err="1">
                <a:solidFill>
                  <a:srgbClr val="FF0000"/>
                </a:solidFill>
              </a:rPr>
              <a:t>seq</a:t>
            </a:r>
            <a:r>
              <a:rPr lang="en-GB" dirty="0">
                <a:solidFill>
                  <a:srgbClr val="FF0000"/>
                </a:solidFill>
              </a:rPr>
              <a:t> (10,-2, length =100)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set.seed</a:t>
            </a:r>
            <a:r>
              <a:rPr lang="en-GB" dirty="0">
                <a:solidFill>
                  <a:srgbClr val="FF0000"/>
                </a:solidFill>
              </a:rPr>
              <a:t>(1)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lasso.glmnet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(x=x[train,], y=y[train], alpha=1, lambda=grid 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lasso.cv.glmnet$lambda.min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3FC4-8E29-5A07-F4F5-558F350303B1}"/>
              </a:ext>
            </a:extLst>
          </p:cNvPr>
          <p:cNvSpPr txBox="1"/>
          <p:nvPr/>
        </p:nvSpPr>
        <p:spPr>
          <a:xfrm>
            <a:off x="5971816" y="2050625"/>
            <a:ext cx="61026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contrast to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function, we need to introduce independents as matrix and dependent variable as a vector to 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/>
              <a:t>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lam.grid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a sequence of 100 values for lambda. If it is not introduced by user, the function generates a sequence by default.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selects the best lambda using cross-validation.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selected lambda is saved in the </a:t>
            </a:r>
            <a:r>
              <a:rPr lang="en-GB" dirty="0" err="1">
                <a:solidFill>
                  <a:srgbClr val="FF0000"/>
                </a:solidFill>
              </a:rPr>
              <a:t>lambda.min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46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regression- </a:t>
            </a:r>
            <a:r>
              <a:rPr lang="en-GB" b="1" i="1" dirty="0"/>
              <a:t>predicting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076213" y="2798011"/>
            <a:ext cx="4895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pred.lasso</a:t>
            </a:r>
            <a:r>
              <a:rPr lang="en-GB" dirty="0">
                <a:solidFill>
                  <a:srgbClr val="FF0000"/>
                </a:solidFill>
              </a:rPr>
              <a:t>&lt;- predict(</a:t>
            </a:r>
            <a:r>
              <a:rPr lang="en-GB" dirty="0" err="1">
                <a:solidFill>
                  <a:srgbClr val="FF0000"/>
                </a:solidFill>
              </a:rPr>
              <a:t>lasso.glmnet</a:t>
            </a:r>
            <a:r>
              <a:rPr lang="en-GB" dirty="0">
                <a:solidFill>
                  <a:srgbClr val="FF0000"/>
                </a:solidFill>
              </a:rPr>
              <a:t>,</a:t>
            </a:r>
          </a:p>
          <a:p>
            <a:r>
              <a:rPr lang="en-GB" dirty="0">
                <a:solidFill>
                  <a:srgbClr val="FF0000"/>
                </a:solidFill>
              </a:rPr>
              <a:t>s=</a:t>
            </a:r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newx</a:t>
            </a:r>
            <a:r>
              <a:rPr lang="en-GB" dirty="0">
                <a:solidFill>
                  <a:srgbClr val="FF0000"/>
                </a:solidFill>
              </a:rPr>
              <a:t> =x[-train ,])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mean((y[ -train ] - </a:t>
            </a:r>
            <a:r>
              <a:rPr lang="en-GB" dirty="0" err="1">
                <a:solidFill>
                  <a:srgbClr val="FF0000"/>
                </a:solidFill>
              </a:rPr>
              <a:t>pred.lasso</a:t>
            </a:r>
            <a:r>
              <a:rPr lang="en-GB" dirty="0">
                <a:solidFill>
                  <a:srgbClr val="FF0000"/>
                </a:solidFill>
              </a:rPr>
              <a:t>)^2)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3FC4-8E29-5A07-F4F5-558F350303B1}"/>
              </a:ext>
            </a:extLst>
          </p:cNvPr>
          <p:cNvSpPr txBox="1"/>
          <p:nvPr/>
        </p:nvSpPr>
        <p:spPr>
          <a:xfrm>
            <a:off x="5971816" y="2290180"/>
            <a:ext cx="6102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contrast to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function, the test data is introduced by </a:t>
            </a:r>
            <a:r>
              <a:rPr lang="en-GB" dirty="0" err="1">
                <a:solidFill>
                  <a:srgbClr val="FF0000"/>
                </a:solidFill>
              </a:rPr>
              <a:t>newx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argument 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 (i.e., size of the penalty) must be set to the selected lambda by CV in the previous step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second row computes the mean squared errors (MSE) for the LASSO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943AD-813B-5FA3-6510-7DE3018B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39" y="4730925"/>
            <a:ext cx="5314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BB47E-936F-A2A6-B412-DD1170AE542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07A02-839D-40C7-1669-629326861227}"/>
              </a:ext>
            </a:extLst>
          </p:cNvPr>
          <p:cNvSpPr txBox="1"/>
          <p:nvPr/>
        </p:nvSpPr>
        <p:spPr>
          <a:xfrm>
            <a:off x="1282148" y="1853754"/>
            <a:ext cx="1036651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Hastie, T., Johnstone, I., &amp; Tibshirani, R. (2004). Least angle regression. The Annals of statistics, 32(2), 407-499.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Fan, J., &amp; Li, R. (2001). Variable selection via nonconcave penalized likelihood and its oracle properties.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(456), 1348-1360.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Friedman, J., Hastie, T., &amp; Tibshirani, R. (2010). Regularization paths for generalized linear models via coordinate descent.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statistical software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1.</a:t>
            </a: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Fu, W. J. (1998). Penalized regressions: the bridge versus the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computational and graphical statistics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397-416.</a:t>
            </a:r>
            <a:endParaRPr lang="en-US" sz="14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Hastie, T., Tibshirani, R., &amp; Wainwright, M. (2015).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Statistical Learning with Sparsity: The Lasso and Generalizations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CRC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Hoerl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E., &amp; Kennard, R. W. (1970). Ridge regression: Biased estimation for nonorthogonal problems.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55-67.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James, G., Witten, D., Hastie, T., &amp; Tibshirani, R. (2017).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  <a:r>
              <a:rPr 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applications in R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York: springer.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 R. (1996). Regression shrinkage and selection via the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(Methodological)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267-288.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 R., Saunders, M., Rosset, S., Zhu, J., &amp; Knight, K. (2005). Sparsity and smoothness via the fused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91-108.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Yuan, M., &amp; Lin, Y. (2006). Model selection and estimation in regression with grouped variables.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49-67.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Zou, H. (2006). The adaptive lasso and its oracle properties.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(476), 1418-1429.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Zou, H., &amp; Hastie, T. (2005). Regularization and variable selection via the elastic net.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301-320.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8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hadi.movaghari@glasgow.ac.uk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821F1-C13C-26DD-43C7-0D56385AF6F7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I use an R package?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7F99A-51CD-A889-04B6-B1F1E1328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4696" y="2379919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26C592-4BCF-6169-3D49-5629A8033BA9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7420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1FD2-98BD-D484-51A6-BD7B163F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Preliminaries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2EE3E3-21D7-0ED9-9CD9-05869CB7F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4624" y="2699984"/>
          <a:ext cx="1094291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57">
                  <a:extLst>
                    <a:ext uri="{9D8B030D-6E8A-4147-A177-3AD203B41FA5}">
                      <a16:colId xmlns:a16="http://schemas.microsoft.com/office/drawing/2014/main" val="3415956456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10933673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0504909"/>
                    </a:ext>
                  </a:extLst>
                </a:gridCol>
                <a:gridCol w="1465007">
                  <a:extLst>
                    <a:ext uri="{9D8B030D-6E8A-4147-A177-3AD203B41FA5}">
                      <a16:colId xmlns:a16="http://schemas.microsoft.com/office/drawing/2014/main" val="3771848437"/>
                    </a:ext>
                  </a:extLst>
                </a:gridCol>
                <a:gridCol w="1622322">
                  <a:extLst>
                    <a:ext uri="{9D8B030D-6E8A-4147-A177-3AD203B41FA5}">
                      <a16:colId xmlns:a16="http://schemas.microsoft.com/office/drawing/2014/main" val="4045997053"/>
                    </a:ext>
                  </a:extLst>
                </a:gridCol>
                <a:gridCol w="1169843">
                  <a:extLst>
                    <a:ext uri="{9D8B030D-6E8A-4147-A177-3AD203B41FA5}">
                      <a16:colId xmlns:a16="http://schemas.microsoft.com/office/drawing/2014/main" val="406552717"/>
                    </a:ext>
                  </a:extLst>
                </a:gridCol>
                <a:gridCol w="1292844">
                  <a:extLst>
                    <a:ext uri="{9D8B030D-6E8A-4147-A177-3AD203B41FA5}">
                      <a16:colId xmlns:a16="http://schemas.microsoft.com/office/drawing/2014/main" val="152036037"/>
                    </a:ext>
                  </a:extLst>
                </a:gridCol>
                <a:gridCol w="1893003">
                  <a:extLst>
                    <a:ext uri="{9D8B030D-6E8A-4147-A177-3AD203B41FA5}">
                      <a16:colId xmlns:a16="http://schemas.microsoft.com/office/drawing/2014/main" val="428913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==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7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producing </a:t>
                      </a:r>
                    </a:p>
                    <a:p>
                      <a:pPr algn="ctr"/>
                      <a:r>
                        <a:rPr lang="en-GB" sz="1400" dirty="0"/>
                        <a:t>sequence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equal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D92C8-87C0-479F-6CFA-E6EB6AE6D9A7}"/>
              </a:ext>
            </a:extLst>
          </p:cNvPr>
          <p:cNvSpPr txBox="1"/>
          <p:nvPr/>
        </p:nvSpPr>
        <p:spPr>
          <a:xfrm>
            <a:off x="1446128" y="2203981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Basic operators in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5DCAE-726F-7E24-F553-18E806C2416A}"/>
              </a:ext>
            </a:extLst>
          </p:cNvPr>
          <p:cNvSpPr txBox="1"/>
          <p:nvPr/>
        </p:nvSpPr>
        <p:spPr>
          <a:xfrm>
            <a:off x="1446128" y="4015447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Important built-in functions in R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69DA243-2072-23E1-4C75-74F531DF0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12946"/>
              </p:ext>
            </p:extLst>
          </p:nvPr>
        </p:nvGraphicFramePr>
        <p:xfrm>
          <a:off x="1224703" y="4462289"/>
          <a:ext cx="1064282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36">
                  <a:extLst>
                    <a:ext uri="{9D8B030D-6E8A-4147-A177-3AD203B41FA5}">
                      <a16:colId xmlns:a16="http://schemas.microsoft.com/office/drawing/2014/main" val="406552717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152036037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4289135135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51901693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1619291825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2149477118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2634641335"/>
                    </a:ext>
                  </a:extLst>
                </a:gridCol>
                <a:gridCol w="1553493">
                  <a:extLst>
                    <a:ext uri="{9D8B030D-6E8A-4147-A177-3AD203B41FA5}">
                      <a16:colId xmlns:a16="http://schemas.microsoft.com/office/drawing/2014/main" val="129487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7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Square root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Logarithm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Absolute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97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8CE5A5-1248-7423-1CF2-49219DFFC5FB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332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843-06CC-E86D-D093-6443E160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Objects in R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3680E5-F4E4-312C-7431-5C17327CB1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4696" y="2183274"/>
          <a:ext cx="9520237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A48D86-41EB-69D3-9AEF-0952C65D4752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999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843-06CC-E86D-D093-6443E160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Objects in R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9893CB-27D2-2C52-E670-582125997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Suppose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matrix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A[,2]</a:t>
                </a:r>
                <a:r>
                  <a:rPr lang="en-GB" dirty="0"/>
                  <a:t> extract the second column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A[1,] </a:t>
                </a:r>
                <a:r>
                  <a:rPr lang="en-GB" dirty="0"/>
                  <a:t>extract the first row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A[,c(2,3)] </a:t>
                </a:r>
                <a:r>
                  <a:rPr lang="en-GB" dirty="0"/>
                  <a:t>extract the second and third columns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A[1,3] </a:t>
                </a:r>
                <a:r>
                  <a:rPr lang="en-GB" dirty="0"/>
                  <a:t>extracts the elements in the first row and third column</a:t>
                </a:r>
              </a:p>
              <a:p>
                <a:r>
                  <a:rPr lang="en-GB" dirty="0"/>
                  <a:t>Suppose </a:t>
                </a:r>
                <a:r>
                  <a:rPr lang="en-GB" dirty="0" err="1"/>
                  <a:t>df</a:t>
                </a:r>
                <a:r>
                  <a:rPr lang="en-GB" dirty="0"/>
                  <a:t> is a </a:t>
                </a:r>
                <a:r>
                  <a:rPr lang="en-GB" dirty="0" err="1"/>
                  <a:t>data.frame</a:t>
                </a:r>
                <a:r>
                  <a:rPr lang="en-GB" dirty="0"/>
                  <a:t> with two columns x1 and x2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df$x1</a:t>
                </a:r>
                <a:r>
                  <a:rPr lang="en-GB" dirty="0"/>
                  <a:t> extract the column x1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9893CB-27D2-2C52-E670-582125997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0021199-CD6F-7561-AE5D-4522BB0037B6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8626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Excel file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library("</a:t>
            </a:r>
            <a:r>
              <a:rPr lang="en-GB" dirty="0" err="1">
                <a:solidFill>
                  <a:srgbClr val="FF0000"/>
                </a:solidFill>
              </a:rPr>
              <a:t>readxl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mydata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read_excel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“path of the file/file name.xlsx"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from CSV file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read.csv(“path of the file/file name.csv")</a:t>
            </a:r>
          </a:p>
          <a:p>
            <a:r>
              <a:rPr lang="en-GB" dirty="0"/>
              <a:t>from Stata file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library(“readstata13”)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mydata</a:t>
            </a:r>
            <a:r>
              <a:rPr lang="en-US" sz="1600" dirty="0">
                <a:solidFill>
                  <a:srgbClr val="FF0000"/>
                </a:solidFill>
              </a:rPr>
              <a:t> &lt;- read.dta13("</a:t>
            </a:r>
            <a:r>
              <a:rPr lang="en-GB" sz="1600" dirty="0">
                <a:solidFill>
                  <a:srgbClr val="FF0000"/>
                </a:solidFill>
              </a:rPr>
              <a:t> path of the file/file name</a:t>
            </a:r>
            <a:r>
              <a:rPr lang="en-US" sz="1600" dirty="0">
                <a:solidFill>
                  <a:srgbClr val="FF0000"/>
                </a:solidFill>
              </a:rPr>
              <a:t>.dta")</a:t>
            </a:r>
            <a:r>
              <a:rPr lang="en-US" dirty="0">
                <a:solidFill>
                  <a:srgbClr val="FF0000"/>
                </a:solidFill>
              </a:rPr>
              <a:t>				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EDFC2-782B-0961-31EC-2BC574B2456D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91602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6686</TotalTime>
  <Words>3576</Words>
  <Application>Microsoft Office PowerPoint</Application>
  <PresentationFormat>Widescreen</PresentationFormat>
  <Paragraphs>469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Advances of Machine Learning in Finance: OLS and LASSO regressions in R</vt:lpstr>
      <vt:lpstr>Outline</vt:lpstr>
      <vt:lpstr>Section 1: An introduction to R programming</vt:lpstr>
      <vt:lpstr>Useful links</vt:lpstr>
      <vt:lpstr>How can I use an R package?</vt:lpstr>
      <vt:lpstr>Preliminaries</vt:lpstr>
      <vt:lpstr>Objects in R</vt:lpstr>
      <vt:lpstr>Objects in R (Cont’d)</vt:lpstr>
      <vt:lpstr>Importing data into R</vt:lpstr>
      <vt:lpstr>Some useful functions</vt:lpstr>
      <vt:lpstr>Writing a statistical model</vt:lpstr>
      <vt:lpstr>Other tips!</vt:lpstr>
      <vt:lpstr>Textbooks for R beginners </vt:lpstr>
      <vt:lpstr>Section 2: LASSO theory</vt:lpstr>
      <vt:lpstr>The importance…</vt:lpstr>
      <vt:lpstr>The origin</vt:lpstr>
      <vt:lpstr>LASSO regression</vt:lpstr>
      <vt:lpstr>LASSO regression (Cont’d)</vt:lpstr>
      <vt:lpstr>PowerPoint Presentation</vt:lpstr>
      <vt:lpstr>Section 3: The packages</vt:lpstr>
      <vt:lpstr>Open your script file!</vt:lpstr>
      <vt:lpstr>R packages for LASSO</vt:lpstr>
      <vt:lpstr>glmnet package</vt:lpstr>
      <vt:lpstr>glmnet package (Cont’d)</vt:lpstr>
      <vt:lpstr>glmnet package (Cont’d)</vt:lpstr>
      <vt:lpstr>glmnet package (Cont’d)</vt:lpstr>
      <vt:lpstr>glmnet package (Cont’d)</vt:lpstr>
      <vt:lpstr>Section 4: Example 1: Artificial data</vt:lpstr>
      <vt:lpstr>Data simulation</vt:lpstr>
      <vt:lpstr>Variable selection results</vt:lpstr>
      <vt:lpstr>Variable selection results (Cont’d)</vt:lpstr>
      <vt:lpstr>Solution path</vt:lpstr>
      <vt:lpstr>Solution path  (Cont’d)</vt:lpstr>
      <vt:lpstr>Solution path (Cont’d)</vt:lpstr>
      <vt:lpstr>Section 5: Example 2: An application in finance</vt:lpstr>
      <vt:lpstr>The dataset</vt:lpstr>
      <vt:lpstr>Importing data into R</vt:lpstr>
      <vt:lpstr>Splitting data</vt:lpstr>
      <vt:lpstr>OLS regression- fitting</vt:lpstr>
      <vt:lpstr>OLS regression- predicting</vt:lpstr>
      <vt:lpstr>LASSO regression- fitting</vt:lpstr>
      <vt:lpstr>LASSO regression- predicting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387</cp:revision>
  <dcterms:created xsi:type="dcterms:W3CDTF">2022-05-28T15:29:58Z</dcterms:created>
  <dcterms:modified xsi:type="dcterms:W3CDTF">2023-01-14T10:13:54Z</dcterms:modified>
</cp:coreProperties>
</file>