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6"/>
  </p:notesMasterIdLst>
  <p:sldIdLst>
    <p:sldId id="256" r:id="rId2"/>
    <p:sldId id="260" r:id="rId3"/>
    <p:sldId id="295" r:id="rId4"/>
    <p:sldId id="263" r:id="rId5"/>
    <p:sldId id="302" r:id="rId6"/>
    <p:sldId id="304" r:id="rId7"/>
    <p:sldId id="309" r:id="rId8"/>
    <p:sldId id="267" r:id="rId9"/>
    <p:sldId id="305" r:id="rId10"/>
    <p:sldId id="297" r:id="rId11"/>
    <p:sldId id="307" r:id="rId12"/>
    <p:sldId id="281" r:id="rId13"/>
    <p:sldId id="306" r:id="rId14"/>
    <p:sldId id="308" r:id="rId15"/>
    <p:sldId id="311" r:id="rId16"/>
    <p:sldId id="312" r:id="rId17"/>
    <p:sldId id="316" r:id="rId18"/>
    <p:sldId id="310" r:id="rId19"/>
    <p:sldId id="313" r:id="rId20"/>
    <p:sldId id="317" r:id="rId21"/>
    <p:sldId id="315" r:id="rId22"/>
    <p:sldId id="318" r:id="rId23"/>
    <p:sldId id="25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686D5-F56D-4045-B946-9167BD95D3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701D0C-FF84-4576-A4AA-6F3335A2FF13}">
      <dgm:prSet phldrT="[Text]" custT="1"/>
      <dgm:spPr/>
      <dgm:t>
        <a:bodyPr/>
        <a:lstStyle/>
        <a:p>
          <a:r>
            <a:rPr lang="en-GB" sz="2000" b="0" dirty="0"/>
            <a:t>x</a:t>
          </a:r>
        </a:p>
      </dgm:t>
    </dgm:pt>
    <dgm:pt modelId="{EF4CE807-32AD-4CFD-AFEC-46C78A4A747F}" type="par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4BA4170B-B0CE-457F-B60E-2DF7C78F64D1}" type="sibTrans" cxnId="{390D8DFC-B595-467D-9497-A77257094981}">
      <dgm:prSet/>
      <dgm:spPr/>
      <dgm:t>
        <a:bodyPr/>
        <a:lstStyle/>
        <a:p>
          <a:endParaRPr lang="en-GB" sz="2000" b="0"/>
        </a:p>
      </dgm:t>
    </dgm:pt>
    <dgm:pt modelId="{D65C8809-542B-4192-8FF6-471066754B1B}">
      <dgm:prSet phldrT="[Text]" custT="1"/>
      <dgm:spPr/>
      <dgm:t>
        <a:bodyPr/>
        <a:lstStyle/>
        <a:p>
          <a:r>
            <a:rPr lang="en-US" sz="2000" b="0" dirty="0"/>
            <a:t>A matrix containing independent variables</a:t>
          </a:r>
          <a:endParaRPr lang="en-GB" sz="2000" b="0" dirty="0"/>
        </a:p>
      </dgm:t>
    </dgm:pt>
    <dgm:pt modelId="{52EF293B-6AC7-4F8F-9F5E-2D05703BC7B3}" type="par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BB6D21B5-5817-4669-8B47-336613C3DCDD}" type="sibTrans" cxnId="{2A33DC93-AF5F-4BCB-8F35-BD05C4DA2F87}">
      <dgm:prSet/>
      <dgm:spPr/>
      <dgm:t>
        <a:bodyPr/>
        <a:lstStyle/>
        <a:p>
          <a:endParaRPr lang="en-GB" sz="2000" b="0"/>
        </a:p>
      </dgm:t>
    </dgm:pt>
    <dgm:pt modelId="{AA5AE167-CF82-4C2D-A8BE-66600EDE71EA}">
      <dgm:prSet phldrT="[Text]" custT="1"/>
      <dgm:spPr/>
      <dgm:t>
        <a:bodyPr/>
        <a:lstStyle/>
        <a:p>
          <a:r>
            <a:rPr lang="en-US" sz="2000" b="0" dirty="0"/>
            <a:t>y</a:t>
          </a:r>
          <a:endParaRPr lang="en-GB" sz="2000" b="0" dirty="0"/>
        </a:p>
      </dgm:t>
    </dgm:pt>
    <dgm:pt modelId="{65451081-8A73-4D07-85C2-229FF007EAA0}" type="par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A6DB5D-475F-45FE-8BA1-1C9ED56E58B2}" type="sibTrans" cxnId="{FF423AC0-88E2-4AAE-A68D-6B4DFDA1C599}">
      <dgm:prSet/>
      <dgm:spPr/>
      <dgm:t>
        <a:bodyPr/>
        <a:lstStyle/>
        <a:p>
          <a:endParaRPr lang="en-GB" sz="2000" b="0"/>
        </a:p>
      </dgm:t>
    </dgm:pt>
    <dgm:pt modelId="{01D6BB8A-904B-4BA9-98C5-A827FDCABAA4}">
      <dgm:prSet phldrT="[Text]" custT="1"/>
      <dgm:spPr/>
      <dgm:t>
        <a:bodyPr/>
        <a:lstStyle/>
        <a:p>
          <a:r>
            <a:rPr lang="en-GB" sz="2000" b="0" dirty="0"/>
            <a:t>A vector containing response variable</a:t>
          </a:r>
        </a:p>
      </dgm:t>
    </dgm:pt>
    <dgm:pt modelId="{E4CA388A-6878-43C0-8192-0AA8C9B97C28}" type="par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A297A717-F7D8-4E32-8198-1560DC4772CE}" type="sibTrans" cxnId="{3BC98F56-C197-4C09-B8B0-459DEF40FC63}">
      <dgm:prSet/>
      <dgm:spPr/>
      <dgm:t>
        <a:bodyPr/>
        <a:lstStyle/>
        <a:p>
          <a:endParaRPr lang="en-GB" sz="2000" b="0"/>
        </a:p>
      </dgm:t>
    </dgm:pt>
    <dgm:pt modelId="{650F683B-F3D9-4F0D-B71A-F23536503691}">
      <dgm:prSet phldrT="[Text]" custT="1"/>
      <dgm:spPr/>
      <dgm:t>
        <a:bodyPr/>
        <a:lstStyle/>
        <a:p>
          <a:r>
            <a:rPr lang="en-GB" sz="2000" b="0" dirty="0"/>
            <a:t>A value or a sequence of values for shrinkage parameter</a:t>
          </a:r>
        </a:p>
      </dgm:t>
    </dgm:pt>
    <dgm:pt modelId="{411DF8C3-8677-4C5E-BFC8-D4772941B613}" type="parTrans" cxnId="{97A91FAC-4B93-4F3A-ACAA-68F5BA5C98BD}">
      <dgm:prSet/>
      <dgm:spPr/>
      <dgm:t>
        <a:bodyPr/>
        <a:lstStyle/>
        <a:p>
          <a:endParaRPr lang="en-GB" sz="2000" b="0"/>
        </a:p>
      </dgm:t>
    </dgm:pt>
    <dgm:pt modelId="{086DAF3A-7E0B-455D-8DA6-AF5EAAF6EA57}" type="sibTrans" cxnId="{97A91FAC-4B93-4F3A-ACAA-68F5BA5C98BD}">
      <dgm:prSet/>
      <dgm:spPr/>
      <dgm:t>
        <a:bodyPr/>
        <a:lstStyle/>
        <a:p>
          <a:endParaRPr lang="en-GB" sz="2000" b="0"/>
        </a:p>
      </dgm:t>
    </dgm:pt>
    <dgm:pt modelId="{EF17AE5E-4AC4-4A1C-96D3-68951D3AFF89}">
      <dgm:prSet phldrT="[Text]" custT="1"/>
      <dgm:spPr/>
      <dgm:t>
        <a:bodyPr/>
        <a:lstStyle/>
        <a:p>
          <a:r>
            <a:rPr lang="en-US" sz="2000" b="0" dirty="0"/>
            <a:t>lambda</a:t>
          </a:r>
          <a:endParaRPr lang="en-GB" sz="2000" b="0" dirty="0"/>
        </a:p>
      </dgm:t>
    </dgm:pt>
    <dgm:pt modelId="{B6CD66BF-6BA8-4B07-BF7C-EB25FB33F444}" type="sibTrans" cxnId="{0D2422A9-8D51-4B94-9A57-E76C82E51FEF}">
      <dgm:prSet/>
      <dgm:spPr/>
      <dgm:t>
        <a:bodyPr/>
        <a:lstStyle/>
        <a:p>
          <a:endParaRPr lang="en-GB" sz="2000" b="0"/>
        </a:p>
      </dgm:t>
    </dgm:pt>
    <dgm:pt modelId="{EBE140E6-A1A8-4BDC-B689-8C76A8263BB3}" type="parTrans" cxnId="{0D2422A9-8D51-4B94-9A57-E76C82E51FEF}">
      <dgm:prSet/>
      <dgm:spPr/>
      <dgm:t>
        <a:bodyPr/>
        <a:lstStyle/>
        <a:p>
          <a:endParaRPr lang="en-GB" sz="2000" b="0"/>
        </a:p>
      </dgm:t>
    </dgm:pt>
    <dgm:pt modelId="{DE035082-E720-499F-8D52-27980D7C03BD}">
      <dgm:prSet phldrT="[Text]" custT="1"/>
      <dgm:spPr/>
      <dgm:t>
        <a:bodyPr/>
        <a:lstStyle/>
        <a:p>
          <a:r>
            <a:rPr lang="en-GB" sz="2000" b="0" dirty="0"/>
            <a:t>Creates a trade-off between LASSO and ridge regression</a:t>
          </a:r>
        </a:p>
      </dgm:t>
    </dgm:pt>
    <dgm:pt modelId="{9D127976-8E62-4B1F-945C-D6EC0EC52C2A}" type="parTrans" cxnId="{645BE189-83CF-4288-B652-78D2A53A9316}">
      <dgm:prSet/>
      <dgm:spPr/>
      <dgm:t>
        <a:bodyPr/>
        <a:lstStyle/>
        <a:p>
          <a:endParaRPr lang="en-GB" sz="2000" b="0"/>
        </a:p>
      </dgm:t>
    </dgm:pt>
    <dgm:pt modelId="{8EFABEF4-436F-4FB4-B090-A0BF7E09878E}" type="sibTrans" cxnId="{645BE189-83CF-4288-B652-78D2A53A9316}">
      <dgm:prSet/>
      <dgm:spPr/>
      <dgm:t>
        <a:bodyPr/>
        <a:lstStyle/>
        <a:p>
          <a:endParaRPr lang="en-GB" sz="2000" b="0"/>
        </a:p>
      </dgm:t>
    </dgm:pt>
    <dgm:pt modelId="{2C3DCE7D-2D73-4EEE-B27C-F685E94D756D}">
      <dgm:prSet phldrT="[Text]" custT="1"/>
      <dgm:spPr/>
      <dgm:t>
        <a:bodyPr/>
        <a:lstStyle/>
        <a:p>
          <a:r>
            <a:rPr lang="en-GB" sz="2000" b="0" dirty="0"/>
            <a:t>alpha</a:t>
          </a:r>
        </a:p>
      </dgm:t>
    </dgm:pt>
    <dgm:pt modelId="{962F9240-40CB-4863-9C30-EBEACA4B7FD9}" type="parTrans" cxnId="{642340D8-69A1-4099-9CFF-5DF7302FC4B7}">
      <dgm:prSet/>
      <dgm:spPr/>
      <dgm:t>
        <a:bodyPr/>
        <a:lstStyle/>
        <a:p>
          <a:endParaRPr lang="en-GB" sz="2000" b="0"/>
        </a:p>
      </dgm:t>
    </dgm:pt>
    <dgm:pt modelId="{D3C1B02E-CD5E-4C7C-8DD6-A2FBDB4189EC}" type="sibTrans" cxnId="{642340D8-69A1-4099-9CFF-5DF7302FC4B7}">
      <dgm:prSet/>
      <dgm:spPr/>
      <dgm:t>
        <a:bodyPr/>
        <a:lstStyle/>
        <a:p>
          <a:endParaRPr lang="en-GB" sz="2000" b="0"/>
        </a:p>
      </dgm:t>
    </dgm:pt>
    <dgm:pt modelId="{7BB222DE-38F4-437F-865C-6F84DB138462}" type="pres">
      <dgm:prSet presAssocID="{867686D5-F56D-4045-B946-9167BD95D321}" presName="Name0" presStyleCnt="0">
        <dgm:presLayoutVars>
          <dgm:dir/>
          <dgm:animLvl val="lvl"/>
          <dgm:resizeHandles val="exact"/>
        </dgm:presLayoutVars>
      </dgm:prSet>
      <dgm:spPr/>
    </dgm:pt>
    <dgm:pt modelId="{0AC81DE6-27C3-4273-9E32-780CBA0B4169}" type="pres">
      <dgm:prSet presAssocID="{DC701D0C-FF84-4576-A4AA-6F3335A2FF13}" presName="linNode" presStyleCnt="0"/>
      <dgm:spPr/>
    </dgm:pt>
    <dgm:pt modelId="{6D5E894F-1275-4CB8-B22D-E60F183B2B3F}" type="pres">
      <dgm:prSet presAssocID="{DC701D0C-FF84-4576-A4AA-6F3335A2FF13}" presName="parentText" presStyleLbl="node1" presStyleIdx="0" presStyleCnt="4" custScaleX="66594">
        <dgm:presLayoutVars>
          <dgm:chMax val="1"/>
          <dgm:bulletEnabled val="1"/>
        </dgm:presLayoutVars>
      </dgm:prSet>
      <dgm:spPr/>
    </dgm:pt>
    <dgm:pt modelId="{E22189B4-62C4-4E5A-A6F7-A1C0C920FF51}" type="pres">
      <dgm:prSet presAssocID="{DC701D0C-FF84-4576-A4AA-6F3335A2FF13}" presName="descendantText" presStyleLbl="alignAccFollowNode1" presStyleIdx="0" presStyleCnt="4">
        <dgm:presLayoutVars>
          <dgm:bulletEnabled val="1"/>
        </dgm:presLayoutVars>
      </dgm:prSet>
      <dgm:spPr/>
    </dgm:pt>
    <dgm:pt modelId="{2B118518-0632-4764-B3DB-5405F4F4230E}" type="pres">
      <dgm:prSet presAssocID="{4BA4170B-B0CE-457F-B60E-2DF7C78F64D1}" presName="sp" presStyleCnt="0"/>
      <dgm:spPr/>
    </dgm:pt>
    <dgm:pt modelId="{BFE71066-DF91-47FC-BB95-479C74B3E43D}" type="pres">
      <dgm:prSet presAssocID="{AA5AE167-CF82-4C2D-A8BE-66600EDE71EA}" presName="linNode" presStyleCnt="0"/>
      <dgm:spPr/>
    </dgm:pt>
    <dgm:pt modelId="{7F9446BD-85FE-4EEC-B37F-C6AE2022691F}" type="pres">
      <dgm:prSet presAssocID="{AA5AE167-CF82-4C2D-A8BE-66600EDE71EA}" presName="parentText" presStyleLbl="node1" presStyleIdx="1" presStyleCnt="4" custScaleX="66594">
        <dgm:presLayoutVars>
          <dgm:chMax val="1"/>
          <dgm:bulletEnabled val="1"/>
        </dgm:presLayoutVars>
      </dgm:prSet>
      <dgm:spPr/>
    </dgm:pt>
    <dgm:pt modelId="{F570E581-E0F7-4026-A0EE-F48C7756F0F3}" type="pres">
      <dgm:prSet presAssocID="{AA5AE167-CF82-4C2D-A8BE-66600EDE71EA}" presName="descendantText" presStyleLbl="alignAccFollowNode1" presStyleIdx="1" presStyleCnt="4">
        <dgm:presLayoutVars>
          <dgm:bulletEnabled val="1"/>
        </dgm:presLayoutVars>
      </dgm:prSet>
      <dgm:spPr/>
    </dgm:pt>
    <dgm:pt modelId="{1B95A405-2C36-4FFE-A5AC-6569DB8C2AE2}" type="pres">
      <dgm:prSet presAssocID="{01A6DB5D-475F-45FE-8BA1-1C9ED56E58B2}" presName="sp" presStyleCnt="0"/>
      <dgm:spPr/>
    </dgm:pt>
    <dgm:pt modelId="{FF91463D-2B91-4CBA-B5CB-E2992CB02B12}" type="pres">
      <dgm:prSet presAssocID="{EF17AE5E-4AC4-4A1C-96D3-68951D3AFF89}" presName="linNode" presStyleCnt="0"/>
      <dgm:spPr/>
    </dgm:pt>
    <dgm:pt modelId="{C10C9D98-D184-4DCE-B919-7060F5717D82}" type="pres">
      <dgm:prSet presAssocID="{EF17AE5E-4AC4-4A1C-96D3-68951D3AFF89}" presName="parentText" presStyleLbl="node1" presStyleIdx="2" presStyleCnt="4" custScaleX="66594">
        <dgm:presLayoutVars>
          <dgm:chMax val="1"/>
          <dgm:bulletEnabled val="1"/>
        </dgm:presLayoutVars>
      </dgm:prSet>
      <dgm:spPr/>
    </dgm:pt>
    <dgm:pt modelId="{8CA89A82-BEE7-4538-AC9B-BBD69242F14E}" type="pres">
      <dgm:prSet presAssocID="{EF17AE5E-4AC4-4A1C-96D3-68951D3AFF89}" presName="descendantText" presStyleLbl="alignAccFollowNode1" presStyleIdx="2" presStyleCnt="4">
        <dgm:presLayoutVars>
          <dgm:bulletEnabled val="1"/>
        </dgm:presLayoutVars>
      </dgm:prSet>
      <dgm:spPr/>
    </dgm:pt>
    <dgm:pt modelId="{CB158730-DFE8-4E3C-B12F-2551774E5BE6}" type="pres">
      <dgm:prSet presAssocID="{B6CD66BF-6BA8-4B07-BF7C-EB25FB33F444}" presName="sp" presStyleCnt="0"/>
      <dgm:spPr/>
    </dgm:pt>
    <dgm:pt modelId="{4961D3B0-22FF-44A2-B489-0936B10B38F4}" type="pres">
      <dgm:prSet presAssocID="{2C3DCE7D-2D73-4EEE-B27C-F685E94D756D}" presName="linNode" presStyleCnt="0"/>
      <dgm:spPr/>
    </dgm:pt>
    <dgm:pt modelId="{36F0FFD6-3B56-49DC-B86D-D286C4D13782}" type="pres">
      <dgm:prSet presAssocID="{2C3DCE7D-2D73-4EEE-B27C-F685E94D756D}" presName="parentText" presStyleLbl="node1" presStyleIdx="3" presStyleCnt="4" custScaleX="66594">
        <dgm:presLayoutVars>
          <dgm:chMax val="1"/>
          <dgm:bulletEnabled val="1"/>
        </dgm:presLayoutVars>
      </dgm:prSet>
      <dgm:spPr/>
    </dgm:pt>
    <dgm:pt modelId="{924B1348-4C0A-4C34-82CC-74C062B884DD}" type="pres">
      <dgm:prSet presAssocID="{2C3DCE7D-2D73-4EEE-B27C-F685E94D756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DFF7F04-088C-43CA-88B2-B963CABA822B}" type="presOf" srcId="{EF17AE5E-4AC4-4A1C-96D3-68951D3AFF89}" destId="{C10C9D98-D184-4DCE-B919-7060F5717D82}" srcOrd="0" destOrd="0" presId="urn:microsoft.com/office/officeart/2005/8/layout/vList5"/>
    <dgm:cxn modelId="{5ABB0A17-1ECA-4187-BC1D-615950C8B9C3}" type="presOf" srcId="{01D6BB8A-904B-4BA9-98C5-A827FDCABAA4}" destId="{F570E581-E0F7-4026-A0EE-F48C7756F0F3}" srcOrd="0" destOrd="0" presId="urn:microsoft.com/office/officeart/2005/8/layout/vList5"/>
    <dgm:cxn modelId="{6BCAB931-D577-4A42-9093-BCC9BC697135}" type="presOf" srcId="{D65C8809-542B-4192-8FF6-471066754B1B}" destId="{E22189B4-62C4-4E5A-A6F7-A1C0C920FF51}" srcOrd="0" destOrd="0" presId="urn:microsoft.com/office/officeart/2005/8/layout/vList5"/>
    <dgm:cxn modelId="{3BC98F56-C197-4C09-B8B0-459DEF40FC63}" srcId="{AA5AE167-CF82-4C2D-A8BE-66600EDE71EA}" destId="{01D6BB8A-904B-4BA9-98C5-A827FDCABAA4}" srcOrd="0" destOrd="0" parTransId="{E4CA388A-6878-43C0-8192-0AA8C9B97C28}" sibTransId="{A297A717-F7D8-4E32-8198-1560DC4772CE}"/>
    <dgm:cxn modelId="{645BE189-83CF-4288-B652-78D2A53A9316}" srcId="{2C3DCE7D-2D73-4EEE-B27C-F685E94D756D}" destId="{DE035082-E720-499F-8D52-27980D7C03BD}" srcOrd="0" destOrd="0" parTransId="{9D127976-8E62-4B1F-945C-D6EC0EC52C2A}" sibTransId="{8EFABEF4-436F-4FB4-B090-A0BF7E09878E}"/>
    <dgm:cxn modelId="{4413038F-AB14-414F-B15E-E3E9CAD10482}" type="presOf" srcId="{867686D5-F56D-4045-B946-9167BD95D321}" destId="{7BB222DE-38F4-437F-865C-6F84DB138462}" srcOrd="0" destOrd="0" presId="urn:microsoft.com/office/officeart/2005/8/layout/vList5"/>
    <dgm:cxn modelId="{2A33DC93-AF5F-4BCB-8F35-BD05C4DA2F87}" srcId="{DC701D0C-FF84-4576-A4AA-6F3335A2FF13}" destId="{D65C8809-542B-4192-8FF6-471066754B1B}" srcOrd="0" destOrd="0" parTransId="{52EF293B-6AC7-4F8F-9F5E-2D05703BC7B3}" sibTransId="{BB6D21B5-5817-4669-8B47-336613C3DCDD}"/>
    <dgm:cxn modelId="{9E39F3A8-FB2A-4DA6-B7C2-30D424B94134}" type="presOf" srcId="{2C3DCE7D-2D73-4EEE-B27C-F685E94D756D}" destId="{36F0FFD6-3B56-49DC-B86D-D286C4D13782}" srcOrd="0" destOrd="0" presId="urn:microsoft.com/office/officeart/2005/8/layout/vList5"/>
    <dgm:cxn modelId="{0D2422A9-8D51-4B94-9A57-E76C82E51FEF}" srcId="{867686D5-F56D-4045-B946-9167BD95D321}" destId="{EF17AE5E-4AC4-4A1C-96D3-68951D3AFF89}" srcOrd="2" destOrd="0" parTransId="{EBE140E6-A1A8-4BDC-B689-8C76A8263BB3}" sibTransId="{B6CD66BF-6BA8-4B07-BF7C-EB25FB33F444}"/>
    <dgm:cxn modelId="{479C5DAA-C1C0-4988-94DF-A53211167539}" type="presOf" srcId="{650F683B-F3D9-4F0D-B71A-F23536503691}" destId="{8CA89A82-BEE7-4538-AC9B-BBD69242F14E}" srcOrd="0" destOrd="0" presId="urn:microsoft.com/office/officeart/2005/8/layout/vList5"/>
    <dgm:cxn modelId="{F8DAAFAB-3634-49D1-9EE6-5E56EE72FDB5}" type="presOf" srcId="{DE035082-E720-499F-8D52-27980D7C03BD}" destId="{924B1348-4C0A-4C34-82CC-74C062B884DD}" srcOrd="0" destOrd="0" presId="urn:microsoft.com/office/officeart/2005/8/layout/vList5"/>
    <dgm:cxn modelId="{97A91FAC-4B93-4F3A-ACAA-68F5BA5C98BD}" srcId="{EF17AE5E-4AC4-4A1C-96D3-68951D3AFF89}" destId="{650F683B-F3D9-4F0D-B71A-F23536503691}" srcOrd="0" destOrd="0" parTransId="{411DF8C3-8677-4C5E-BFC8-D4772941B613}" sibTransId="{086DAF3A-7E0B-455D-8DA6-AF5EAAF6EA57}"/>
    <dgm:cxn modelId="{E76FA7B0-4902-4469-8AF1-B92E9D8B760E}" type="presOf" srcId="{AA5AE167-CF82-4C2D-A8BE-66600EDE71EA}" destId="{7F9446BD-85FE-4EEC-B37F-C6AE2022691F}" srcOrd="0" destOrd="0" presId="urn:microsoft.com/office/officeart/2005/8/layout/vList5"/>
    <dgm:cxn modelId="{FF423AC0-88E2-4AAE-A68D-6B4DFDA1C599}" srcId="{867686D5-F56D-4045-B946-9167BD95D321}" destId="{AA5AE167-CF82-4C2D-A8BE-66600EDE71EA}" srcOrd="1" destOrd="0" parTransId="{65451081-8A73-4D07-85C2-229FF007EAA0}" sibTransId="{01A6DB5D-475F-45FE-8BA1-1C9ED56E58B2}"/>
    <dgm:cxn modelId="{642340D8-69A1-4099-9CFF-5DF7302FC4B7}" srcId="{867686D5-F56D-4045-B946-9167BD95D321}" destId="{2C3DCE7D-2D73-4EEE-B27C-F685E94D756D}" srcOrd="3" destOrd="0" parTransId="{962F9240-40CB-4863-9C30-EBEACA4B7FD9}" sibTransId="{D3C1B02E-CD5E-4C7C-8DD6-A2FBDB4189EC}"/>
    <dgm:cxn modelId="{390D8DFC-B595-467D-9497-A77257094981}" srcId="{867686D5-F56D-4045-B946-9167BD95D321}" destId="{DC701D0C-FF84-4576-A4AA-6F3335A2FF13}" srcOrd="0" destOrd="0" parTransId="{EF4CE807-32AD-4CFD-AFEC-46C78A4A747F}" sibTransId="{4BA4170B-B0CE-457F-B60E-2DF7C78F64D1}"/>
    <dgm:cxn modelId="{DC9944FD-064F-4BDB-BB30-DA27D7D60B76}" type="presOf" srcId="{DC701D0C-FF84-4576-A4AA-6F3335A2FF13}" destId="{6D5E894F-1275-4CB8-B22D-E60F183B2B3F}" srcOrd="0" destOrd="0" presId="urn:microsoft.com/office/officeart/2005/8/layout/vList5"/>
    <dgm:cxn modelId="{CB051484-4D8E-47EB-861B-C4BB1D6C4729}" type="presParOf" srcId="{7BB222DE-38F4-437F-865C-6F84DB138462}" destId="{0AC81DE6-27C3-4273-9E32-780CBA0B4169}" srcOrd="0" destOrd="0" presId="urn:microsoft.com/office/officeart/2005/8/layout/vList5"/>
    <dgm:cxn modelId="{05A794DB-505F-4A76-9806-38A3F0037E91}" type="presParOf" srcId="{0AC81DE6-27C3-4273-9E32-780CBA0B4169}" destId="{6D5E894F-1275-4CB8-B22D-E60F183B2B3F}" srcOrd="0" destOrd="0" presId="urn:microsoft.com/office/officeart/2005/8/layout/vList5"/>
    <dgm:cxn modelId="{1C98AF38-4639-4453-8FD9-F636BCD92D81}" type="presParOf" srcId="{0AC81DE6-27C3-4273-9E32-780CBA0B4169}" destId="{E22189B4-62C4-4E5A-A6F7-A1C0C920FF51}" srcOrd="1" destOrd="0" presId="urn:microsoft.com/office/officeart/2005/8/layout/vList5"/>
    <dgm:cxn modelId="{30BF5DEE-DF67-40EA-8A41-8FE031EDED5E}" type="presParOf" srcId="{7BB222DE-38F4-437F-865C-6F84DB138462}" destId="{2B118518-0632-4764-B3DB-5405F4F4230E}" srcOrd="1" destOrd="0" presId="urn:microsoft.com/office/officeart/2005/8/layout/vList5"/>
    <dgm:cxn modelId="{8485B61A-A34C-4FB1-A6CB-57B1C18796AF}" type="presParOf" srcId="{7BB222DE-38F4-437F-865C-6F84DB138462}" destId="{BFE71066-DF91-47FC-BB95-479C74B3E43D}" srcOrd="2" destOrd="0" presId="urn:microsoft.com/office/officeart/2005/8/layout/vList5"/>
    <dgm:cxn modelId="{19DAD182-2877-4500-92B7-1AAEE88A5A9B}" type="presParOf" srcId="{BFE71066-DF91-47FC-BB95-479C74B3E43D}" destId="{7F9446BD-85FE-4EEC-B37F-C6AE2022691F}" srcOrd="0" destOrd="0" presId="urn:microsoft.com/office/officeart/2005/8/layout/vList5"/>
    <dgm:cxn modelId="{BF344010-7E85-4534-98E4-CE9C0B1F19E0}" type="presParOf" srcId="{BFE71066-DF91-47FC-BB95-479C74B3E43D}" destId="{F570E581-E0F7-4026-A0EE-F48C7756F0F3}" srcOrd="1" destOrd="0" presId="urn:microsoft.com/office/officeart/2005/8/layout/vList5"/>
    <dgm:cxn modelId="{FA1F5081-3317-4492-8DEF-C004C5AF503E}" type="presParOf" srcId="{7BB222DE-38F4-437F-865C-6F84DB138462}" destId="{1B95A405-2C36-4FFE-A5AC-6569DB8C2AE2}" srcOrd="3" destOrd="0" presId="urn:microsoft.com/office/officeart/2005/8/layout/vList5"/>
    <dgm:cxn modelId="{5413FE69-8769-4F0E-9DBA-4E9A93348897}" type="presParOf" srcId="{7BB222DE-38F4-437F-865C-6F84DB138462}" destId="{FF91463D-2B91-4CBA-B5CB-E2992CB02B12}" srcOrd="4" destOrd="0" presId="urn:microsoft.com/office/officeart/2005/8/layout/vList5"/>
    <dgm:cxn modelId="{2301BAB5-D26E-4320-BF3B-CEA08B2DCEFB}" type="presParOf" srcId="{FF91463D-2B91-4CBA-B5CB-E2992CB02B12}" destId="{C10C9D98-D184-4DCE-B919-7060F5717D82}" srcOrd="0" destOrd="0" presId="urn:microsoft.com/office/officeart/2005/8/layout/vList5"/>
    <dgm:cxn modelId="{98DDB875-80EB-417E-B18A-6916830ACD75}" type="presParOf" srcId="{FF91463D-2B91-4CBA-B5CB-E2992CB02B12}" destId="{8CA89A82-BEE7-4538-AC9B-BBD69242F14E}" srcOrd="1" destOrd="0" presId="urn:microsoft.com/office/officeart/2005/8/layout/vList5"/>
    <dgm:cxn modelId="{BBF3A5EE-24E2-416C-B245-ADA18A272A58}" type="presParOf" srcId="{7BB222DE-38F4-437F-865C-6F84DB138462}" destId="{CB158730-DFE8-4E3C-B12F-2551774E5BE6}" srcOrd="5" destOrd="0" presId="urn:microsoft.com/office/officeart/2005/8/layout/vList5"/>
    <dgm:cxn modelId="{CEF1BCD5-0DB3-472D-BDC2-64904BE9067A}" type="presParOf" srcId="{7BB222DE-38F4-437F-865C-6F84DB138462}" destId="{4961D3B0-22FF-44A2-B489-0936B10B38F4}" srcOrd="6" destOrd="0" presId="urn:microsoft.com/office/officeart/2005/8/layout/vList5"/>
    <dgm:cxn modelId="{F20C20F7-EEE0-4A29-9F9D-2F48DF1601AB}" type="presParOf" srcId="{4961D3B0-22FF-44A2-B489-0936B10B38F4}" destId="{36F0FFD6-3B56-49DC-B86D-D286C4D13782}" srcOrd="0" destOrd="0" presId="urn:microsoft.com/office/officeart/2005/8/layout/vList5"/>
    <dgm:cxn modelId="{AD276708-38BA-4FB5-80FB-3CEF5F07C850}" type="presParOf" srcId="{4961D3B0-22FF-44A2-B489-0936B10B38F4}" destId="{924B1348-4C0A-4C34-82CC-74C062B88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89B4-62C4-4E5A-A6F7-A1C0C920FF51}">
      <dsp:nvSpPr>
        <dsp:cNvPr id="0" name=""/>
        <dsp:cNvSpPr/>
      </dsp:nvSpPr>
      <dsp:spPr>
        <a:xfrm rot="5400000">
          <a:off x="5951173" y="-2841672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A matrix containing independent variables</a:t>
          </a:r>
          <a:endParaRPr lang="en-GB" sz="2000" b="0" kern="1200" dirty="0"/>
        </a:p>
      </dsp:txBody>
      <dsp:txXfrm rot="-5400000">
        <a:off x="3029882" y="110079"/>
        <a:ext cx="6436106" cy="563063"/>
      </dsp:txXfrm>
    </dsp:sp>
    <dsp:sp modelId="{6D5E894F-1275-4CB8-B22D-E60F183B2B3F}">
      <dsp:nvSpPr>
        <dsp:cNvPr id="0" name=""/>
        <dsp:cNvSpPr/>
      </dsp:nvSpPr>
      <dsp:spPr>
        <a:xfrm>
          <a:off x="607562" y="1621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x</a:t>
          </a:r>
        </a:p>
      </dsp:txBody>
      <dsp:txXfrm>
        <a:off x="645637" y="39696"/>
        <a:ext cx="2346169" cy="703828"/>
      </dsp:txXfrm>
    </dsp:sp>
    <dsp:sp modelId="{F570E581-E0F7-4026-A0EE-F48C7756F0F3}">
      <dsp:nvSpPr>
        <dsp:cNvPr id="0" name=""/>
        <dsp:cNvSpPr/>
      </dsp:nvSpPr>
      <dsp:spPr>
        <a:xfrm rot="5400000">
          <a:off x="5951173" y="-2022694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A vector containing response variable</a:t>
          </a:r>
        </a:p>
      </dsp:txBody>
      <dsp:txXfrm rot="-5400000">
        <a:off x="3029882" y="929057"/>
        <a:ext cx="6436106" cy="563063"/>
      </dsp:txXfrm>
    </dsp:sp>
    <dsp:sp modelId="{7F9446BD-85FE-4EEC-B37F-C6AE2022691F}">
      <dsp:nvSpPr>
        <dsp:cNvPr id="0" name=""/>
        <dsp:cNvSpPr/>
      </dsp:nvSpPr>
      <dsp:spPr>
        <a:xfrm>
          <a:off x="607562" y="820599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y</a:t>
          </a:r>
          <a:endParaRPr lang="en-GB" sz="2000" b="0" kern="1200" dirty="0"/>
        </a:p>
      </dsp:txBody>
      <dsp:txXfrm>
        <a:off x="645637" y="858674"/>
        <a:ext cx="2346169" cy="703828"/>
      </dsp:txXfrm>
    </dsp:sp>
    <dsp:sp modelId="{8CA89A82-BEE7-4538-AC9B-BBD69242F14E}">
      <dsp:nvSpPr>
        <dsp:cNvPr id="0" name=""/>
        <dsp:cNvSpPr/>
      </dsp:nvSpPr>
      <dsp:spPr>
        <a:xfrm rot="5400000">
          <a:off x="5951173" y="-1203716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A value or a sequence of values for shrinkage parameter</a:t>
          </a:r>
        </a:p>
      </dsp:txBody>
      <dsp:txXfrm rot="-5400000">
        <a:off x="3029882" y="1748035"/>
        <a:ext cx="6436106" cy="563063"/>
      </dsp:txXfrm>
    </dsp:sp>
    <dsp:sp modelId="{C10C9D98-D184-4DCE-B919-7060F5717D82}">
      <dsp:nvSpPr>
        <dsp:cNvPr id="0" name=""/>
        <dsp:cNvSpPr/>
      </dsp:nvSpPr>
      <dsp:spPr>
        <a:xfrm>
          <a:off x="607562" y="1639577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lambda</a:t>
          </a:r>
          <a:endParaRPr lang="en-GB" sz="2000" b="0" kern="1200" dirty="0"/>
        </a:p>
      </dsp:txBody>
      <dsp:txXfrm>
        <a:off x="645637" y="1677652"/>
        <a:ext cx="2346169" cy="703828"/>
      </dsp:txXfrm>
    </dsp:sp>
    <dsp:sp modelId="{924B1348-4C0A-4C34-82CC-74C062B884DD}">
      <dsp:nvSpPr>
        <dsp:cNvPr id="0" name=""/>
        <dsp:cNvSpPr/>
      </dsp:nvSpPr>
      <dsp:spPr>
        <a:xfrm rot="5400000">
          <a:off x="5951173" y="-384738"/>
          <a:ext cx="623983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Creates a trade-off between LASSO and ridge regression</a:t>
          </a:r>
        </a:p>
      </dsp:txBody>
      <dsp:txXfrm rot="-5400000">
        <a:off x="3029882" y="2567013"/>
        <a:ext cx="6436106" cy="563063"/>
      </dsp:txXfrm>
    </dsp:sp>
    <dsp:sp modelId="{36F0FFD6-3B56-49DC-B86D-D286C4D13782}">
      <dsp:nvSpPr>
        <dsp:cNvPr id="0" name=""/>
        <dsp:cNvSpPr/>
      </dsp:nvSpPr>
      <dsp:spPr>
        <a:xfrm>
          <a:off x="607562" y="2458555"/>
          <a:ext cx="2422319" cy="779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alpha</a:t>
          </a:r>
        </a:p>
      </dsp:txBody>
      <dsp:txXfrm>
        <a:off x="645637" y="2496630"/>
        <a:ext cx="2346169" cy="70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glmnet/glmne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digilan/AdvMLFinance_LASSO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Advances of Machine Learning in Finance</a:t>
            </a:r>
            <a:r>
              <a:rPr lang="en-GB" dirty="0"/>
              <a:t>:</a:t>
            </a:r>
            <a:br>
              <a:rPr lang="fa-IR" dirty="0"/>
            </a:br>
            <a:r>
              <a:rPr lang="en-US" sz="4000" i="1" dirty="0"/>
              <a:t>OLS and LASSO regressions in R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  <a:p>
            <a:endParaRPr lang="fa-IR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3" y="2015732"/>
                <a:ext cx="10605052" cy="4037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fact, the </a:t>
                </a:r>
                <a:r>
                  <a:rPr lang="en-US" dirty="0" err="1"/>
                  <a:t>glmnet</a:t>
                </a:r>
                <a:r>
                  <a:rPr lang="en-US" dirty="0"/>
                  <a:t> package is developed for </a:t>
                </a:r>
                <a:r>
                  <a:rPr lang="en-US" dirty="0">
                    <a:solidFill>
                      <a:srgbClr val="FF0000"/>
                    </a:solidFill>
                  </a:rPr>
                  <a:t>Elastic Net </a:t>
                </a:r>
                <a:r>
                  <a:rPr lang="en-US" dirty="0"/>
                  <a:t>regression</a:t>
                </a:r>
              </a:p>
              <a:p>
                <a:r>
                  <a:rPr lang="en-US" dirty="0"/>
                  <a:t>In the Elastic Net approach, regression coefficients are estimated by minimizing the following objective function: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limLow>
                            <m:limLow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𝐿𝐴𝑆𝑆𝑂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𝑝𝑒𝑛𝑎𝑙𝑡𝑦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𝑡𝑒𝑟𝑚</m:t>
                                  </m:r>
                                </m:e>
                              </m:eqArr>
                            </m:lim>
                          </m:limLow>
                        </m:e>
                      </m:nary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groupChr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𝑟𝑖𝑑𝑔𝑒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𝑝𝑒𝑛𝑎𝑙𝑡𝑦</m:t>
                                  </m:r>
                                </m:e>
                                <m:e>
                                  <m:r>
                                    <a:rPr lang="en-GB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𝑡𝑒𝑟𝑚</m:t>
                                  </m:r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Elastic Net penalty is a combination of LASSO and ridge penalty functions.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3" y="2015732"/>
                <a:ext cx="10605052" cy="4037749"/>
              </a:xfrm>
              <a:blipFill>
                <a:blip r:embed="rId2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6372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Instead of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GB" dirty="0" err="1"/>
                  <a:t>glmnet</a:t>
                </a:r>
                <a:r>
                  <a:rPr lang="en-GB" dirty="0"/>
                  <a:t> package has a single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another parameter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Precisely, the </a:t>
                </a:r>
                <a:r>
                  <a:rPr lang="en-US" dirty="0" err="1"/>
                  <a:t>glmnet</a:t>
                </a:r>
                <a:r>
                  <a:rPr lang="en-US" dirty="0"/>
                  <a:t> package utilizes the following objective function to estimate regression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any value in [0, 1]: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were left with ridge regression  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we were left with LASSO regression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how much of the penalty to apply. For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were left with OLS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82" y="2015732"/>
                <a:ext cx="10634869" cy="4037749"/>
              </a:xfrm>
              <a:blipFill>
                <a:blip r:embed="rId2"/>
                <a:stretch>
                  <a:fillRect l="-401" t="-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068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747" y="1982963"/>
            <a:ext cx="9683254" cy="557731"/>
          </a:xfrm>
        </p:spPr>
        <p:txBody>
          <a:bodyPr>
            <a:noAutofit/>
          </a:bodyPr>
          <a:lstStyle/>
          <a:p>
            <a:r>
              <a:rPr lang="en-GB" sz="1800" dirty="0"/>
              <a:t>The main functions in the </a:t>
            </a:r>
            <a:r>
              <a:rPr lang="en-GB" sz="1800" dirty="0" err="1"/>
              <a:t>glmnet</a:t>
            </a:r>
            <a:r>
              <a:rPr lang="en-GB" sz="1800" dirty="0"/>
              <a:t> package is </a:t>
            </a:r>
            <a:r>
              <a:rPr lang="en-GB" sz="1800" dirty="0" err="1">
                <a:solidFill>
                  <a:srgbClr val="FF0000"/>
                </a:solidFill>
              </a:rPr>
              <a:t>glmnet</a:t>
            </a:r>
            <a:r>
              <a:rPr lang="en-GB" sz="1800" dirty="0"/>
              <a:t> and </a:t>
            </a:r>
            <a:r>
              <a:rPr lang="en-GB" sz="1800" dirty="0" err="1">
                <a:solidFill>
                  <a:srgbClr val="FF0000"/>
                </a:solidFill>
              </a:rPr>
              <a:t>cv.glmnet</a:t>
            </a:r>
            <a:r>
              <a:rPr lang="en-GB" sz="1800" dirty="0"/>
              <a:t> with the following main arguments:</a:t>
            </a:r>
          </a:p>
          <a:p>
            <a:endParaRPr lang="en-GB" sz="1800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11697D-F03E-3835-21AC-929A3DA09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503172"/>
              </p:ext>
            </p:extLst>
          </p:nvPr>
        </p:nvGraphicFramePr>
        <p:xfrm>
          <a:off x="1365747" y="2723322"/>
          <a:ext cx="10104010" cy="324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CB01B2-B7E4-D0AB-E33E-49370856F41A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1877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glmnet</a:t>
            </a:r>
            <a:r>
              <a:rPr lang="en-GB" b="1" dirty="0"/>
              <a:t>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GB" dirty="0"/>
              <a:t>To install the package and load it, run the following codes: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(“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https://cran.r-project.org/web/packages/glmnet/glmnet.pdf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04898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3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7595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dataset consists of 2,519 observations from US industrial firms in 2017.</a:t>
            </a:r>
            <a:endParaRPr lang="fa-IR" dirty="0"/>
          </a:p>
          <a:p>
            <a:r>
              <a:rPr lang="en-GB" dirty="0"/>
              <a:t>Dependent variable is cash-to-asset ratio</a:t>
            </a:r>
          </a:p>
          <a:p>
            <a:r>
              <a:rPr lang="en-GB" dirty="0"/>
              <a:t>There exist 12 explanatory variables including: firm size, market-to-book ratio, leverage, dividends, R&amp;D, net working capital, capital expenditure, tangible assets, firm age, sales growth, cash flow, and cash flow volatility.</a:t>
            </a:r>
          </a:p>
          <a:p>
            <a:r>
              <a:rPr lang="en-GB" dirty="0"/>
              <a:t>We use LASSO and OLS regression to predict cash ratio and compare their out-of-sample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7702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5019260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read.csv("C:/cash.csv")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head(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tail(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dim(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1341B-A5A9-29AA-6056-0EDAAF89601C}"/>
              </a:ext>
            </a:extLst>
          </p:cNvPr>
          <p:cNvSpPr txBox="1">
            <a:spLocks/>
          </p:cNvSpPr>
          <p:nvPr/>
        </p:nvSpPr>
        <p:spPr>
          <a:xfrm>
            <a:off x="7513982" y="2015732"/>
            <a:ext cx="4585251" cy="33812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We assume that your data is in a csv file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read.csv </a:t>
            </a:r>
            <a:r>
              <a:rPr lang="en-GB" dirty="0"/>
              <a:t>is a function to read csv files.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Put the path of your file between “ “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dirty="0"/>
              <a:t>Use \\ or / to separate paths.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FF0000"/>
                </a:solidFill>
              </a:rPr>
              <a:t>tail</a:t>
            </a:r>
            <a:r>
              <a:rPr lang="en-GB" sz="2000" dirty="0"/>
              <a:t> are built-in functions to print the first and last rows of a </a:t>
            </a:r>
            <a:r>
              <a:rPr lang="en-GB" sz="2000" dirty="0" err="1"/>
              <a:t>data.frame</a:t>
            </a:r>
            <a:r>
              <a:rPr lang="en-GB" sz="2000" dirty="0"/>
              <a:t>, respectively.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dim</a:t>
            </a:r>
            <a:r>
              <a:rPr lang="en-GB" dirty="0"/>
              <a:t> is a function to see the dimensions of a </a:t>
            </a:r>
            <a:r>
              <a:rPr lang="en-GB" dirty="0" err="1"/>
              <a:t>data.frame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301C3-1738-EC7C-6BE0-59AB7B9C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3" y="4034606"/>
            <a:ext cx="64579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5019260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solidFill>
                  <a:srgbClr val="FF0000"/>
                </a:solidFill>
              </a:rPr>
              <a:t>set.seed</a:t>
            </a:r>
            <a:r>
              <a:rPr lang="en-GB" dirty="0">
                <a:solidFill>
                  <a:srgbClr val="FF0000"/>
                </a:solidFill>
              </a:rPr>
              <a:t> 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FF0000"/>
                </a:solidFill>
              </a:rPr>
              <a:t>train &lt;- sample (1: </a:t>
            </a:r>
            <a:r>
              <a:rPr lang="en-GB" dirty="0" err="1">
                <a:solidFill>
                  <a:srgbClr val="FF0000"/>
                </a:solidFill>
              </a:rPr>
              <a:t>nrow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), 0.8*</a:t>
            </a:r>
            <a:r>
              <a:rPr lang="en-GB" dirty="0" err="1">
                <a:solidFill>
                  <a:srgbClr val="FF0000"/>
                </a:solidFill>
              </a:rPr>
              <a:t>nrow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71341B-A5A9-29AA-6056-0EDAAF89601C}"/>
              </a:ext>
            </a:extLst>
          </p:cNvPr>
          <p:cNvSpPr txBox="1">
            <a:spLocks/>
          </p:cNvSpPr>
          <p:nvPr/>
        </p:nvSpPr>
        <p:spPr>
          <a:xfrm>
            <a:off x="6649277" y="1331843"/>
            <a:ext cx="4585251" cy="46515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For the purpose of comparison, we need to split the dataset into training and test sets.</a:t>
            </a: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/>
              <a:t>The training set is used to fitting the model. The test set is used to prediction.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set.seed</a:t>
            </a:r>
            <a:r>
              <a:rPr lang="en-GB" sz="1800" dirty="0">
                <a:solidFill>
                  <a:srgbClr val="FF0000"/>
                </a:solidFill>
              </a:rPr>
              <a:t> (1) </a:t>
            </a:r>
            <a:r>
              <a:rPr lang="en-GB" sz="1800" dirty="0"/>
              <a:t>is a built-in function to reproduce the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sample </a:t>
            </a:r>
            <a:r>
              <a:rPr lang="en-GB" sz="1800" dirty="0"/>
              <a:t>is functions to draw random sample without replacement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nrow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gives the number of rows of the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train</a:t>
            </a:r>
            <a:r>
              <a:rPr lang="en-GB" sz="1800" dirty="0"/>
              <a:t> contains the indexes of observations from the training set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We are using 80% (20%) of data for fitting (predicting)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5993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4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 &amp; LASSO regression in R </a:t>
            </a:r>
          </a:p>
        </p:txBody>
      </p:sp>
    </p:spTree>
    <p:extLst>
      <p:ext uri="{BB962C8B-B14F-4D97-AF65-F5344CB8AC3E}">
        <p14:creationId xmlns:p14="http://schemas.microsoft.com/office/powerpoint/2010/main" val="309980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OLS regression- </a:t>
            </a:r>
            <a:r>
              <a:rPr lang="en-GB" b="1" i="1" dirty="0"/>
              <a:t>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433175"/>
            <a:ext cx="48956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ols.lm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>
                <a:solidFill>
                  <a:srgbClr val="FF0000"/>
                </a:solidFill>
              </a:rPr>
              <a:t>( CASH_ASSET ~ SIZE + MTB + LEV + DIV + CFO + VOL + RD + LIQ + CAPEX + TANG + AGE + SG, data=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[train, ])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summary(</a:t>
            </a:r>
            <a:r>
              <a:rPr lang="en-GB" dirty="0" err="1">
                <a:solidFill>
                  <a:srgbClr val="FF0000"/>
                </a:solidFill>
              </a:rPr>
              <a:t>ols.lm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6756369" y="2136338"/>
            <a:ext cx="4895603" cy="2585323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As the starting point, we fit the OLS regression using training set: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is a built-in function to fit an OLS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summary </a:t>
            </a:r>
            <a:r>
              <a:rPr lang="en-GB" dirty="0"/>
              <a:t>is a generic function to get results of a fitted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6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959628"/>
            <a:ext cx="9520158" cy="22809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Section 1: </a:t>
            </a:r>
            <a:r>
              <a:rPr lang="en-GB" sz="1800" b="1" dirty="0"/>
              <a:t>LASSO theory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2</a:t>
            </a:r>
            <a:r>
              <a:rPr lang="en-GB" sz="1800" b="1" dirty="0"/>
              <a:t>: The packages</a:t>
            </a:r>
          </a:p>
          <a:p>
            <a:r>
              <a:rPr lang="en-GB" sz="1800" b="1" dirty="0">
                <a:solidFill>
                  <a:srgbClr val="0070C0"/>
                </a:solidFill>
              </a:rPr>
              <a:t>Section 3</a:t>
            </a:r>
            <a:r>
              <a:rPr lang="en-GB" sz="1800" b="1" dirty="0"/>
              <a:t>: Data</a:t>
            </a:r>
          </a:p>
          <a:p>
            <a:r>
              <a:rPr lang="en-GB" sz="1800" b="1" dirty="0">
                <a:solidFill>
                  <a:schemeClr val="accent1"/>
                </a:solidFill>
              </a:rPr>
              <a:t>Section 4: </a:t>
            </a:r>
            <a:r>
              <a:rPr lang="en-GB" sz="1800" b="1" dirty="0"/>
              <a:t>OLS &amp; LASSO regression in 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82346-7C85-B2CA-9224-04E41DCF6A62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OLS regression- </a:t>
            </a:r>
            <a:r>
              <a:rPr lang="en-GB" b="1" i="1" dirty="0"/>
              <a:t>predicting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200397" y="2433175"/>
            <a:ext cx="5429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pred.ols</a:t>
            </a:r>
            <a:r>
              <a:rPr lang="en-GB" sz="1600" dirty="0">
                <a:solidFill>
                  <a:srgbClr val="FF0000"/>
                </a:solidFill>
              </a:rPr>
              <a:t>&lt;- predict(</a:t>
            </a:r>
            <a:r>
              <a:rPr lang="en-GB" sz="1600" dirty="0" err="1">
                <a:solidFill>
                  <a:srgbClr val="FF0000"/>
                </a:solidFill>
              </a:rPr>
              <a:t>ols.lm</a:t>
            </a:r>
            <a:r>
              <a:rPr lang="en-GB" sz="1600" dirty="0">
                <a:solidFill>
                  <a:srgbClr val="FF0000"/>
                </a:solidFill>
              </a:rPr>
              <a:t>, </a:t>
            </a:r>
            <a:r>
              <a:rPr lang="en-GB" sz="1600" dirty="0" err="1">
                <a:solidFill>
                  <a:srgbClr val="FF0000"/>
                </a:solidFill>
              </a:rPr>
              <a:t>newdata</a:t>
            </a:r>
            <a:r>
              <a:rPr lang="en-GB" sz="1600" dirty="0">
                <a:solidFill>
                  <a:srgbClr val="FF0000"/>
                </a:solidFill>
              </a:rPr>
              <a:t>=</a:t>
            </a:r>
            <a:r>
              <a:rPr lang="en-GB" sz="1600" dirty="0" err="1">
                <a:solidFill>
                  <a:srgbClr val="FF0000"/>
                </a:solidFill>
              </a:rPr>
              <a:t>mydata</a:t>
            </a:r>
            <a:r>
              <a:rPr lang="en-GB" sz="1600" dirty="0">
                <a:solidFill>
                  <a:srgbClr val="FF0000"/>
                </a:solidFill>
              </a:rPr>
              <a:t>[ -train, ])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mean((</a:t>
            </a:r>
            <a:r>
              <a:rPr lang="en-GB" sz="1600" dirty="0" err="1">
                <a:solidFill>
                  <a:srgbClr val="FF0000"/>
                </a:solidFill>
              </a:rPr>
              <a:t>mydata$CASH_ASSET</a:t>
            </a:r>
            <a:r>
              <a:rPr lang="en-GB" sz="1600" dirty="0">
                <a:solidFill>
                  <a:srgbClr val="FF0000"/>
                </a:solidFill>
              </a:rPr>
              <a:t>[ -train ] - </a:t>
            </a:r>
            <a:r>
              <a:rPr lang="en-GB" sz="1600" dirty="0" err="1">
                <a:solidFill>
                  <a:srgbClr val="FF0000"/>
                </a:solidFill>
              </a:rPr>
              <a:t>pred.ols</a:t>
            </a:r>
            <a:r>
              <a:rPr lang="en-GB" sz="1600" dirty="0">
                <a:solidFill>
                  <a:srgbClr val="FF0000"/>
                </a:solidFill>
              </a:rPr>
              <a:t> )^2)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88928-9D55-8981-4757-F2CC2D7C45A4}"/>
              </a:ext>
            </a:extLst>
          </p:cNvPr>
          <p:cNvSpPr txBox="1"/>
          <p:nvPr/>
        </p:nvSpPr>
        <p:spPr>
          <a:xfrm>
            <a:off x="7247283" y="1807430"/>
            <a:ext cx="4385883" cy="424731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Here, we predict using OLS regression based on the test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predict </a:t>
            </a:r>
            <a:r>
              <a:rPr lang="en-GB" dirty="0"/>
              <a:t>is a built-in function to predict from a fitted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newdata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dirty="0"/>
              <a:t>is the argument that introduces the test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second row computes the mean squared errors (MSE) for the OLS regression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D9CBF-17A6-F70F-1E4C-AB654599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2" y="4087326"/>
            <a:ext cx="5905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regression- </a:t>
            </a:r>
            <a:r>
              <a:rPr lang="en-GB" b="1" i="1" dirty="0"/>
              <a:t>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076213" y="2306494"/>
            <a:ext cx="48956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x&lt;- </a:t>
            </a:r>
            <a:r>
              <a:rPr lang="en-GB" dirty="0" err="1">
                <a:solidFill>
                  <a:srgbClr val="FF0000"/>
                </a:solidFill>
              </a:rPr>
              <a:t>as.matrix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[,4:15])</a:t>
            </a:r>
          </a:p>
          <a:p>
            <a:r>
              <a:rPr lang="en-GB" dirty="0">
                <a:solidFill>
                  <a:srgbClr val="FF0000"/>
                </a:solidFill>
              </a:rPr>
              <a:t>y&lt;- </a:t>
            </a:r>
            <a:r>
              <a:rPr lang="en-GB" dirty="0" err="1">
                <a:solidFill>
                  <a:srgbClr val="FF0000"/>
                </a:solidFill>
              </a:rPr>
              <a:t>mydata$CASH_ASSET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lam.grid</a:t>
            </a:r>
            <a:r>
              <a:rPr lang="en-GB" dirty="0">
                <a:solidFill>
                  <a:srgbClr val="FF0000"/>
                </a:solidFill>
              </a:rPr>
              <a:t> &lt;- 10^ </a:t>
            </a:r>
            <a:r>
              <a:rPr lang="en-GB" dirty="0" err="1">
                <a:solidFill>
                  <a:srgbClr val="FF0000"/>
                </a:solidFill>
              </a:rPr>
              <a:t>seq</a:t>
            </a:r>
            <a:r>
              <a:rPr lang="en-GB" dirty="0">
                <a:solidFill>
                  <a:srgbClr val="FF0000"/>
                </a:solidFill>
              </a:rPr>
              <a:t> (10,-2, length =100)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set.seed</a:t>
            </a:r>
            <a:r>
              <a:rPr lang="en-GB" dirty="0">
                <a:solidFill>
                  <a:srgbClr val="FF0000"/>
                </a:solidFill>
              </a:rPr>
              <a:t>(1)</a:t>
            </a:r>
          </a:p>
          <a:p>
            <a:r>
              <a:rPr lang="en-GB" dirty="0" err="1">
                <a:solidFill>
                  <a:srgbClr val="FF0000"/>
                </a:solidFill>
              </a:rPr>
              <a:t>lasso.glmnet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(x=x[train,], y=y[train], alpha=1, lambda=grid 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&lt;- </a:t>
            </a:r>
            <a:r>
              <a:rPr lang="en-GB" dirty="0" err="1">
                <a:solidFill>
                  <a:srgbClr val="FF0000"/>
                </a:solidFill>
              </a:rPr>
              <a:t>lasso.cv.glmnet$lambda.min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3FC4-8E29-5A07-F4F5-558F350303B1}"/>
              </a:ext>
            </a:extLst>
          </p:cNvPr>
          <p:cNvSpPr txBox="1"/>
          <p:nvPr/>
        </p:nvSpPr>
        <p:spPr>
          <a:xfrm>
            <a:off x="5971816" y="2050625"/>
            <a:ext cx="61026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contrast to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function, we need to introduce independents as matrix and dependent variable as a vector to </a:t>
            </a:r>
            <a:r>
              <a:rPr lang="en-GB" dirty="0" err="1">
                <a:solidFill>
                  <a:srgbClr val="FF0000"/>
                </a:solidFill>
              </a:rPr>
              <a:t>glmnet</a:t>
            </a:r>
            <a:r>
              <a:rPr lang="en-GB" dirty="0"/>
              <a:t> 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lam.grid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a sequence of 100 values for lambda. If it is not introduced by user, the function generates a sequence by default.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rgbClr val="FF0000"/>
                </a:solidFill>
              </a:rPr>
              <a:t>cv.glmnet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selects the best lambda using cross-validation.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selected lambda is saved in the </a:t>
            </a:r>
            <a:r>
              <a:rPr lang="en-GB" dirty="0" err="1">
                <a:solidFill>
                  <a:srgbClr val="FF0000"/>
                </a:solidFill>
              </a:rPr>
              <a:t>lambda.min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4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regression- </a:t>
            </a:r>
            <a:r>
              <a:rPr lang="en-GB" b="1" i="1" dirty="0"/>
              <a:t>predicting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AD8F-54BC-78E4-AD70-E8E960F52949}"/>
              </a:ext>
            </a:extLst>
          </p:cNvPr>
          <p:cNvSpPr txBox="1"/>
          <p:nvPr/>
        </p:nvSpPr>
        <p:spPr>
          <a:xfrm>
            <a:off x="1076213" y="2798011"/>
            <a:ext cx="4895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pred.lasso</a:t>
            </a:r>
            <a:r>
              <a:rPr lang="en-GB" dirty="0">
                <a:solidFill>
                  <a:srgbClr val="FF0000"/>
                </a:solidFill>
              </a:rPr>
              <a:t>&lt;- predict(</a:t>
            </a:r>
            <a:r>
              <a:rPr lang="en-GB" dirty="0" err="1">
                <a:solidFill>
                  <a:srgbClr val="FF0000"/>
                </a:solidFill>
              </a:rPr>
              <a:t>lasso.glmnet</a:t>
            </a:r>
            <a:r>
              <a:rPr lang="en-GB" dirty="0">
                <a:solidFill>
                  <a:srgbClr val="FF0000"/>
                </a:solidFill>
              </a:rPr>
              <a:t>,</a:t>
            </a:r>
          </a:p>
          <a:p>
            <a:r>
              <a:rPr lang="en-GB" dirty="0">
                <a:solidFill>
                  <a:srgbClr val="FF0000"/>
                </a:solidFill>
              </a:rPr>
              <a:t>s=</a:t>
            </a:r>
            <a:r>
              <a:rPr lang="en-GB" dirty="0" err="1">
                <a:solidFill>
                  <a:srgbClr val="FF0000"/>
                </a:solidFill>
              </a:rPr>
              <a:t>bestlam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newx</a:t>
            </a:r>
            <a:r>
              <a:rPr lang="en-GB" dirty="0">
                <a:solidFill>
                  <a:srgbClr val="FF0000"/>
                </a:solidFill>
              </a:rPr>
              <a:t> =x[-train ,])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mean((y[ -train ] - </a:t>
            </a:r>
            <a:r>
              <a:rPr lang="en-GB" dirty="0" err="1">
                <a:solidFill>
                  <a:srgbClr val="FF0000"/>
                </a:solidFill>
              </a:rPr>
              <a:t>pred.lasso</a:t>
            </a:r>
            <a:r>
              <a:rPr lang="en-GB" dirty="0">
                <a:solidFill>
                  <a:srgbClr val="FF0000"/>
                </a:solidFill>
              </a:rPr>
              <a:t>)^2)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3FC4-8E29-5A07-F4F5-558F350303B1}"/>
              </a:ext>
            </a:extLst>
          </p:cNvPr>
          <p:cNvSpPr txBox="1"/>
          <p:nvPr/>
        </p:nvSpPr>
        <p:spPr>
          <a:xfrm>
            <a:off x="5971816" y="2290180"/>
            <a:ext cx="6102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contrast to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function, the test data is introduced by </a:t>
            </a:r>
            <a:r>
              <a:rPr lang="en-GB" dirty="0" err="1">
                <a:solidFill>
                  <a:srgbClr val="FF0000"/>
                </a:solidFill>
              </a:rPr>
              <a:t>newx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argument 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 (i.e., size of the penalty) must be set to the selected lambda by CV in the previous step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second row computes the mean squared errors (MSE) for the LASSO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943AD-813B-5FA3-6510-7DE3018B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39" y="4730925"/>
            <a:ext cx="53149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BDD-6AB8-4CBF-B3B7-00C80BA3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BB47E-936F-A2A6-B412-DD1170AE5420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07A02-839D-40C7-1669-629326861227}"/>
              </a:ext>
            </a:extLst>
          </p:cNvPr>
          <p:cNvSpPr txBox="1"/>
          <p:nvPr/>
        </p:nvSpPr>
        <p:spPr>
          <a:xfrm>
            <a:off x="1282148" y="1853754"/>
            <a:ext cx="1036651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Hastie, T., Johnstone, I., &amp; Tibshirani, R. (2004). Least angle regression. The Annals of statistics, 32(2), 407-499.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Fan, J., &amp; Li, R. (2001). Variable selection via nonconcave penalized likelihood and its oracle properties.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(456), 1348-1360.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Friedman, J., Hastie, T., &amp; Tibshirani, R. (2010). Regularization paths for generalized linear models via coordinate descent.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statistical software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1.</a:t>
            </a: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Fu, W. J. (1998). Penalized regressions: the bridge versus the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computational and graphical statistics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397-416.</a:t>
            </a:r>
            <a:endParaRPr lang="en-US" sz="14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Hastie, T., Tibshirani, R., &amp; Wainwright, M. (2015).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Statistical Learning with Sparsity: The Lasso and Generalizations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CRC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Hoerl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E., &amp; Kennard, R. W. (1970). Ridge regression: Biased estimation for nonorthogonal problems.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Technometrics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55-67.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James, G., Witten, D., Hastie, T., &amp; Tibshirani, R. (2017).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  <a:r>
              <a:rPr 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applications in R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York: springer.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 R. (1996). Regression shrinkage and selection via the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(Methodological)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267-288.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Tibshirani, R., Saunders, M., Rosset, S., Zhu, J., &amp; Knight, K. (2005). Sparsity and smoothness via the fused lasso.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91-108.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Yuan, M., &amp; Lin, Y. (2006). Model selection and estimation in regression with grouped variables.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49-67.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Zou, H. (2006). The adaptive lasso and its oracle properties.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(476), 1418-1429.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Zou, H., &amp; Hastie, T. (2005). Regularization and variable selection via the elastic net.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(statistical methodology)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301-320.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8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hadi.movaghari@glasgow.ac.uk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821F1-C13C-26DD-43C7-0D56385AF6F7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1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LASSO theory</a:t>
            </a:r>
          </a:p>
        </p:txBody>
      </p:sp>
    </p:spTree>
    <p:extLst>
      <p:ext uri="{BB962C8B-B14F-4D97-AF65-F5344CB8AC3E}">
        <p14:creationId xmlns:p14="http://schemas.microsoft.com/office/powerpoint/2010/main" val="17772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10233234" cy="325985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Least Absolute Shrinkage and Selection Operator (LASSO) is a method for variable selection in regression analysis</a:t>
            </a:r>
          </a:p>
          <a:p>
            <a:endParaRPr lang="en-GB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LASSO is developed by Tibshirani (1996), originally based on the idea in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ridge regression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GB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Hoerl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Kennard (1970)</a:t>
            </a:r>
          </a:p>
          <a:p>
            <a:endParaRPr lang="en-GB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LASSO has created a broad class of variables election methods called: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penalized variable selection</a:t>
            </a:r>
            <a:endParaRPr lang="en-GB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206487"/>
                <a:ext cx="10233234" cy="377687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general, penalized regression has a form like foll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𝑅𝑆𝑆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where: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RSS is the residual sum of squares like in OLS.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regression coefficients.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shrinkage (penalty) parameter which is selected by cross-validation (CV) over a sequence of values</a:t>
                </a:r>
              </a:p>
              <a:p>
                <a:pPr marL="457200" lvl="1" indent="0">
                  <a:buNone/>
                </a:pPr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penalty function</a:t>
                </a:r>
              </a:p>
              <a:p>
                <a:pPr marL="457200" lvl="1" indent="0">
                  <a:buNone/>
                </a:pPr>
                <a:endParaRPr lang="en-GB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LASSO, the penalty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In the ridge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z="2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206487"/>
                <a:ext cx="10233234" cy="3776870"/>
              </a:xfrm>
              <a:blipFill>
                <a:blip r:embed="rId2"/>
                <a:stretch>
                  <a:fillRect l="-536" t="-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40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LASSO regression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10233234" cy="384699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Generalizations of the LASSO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Bridge regression (Fu, 1998)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SCAD (Fan &amp; Li, 2001)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Elastic Net (Zou &amp; Hastie, 2005)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Fused LASSO (Tibshirani, et al., 2005)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Group LASSO (Yuan &amp; Lin, 2006)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Adaptive LASSO (Zou, 2006)</a:t>
            </a:r>
          </a:p>
          <a:p>
            <a:pPr marL="457200" lvl="1" indent="0">
              <a:buNone/>
            </a:pPr>
            <a:endParaRPr lang="en-GB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a complete review, see Hastie et al. (2015)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07587-8D02-5D72-5CE9-3F24BB836911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0699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2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packages</a:t>
            </a:r>
          </a:p>
        </p:txBody>
      </p:sp>
    </p:spTree>
    <p:extLst>
      <p:ext uri="{BB962C8B-B14F-4D97-AF65-F5344CB8AC3E}">
        <p14:creationId xmlns:p14="http://schemas.microsoft.com/office/powerpoint/2010/main" val="38988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or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https://github.com/hadigilan/AdvMLFinance_LASSO.git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5E9D89-F41C-C3D7-CFC8-1B38B3E0C9CD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packages for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/>
          </a:bodyPr>
          <a:lstStyle/>
          <a:p>
            <a:r>
              <a:rPr lang="en-US" dirty="0"/>
              <a:t>There are different R packages to conduct LASSO regression using different algorithm,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FF0000"/>
                </a:solidFill>
              </a:rPr>
              <a:t>lassoshooting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which utilize shooting algorithm of 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 (1998)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lars</a:t>
            </a:r>
            <a:r>
              <a:rPr lang="en-US" sz="1600" dirty="0"/>
              <a:t> which utilizes least angle regression of </a:t>
            </a:r>
            <a:r>
              <a:rPr lang="en-US" sz="1600" dirty="0" err="1"/>
              <a:t>Efron</a:t>
            </a:r>
            <a:r>
              <a:rPr lang="en-US" sz="1600" dirty="0"/>
              <a:t> et al. (2004)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FF0000"/>
                </a:solidFill>
              </a:rPr>
              <a:t>glmnet</a:t>
            </a:r>
            <a:r>
              <a:rPr lang="en-US" sz="1600" dirty="0"/>
              <a:t> which utilizes cyclical coordinate descent algorithm of Friedman et al. (2010)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GB" dirty="0"/>
              <a:t>We use the package </a:t>
            </a:r>
            <a:r>
              <a:rPr lang="en-US" dirty="0" err="1"/>
              <a:t>glmnet</a:t>
            </a:r>
            <a:r>
              <a:rPr lang="en-US" dirty="0"/>
              <a:t>, perhaps the most powerful R package for LASSO regression</a:t>
            </a:r>
            <a:endParaRPr lang="en-GB" dirty="0"/>
          </a:p>
          <a:p>
            <a:r>
              <a:rPr lang="en-US" dirty="0"/>
              <a:t>For detailed applications of </a:t>
            </a:r>
            <a:r>
              <a:rPr lang="en-US" dirty="0" err="1"/>
              <a:t>glmnet</a:t>
            </a:r>
            <a:r>
              <a:rPr lang="en-GB" dirty="0"/>
              <a:t>, see James et al. (2017)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617C5-492C-CC56-F0FB-BAE140F26393}"/>
              </a:ext>
            </a:extLst>
          </p:cNvPr>
          <p:cNvSpPr txBox="1"/>
          <p:nvPr/>
        </p:nvSpPr>
        <p:spPr>
          <a:xfrm>
            <a:off x="157315" y="6220115"/>
            <a:ext cx="5160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Advances of Machine Learning in Finance: </a:t>
            </a:r>
            <a:r>
              <a:rPr lang="en-US" sz="1100" i="1" dirty="0"/>
              <a:t>OLS and LASSO regressions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155613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5907</TotalTime>
  <Words>2169</Words>
  <Application>Microsoft Office PowerPoint</Application>
  <PresentationFormat>Widescreen</PresentationFormat>
  <Paragraphs>236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Advances of Machine Learning in Finance: OLS and LASSO regressions in R</vt:lpstr>
      <vt:lpstr>Outline</vt:lpstr>
      <vt:lpstr>Section 1: LASSO theory</vt:lpstr>
      <vt:lpstr>LASSO regression</vt:lpstr>
      <vt:lpstr>LASSO regression (Cont’d)</vt:lpstr>
      <vt:lpstr>LASSO regression (Cont’d)</vt:lpstr>
      <vt:lpstr>Section 2: The packages</vt:lpstr>
      <vt:lpstr>Open your script file!</vt:lpstr>
      <vt:lpstr>R packages for LASSO</vt:lpstr>
      <vt:lpstr>glmnet package</vt:lpstr>
      <vt:lpstr>glmnet package (Cont’d)</vt:lpstr>
      <vt:lpstr>glmnet package (Cont’d)</vt:lpstr>
      <vt:lpstr>glmnet package (Cont’d)</vt:lpstr>
      <vt:lpstr>Section 3: Data</vt:lpstr>
      <vt:lpstr>The dataset</vt:lpstr>
      <vt:lpstr>Importing data into R</vt:lpstr>
      <vt:lpstr>Splitting data</vt:lpstr>
      <vt:lpstr>Section 4: OLS &amp; LASSO regression in R </vt:lpstr>
      <vt:lpstr>OLS regression- fitting</vt:lpstr>
      <vt:lpstr>OLS regression- predicting</vt:lpstr>
      <vt:lpstr>LASSO regression- fitting</vt:lpstr>
      <vt:lpstr>LASSO regression- predicting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303</cp:revision>
  <dcterms:created xsi:type="dcterms:W3CDTF">2022-05-28T15:29:58Z</dcterms:created>
  <dcterms:modified xsi:type="dcterms:W3CDTF">2023-01-07T02:06:02Z</dcterms:modified>
</cp:coreProperties>
</file>