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31"/>
  </p:notesMasterIdLst>
  <p:sldIdLst>
    <p:sldId id="256" r:id="rId2"/>
    <p:sldId id="321" r:id="rId3"/>
    <p:sldId id="322" r:id="rId4"/>
    <p:sldId id="324" r:id="rId5"/>
    <p:sldId id="326" r:id="rId6"/>
    <p:sldId id="333" r:id="rId7"/>
    <p:sldId id="281" r:id="rId8"/>
    <p:sldId id="306" r:id="rId9"/>
    <p:sldId id="334" r:id="rId10"/>
    <p:sldId id="280" r:id="rId11"/>
    <p:sldId id="327" r:id="rId12"/>
    <p:sldId id="330" r:id="rId13"/>
    <p:sldId id="331" r:id="rId14"/>
    <p:sldId id="337" r:id="rId15"/>
    <p:sldId id="338" r:id="rId16"/>
    <p:sldId id="339" r:id="rId17"/>
    <p:sldId id="336" r:id="rId18"/>
    <p:sldId id="341" r:id="rId19"/>
    <p:sldId id="340" r:id="rId20"/>
    <p:sldId id="342" r:id="rId21"/>
    <p:sldId id="332" r:id="rId22"/>
    <p:sldId id="329" r:id="rId23"/>
    <p:sldId id="312" r:id="rId24"/>
    <p:sldId id="343" r:id="rId25"/>
    <p:sldId id="313" r:id="rId26"/>
    <p:sldId id="344" r:id="rId27"/>
    <p:sldId id="345" r:id="rId28"/>
    <p:sldId id="346" r:id="rId29"/>
    <p:sldId id="25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9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7686D5-F56D-4045-B946-9167BD95D32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C701D0C-FF84-4576-A4AA-6F3335A2FF13}">
      <dgm:prSet phldrT="[Text]" custT="1"/>
      <dgm:spPr/>
      <dgm:t>
        <a:bodyPr/>
        <a:lstStyle/>
        <a:p>
          <a:r>
            <a:rPr lang="en-GB" sz="2000" b="0" dirty="0"/>
            <a:t>formula</a:t>
          </a:r>
        </a:p>
      </dgm:t>
    </dgm:pt>
    <dgm:pt modelId="{EF4CE807-32AD-4CFD-AFEC-46C78A4A747F}" type="parTrans" cxnId="{390D8DFC-B595-467D-9497-A77257094981}">
      <dgm:prSet/>
      <dgm:spPr/>
      <dgm:t>
        <a:bodyPr/>
        <a:lstStyle/>
        <a:p>
          <a:endParaRPr lang="en-GB" sz="2000" b="0"/>
        </a:p>
      </dgm:t>
    </dgm:pt>
    <dgm:pt modelId="{4BA4170B-B0CE-457F-B60E-2DF7C78F64D1}" type="sibTrans" cxnId="{390D8DFC-B595-467D-9497-A77257094981}">
      <dgm:prSet/>
      <dgm:spPr/>
      <dgm:t>
        <a:bodyPr/>
        <a:lstStyle/>
        <a:p>
          <a:endParaRPr lang="en-GB" sz="2000" b="0"/>
        </a:p>
      </dgm:t>
    </dgm:pt>
    <dgm:pt modelId="{D65C8809-542B-4192-8FF6-471066754B1B}">
      <dgm:prSet phldrT="[Text]" custT="1"/>
      <dgm:spPr/>
      <dgm:t>
        <a:bodyPr/>
        <a:lstStyle/>
        <a:p>
          <a:r>
            <a:rPr lang="en-US" sz="1600" b="0" dirty="0"/>
            <a:t>a symbolic description of the model to be fit.</a:t>
          </a:r>
          <a:endParaRPr lang="en-GB" sz="1600" b="0" dirty="0"/>
        </a:p>
      </dgm:t>
    </dgm:pt>
    <dgm:pt modelId="{52EF293B-6AC7-4F8F-9F5E-2D05703BC7B3}" type="parTrans" cxnId="{2A33DC93-AF5F-4BCB-8F35-BD05C4DA2F87}">
      <dgm:prSet/>
      <dgm:spPr/>
      <dgm:t>
        <a:bodyPr/>
        <a:lstStyle/>
        <a:p>
          <a:endParaRPr lang="en-GB" sz="2000" b="0"/>
        </a:p>
      </dgm:t>
    </dgm:pt>
    <dgm:pt modelId="{BB6D21B5-5817-4669-8B47-336613C3DCDD}" type="sibTrans" cxnId="{2A33DC93-AF5F-4BCB-8F35-BD05C4DA2F87}">
      <dgm:prSet/>
      <dgm:spPr/>
      <dgm:t>
        <a:bodyPr/>
        <a:lstStyle/>
        <a:p>
          <a:endParaRPr lang="en-GB" sz="2000" b="0"/>
        </a:p>
      </dgm:t>
    </dgm:pt>
    <dgm:pt modelId="{AA5AE167-CF82-4C2D-A8BE-66600EDE71EA}">
      <dgm:prSet phldrT="[Text]" custT="1"/>
      <dgm:spPr/>
      <dgm:t>
        <a:bodyPr/>
        <a:lstStyle/>
        <a:p>
          <a:r>
            <a:rPr lang="en-US" sz="2000" b="0" dirty="0"/>
            <a:t>x</a:t>
          </a:r>
          <a:endParaRPr lang="en-GB" sz="2000" b="0" dirty="0"/>
        </a:p>
      </dgm:t>
    </dgm:pt>
    <dgm:pt modelId="{65451081-8A73-4D07-85C2-229FF007EAA0}" type="parTrans" cxnId="{FF423AC0-88E2-4AAE-A68D-6B4DFDA1C599}">
      <dgm:prSet/>
      <dgm:spPr/>
      <dgm:t>
        <a:bodyPr/>
        <a:lstStyle/>
        <a:p>
          <a:endParaRPr lang="en-GB" sz="2000" b="0"/>
        </a:p>
      </dgm:t>
    </dgm:pt>
    <dgm:pt modelId="{01A6DB5D-475F-45FE-8BA1-1C9ED56E58B2}" type="sibTrans" cxnId="{FF423AC0-88E2-4AAE-A68D-6B4DFDA1C599}">
      <dgm:prSet/>
      <dgm:spPr/>
      <dgm:t>
        <a:bodyPr/>
        <a:lstStyle/>
        <a:p>
          <a:endParaRPr lang="en-GB" sz="2000" b="0"/>
        </a:p>
      </dgm:t>
    </dgm:pt>
    <dgm:pt modelId="{01D6BB8A-904B-4BA9-98C5-A827FDCABAA4}">
      <dgm:prSet phldrT="[Text]" custT="1"/>
      <dgm:spPr/>
      <dgm:t>
        <a:bodyPr/>
        <a:lstStyle/>
        <a:p>
          <a:r>
            <a:rPr lang="en-GB" sz="1600" b="0" dirty="0"/>
            <a:t>a data matrix</a:t>
          </a:r>
        </a:p>
      </dgm:t>
    </dgm:pt>
    <dgm:pt modelId="{E4CA388A-6878-43C0-8192-0AA8C9B97C28}" type="parTrans" cxnId="{3BC98F56-C197-4C09-B8B0-459DEF40FC63}">
      <dgm:prSet/>
      <dgm:spPr/>
      <dgm:t>
        <a:bodyPr/>
        <a:lstStyle/>
        <a:p>
          <a:endParaRPr lang="en-GB" sz="2000" b="0"/>
        </a:p>
      </dgm:t>
    </dgm:pt>
    <dgm:pt modelId="{A297A717-F7D8-4E32-8198-1560DC4772CE}" type="sibTrans" cxnId="{3BC98F56-C197-4C09-B8B0-459DEF40FC63}">
      <dgm:prSet/>
      <dgm:spPr/>
      <dgm:t>
        <a:bodyPr/>
        <a:lstStyle/>
        <a:p>
          <a:endParaRPr lang="en-GB" sz="2000" b="0"/>
        </a:p>
      </dgm:t>
    </dgm:pt>
    <dgm:pt modelId="{84A41C00-266C-487B-B6FC-5DB528E08B8D}">
      <dgm:prSet phldrT="[Text]" custT="1"/>
      <dgm:spPr/>
      <dgm:t>
        <a:bodyPr/>
        <a:lstStyle/>
        <a:p>
          <a:r>
            <a:rPr lang="en-GB" sz="2000" b="0" dirty="0"/>
            <a:t>y</a:t>
          </a:r>
        </a:p>
      </dgm:t>
    </dgm:pt>
    <dgm:pt modelId="{35A44104-A53A-4D6C-B15A-FFB2173D001C}" type="parTrans" cxnId="{3DD35421-AE38-4BEB-A94E-87D357314579}">
      <dgm:prSet/>
      <dgm:spPr/>
      <dgm:t>
        <a:bodyPr/>
        <a:lstStyle/>
        <a:p>
          <a:endParaRPr lang="en-GB"/>
        </a:p>
      </dgm:t>
    </dgm:pt>
    <dgm:pt modelId="{A70437CF-1BA7-4024-9710-67C1801FBB2F}" type="sibTrans" cxnId="{3DD35421-AE38-4BEB-A94E-87D357314579}">
      <dgm:prSet/>
      <dgm:spPr/>
      <dgm:t>
        <a:bodyPr/>
        <a:lstStyle/>
        <a:p>
          <a:endParaRPr lang="en-GB"/>
        </a:p>
      </dgm:t>
    </dgm:pt>
    <dgm:pt modelId="{BB09FC5B-27BF-48DF-B784-8B7985E5D097}">
      <dgm:prSet phldrT="[Text]" custT="1"/>
      <dgm:spPr/>
      <dgm:t>
        <a:bodyPr/>
        <a:lstStyle/>
        <a:p>
          <a:r>
            <a:rPr lang="en-GB" sz="2000" b="0" dirty="0"/>
            <a:t>scale</a:t>
          </a:r>
        </a:p>
      </dgm:t>
    </dgm:pt>
    <dgm:pt modelId="{47B6A5CF-C28F-4873-BAAF-5E2E05ACED48}" type="parTrans" cxnId="{CD7F1E64-68C8-42D0-973D-C080FCD39729}">
      <dgm:prSet/>
      <dgm:spPr/>
      <dgm:t>
        <a:bodyPr/>
        <a:lstStyle/>
        <a:p>
          <a:endParaRPr lang="en-GB"/>
        </a:p>
      </dgm:t>
    </dgm:pt>
    <dgm:pt modelId="{FFAF4B91-5150-4038-A9BF-B086653F32F0}" type="sibTrans" cxnId="{CD7F1E64-68C8-42D0-973D-C080FCD39729}">
      <dgm:prSet/>
      <dgm:spPr/>
      <dgm:t>
        <a:bodyPr/>
        <a:lstStyle/>
        <a:p>
          <a:endParaRPr lang="en-GB"/>
        </a:p>
      </dgm:t>
    </dgm:pt>
    <dgm:pt modelId="{AA74B17D-CCCC-4C3F-B0BF-EA7478DD68C9}">
      <dgm:prSet phldrT="[Text]" custT="1"/>
      <dgm:spPr/>
      <dgm:t>
        <a:bodyPr/>
        <a:lstStyle/>
        <a:p>
          <a:r>
            <a:rPr lang="en-US" sz="1400" b="0" dirty="0"/>
            <a:t>a response vector. Can be either a factor (for classification tasks) or a numeric vector (for regression).</a:t>
          </a:r>
          <a:endParaRPr lang="en-GB" sz="1400" b="0" dirty="0"/>
        </a:p>
      </dgm:t>
    </dgm:pt>
    <dgm:pt modelId="{A91106A1-E27A-4BFE-B7C9-CE7420C76EE3}" type="parTrans" cxnId="{F2A601BF-6899-4F15-85DA-48A531907C3C}">
      <dgm:prSet/>
      <dgm:spPr/>
      <dgm:t>
        <a:bodyPr/>
        <a:lstStyle/>
        <a:p>
          <a:endParaRPr lang="en-GB"/>
        </a:p>
      </dgm:t>
    </dgm:pt>
    <dgm:pt modelId="{83E03F67-6670-4EB8-963D-B71455A44763}" type="sibTrans" cxnId="{F2A601BF-6899-4F15-85DA-48A531907C3C}">
      <dgm:prSet/>
      <dgm:spPr/>
      <dgm:t>
        <a:bodyPr/>
        <a:lstStyle/>
        <a:p>
          <a:endParaRPr lang="en-GB"/>
        </a:p>
      </dgm:t>
    </dgm:pt>
    <dgm:pt modelId="{15C83514-FCC6-4FF5-A074-4685688F2E48}">
      <dgm:prSet phldrT="[Text]" custT="1"/>
      <dgm:spPr/>
      <dgm:t>
        <a:bodyPr/>
        <a:lstStyle/>
        <a:p>
          <a:r>
            <a:rPr lang="en-GB" sz="2000" b="0" dirty="0"/>
            <a:t>type</a:t>
          </a:r>
        </a:p>
      </dgm:t>
    </dgm:pt>
    <dgm:pt modelId="{84C4C8B9-DFF3-4428-8A75-E1EE36D056BD}" type="parTrans" cxnId="{17CA9FDC-10EA-4796-97DA-AA852A2FD6A5}">
      <dgm:prSet/>
      <dgm:spPr/>
      <dgm:t>
        <a:bodyPr/>
        <a:lstStyle/>
        <a:p>
          <a:endParaRPr lang="en-GB"/>
        </a:p>
      </dgm:t>
    </dgm:pt>
    <dgm:pt modelId="{D972B779-A8DB-441C-8BF3-F41C2B438DC8}" type="sibTrans" cxnId="{17CA9FDC-10EA-4796-97DA-AA852A2FD6A5}">
      <dgm:prSet/>
      <dgm:spPr/>
      <dgm:t>
        <a:bodyPr/>
        <a:lstStyle/>
        <a:p>
          <a:endParaRPr lang="en-GB"/>
        </a:p>
      </dgm:t>
    </dgm:pt>
    <dgm:pt modelId="{8043A662-C7C4-424B-BC1C-15696A241540}">
      <dgm:prSet phldrT="[Text]" custT="1"/>
      <dgm:spPr/>
      <dgm:t>
        <a:bodyPr/>
        <a:lstStyle/>
        <a:p>
          <a:r>
            <a:rPr lang="en-US" sz="1400" b="0" dirty="0"/>
            <a:t>A logical vector indicating the variables to be scaled. By default, data are scaled internally (both x and y)</a:t>
          </a:r>
          <a:endParaRPr lang="en-GB" sz="1400" b="0" dirty="0"/>
        </a:p>
      </dgm:t>
    </dgm:pt>
    <dgm:pt modelId="{2F51EB8B-A797-4474-A971-4747F6212A3E}" type="parTrans" cxnId="{20911543-2708-45BA-BC12-212E51FC3259}">
      <dgm:prSet/>
      <dgm:spPr/>
      <dgm:t>
        <a:bodyPr/>
        <a:lstStyle/>
        <a:p>
          <a:endParaRPr lang="en-GB"/>
        </a:p>
      </dgm:t>
    </dgm:pt>
    <dgm:pt modelId="{AC8A0141-2F18-426B-9857-CFBC7DE5B899}" type="sibTrans" cxnId="{20911543-2708-45BA-BC12-212E51FC3259}">
      <dgm:prSet/>
      <dgm:spPr/>
      <dgm:t>
        <a:bodyPr/>
        <a:lstStyle/>
        <a:p>
          <a:endParaRPr lang="en-GB"/>
        </a:p>
      </dgm:t>
    </dgm:pt>
    <dgm:pt modelId="{BB4A2B16-AEE6-4D98-8A7A-D2B24819E961}">
      <dgm:prSet phldrT="[Text]" custT="1"/>
      <dgm:spPr/>
      <dgm:t>
        <a:bodyPr/>
        <a:lstStyle/>
        <a:p>
          <a:r>
            <a:rPr lang="en-GB" sz="1400" b="0" dirty="0"/>
            <a:t>The purpose of running SVM</a:t>
          </a:r>
        </a:p>
      </dgm:t>
    </dgm:pt>
    <dgm:pt modelId="{8CA2E8D9-7F73-4B83-9658-3A005255BC64}" type="parTrans" cxnId="{593F15AF-8C0D-4FD6-830F-2546AF2EFD7A}">
      <dgm:prSet/>
      <dgm:spPr/>
      <dgm:t>
        <a:bodyPr/>
        <a:lstStyle/>
        <a:p>
          <a:endParaRPr lang="en-GB"/>
        </a:p>
      </dgm:t>
    </dgm:pt>
    <dgm:pt modelId="{C6189051-E851-4AC2-9A56-E56156A957F2}" type="sibTrans" cxnId="{593F15AF-8C0D-4FD6-830F-2546AF2EFD7A}">
      <dgm:prSet/>
      <dgm:spPr/>
      <dgm:t>
        <a:bodyPr/>
        <a:lstStyle/>
        <a:p>
          <a:endParaRPr lang="en-GB"/>
        </a:p>
      </dgm:t>
    </dgm:pt>
    <dgm:pt modelId="{2F567E0C-33AE-4B5F-BC86-7CC6A3771513}">
      <dgm:prSet phldrT="[Text]" custT="1"/>
      <dgm:spPr/>
      <dgm:t>
        <a:bodyPr/>
        <a:lstStyle/>
        <a:p>
          <a:r>
            <a:rPr lang="en-US" sz="1600" b="0" dirty="0"/>
            <a:t>the kernel used in training and predicting</a:t>
          </a:r>
          <a:endParaRPr lang="en-GB" sz="1600" b="0" dirty="0"/>
        </a:p>
      </dgm:t>
    </dgm:pt>
    <dgm:pt modelId="{09184F71-D868-4F35-ABF4-AB4F03224986}" type="parTrans" cxnId="{3D265F7E-C3EB-49FB-AFF5-1D713BE2E1FB}">
      <dgm:prSet/>
      <dgm:spPr/>
      <dgm:t>
        <a:bodyPr/>
        <a:lstStyle/>
        <a:p>
          <a:endParaRPr lang="en-GB"/>
        </a:p>
      </dgm:t>
    </dgm:pt>
    <dgm:pt modelId="{BE4EB876-1CB5-427E-ADEB-0BC250F38340}" type="sibTrans" cxnId="{3D265F7E-C3EB-49FB-AFF5-1D713BE2E1FB}">
      <dgm:prSet/>
      <dgm:spPr/>
      <dgm:t>
        <a:bodyPr/>
        <a:lstStyle/>
        <a:p>
          <a:endParaRPr lang="en-GB"/>
        </a:p>
      </dgm:t>
    </dgm:pt>
    <dgm:pt modelId="{47B5DFE1-DE7F-4698-9ED7-5A6C9CD9CF97}">
      <dgm:prSet phldrT="[Text]" custT="1"/>
      <dgm:spPr/>
      <dgm:t>
        <a:bodyPr/>
        <a:lstStyle/>
        <a:p>
          <a:r>
            <a:rPr lang="en-GB" sz="2000" b="0" dirty="0" err="1"/>
            <a:t>kernal</a:t>
          </a:r>
          <a:endParaRPr lang="en-GB" sz="2000" b="0" dirty="0"/>
        </a:p>
      </dgm:t>
    </dgm:pt>
    <dgm:pt modelId="{4738E406-DB19-4F21-ADDC-E1815E3B761E}" type="parTrans" cxnId="{C5D2A3B6-ED03-4FB6-8D1F-A58602DD4F76}">
      <dgm:prSet/>
      <dgm:spPr/>
      <dgm:t>
        <a:bodyPr/>
        <a:lstStyle/>
        <a:p>
          <a:endParaRPr lang="en-GB"/>
        </a:p>
      </dgm:t>
    </dgm:pt>
    <dgm:pt modelId="{217B8482-7DB4-409D-A11D-0E1811CCF931}" type="sibTrans" cxnId="{C5D2A3B6-ED03-4FB6-8D1F-A58602DD4F76}">
      <dgm:prSet/>
      <dgm:spPr/>
      <dgm:t>
        <a:bodyPr/>
        <a:lstStyle/>
        <a:p>
          <a:endParaRPr lang="en-GB"/>
        </a:p>
      </dgm:t>
    </dgm:pt>
    <dgm:pt modelId="{2FE50F3E-1269-4CC6-8961-5D65CA3830F2}">
      <dgm:prSet phldrT="[Text]" custT="1"/>
      <dgm:spPr/>
      <dgm:t>
        <a:bodyPr/>
        <a:lstStyle/>
        <a:p>
          <a:r>
            <a:rPr lang="en-GB" sz="2000" b="0" dirty="0"/>
            <a:t>data</a:t>
          </a:r>
        </a:p>
      </dgm:t>
    </dgm:pt>
    <dgm:pt modelId="{9FB4193C-6B3C-484A-84EF-784C0BBA6CDF}" type="parTrans" cxnId="{1862526C-D1F4-445B-A8AB-A3FDB1F0A317}">
      <dgm:prSet/>
      <dgm:spPr/>
    </dgm:pt>
    <dgm:pt modelId="{4305C748-0873-47E8-B81D-5413A9974F95}" type="sibTrans" cxnId="{1862526C-D1F4-445B-A8AB-A3FDB1F0A317}">
      <dgm:prSet/>
      <dgm:spPr/>
    </dgm:pt>
    <dgm:pt modelId="{001FF23F-FA5A-4901-A442-F5335E935944}">
      <dgm:prSet phldrT="[Text]" custT="1"/>
      <dgm:spPr/>
      <dgm:t>
        <a:bodyPr/>
        <a:lstStyle/>
        <a:p>
          <a:r>
            <a:rPr lang="en-GB" sz="1400" b="0" dirty="0"/>
            <a:t>introduces the dataset used to estimate SVM</a:t>
          </a:r>
        </a:p>
      </dgm:t>
    </dgm:pt>
    <dgm:pt modelId="{D5AB83A3-4929-464A-8459-BCAA2CF9737C}" type="parTrans" cxnId="{669D876E-CA01-4B59-B22E-F2081B195E73}">
      <dgm:prSet/>
      <dgm:spPr/>
    </dgm:pt>
    <dgm:pt modelId="{DBB6AC37-487C-4859-B6A5-CA89582C3F8E}" type="sibTrans" cxnId="{669D876E-CA01-4B59-B22E-F2081B195E73}">
      <dgm:prSet/>
      <dgm:spPr/>
    </dgm:pt>
    <dgm:pt modelId="{7BB222DE-38F4-437F-865C-6F84DB138462}" type="pres">
      <dgm:prSet presAssocID="{867686D5-F56D-4045-B946-9167BD95D321}" presName="Name0" presStyleCnt="0">
        <dgm:presLayoutVars>
          <dgm:dir/>
          <dgm:animLvl val="lvl"/>
          <dgm:resizeHandles val="exact"/>
        </dgm:presLayoutVars>
      </dgm:prSet>
      <dgm:spPr/>
    </dgm:pt>
    <dgm:pt modelId="{0AC81DE6-27C3-4273-9E32-780CBA0B4169}" type="pres">
      <dgm:prSet presAssocID="{DC701D0C-FF84-4576-A4AA-6F3335A2FF13}" presName="linNode" presStyleCnt="0"/>
      <dgm:spPr/>
    </dgm:pt>
    <dgm:pt modelId="{6D5E894F-1275-4CB8-B22D-E60F183B2B3F}" type="pres">
      <dgm:prSet presAssocID="{DC701D0C-FF84-4576-A4AA-6F3335A2FF13}" presName="parentText" presStyleLbl="node1" presStyleIdx="0" presStyleCnt="7" custScaleX="66594">
        <dgm:presLayoutVars>
          <dgm:chMax val="1"/>
          <dgm:bulletEnabled val="1"/>
        </dgm:presLayoutVars>
      </dgm:prSet>
      <dgm:spPr/>
    </dgm:pt>
    <dgm:pt modelId="{E22189B4-62C4-4E5A-A6F7-A1C0C920FF51}" type="pres">
      <dgm:prSet presAssocID="{DC701D0C-FF84-4576-A4AA-6F3335A2FF13}" presName="descendantText" presStyleLbl="alignAccFollowNode1" presStyleIdx="0" presStyleCnt="7">
        <dgm:presLayoutVars>
          <dgm:bulletEnabled val="1"/>
        </dgm:presLayoutVars>
      </dgm:prSet>
      <dgm:spPr/>
    </dgm:pt>
    <dgm:pt modelId="{2B118518-0632-4764-B3DB-5405F4F4230E}" type="pres">
      <dgm:prSet presAssocID="{4BA4170B-B0CE-457F-B60E-2DF7C78F64D1}" presName="sp" presStyleCnt="0"/>
      <dgm:spPr/>
    </dgm:pt>
    <dgm:pt modelId="{BFE71066-DF91-47FC-BB95-479C74B3E43D}" type="pres">
      <dgm:prSet presAssocID="{AA5AE167-CF82-4C2D-A8BE-66600EDE71EA}" presName="linNode" presStyleCnt="0"/>
      <dgm:spPr/>
    </dgm:pt>
    <dgm:pt modelId="{7F9446BD-85FE-4EEC-B37F-C6AE2022691F}" type="pres">
      <dgm:prSet presAssocID="{AA5AE167-CF82-4C2D-A8BE-66600EDE71EA}" presName="parentText" presStyleLbl="node1" presStyleIdx="1" presStyleCnt="7" custScaleX="66594">
        <dgm:presLayoutVars>
          <dgm:chMax val="1"/>
          <dgm:bulletEnabled val="1"/>
        </dgm:presLayoutVars>
      </dgm:prSet>
      <dgm:spPr/>
    </dgm:pt>
    <dgm:pt modelId="{F570E581-E0F7-4026-A0EE-F48C7756F0F3}" type="pres">
      <dgm:prSet presAssocID="{AA5AE167-CF82-4C2D-A8BE-66600EDE71EA}" presName="descendantText" presStyleLbl="alignAccFollowNode1" presStyleIdx="1" presStyleCnt="7">
        <dgm:presLayoutVars>
          <dgm:bulletEnabled val="1"/>
        </dgm:presLayoutVars>
      </dgm:prSet>
      <dgm:spPr/>
    </dgm:pt>
    <dgm:pt modelId="{AAE69C68-91FE-4385-9675-895E77D77703}" type="pres">
      <dgm:prSet presAssocID="{01A6DB5D-475F-45FE-8BA1-1C9ED56E58B2}" presName="sp" presStyleCnt="0"/>
      <dgm:spPr/>
    </dgm:pt>
    <dgm:pt modelId="{D75118DF-90C8-4FA9-A441-CCB478B57548}" type="pres">
      <dgm:prSet presAssocID="{84A41C00-266C-487B-B6FC-5DB528E08B8D}" presName="linNode" presStyleCnt="0"/>
      <dgm:spPr/>
    </dgm:pt>
    <dgm:pt modelId="{DE7BE9E1-E916-40BC-86A6-BE2619D08912}" type="pres">
      <dgm:prSet presAssocID="{84A41C00-266C-487B-B6FC-5DB528E08B8D}" presName="parentText" presStyleLbl="node1" presStyleIdx="2" presStyleCnt="7" custScaleX="66310">
        <dgm:presLayoutVars>
          <dgm:chMax val="1"/>
          <dgm:bulletEnabled val="1"/>
        </dgm:presLayoutVars>
      </dgm:prSet>
      <dgm:spPr/>
    </dgm:pt>
    <dgm:pt modelId="{CCFD3E29-0C7A-49C7-A7BB-57951FA3EB11}" type="pres">
      <dgm:prSet presAssocID="{84A41C00-266C-487B-B6FC-5DB528E08B8D}" presName="descendantText" presStyleLbl="alignAccFollowNode1" presStyleIdx="2" presStyleCnt="7">
        <dgm:presLayoutVars>
          <dgm:bulletEnabled val="1"/>
        </dgm:presLayoutVars>
      </dgm:prSet>
      <dgm:spPr/>
    </dgm:pt>
    <dgm:pt modelId="{7E5967D7-4D53-4CDA-9CBA-B21A75B7CB49}" type="pres">
      <dgm:prSet presAssocID="{A70437CF-1BA7-4024-9710-67C1801FBB2F}" presName="sp" presStyleCnt="0"/>
      <dgm:spPr/>
    </dgm:pt>
    <dgm:pt modelId="{71E6865D-BA81-45CC-8C31-F0BE8138D8EB}" type="pres">
      <dgm:prSet presAssocID="{2FE50F3E-1269-4CC6-8961-5D65CA3830F2}" presName="linNode" presStyleCnt="0"/>
      <dgm:spPr/>
    </dgm:pt>
    <dgm:pt modelId="{DAE71623-AD9E-4835-BC63-4DC128CFD9BF}" type="pres">
      <dgm:prSet presAssocID="{2FE50F3E-1269-4CC6-8961-5D65CA3830F2}" presName="parentText" presStyleLbl="node1" presStyleIdx="3" presStyleCnt="7" custScaleX="66310">
        <dgm:presLayoutVars>
          <dgm:chMax val="1"/>
          <dgm:bulletEnabled val="1"/>
        </dgm:presLayoutVars>
      </dgm:prSet>
      <dgm:spPr/>
    </dgm:pt>
    <dgm:pt modelId="{C69F3B0B-E95D-48F6-A464-1933B598FCEE}" type="pres">
      <dgm:prSet presAssocID="{2FE50F3E-1269-4CC6-8961-5D65CA3830F2}" presName="descendantText" presStyleLbl="alignAccFollowNode1" presStyleIdx="3" presStyleCnt="7">
        <dgm:presLayoutVars>
          <dgm:bulletEnabled val="1"/>
        </dgm:presLayoutVars>
      </dgm:prSet>
      <dgm:spPr/>
    </dgm:pt>
    <dgm:pt modelId="{72A2C26F-47A9-4996-AADD-A724E64F33C1}" type="pres">
      <dgm:prSet presAssocID="{4305C748-0873-47E8-B81D-5413A9974F95}" presName="sp" presStyleCnt="0"/>
      <dgm:spPr/>
    </dgm:pt>
    <dgm:pt modelId="{D1F3022C-541B-4DA7-8FF1-850399671BF1}" type="pres">
      <dgm:prSet presAssocID="{BB09FC5B-27BF-48DF-B784-8B7985E5D097}" presName="linNode" presStyleCnt="0"/>
      <dgm:spPr/>
    </dgm:pt>
    <dgm:pt modelId="{89FD0965-FBFC-49A7-912C-B40BB936273E}" type="pres">
      <dgm:prSet presAssocID="{BB09FC5B-27BF-48DF-B784-8B7985E5D097}" presName="parentText" presStyleLbl="node1" presStyleIdx="4" presStyleCnt="7" custScaleX="66310">
        <dgm:presLayoutVars>
          <dgm:chMax val="1"/>
          <dgm:bulletEnabled val="1"/>
        </dgm:presLayoutVars>
      </dgm:prSet>
      <dgm:spPr/>
    </dgm:pt>
    <dgm:pt modelId="{47E78746-AD8A-49B2-9743-090A42524A94}" type="pres">
      <dgm:prSet presAssocID="{BB09FC5B-27BF-48DF-B784-8B7985E5D097}" presName="descendantText" presStyleLbl="alignAccFollowNode1" presStyleIdx="4" presStyleCnt="7">
        <dgm:presLayoutVars>
          <dgm:bulletEnabled val="1"/>
        </dgm:presLayoutVars>
      </dgm:prSet>
      <dgm:spPr/>
    </dgm:pt>
    <dgm:pt modelId="{5E1BF5E3-940D-4C6F-9643-D56F6FCFE1D7}" type="pres">
      <dgm:prSet presAssocID="{FFAF4B91-5150-4038-A9BF-B086653F32F0}" presName="sp" presStyleCnt="0"/>
      <dgm:spPr/>
    </dgm:pt>
    <dgm:pt modelId="{31A3BE60-E5B5-4EBC-8CFA-A0E3CF43313D}" type="pres">
      <dgm:prSet presAssocID="{15C83514-FCC6-4FF5-A074-4685688F2E48}" presName="linNode" presStyleCnt="0"/>
      <dgm:spPr/>
    </dgm:pt>
    <dgm:pt modelId="{1F08D2DE-4A8B-4F7C-B6D3-8DB4504B261F}" type="pres">
      <dgm:prSet presAssocID="{15C83514-FCC6-4FF5-A074-4685688F2E48}" presName="parentText" presStyleLbl="node1" presStyleIdx="5" presStyleCnt="7" custScaleX="66310">
        <dgm:presLayoutVars>
          <dgm:chMax val="1"/>
          <dgm:bulletEnabled val="1"/>
        </dgm:presLayoutVars>
      </dgm:prSet>
      <dgm:spPr/>
    </dgm:pt>
    <dgm:pt modelId="{FBE0F5CB-677D-4DB2-8B9E-A15B8B5424AA}" type="pres">
      <dgm:prSet presAssocID="{15C83514-FCC6-4FF5-A074-4685688F2E48}" presName="descendantText" presStyleLbl="alignAccFollowNode1" presStyleIdx="5" presStyleCnt="7">
        <dgm:presLayoutVars>
          <dgm:bulletEnabled val="1"/>
        </dgm:presLayoutVars>
      </dgm:prSet>
      <dgm:spPr/>
    </dgm:pt>
    <dgm:pt modelId="{055FD5EB-CFFD-4936-B018-C6636C0530CC}" type="pres">
      <dgm:prSet presAssocID="{D972B779-A8DB-441C-8BF3-F41C2B438DC8}" presName="sp" presStyleCnt="0"/>
      <dgm:spPr/>
    </dgm:pt>
    <dgm:pt modelId="{060F4E97-CF27-4870-BB61-F505B986EF90}" type="pres">
      <dgm:prSet presAssocID="{47B5DFE1-DE7F-4698-9ED7-5A6C9CD9CF97}" presName="linNode" presStyleCnt="0"/>
      <dgm:spPr/>
    </dgm:pt>
    <dgm:pt modelId="{AB206955-775C-4733-898B-98D9BA7C655E}" type="pres">
      <dgm:prSet presAssocID="{47B5DFE1-DE7F-4698-9ED7-5A6C9CD9CF97}" presName="parentText" presStyleLbl="node1" presStyleIdx="6" presStyleCnt="7" custScaleX="66310">
        <dgm:presLayoutVars>
          <dgm:chMax val="1"/>
          <dgm:bulletEnabled val="1"/>
        </dgm:presLayoutVars>
      </dgm:prSet>
      <dgm:spPr/>
    </dgm:pt>
    <dgm:pt modelId="{0F3914A4-57D3-49D3-8BFA-48A43BCE4362}" type="pres">
      <dgm:prSet presAssocID="{47B5DFE1-DE7F-4698-9ED7-5A6C9CD9CF97}" presName="descendantText" presStyleLbl="alignAccFollowNode1" presStyleIdx="6" presStyleCnt="7">
        <dgm:presLayoutVars>
          <dgm:bulletEnabled val="1"/>
        </dgm:presLayoutVars>
      </dgm:prSet>
      <dgm:spPr/>
    </dgm:pt>
  </dgm:ptLst>
  <dgm:cxnLst>
    <dgm:cxn modelId="{5ABB0A17-1ECA-4187-BC1D-615950C8B9C3}" type="presOf" srcId="{01D6BB8A-904B-4BA9-98C5-A827FDCABAA4}" destId="{F570E581-E0F7-4026-A0EE-F48C7756F0F3}" srcOrd="0" destOrd="0" presId="urn:microsoft.com/office/officeart/2005/8/layout/vList5"/>
    <dgm:cxn modelId="{3DD35421-AE38-4BEB-A94E-87D357314579}" srcId="{867686D5-F56D-4045-B946-9167BD95D321}" destId="{84A41C00-266C-487B-B6FC-5DB528E08B8D}" srcOrd="2" destOrd="0" parTransId="{35A44104-A53A-4D6C-B15A-FFB2173D001C}" sibTransId="{A70437CF-1BA7-4024-9710-67C1801FBB2F}"/>
    <dgm:cxn modelId="{6BCAB931-D577-4A42-9093-BCC9BC697135}" type="presOf" srcId="{D65C8809-542B-4192-8FF6-471066754B1B}" destId="{E22189B4-62C4-4E5A-A6F7-A1C0C920FF51}" srcOrd="0" destOrd="0" presId="urn:microsoft.com/office/officeart/2005/8/layout/vList5"/>
    <dgm:cxn modelId="{DBE04537-6D66-4B94-A95A-35CF2E4AEB69}" type="presOf" srcId="{001FF23F-FA5A-4901-A442-F5335E935944}" destId="{C69F3B0B-E95D-48F6-A464-1933B598FCEE}" srcOrd="0" destOrd="0" presId="urn:microsoft.com/office/officeart/2005/8/layout/vList5"/>
    <dgm:cxn modelId="{20911543-2708-45BA-BC12-212E51FC3259}" srcId="{BB09FC5B-27BF-48DF-B784-8B7985E5D097}" destId="{8043A662-C7C4-424B-BC1C-15696A241540}" srcOrd="0" destOrd="0" parTransId="{2F51EB8B-A797-4474-A971-4747F6212A3E}" sibTransId="{AC8A0141-2F18-426B-9857-CFBC7DE5B899}"/>
    <dgm:cxn modelId="{CD7F1E64-68C8-42D0-973D-C080FCD39729}" srcId="{867686D5-F56D-4045-B946-9167BD95D321}" destId="{BB09FC5B-27BF-48DF-B784-8B7985E5D097}" srcOrd="4" destOrd="0" parTransId="{47B6A5CF-C28F-4873-BAAF-5E2E05ACED48}" sibTransId="{FFAF4B91-5150-4038-A9BF-B086653F32F0}"/>
    <dgm:cxn modelId="{C6405768-C2B8-4C23-9CB7-B964444788E5}" type="presOf" srcId="{84A41C00-266C-487B-B6FC-5DB528E08B8D}" destId="{DE7BE9E1-E916-40BC-86A6-BE2619D08912}" srcOrd="0" destOrd="0" presId="urn:microsoft.com/office/officeart/2005/8/layout/vList5"/>
    <dgm:cxn modelId="{1862526C-D1F4-445B-A8AB-A3FDB1F0A317}" srcId="{867686D5-F56D-4045-B946-9167BD95D321}" destId="{2FE50F3E-1269-4CC6-8961-5D65CA3830F2}" srcOrd="3" destOrd="0" parTransId="{9FB4193C-6B3C-484A-84EF-784C0BBA6CDF}" sibTransId="{4305C748-0873-47E8-B81D-5413A9974F95}"/>
    <dgm:cxn modelId="{B7E9154D-F154-4947-B8BB-058490090E52}" type="presOf" srcId="{BB09FC5B-27BF-48DF-B784-8B7985E5D097}" destId="{89FD0965-FBFC-49A7-912C-B40BB936273E}" srcOrd="0" destOrd="0" presId="urn:microsoft.com/office/officeart/2005/8/layout/vList5"/>
    <dgm:cxn modelId="{669D876E-CA01-4B59-B22E-F2081B195E73}" srcId="{2FE50F3E-1269-4CC6-8961-5D65CA3830F2}" destId="{001FF23F-FA5A-4901-A442-F5335E935944}" srcOrd="0" destOrd="0" parTransId="{D5AB83A3-4929-464A-8459-BCAA2CF9737C}" sibTransId="{DBB6AC37-487C-4859-B6A5-CA89582C3F8E}"/>
    <dgm:cxn modelId="{2B5ED875-EACF-4B92-A413-2B38BB21802D}" type="presOf" srcId="{AA74B17D-CCCC-4C3F-B0BF-EA7478DD68C9}" destId="{CCFD3E29-0C7A-49C7-A7BB-57951FA3EB11}" srcOrd="0" destOrd="0" presId="urn:microsoft.com/office/officeart/2005/8/layout/vList5"/>
    <dgm:cxn modelId="{3BC98F56-C197-4C09-B8B0-459DEF40FC63}" srcId="{AA5AE167-CF82-4C2D-A8BE-66600EDE71EA}" destId="{01D6BB8A-904B-4BA9-98C5-A827FDCABAA4}" srcOrd="0" destOrd="0" parTransId="{E4CA388A-6878-43C0-8192-0AA8C9B97C28}" sibTransId="{A297A717-F7D8-4E32-8198-1560DC4772CE}"/>
    <dgm:cxn modelId="{3D265F7E-C3EB-49FB-AFF5-1D713BE2E1FB}" srcId="{47B5DFE1-DE7F-4698-9ED7-5A6C9CD9CF97}" destId="{2F567E0C-33AE-4B5F-BC86-7CC6A3771513}" srcOrd="0" destOrd="0" parTransId="{09184F71-D868-4F35-ABF4-AB4F03224986}" sibTransId="{BE4EB876-1CB5-427E-ADEB-0BC250F38340}"/>
    <dgm:cxn modelId="{C4A1678C-079B-4CF7-989A-00566A14CF04}" type="presOf" srcId="{47B5DFE1-DE7F-4698-9ED7-5A6C9CD9CF97}" destId="{AB206955-775C-4733-898B-98D9BA7C655E}" srcOrd="0" destOrd="0" presId="urn:microsoft.com/office/officeart/2005/8/layout/vList5"/>
    <dgm:cxn modelId="{4413038F-AB14-414F-B15E-E3E9CAD10482}" type="presOf" srcId="{867686D5-F56D-4045-B946-9167BD95D321}" destId="{7BB222DE-38F4-437F-865C-6F84DB138462}" srcOrd="0" destOrd="0" presId="urn:microsoft.com/office/officeart/2005/8/layout/vList5"/>
    <dgm:cxn modelId="{2A33DC93-AF5F-4BCB-8F35-BD05C4DA2F87}" srcId="{DC701D0C-FF84-4576-A4AA-6F3335A2FF13}" destId="{D65C8809-542B-4192-8FF6-471066754B1B}" srcOrd="0" destOrd="0" parTransId="{52EF293B-6AC7-4F8F-9F5E-2D05703BC7B3}" sibTransId="{BB6D21B5-5817-4669-8B47-336613C3DCDD}"/>
    <dgm:cxn modelId="{EB5301AA-EE8F-44CE-A8DB-F105FF4F6DCA}" type="presOf" srcId="{8043A662-C7C4-424B-BC1C-15696A241540}" destId="{47E78746-AD8A-49B2-9743-090A42524A94}" srcOrd="0" destOrd="0" presId="urn:microsoft.com/office/officeart/2005/8/layout/vList5"/>
    <dgm:cxn modelId="{EF9DD3AD-D20D-4CCB-A955-60D521753B1D}" type="presOf" srcId="{15C83514-FCC6-4FF5-A074-4685688F2E48}" destId="{1F08D2DE-4A8B-4F7C-B6D3-8DB4504B261F}" srcOrd="0" destOrd="0" presId="urn:microsoft.com/office/officeart/2005/8/layout/vList5"/>
    <dgm:cxn modelId="{593F15AF-8C0D-4FD6-830F-2546AF2EFD7A}" srcId="{15C83514-FCC6-4FF5-A074-4685688F2E48}" destId="{BB4A2B16-AEE6-4D98-8A7A-D2B24819E961}" srcOrd="0" destOrd="0" parTransId="{8CA2E8D9-7F73-4B83-9658-3A005255BC64}" sibTransId="{C6189051-E851-4AC2-9A56-E56156A957F2}"/>
    <dgm:cxn modelId="{E76FA7B0-4902-4469-8AF1-B92E9D8B760E}" type="presOf" srcId="{AA5AE167-CF82-4C2D-A8BE-66600EDE71EA}" destId="{7F9446BD-85FE-4EEC-B37F-C6AE2022691F}" srcOrd="0" destOrd="0" presId="urn:microsoft.com/office/officeart/2005/8/layout/vList5"/>
    <dgm:cxn modelId="{C5D2A3B6-ED03-4FB6-8D1F-A58602DD4F76}" srcId="{867686D5-F56D-4045-B946-9167BD95D321}" destId="{47B5DFE1-DE7F-4698-9ED7-5A6C9CD9CF97}" srcOrd="6" destOrd="0" parTransId="{4738E406-DB19-4F21-ADDC-E1815E3B761E}" sibTransId="{217B8482-7DB4-409D-A11D-0E1811CCF931}"/>
    <dgm:cxn modelId="{83A02FBE-55EF-4DBD-AA60-05E23431AA0E}" type="presOf" srcId="{2F567E0C-33AE-4B5F-BC86-7CC6A3771513}" destId="{0F3914A4-57D3-49D3-8BFA-48A43BCE4362}" srcOrd="0" destOrd="0" presId="urn:microsoft.com/office/officeart/2005/8/layout/vList5"/>
    <dgm:cxn modelId="{F2A601BF-6899-4F15-85DA-48A531907C3C}" srcId="{84A41C00-266C-487B-B6FC-5DB528E08B8D}" destId="{AA74B17D-CCCC-4C3F-B0BF-EA7478DD68C9}" srcOrd="0" destOrd="0" parTransId="{A91106A1-E27A-4BFE-B7C9-CE7420C76EE3}" sibTransId="{83E03F67-6670-4EB8-963D-B71455A44763}"/>
    <dgm:cxn modelId="{FF423AC0-88E2-4AAE-A68D-6B4DFDA1C599}" srcId="{867686D5-F56D-4045-B946-9167BD95D321}" destId="{AA5AE167-CF82-4C2D-A8BE-66600EDE71EA}" srcOrd="1" destOrd="0" parTransId="{65451081-8A73-4D07-85C2-229FF007EAA0}" sibTransId="{01A6DB5D-475F-45FE-8BA1-1C9ED56E58B2}"/>
    <dgm:cxn modelId="{17CA9FDC-10EA-4796-97DA-AA852A2FD6A5}" srcId="{867686D5-F56D-4045-B946-9167BD95D321}" destId="{15C83514-FCC6-4FF5-A074-4685688F2E48}" srcOrd="5" destOrd="0" parTransId="{84C4C8B9-DFF3-4428-8A75-E1EE36D056BD}" sibTransId="{D972B779-A8DB-441C-8BF3-F41C2B438DC8}"/>
    <dgm:cxn modelId="{969D81E5-EAAD-42A2-B8AE-9962A6B0BE3D}" type="presOf" srcId="{BB4A2B16-AEE6-4D98-8A7A-D2B24819E961}" destId="{FBE0F5CB-677D-4DB2-8B9E-A15B8B5424AA}" srcOrd="0" destOrd="0" presId="urn:microsoft.com/office/officeart/2005/8/layout/vList5"/>
    <dgm:cxn modelId="{485073E7-D158-4752-B4BE-3F50DB29C1E5}" type="presOf" srcId="{2FE50F3E-1269-4CC6-8961-5D65CA3830F2}" destId="{DAE71623-AD9E-4835-BC63-4DC128CFD9BF}" srcOrd="0" destOrd="0" presId="urn:microsoft.com/office/officeart/2005/8/layout/vList5"/>
    <dgm:cxn modelId="{390D8DFC-B595-467D-9497-A77257094981}" srcId="{867686D5-F56D-4045-B946-9167BD95D321}" destId="{DC701D0C-FF84-4576-A4AA-6F3335A2FF13}" srcOrd="0" destOrd="0" parTransId="{EF4CE807-32AD-4CFD-AFEC-46C78A4A747F}" sibTransId="{4BA4170B-B0CE-457F-B60E-2DF7C78F64D1}"/>
    <dgm:cxn modelId="{DC9944FD-064F-4BDB-BB30-DA27D7D60B76}" type="presOf" srcId="{DC701D0C-FF84-4576-A4AA-6F3335A2FF13}" destId="{6D5E894F-1275-4CB8-B22D-E60F183B2B3F}" srcOrd="0" destOrd="0" presId="urn:microsoft.com/office/officeart/2005/8/layout/vList5"/>
    <dgm:cxn modelId="{CB051484-4D8E-47EB-861B-C4BB1D6C4729}" type="presParOf" srcId="{7BB222DE-38F4-437F-865C-6F84DB138462}" destId="{0AC81DE6-27C3-4273-9E32-780CBA0B4169}" srcOrd="0" destOrd="0" presId="urn:microsoft.com/office/officeart/2005/8/layout/vList5"/>
    <dgm:cxn modelId="{05A794DB-505F-4A76-9806-38A3F0037E91}" type="presParOf" srcId="{0AC81DE6-27C3-4273-9E32-780CBA0B4169}" destId="{6D5E894F-1275-4CB8-B22D-E60F183B2B3F}" srcOrd="0" destOrd="0" presId="urn:microsoft.com/office/officeart/2005/8/layout/vList5"/>
    <dgm:cxn modelId="{1C98AF38-4639-4453-8FD9-F636BCD92D81}" type="presParOf" srcId="{0AC81DE6-27C3-4273-9E32-780CBA0B4169}" destId="{E22189B4-62C4-4E5A-A6F7-A1C0C920FF51}" srcOrd="1" destOrd="0" presId="urn:microsoft.com/office/officeart/2005/8/layout/vList5"/>
    <dgm:cxn modelId="{30BF5DEE-DF67-40EA-8A41-8FE031EDED5E}" type="presParOf" srcId="{7BB222DE-38F4-437F-865C-6F84DB138462}" destId="{2B118518-0632-4764-B3DB-5405F4F4230E}" srcOrd="1" destOrd="0" presId="urn:microsoft.com/office/officeart/2005/8/layout/vList5"/>
    <dgm:cxn modelId="{8485B61A-A34C-4FB1-A6CB-57B1C18796AF}" type="presParOf" srcId="{7BB222DE-38F4-437F-865C-6F84DB138462}" destId="{BFE71066-DF91-47FC-BB95-479C74B3E43D}" srcOrd="2" destOrd="0" presId="urn:microsoft.com/office/officeart/2005/8/layout/vList5"/>
    <dgm:cxn modelId="{19DAD182-2877-4500-92B7-1AAEE88A5A9B}" type="presParOf" srcId="{BFE71066-DF91-47FC-BB95-479C74B3E43D}" destId="{7F9446BD-85FE-4EEC-B37F-C6AE2022691F}" srcOrd="0" destOrd="0" presId="urn:microsoft.com/office/officeart/2005/8/layout/vList5"/>
    <dgm:cxn modelId="{BF344010-7E85-4534-98E4-CE9C0B1F19E0}" type="presParOf" srcId="{BFE71066-DF91-47FC-BB95-479C74B3E43D}" destId="{F570E581-E0F7-4026-A0EE-F48C7756F0F3}" srcOrd="1" destOrd="0" presId="urn:microsoft.com/office/officeart/2005/8/layout/vList5"/>
    <dgm:cxn modelId="{46F1569E-8D4F-4F9F-AA81-BA859C94FB1C}" type="presParOf" srcId="{7BB222DE-38F4-437F-865C-6F84DB138462}" destId="{AAE69C68-91FE-4385-9675-895E77D77703}" srcOrd="3" destOrd="0" presId="urn:microsoft.com/office/officeart/2005/8/layout/vList5"/>
    <dgm:cxn modelId="{B5FF58DC-B2E1-46D6-8920-C355FB1ECA23}" type="presParOf" srcId="{7BB222DE-38F4-437F-865C-6F84DB138462}" destId="{D75118DF-90C8-4FA9-A441-CCB478B57548}" srcOrd="4" destOrd="0" presId="urn:microsoft.com/office/officeart/2005/8/layout/vList5"/>
    <dgm:cxn modelId="{EAA48F8E-CEB0-4903-9242-6C30E94D5FA9}" type="presParOf" srcId="{D75118DF-90C8-4FA9-A441-CCB478B57548}" destId="{DE7BE9E1-E916-40BC-86A6-BE2619D08912}" srcOrd="0" destOrd="0" presId="urn:microsoft.com/office/officeart/2005/8/layout/vList5"/>
    <dgm:cxn modelId="{CF8371CD-1694-4969-B870-29C5F071401B}" type="presParOf" srcId="{D75118DF-90C8-4FA9-A441-CCB478B57548}" destId="{CCFD3E29-0C7A-49C7-A7BB-57951FA3EB11}" srcOrd="1" destOrd="0" presId="urn:microsoft.com/office/officeart/2005/8/layout/vList5"/>
    <dgm:cxn modelId="{3B463FF4-6324-4C88-8C06-B994C3ABD747}" type="presParOf" srcId="{7BB222DE-38F4-437F-865C-6F84DB138462}" destId="{7E5967D7-4D53-4CDA-9CBA-B21A75B7CB49}" srcOrd="5" destOrd="0" presId="urn:microsoft.com/office/officeart/2005/8/layout/vList5"/>
    <dgm:cxn modelId="{42F55400-577C-45BC-8E2B-BFEBDA86E400}" type="presParOf" srcId="{7BB222DE-38F4-437F-865C-6F84DB138462}" destId="{71E6865D-BA81-45CC-8C31-F0BE8138D8EB}" srcOrd="6" destOrd="0" presId="urn:microsoft.com/office/officeart/2005/8/layout/vList5"/>
    <dgm:cxn modelId="{FAA53B51-AD44-4FB8-AC93-2CC3181DE885}" type="presParOf" srcId="{71E6865D-BA81-45CC-8C31-F0BE8138D8EB}" destId="{DAE71623-AD9E-4835-BC63-4DC128CFD9BF}" srcOrd="0" destOrd="0" presId="urn:microsoft.com/office/officeart/2005/8/layout/vList5"/>
    <dgm:cxn modelId="{4042B870-C303-408C-9677-6199BA1966B9}" type="presParOf" srcId="{71E6865D-BA81-45CC-8C31-F0BE8138D8EB}" destId="{C69F3B0B-E95D-48F6-A464-1933B598FCEE}" srcOrd="1" destOrd="0" presId="urn:microsoft.com/office/officeart/2005/8/layout/vList5"/>
    <dgm:cxn modelId="{0389761C-A0ED-4FCC-8A76-1B2ED80AC1D0}" type="presParOf" srcId="{7BB222DE-38F4-437F-865C-6F84DB138462}" destId="{72A2C26F-47A9-4996-AADD-A724E64F33C1}" srcOrd="7" destOrd="0" presId="urn:microsoft.com/office/officeart/2005/8/layout/vList5"/>
    <dgm:cxn modelId="{8A985E6D-FC04-4782-BD4E-A10F2DF5C776}" type="presParOf" srcId="{7BB222DE-38F4-437F-865C-6F84DB138462}" destId="{D1F3022C-541B-4DA7-8FF1-850399671BF1}" srcOrd="8" destOrd="0" presId="urn:microsoft.com/office/officeart/2005/8/layout/vList5"/>
    <dgm:cxn modelId="{690B7066-F8D0-4C53-B6ED-5AFAB6F046BD}" type="presParOf" srcId="{D1F3022C-541B-4DA7-8FF1-850399671BF1}" destId="{89FD0965-FBFC-49A7-912C-B40BB936273E}" srcOrd="0" destOrd="0" presId="urn:microsoft.com/office/officeart/2005/8/layout/vList5"/>
    <dgm:cxn modelId="{313ADEE5-AD80-41F5-A5F0-C42532B057A3}" type="presParOf" srcId="{D1F3022C-541B-4DA7-8FF1-850399671BF1}" destId="{47E78746-AD8A-49B2-9743-090A42524A94}" srcOrd="1" destOrd="0" presId="urn:microsoft.com/office/officeart/2005/8/layout/vList5"/>
    <dgm:cxn modelId="{77A62611-60C2-46CF-91F9-353D1C629B59}" type="presParOf" srcId="{7BB222DE-38F4-437F-865C-6F84DB138462}" destId="{5E1BF5E3-940D-4C6F-9643-D56F6FCFE1D7}" srcOrd="9" destOrd="0" presId="urn:microsoft.com/office/officeart/2005/8/layout/vList5"/>
    <dgm:cxn modelId="{5F2E2008-4C5F-45A2-98B6-B152C3561952}" type="presParOf" srcId="{7BB222DE-38F4-437F-865C-6F84DB138462}" destId="{31A3BE60-E5B5-4EBC-8CFA-A0E3CF43313D}" srcOrd="10" destOrd="0" presId="urn:microsoft.com/office/officeart/2005/8/layout/vList5"/>
    <dgm:cxn modelId="{A993FA01-1AED-4961-AD14-451D2F83FB8D}" type="presParOf" srcId="{31A3BE60-E5B5-4EBC-8CFA-A0E3CF43313D}" destId="{1F08D2DE-4A8B-4F7C-B6D3-8DB4504B261F}" srcOrd="0" destOrd="0" presId="urn:microsoft.com/office/officeart/2005/8/layout/vList5"/>
    <dgm:cxn modelId="{6168F370-F272-4DA2-8C8C-447E6FE1BEFE}" type="presParOf" srcId="{31A3BE60-E5B5-4EBC-8CFA-A0E3CF43313D}" destId="{FBE0F5CB-677D-4DB2-8B9E-A15B8B5424AA}" srcOrd="1" destOrd="0" presId="urn:microsoft.com/office/officeart/2005/8/layout/vList5"/>
    <dgm:cxn modelId="{AD1CEEF1-4B4C-4699-96CF-2959F54D3CC3}" type="presParOf" srcId="{7BB222DE-38F4-437F-865C-6F84DB138462}" destId="{055FD5EB-CFFD-4936-B018-C6636C0530CC}" srcOrd="11" destOrd="0" presId="urn:microsoft.com/office/officeart/2005/8/layout/vList5"/>
    <dgm:cxn modelId="{F4C91C0C-1BD1-4D30-B377-60CDBE31F8C5}" type="presParOf" srcId="{7BB222DE-38F4-437F-865C-6F84DB138462}" destId="{060F4E97-CF27-4870-BB61-F505B986EF90}" srcOrd="12" destOrd="0" presId="urn:microsoft.com/office/officeart/2005/8/layout/vList5"/>
    <dgm:cxn modelId="{A77D2A70-471B-44D8-ABF4-BD0AEA9312D1}" type="presParOf" srcId="{060F4E97-CF27-4870-BB61-F505B986EF90}" destId="{AB206955-775C-4733-898B-98D9BA7C655E}" srcOrd="0" destOrd="0" presId="urn:microsoft.com/office/officeart/2005/8/layout/vList5"/>
    <dgm:cxn modelId="{5504D5CE-FC84-448F-9C53-F8CFE93AB729}" type="presParOf" srcId="{060F4E97-CF27-4870-BB61-F505B986EF90}" destId="{0F3914A4-57D3-49D3-8BFA-48A43BCE43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189B4-62C4-4E5A-A6F7-A1C0C920FF51}">
      <dsp:nvSpPr>
        <dsp:cNvPr id="0" name=""/>
        <dsp:cNvSpPr/>
      </dsp:nvSpPr>
      <dsp:spPr>
        <a:xfrm rot="5400000">
          <a:off x="6067888" y="-2988882"/>
          <a:ext cx="390553" cy="64665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/>
            <a:t>a symbolic description of the model to be fit.</a:t>
          </a:r>
          <a:endParaRPr lang="en-GB" sz="1600" b="0" kern="1200" dirty="0"/>
        </a:p>
      </dsp:txBody>
      <dsp:txXfrm rot="-5400000">
        <a:off x="3029882" y="68189"/>
        <a:ext cx="6447501" cy="352423"/>
      </dsp:txXfrm>
    </dsp:sp>
    <dsp:sp modelId="{6D5E894F-1275-4CB8-B22D-E60F183B2B3F}">
      <dsp:nvSpPr>
        <dsp:cNvPr id="0" name=""/>
        <dsp:cNvSpPr/>
      </dsp:nvSpPr>
      <dsp:spPr>
        <a:xfrm>
          <a:off x="607562" y="304"/>
          <a:ext cx="2422319" cy="4881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formula</a:t>
          </a:r>
        </a:p>
      </dsp:txBody>
      <dsp:txXfrm>
        <a:off x="631394" y="24136"/>
        <a:ext cx="2374655" cy="440527"/>
      </dsp:txXfrm>
    </dsp:sp>
    <dsp:sp modelId="{F570E581-E0F7-4026-A0EE-F48C7756F0F3}">
      <dsp:nvSpPr>
        <dsp:cNvPr id="0" name=""/>
        <dsp:cNvSpPr/>
      </dsp:nvSpPr>
      <dsp:spPr>
        <a:xfrm rot="5400000">
          <a:off x="6067888" y="-2476281"/>
          <a:ext cx="390553" cy="64665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0" kern="1200" dirty="0"/>
            <a:t>a data matrix</a:t>
          </a:r>
        </a:p>
      </dsp:txBody>
      <dsp:txXfrm rot="-5400000">
        <a:off x="3029882" y="580790"/>
        <a:ext cx="6447501" cy="352423"/>
      </dsp:txXfrm>
    </dsp:sp>
    <dsp:sp modelId="{7F9446BD-85FE-4EEC-B37F-C6AE2022691F}">
      <dsp:nvSpPr>
        <dsp:cNvPr id="0" name=""/>
        <dsp:cNvSpPr/>
      </dsp:nvSpPr>
      <dsp:spPr>
        <a:xfrm>
          <a:off x="607562" y="512905"/>
          <a:ext cx="2422319" cy="4881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x</a:t>
          </a:r>
          <a:endParaRPr lang="en-GB" sz="2000" b="0" kern="1200" dirty="0"/>
        </a:p>
      </dsp:txBody>
      <dsp:txXfrm>
        <a:off x="631394" y="536737"/>
        <a:ext cx="2374655" cy="440527"/>
      </dsp:txXfrm>
    </dsp:sp>
    <dsp:sp modelId="{CCFD3E29-0C7A-49C7-A7BB-57951FA3EB11}">
      <dsp:nvSpPr>
        <dsp:cNvPr id="0" name=""/>
        <dsp:cNvSpPr/>
      </dsp:nvSpPr>
      <dsp:spPr>
        <a:xfrm rot="5400000">
          <a:off x="6057557" y="-1963680"/>
          <a:ext cx="390553" cy="64665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dirty="0"/>
            <a:t>a response vector. Can be either a factor (for classification tasks) or a numeric vector (for regression).</a:t>
          </a:r>
          <a:endParaRPr lang="en-GB" sz="1400" b="0" kern="1200" dirty="0"/>
        </a:p>
      </dsp:txBody>
      <dsp:txXfrm rot="-5400000">
        <a:off x="3019551" y="1093391"/>
        <a:ext cx="6447501" cy="352423"/>
      </dsp:txXfrm>
    </dsp:sp>
    <dsp:sp modelId="{DE7BE9E1-E916-40BC-86A6-BE2619D08912}">
      <dsp:nvSpPr>
        <dsp:cNvPr id="0" name=""/>
        <dsp:cNvSpPr/>
      </dsp:nvSpPr>
      <dsp:spPr>
        <a:xfrm>
          <a:off x="607562" y="1025506"/>
          <a:ext cx="2411988" cy="4881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y</a:t>
          </a:r>
        </a:p>
      </dsp:txBody>
      <dsp:txXfrm>
        <a:off x="631394" y="1049338"/>
        <a:ext cx="2364324" cy="440527"/>
      </dsp:txXfrm>
    </dsp:sp>
    <dsp:sp modelId="{C69F3B0B-E95D-48F6-A464-1933B598FCEE}">
      <dsp:nvSpPr>
        <dsp:cNvPr id="0" name=""/>
        <dsp:cNvSpPr/>
      </dsp:nvSpPr>
      <dsp:spPr>
        <a:xfrm rot="5400000">
          <a:off x="6057557" y="-1451079"/>
          <a:ext cx="390553" cy="64665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kern="1200" dirty="0"/>
            <a:t>introduces the dataset used to estimate SVM</a:t>
          </a:r>
        </a:p>
      </dsp:txBody>
      <dsp:txXfrm rot="-5400000">
        <a:off x="3019551" y="1605992"/>
        <a:ext cx="6447501" cy="352423"/>
      </dsp:txXfrm>
    </dsp:sp>
    <dsp:sp modelId="{DAE71623-AD9E-4835-BC63-4DC128CFD9BF}">
      <dsp:nvSpPr>
        <dsp:cNvPr id="0" name=""/>
        <dsp:cNvSpPr/>
      </dsp:nvSpPr>
      <dsp:spPr>
        <a:xfrm>
          <a:off x="607562" y="1538107"/>
          <a:ext cx="2411988" cy="4881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data</a:t>
          </a:r>
        </a:p>
      </dsp:txBody>
      <dsp:txXfrm>
        <a:off x="631394" y="1561939"/>
        <a:ext cx="2364324" cy="440527"/>
      </dsp:txXfrm>
    </dsp:sp>
    <dsp:sp modelId="{47E78746-AD8A-49B2-9743-090A42524A94}">
      <dsp:nvSpPr>
        <dsp:cNvPr id="0" name=""/>
        <dsp:cNvSpPr/>
      </dsp:nvSpPr>
      <dsp:spPr>
        <a:xfrm rot="5400000">
          <a:off x="6057557" y="-938478"/>
          <a:ext cx="390553" cy="64665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dirty="0"/>
            <a:t>A logical vector indicating the variables to be scaled. By default, data are scaled internally (both x and y)</a:t>
          </a:r>
          <a:endParaRPr lang="en-GB" sz="1400" b="0" kern="1200" dirty="0"/>
        </a:p>
      </dsp:txBody>
      <dsp:txXfrm rot="-5400000">
        <a:off x="3019551" y="2118593"/>
        <a:ext cx="6447501" cy="352423"/>
      </dsp:txXfrm>
    </dsp:sp>
    <dsp:sp modelId="{89FD0965-FBFC-49A7-912C-B40BB936273E}">
      <dsp:nvSpPr>
        <dsp:cNvPr id="0" name=""/>
        <dsp:cNvSpPr/>
      </dsp:nvSpPr>
      <dsp:spPr>
        <a:xfrm>
          <a:off x="607562" y="2050708"/>
          <a:ext cx="2411988" cy="4881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scale</a:t>
          </a:r>
        </a:p>
      </dsp:txBody>
      <dsp:txXfrm>
        <a:off x="631394" y="2074540"/>
        <a:ext cx="2364324" cy="440527"/>
      </dsp:txXfrm>
    </dsp:sp>
    <dsp:sp modelId="{FBE0F5CB-677D-4DB2-8B9E-A15B8B5424AA}">
      <dsp:nvSpPr>
        <dsp:cNvPr id="0" name=""/>
        <dsp:cNvSpPr/>
      </dsp:nvSpPr>
      <dsp:spPr>
        <a:xfrm rot="5400000">
          <a:off x="6057557" y="-425877"/>
          <a:ext cx="390553" cy="64665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kern="1200" dirty="0"/>
            <a:t>The purpose of running SVM</a:t>
          </a:r>
        </a:p>
      </dsp:txBody>
      <dsp:txXfrm rot="-5400000">
        <a:off x="3019551" y="2631194"/>
        <a:ext cx="6447501" cy="352423"/>
      </dsp:txXfrm>
    </dsp:sp>
    <dsp:sp modelId="{1F08D2DE-4A8B-4F7C-B6D3-8DB4504B261F}">
      <dsp:nvSpPr>
        <dsp:cNvPr id="0" name=""/>
        <dsp:cNvSpPr/>
      </dsp:nvSpPr>
      <dsp:spPr>
        <a:xfrm>
          <a:off x="607562" y="2563309"/>
          <a:ext cx="2411988" cy="4881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type</a:t>
          </a:r>
        </a:p>
      </dsp:txBody>
      <dsp:txXfrm>
        <a:off x="631394" y="2587141"/>
        <a:ext cx="2364324" cy="440527"/>
      </dsp:txXfrm>
    </dsp:sp>
    <dsp:sp modelId="{0F3914A4-57D3-49D3-8BFA-48A43BCE4362}">
      <dsp:nvSpPr>
        <dsp:cNvPr id="0" name=""/>
        <dsp:cNvSpPr/>
      </dsp:nvSpPr>
      <dsp:spPr>
        <a:xfrm rot="5400000">
          <a:off x="6057557" y="86723"/>
          <a:ext cx="390553" cy="64665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/>
            <a:t>the kernel used in training and predicting</a:t>
          </a:r>
          <a:endParaRPr lang="en-GB" sz="1600" b="0" kern="1200" dirty="0"/>
        </a:p>
      </dsp:txBody>
      <dsp:txXfrm rot="-5400000">
        <a:off x="3019551" y="3143795"/>
        <a:ext cx="6447501" cy="352423"/>
      </dsp:txXfrm>
    </dsp:sp>
    <dsp:sp modelId="{AB206955-775C-4733-898B-98D9BA7C655E}">
      <dsp:nvSpPr>
        <dsp:cNvPr id="0" name=""/>
        <dsp:cNvSpPr/>
      </dsp:nvSpPr>
      <dsp:spPr>
        <a:xfrm>
          <a:off x="607562" y="3075910"/>
          <a:ext cx="2411988" cy="4881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 err="1"/>
            <a:t>kernal</a:t>
          </a:r>
          <a:endParaRPr lang="en-GB" sz="2000" b="0" kern="1200" dirty="0"/>
        </a:p>
      </dsp:txBody>
      <dsp:txXfrm>
        <a:off x="631394" y="3099742"/>
        <a:ext cx="2364324" cy="440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B81D3-25A6-49ED-901F-23B417722F39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BEA28-A6E7-40C7-A406-94CCB8C92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271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BEA28-A6E7-40C7-A406-94CCB8C92F1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373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BEA28-A6E7-40C7-A406-94CCB8C92F19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5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17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43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2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43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65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6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84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91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82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04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1DF6F4F0-5069-4539-8BE4-7508279DD502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32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6F4F0-5069-4539-8BE4-7508279DD502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73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e1071/vignettes/svmdoc.pdf" TargetMode="External"/><Relationship Id="rId2" Type="http://schemas.openxmlformats.org/officeDocument/2006/relationships/hyperlink" Target="https://cran.r-project.org/web/packages/e1071/e1071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hadi.movaghari@glasgow.ac.u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hadigilan/AdvMLFinance_SVM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0985-9E6E-4617-AE7A-DE258B7F8B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Advances of Machine Learning in Finance</a:t>
            </a:r>
            <a:r>
              <a:rPr lang="en-GB" dirty="0"/>
              <a:t>:</a:t>
            </a:r>
            <a:br>
              <a:rPr lang="fa-IR" dirty="0"/>
            </a:br>
            <a:r>
              <a:rPr lang="en-US" sz="4000" i="1" dirty="0"/>
              <a:t>Support Vector Machines (SVM) with R</a:t>
            </a:r>
            <a:endParaRPr lang="en-GB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875C0-B3A8-4822-9850-DAFB18176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3531205"/>
            <a:ext cx="8561746" cy="2541430"/>
          </a:xfrm>
        </p:spPr>
        <p:txBody>
          <a:bodyPr>
            <a:normAutofit/>
          </a:bodyPr>
          <a:lstStyle/>
          <a:p>
            <a:r>
              <a:rPr lang="en-GB" cap="none" dirty="0"/>
              <a:t>Hadi Movaghari</a:t>
            </a:r>
          </a:p>
          <a:p>
            <a:r>
              <a:rPr lang="en-GB" cap="none" dirty="0"/>
              <a:t>2022-2023</a:t>
            </a:r>
          </a:p>
          <a:p>
            <a:endParaRPr lang="en-GB" cap="none" dirty="0"/>
          </a:p>
          <a:p>
            <a:endParaRPr lang="en-GB" cap="none" dirty="0"/>
          </a:p>
          <a:p>
            <a:r>
              <a:rPr lang="fa-IR" cap="none" dirty="0">
                <a:highlight>
                  <a:srgbClr val="FFFF00"/>
                </a:highlight>
              </a:rPr>
              <a:t>مسیر برنامه رو عوض کن</a:t>
            </a:r>
          </a:p>
          <a:p>
            <a:endParaRPr lang="en-GB" cap="none" dirty="0"/>
          </a:p>
          <a:p>
            <a:endParaRPr lang="en-GB" cap="none" dirty="0"/>
          </a:p>
          <a:p>
            <a:endParaRPr lang="fa-IR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28896-EA78-4EFE-8520-AA7B105C6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2298"/>
            <a:ext cx="2349910" cy="117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05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D92C-37B2-022D-0EB3-83061834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Online sources for e1071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ACD66F-2DBE-4CEF-AC85-1AC755A6C407}"/>
              </a:ext>
            </a:extLst>
          </p:cNvPr>
          <p:cNvSpPr txBox="1"/>
          <p:nvPr/>
        </p:nvSpPr>
        <p:spPr>
          <a:xfrm>
            <a:off x="157316" y="6220115"/>
            <a:ext cx="37090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SVM with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D81F1B-5BCE-A541-9C8F-EC4105EBF23C}"/>
              </a:ext>
            </a:extLst>
          </p:cNvPr>
          <p:cNvSpPr txBox="1"/>
          <p:nvPr/>
        </p:nvSpPr>
        <p:spPr>
          <a:xfrm>
            <a:off x="1198997" y="2390232"/>
            <a:ext cx="66864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Textbook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600" b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statistical learning: with applications in R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Second Edition.</a:t>
            </a:r>
          </a:p>
          <a:p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James, G. Witten, D., Hastie, T., Tibshirani, R. (2021). </a:t>
            </a:r>
          </a:p>
          <a:p>
            <a:r>
              <a:rPr lang="en-US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Chapter 9</a:t>
            </a:r>
          </a:p>
          <a:p>
            <a:endParaRPr lang="en-US" sz="1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 online</a:t>
            </a: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BCC9A5-A11B-A071-01B9-81E3C11BB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950" y="1853754"/>
            <a:ext cx="3047685" cy="374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70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Online sources for e1071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783" y="2015732"/>
            <a:ext cx="10515600" cy="40377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800" b="1" dirty="0"/>
              <a:t>Articles</a:t>
            </a:r>
            <a:endParaRPr lang="en-GB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You can download the manual of the package from </a:t>
            </a:r>
            <a:r>
              <a:rPr lang="en-GB" dirty="0">
                <a:hlinkClick r:id="rId2"/>
              </a:rPr>
              <a:t>https://cran.r-project.org/web/packages/e1071/e1071.pdf</a:t>
            </a:r>
            <a:r>
              <a:rPr lang="en-GB" dirty="0"/>
              <a:t> </a:t>
            </a:r>
          </a:p>
          <a:p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 vignette written by the developer of the package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https://cran.r-project.org/web/packages/e1071/vignettes/svmdoc.pdf</a:t>
            </a:r>
            <a:r>
              <a:rPr lang="en-GB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E9C205-FC74-E496-8D41-24F790987080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SVM with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856228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522" y="2692312"/>
            <a:ext cx="9520158" cy="1049235"/>
          </a:xfrm>
        </p:spPr>
        <p:txBody>
          <a:bodyPr/>
          <a:lstStyle/>
          <a:p>
            <a:pPr algn="ctr"/>
            <a:r>
              <a:rPr lang="en-GB" sz="2400" b="1" dirty="0"/>
              <a:t>Section 2</a:t>
            </a:r>
            <a:r>
              <a:rPr lang="en-GB" b="1" dirty="0"/>
              <a:t>:</a:t>
            </a:r>
            <a:br>
              <a:rPr lang="en-GB" b="1" dirty="0"/>
            </a:br>
            <a:r>
              <a:rPr lang="en-GB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1: iris dataset</a:t>
            </a:r>
          </a:p>
        </p:txBody>
      </p:sp>
    </p:spTree>
    <p:extLst>
      <p:ext uri="{BB962C8B-B14F-4D97-AF65-F5344CB8AC3E}">
        <p14:creationId xmlns:p14="http://schemas.microsoft.com/office/powerpoint/2010/main" val="1754787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783" y="2015732"/>
            <a:ext cx="10515600" cy="3937807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Perhaps the best-known database to be found in statistical literature, provided by R.A. Fisher</a:t>
            </a:r>
          </a:p>
          <a:p>
            <a:endParaRPr lang="en-US" dirty="0"/>
          </a:p>
          <a:p>
            <a:r>
              <a:rPr lang="en-US" dirty="0"/>
              <a:t>The data set contains:</a:t>
            </a:r>
          </a:p>
          <a:p>
            <a:pPr lvl="1"/>
            <a:r>
              <a:rPr lang="en-US" dirty="0"/>
              <a:t>3 classes of iris flower (virginica, versicolor, </a:t>
            </a:r>
            <a:r>
              <a:rPr lang="en-US" dirty="0" err="1"/>
              <a:t>setosa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4 relevant explanatory variables (sepal length, sepal width, petal length, petal width)</a:t>
            </a:r>
          </a:p>
          <a:p>
            <a:pPr lvl="1"/>
            <a:endParaRPr lang="en-US" dirty="0"/>
          </a:p>
          <a:p>
            <a:pPr algn="l"/>
            <a:r>
              <a:rPr lang="en-US" dirty="0"/>
              <a:t>We will use sepal length, sepal width, petal length and petal width to predict the species of flower.</a:t>
            </a:r>
            <a:b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5FD48-4DCF-D45A-278A-C910B0D3A9FA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SVM with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909505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 description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2683" y="2015732"/>
            <a:ext cx="4394699" cy="403774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/>
              <a:t> loads a dataset</a:t>
            </a:r>
          </a:p>
          <a:p>
            <a:r>
              <a:rPr lang="en-US" dirty="0">
                <a:solidFill>
                  <a:srgbClr val="FF0000"/>
                </a:solidFill>
              </a:rPr>
              <a:t>attach</a:t>
            </a:r>
            <a:r>
              <a:rPr lang="en-US" dirty="0"/>
              <a:t> makes objects in a database can be accessed by simply giving their names.</a:t>
            </a:r>
          </a:p>
          <a:p>
            <a:r>
              <a:rPr lang="en-US" dirty="0">
                <a:solidFill>
                  <a:srgbClr val="FF0000"/>
                </a:solidFill>
              </a:rPr>
              <a:t>head </a:t>
            </a:r>
            <a:r>
              <a:rPr lang="en-US" dirty="0"/>
              <a:t>shows the first rows of the object</a:t>
            </a:r>
          </a:p>
          <a:p>
            <a:r>
              <a:rPr lang="en-US" dirty="0">
                <a:solidFill>
                  <a:srgbClr val="FF0000"/>
                </a:solidFill>
              </a:rPr>
              <a:t>table </a:t>
            </a:r>
            <a:r>
              <a:rPr lang="en-US" dirty="0"/>
              <a:t>creates a frequency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1DACA0-9516-4ABE-1A91-A515A021E803}"/>
              </a:ext>
            </a:extLst>
          </p:cNvPr>
          <p:cNvSpPr txBox="1"/>
          <p:nvPr/>
        </p:nvSpPr>
        <p:spPr>
          <a:xfrm>
            <a:off x="1152832" y="2015732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data(iris)</a:t>
            </a:r>
          </a:p>
          <a:p>
            <a:r>
              <a:rPr lang="en-US" dirty="0">
                <a:solidFill>
                  <a:srgbClr val="FF0000"/>
                </a:solidFill>
              </a:rPr>
              <a:t>attach(iris)</a:t>
            </a:r>
          </a:p>
          <a:p>
            <a:r>
              <a:rPr lang="en-US" dirty="0">
                <a:solidFill>
                  <a:srgbClr val="FF0000"/>
                </a:solidFill>
              </a:rPr>
              <a:t>dim(iris)</a:t>
            </a:r>
          </a:p>
          <a:p>
            <a:r>
              <a:rPr lang="en-US" dirty="0">
                <a:solidFill>
                  <a:srgbClr val="FF0000"/>
                </a:solidFill>
              </a:rPr>
              <a:t>head(iris)</a:t>
            </a:r>
          </a:p>
          <a:p>
            <a:r>
              <a:rPr lang="en-US" dirty="0">
                <a:solidFill>
                  <a:srgbClr val="FF0000"/>
                </a:solidFill>
              </a:rPr>
              <a:t>table(Species)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677507-6F1F-79D2-3568-6FF474DC0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490" y="3493060"/>
            <a:ext cx="5943600" cy="25193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4FDF8E-AD12-8864-D82F-5C4CAD3C545F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SVM with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595571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 description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819" y="2015732"/>
            <a:ext cx="4109563" cy="4037749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well-known that in the iri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dataset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class (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setosa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is linearly separable from the other 2; the latter (</a:t>
            </a:r>
            <a:r>
              <a:rPr lang="en-US" dirty="0"/>
              <a:t>virginica, versicolor)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not linearly separable from each other.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pairs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creates a scatterplot matrix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argument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colors points by iris classes </a:t>
            </a:r>
          </a:p>
          <a:p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controls the margin of the figure</a:t>
            </a:r>
          </a:p>
          <a:p>
            <a:r>
              <a:rPr lang="en-US" dirty="0">
                <a:solidFill>
                  <a:srgbClr val="FF0000"/>
                </a:solidFill>
              </a:rPr>
              <a:t>par(</a:t>
            </a:r>
            <a:r>
              <a:rPr lang="en-US" dirty="0" err="1">
                <a:solidFill>
                  <a:srgbClr val="FF0000"/>
                </a:solidFill>
              </a:rPr>
              <a:t>xpd</a:t>
            </a:r>
            <a:r>
              <a:rPr lang="en-US" dirty="0">
                <a:solidFill>
                  <a:srgbClr val="FF0000"/>
                </a:solidFill>
              </a:rPr>
              <a:t> = TRUE)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inserting legend outside the plot area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1DACA0-9516-4ABE-1A91-A515A021E803}"/>
              </a:ext>
            </a:extLst>
          </p:cNvPr>
          <p:cNvSpPr txBox="1"/>
          <p:nvPr/>
        </p:nvSpPr>
        <p:spPr>
          <a:xfrm>
            <a:off x="1207871" y="2492811"/>
            <a:ext cx="410956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pairs(iris[,1:4], col=Species, </a:t>
            </a:r>
            <a:r>
              <a:rPr lang="en-US" dirty="0" err="1">
                <a:solidFill>
                  <a:srgbClr val="FF0000"/>
                </a:solidFill>
              </a:rPr>
              <a:t>pch</a:t>
            </a:r>
            <a:r>
              <a:rPr lang="en-US" dirty="0">
                <a:solidFill>
                  <a:srgbClr val="FF0000"/>
                </a:solidFill>
              </a:rPr>
              <a:t>=16, </a:t>
            </a:r>
            <a:r>
              <a:rPr lang="en-US" dirty="0" err="1">
                <a:solidFill>
                  <a:srgbClr val="FF0000"/>
                </a:solidFill>
              </a:rPr>
              <a:t>lower.panel</a:t>
            </a:r>
            <a:r>
              <a:rPr lang="en-US" dirty="0">
                <a:solidFill>
                  <a:srgbClr val="FF0000"/>
                </a:solidFill>
              </a:rPr>
              <a:t> = NULL,  </a:t>
            </a:r>
            <a:r>
              <a:rPr lang="en-US" dirty="0" err="1">
                <a:solidFill>
                  <a:srgbClr val="FF0000"/>
                </a:solidFill>
              </a:rPr>
              <a:t>oma</a:t>
            </a:r>
            <a:r>
              <a:rPr lang="en-US" dirty="0">
                <a:solidFill>
                  <a:srgbClr val="FF0000"/>
                </a:solidFill>
              </a:rPr>
              <a:t>=c(3,3,3,15))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par(</a:t>
            </a:r>
            <a:r>
              <a:rPr lang="en-US" dirty="0" err="1">
                <a:solidFill>
                  <a:srgbClr val="FF0000"/>
                </a:solidFill>
              </a:rPr>
              <a:t>xpd</a:t>
            </a:r>
            <a:r>
              <a:rPr lang="en-US" dirty="0">
                <a:solidFill>
                  <a:srgbClr val="FF0000"/>
                </a:solidFill>
              </a:rPr>
              <a:t> = TRUE)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legend("</a:t>
            </a:r>
            <a:r>
              <a:rPr lang="en-US" dirty="0" err="1">
                <a:solidFill>
                  <a:srgbClr val="FF0000"/>
                </a:solidFill>
              </a:rPr>
              <a:t>bottomright</a:t>
            </a:r>
            <a:r>
              <a:rPr lang="en-US" dirty="0">
                <a:solidFill>
                  <a:srgbClr val="FF0000"/>
                </a:solidFill>
              </a:rPr>
              <a:t>", fill = unique(Species), legend = levels(Species) 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FDF8E-AD12-8864-D82F-5C4CAD3C545F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SVM with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81612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9798C4B-0E41-E070-6004-828615C4E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767" y="515427"/>
            <a:ext cx="8790407" cy="581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68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SVM with linear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783" y="2841643"/>
            <a:ext cx="4754217" cy="187784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svm.linear</a:t>
            </a:r>
            <a:r>
              <a:rPr lang="en-US" dirty="0">
                <a:solidFill>
                  <a:srgbClr val="FF0000"/>
                </a:solidFill>
              </a:rPr>
              <a:t> &lt;- </a:t>
            </a:r>
            <a:r>
              <a:rPr lang="en-US" dirty="0" err="1">
                <a:solidFill>
                  <a:srgbClr val="FF0000"/>
                </a:solidFill>
              </a:rPr>
              <a:t>svm</a:t>
            </a:r>
            <a:r>
              <a:rPr lang="en-US" dirty="0">
                <a:solidFill>
                  <a:srgbClr val="FF0000"/>
                </a:solidFill>
              </a:rPr>
              <a:t>(Species ~ . , data=iris, kernel="linear")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22805-1AE6-6C18-DF07-BDAA7DCD4C5D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SVM with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E79234-80F0-404C-6763-57043E2126CF}"/>
              </a:ext>
            </a:extLst>
          </p:cNvPr>
          <p:cNvSpPr txBox="1">
            <a:spLocks/>
          </p:cNvSpPr>
          <p:nvPr/>
        </p:nvSpPr>
        <p:spPr>
          <a:xfrm>
            <a:off x="7159487" y="2056890"/>
            <a:ext cx="4754217" cy="40377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conduct SVM analysis, use </a:t>
            </a:r>
            <a:r>
              <a:rPr lang="en-US" dirty="0" err="1">
                <a:solidFill>
                  <a:srgbClr val="FF0000"/>
                </a:solidFill>
              </a:rPr>
              <a:t>svm</a:t>
            </a:r>
            <a:r>
              <a:rPr lang="en-US" dirty="0"/>
              <a:t> function</a:t>
            </a:r>
          </a:p>
          <a:p>
            <a:r>
              <a:rPr lang="en-US" dirty="0"/>
              <a:t>For a linear SVM, set </a:t>
            </a:r>
            <a:r>
              <a:rPr lang="en-US" dirty="0">
                <a:solidFill>
                  <a:srgbClr val="FF0000"/>
                </a:solidFill>
              </a:rPr>
              <a:t>kernel</a:t>
            </a:r>
            <a:r>
              <a:rPr lang="en-US" dirty="0"/>
              <a:t> argument to “</a:t>
            </a:r>
            <a:r>
              <a:rPr lang="en-US" dirty="0">
                <a:solidFill>
                  <a:srgbClr val="FF0000"/>
                </a:solidFill>
              </a:rPr>
              <a:t>linear</a:t>
            </a:r>
            <a:r>
              <a:rPr lang="en-US" dirty="0"/>
              <a:t>”</a:t>
            </a:r>
          </a:p>
          <a:p>
            <a:r>
              <a:rPr lang="en-US" dirty="0"/>
              <a:t>Since iris dataset totally contains five columns, with one column for dependent variable, we can introduce the inputs with a . symbol.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08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E5969B-6C30-16F8-5A8C-A3D98BA81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541" y="568538"/>
            <a:ext cx="5577840" cy="54958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084809-89E3-A4F1-1982-DE8989C1D003}"/>
              </a:ext>
            </a:extLst>
          </p:cNvPr>
          <p:cNvSpPr txBox="1"/>
          <p:nvPr/>
        </p:nvSpPr>
        <p:spPr>
          <a:xfrm>
            <a:off x="533399" y="1256507"/>
            <a:ext cx="41876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plot(</a:t>
            </a:r>
            <a:r>
              <a:rPr lang="en-GB" dirty="0" err="1">
                <a:solidFill>
                  <a:srgbClr val="FF0000"/>
                </a:solidFill>
              </a:rPr>
              <a:t>svm.linear</a:t>
            </a:r>
            <a:r>
              <a:rPr lang="en-GB" dirty="0">
                <a:solidFill>
                  <a:srgbClr val="FF0000"/>
                </a:solidFill>
              </a:rPr>
              <a:t> , </a:t>
            </a:r>
            <a:r>
              <a:rPr lang="en-GB" dirty="0" err="1">
                <a:solidFill>
                  <a:srgbClr val="FF0000"/>
                </a:solidFill>
              </a:rPr>
              <a:t>Petal.Width</a:t>
            </a:r>
            <a:r>
              <a:rPr lang="en-GB" dirty="0">
                <a:solidFill>
                  <a:srgbClr val="FF0000"/>
                </a:solidFill>
              </a:rPr>
              <a:t> ~ </a:t>
            </a:r>
            <a:r>
              <a:rPr lang="en-GB" dirty="0" err="1">
                <a:solidFill>
                  <a:srgbClr val="FF0000"/>
                </a:solidFill>
              </a:rPr>
              <a:t>Petal.Length</a:t>
            </a:r>
            <a:r>
              <a:rPr lang="en-GB" dirty="0">
                <a:solidFill>
                  <a:srgbClr val="FF0000"/>
                </a:solidFill>
              </a:rPr>
              <a:t>, data=iris)</a:t>
            </a:r>
          </a:p>
          <a:p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B95B6C-3B2C-198E-CC3C-40437E9419BE}"/>
              </a:ext>
            </a:extLst>
          </p:cNvPr>
          <p:cNvSpPr txBox="1"/>
          <p:nvPr/>
        </p:nvSpPr>
        <p:spPr>
          <a:xfrm>
            <a:off x="533399" y="2179837"/>
            <a:ext cx="418768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Since in the fitting SVM we used four inputs, we need to specify the two variables that we want to plot the classification results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err="1">
                <a:solidFill>
                  <a:srgbClr val="FF0000"/>
                </a:solidFill>
              </a:rPr>
              <a:t>svm.linear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is the name of </a:t>
            </a:r>
            <a:r>
              <a:rPr lang="en-GB" dirty="0" err="1">
                <a:solidFill>
                  <a:srgbClr val="FF0000"/>
                </a:solidFill>
              </a:rPr>
              <a:t>svm</a:t>
            </a:r>
            <a:r>
              <a:rPr lang="en-GB" dirty="0"/>
              <a:t> function’s output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To plot the </a:t>
            </a:r>
            <a:r>
              <a:rPr lang="en-GB" dirty="0" err="1">
                <a:solidFill>
                  <a:srgbClr val="FF0000"/>
                </a:solidFill>
              </a:rPr>
              <a:t>svm</a:t>
            </a:r>
            <a:r>
              <a:rPr lang="en-GB" dirty="0"/>
              <a:t> results we need to specify the dataset’s name</a:t>
            </a:r>
          </a:p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62ED9-4FA7-07ED-55DE-6C53BE19949C}"/>
              </a:ext>
            </a:extLst>
          </p:cNvPr>
          <p:cNvSpPr txBox="1"/>
          <p:nvPr/>
        </p:nvSpPr>
        <p:spPr>
          <a:xfrm>
            <a:off x="434008" y="5464187"/>
            <a:ext cx="4962940" cy="1200329"/>
          </a:xfrm>
          <a:custGeom>
            <a:avLst/>
            <a:gdLst>
              <a:gd name="connsiteX0" fmla="*/ 0 w 4962940"/>
              <a:gd name="connsiteY0" fmla="*/ 0 h 1200329"/>
              <a:gd name="connsiteX1" fmla="*/ 4962940 w 4962940"/>
              <a:gd name="connsiteY1" fmla="*/ 0 h 1200329"/>
              <a:gd name="connsiteX2" fmla="*/ 4962940 w 4962940"/>
              <a:gd name="connsiteY2" fmla="*/ 1200329 h 1200329"/>
              <a:gd name="connsiteX3" fmla="*/ 0 w 4962940"/>
              <a:gd name="connsiteY3" fmla="*/ 1200329 h 1200329"/>
              <a:gd name="connsiteX4" fmla="*/ 0 w 4962940"/>
              <a:gd name="connsiteY4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2940" h="1200329" extrusionOk="0">
                <a:moveTo>
                  <a:pt x="0" y="0"/>
                </a:moveTo>
                <a:cubicBezTo>
                  <a:pt x="1193714" y="-5264"/>
                  <a:pt x="3674496" y="84467"/>
                  <a:pt x="4962940" y="0"/>
                </a:cubicBezTo>
                <a:cubicBezTo>
                  <a:pt x="4926013" y="393021"/>
                  <a:pt x="4930897" y="1014765"/>
                  <a:pt x="4962940" y="1200329"/>
                </a:cubicBezTo>
                <a:cubicBezTo>
                  <a:pt x="4435969" y="1306649"/>
                  <a:pt x="2316850" y="1192680"/>
                  <a:pt x="0" y="1200329"/>
                </a:cubicBezTo>
                <a:cubicBezTo>
                  <a:pt x="-39762" y="727104"/>
                  <a:pt x="103026" y="164741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It is clear that SVM with linear kernel does not successful in classifying virginica and versicolor species which are not linearly separable.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90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SVM with non-linear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664662"/>
            <a:ext cx="4353339" cy="2162978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rgbClr val="FF0000"/>
                </a:solidFill>
              </a:rPr>
              <a:t>svm.radial &lt;- svm(Species ~ ., data=iris, kernel="radial")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22805-1AE6-6C18-DF07-BDAA7DCD4C5D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SVM with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181EA0-3E10-DCB0-74E5-BE66CFF6C879}"/>
              </a:ext>
            </a:extLst>
          </p:cNvPr>
          <p:cNvSpPr txBox="1">
            <a:spLocks/>
          </p:cNvSpPr>
          <p:nvPr/>
        </p:nvSpPr>
        <p:spPr>
          <a:xfrm>
            <a:off x="7129990" y="2664662"/>
            <a:ext cx="4754217" cy="21629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a non-linear SVM, set </a:t>
            </a:r>
            <a:r>
              <a:rPr lang="en-US" dirty="0">
                <a:solidFill>
                  <a:srgbClr val="FF0000"/>
                </a:solidFill>
              </a:rPr>
              <a:t>kernel</a:t>
            </a:r>
            <a:r>
              <a:rPr lang="en-US" dirty="0"/>
              <a:t> argument to “</a:t>
            </a:r>
            <a:r>
              <a:rPr lang="da-DK" dirty="0">
                <a:solidFill>
                  <a:srgbClr val="FF0000"/>
                </a:solidFill>
              </a:rPr>
              <a:t>radial</a:t>
            </a:r>
            <a:r>
              <a:rPr lang="en-US" dirty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1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2FD9-69E5-E67F-BABF-5A23FE5C3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603269"/>
            <a:ext cx="9520158" cy="16514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rgbClr val="0070C0"/>
                </a:solidFill>
              </a:rPr>
              <a:t>Section 1</a:t>
            </a:r>
            <a:r>
              <a:rPr lang="en-GB" sz="1800" dirty="0"/>
              <a:t>: Preliminaries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rgbClr val="0070C0"/>
                </a:solidFill>
              </a:rPr>
              <a:t>Section 2</a:t>
            </a:r>
            <a:r>
              <a:rPr lang="en-GB" sz="1800" dirty="0"/>
              <a:t>:Example 1: iris dataset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rgbClr val="0070C0"/>
                </a:solidFill>
              </a:rPr>
              <a:t>Section 3</a:t>
            </a:r>
            <a:r>
              <a:rPr lang="en-GB" sz="1800" dirty="0"/>
              <a:t>:</a:t>
            </a:r>
            <a:r>
              <a:rPr lang="en-US" sz="1800" dirty="0"/>
              <a:t>Example 2: An application in finance</a:t>
            </a:r>
            <a:endParaRPr lang="en-GB" sz="1800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GB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74A262-5917-E8DA-40DF-9D78478361FD}"/>
              </a:ext>
            </a:extLst>
          </p:cNvPr>
          <p:cNvSpPr txBox="1"/>
          <p:nvPr/>
        </p:nvSpPr>
        <p:spPr>
          <a:xfrm>
            <a:off x="157316" y="6220115"/>
            <a:ext cx="52197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SVM with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610484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3084809-89E3-A4F1-1982-DE8989C1D003}"/>
              </a:ext>
            </a:extLst>
          </p:cNvPr>
          <p:cNvSpPr txBox="1"/>
          <p:nvPr/>
        </p:nvSpPr>
        <p:spPr>
          <a:xfrm>
            <a:off x="793473" y="1425473"/>
            <a:ext cx="41876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plot(</a:t>
            </a:r>
            <a:r>
              <a:rPr lang="en-GB" dirty="0" err="1">
                <a:solidFill>
                  <a:srgbClr val="FF0000"/>
                </a:solidFill>
              </a:rPr>
              <a:t>svm.radial</a:t>
            </a:r>
            <a:r>
              <a:rPr lang="en-GB" dirty="0">
                <a:solidFill>
                  <a:srgbClr val="FF0000"/>
                </a:solidFill>
              </a:rPr>
              <a:t>, data=iris, </a:t>
            </a:r>
            <a:r>
              <a:rPr lang="en-GB" dirty="0" err="1">
                <a:solidFill>
                  <a:srgbClr val="FF0000"/>
                </a:solidFill>
              </a:rPr>
              <a:t>Petal.Width</a:t>
            </a:r>
            <a:r>
              <a:rPr lang="en-GB" dirty="0">
                <a:solidFill>
                  <a:srgbClr val="FF0000"/>
                </a:solidFill>
              </a:rPr>
              <a:t> ~ </a:t>
            </a:r>
            <a:r>
              <a:rPr lang="en-GB" dirty="0" err="1">
                <a:solidFill>
                  <a:srgbClr val="FF0000"/>
                </a:solidFill>
              </a:rPr>
              <a:t>Petal.Length</a:t>
            </a:r>
            <a:r>
              <a:rPr lang="en-GB" dirty="0">
                <a:solidFill>
                  <a:srgbClr val="FF0000"/>
                </a:solidFill>
              </a:rPr>
              <a:t>, </a:t>
            </a:r>
          </a:p>
          <a:p>
            <a:r>
              <a:rPr lang="en-GB" dirty="0">
                <a:solidFill>
                  <a:srgbClr val="FF0000"/>
                </a:solidFill>
              </a:rPr>
              <a:t>slice = list(</a:t>
            </a:r>
            <a:r>
              <a:rPr lang="en-GB" dirty="0" err="1">
                <a:solidFill>
                  <a:srgbClr val="FF0000"/>
                </a:solidFill>
              </a:rPr>
              <a:t>Sepal.Width</a:t>
            </a:r>
            <a:r>
              <a:rPr lang="en-GB" dirty="0">
                <a:solidFill>
                  <a:srgbClr val="FF0000"/>
                </a:solidFill>
              </a:rPr>
              <a:t>=3, </a:t>
            </a:r>
            <a:r>
              <a:rPr lang="en-GB" dirty="0" err="1">
                <a:solidFill>
                  <a:srgbClr val="FF0000"/>
                </a:solidFill>
              </a:rPr>
              <a:t>Sepal.Length</a:t>
            </a:r>
            <a:r>
              <a:rPr lang="en-GB" dirty="0">
                <a:solidFill>
                  <a:srgbClr val="FF0000"/>
                </a:solidFill>
              </a:rPr>
              <a:t>=4) )</a:t>
            </a:r>
          </a:p>
          <a:p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B95B6C-3B2C-198E-CC3C-40437E9419BE}"/>
              </a:ext>
            </a:extLst>
          </p:cNvPr>
          <p:cNvSpPr txBox="1"/>
          <p:nvPr/>
        </p:nvSpPr>
        <p:spPr>
          <a:xfrm>
            <a:off x="716412" y="3342715"/>
            <a:ext cx="41876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slice</a:t>
            </a:r>
            <a:r>
              <a:rPr lang="en-US" dirty="0"/>
              <a:t> is a list of named values for the dimensions held constant</a:t>
            </a:r>
            <a:endParaRPr lang="en-GB" dirty="0"/>
          </a:p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62ED9-4FA7-07ED-55DE-6C53BE19949C}"/>
              </a:ext>
            </a:extLst>
          </p:cNvPr>
          <p:cNvSpPr txBox="1"/>
          <p:nvPr/>
        </p:nvSpPr>
        <p:spPr>
          <a:xfrm>
            <a:off x="405847" y="4997048"/>
            <a:ext cx="4962940" cy="646331"/>
          </a:xfrm>
          <a:custGeom>
            <a:avLst/>
            <a:gdLst>
              <a:gd name="connsiteX0" fmla="*/ 0 w 4962940"/>
              <a:gd name="connsiteY0" fmla="*/ 0 h 646331"/>
              <a:gd name="connsiteX1" fmla="*/ 4962940 w 4962940"/>
              <a:gd name="connsiteY1" fmla="*/ 0 h 646331"/>
              <a:gd name="connsiteX2" fmla="*/ 4962940 w 4962940"/>
              <a:gd name="connsiteY2" fmla="*/ 646331 h 646331"/>
              <a:gd name="connsiteX3" fmla="*/ 0 w 4962940"/>
              <a:gd name="connsiteY3" fmla="*/ 646331 h 646331"/>
              <a:gd name="connsiteX4" fmla="*/ 0 w 4962940"/>
              <a:gd name="connsiteY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2940" h="646331" extrusionOk="0">
                <a:moveTo>
                  <a:pt x="0" y="0"/>
                </a:moveTo>
                <a:cubicBezTo>
                  <a:pt x="1193714" y="-5264"/>
                  <a:pt x="3674496" y="84467"/>
                  <a:pt x="4962940" y="0"/>
                </a:cubicBezTo>
                <a:cubicBezTo>
                  <a:pt x="4992492" y="146003"/>
                  <a:pt x="5013997" y="330026"/>
                  <a:pt x="4962940" y="646331"/>
                </a:cubicBezTo>
                <a:cubicBezTo>
                  <a:pt x="4435969" y="752651"/>
                  <a:pt x="2316850" y="638682"/>
                  <a:pt x="0" y="646331"/>
                </a:cubicBezTo>
                <a:cubicBezTo>
                  <a:pt x="-39762" y="457401"/>
                  <a:pt x="53166" y="76043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seems SVM model with non-linear kernel to be a very good model for iris dataset.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454442-2E28-0E21-A19C-B8CD4CD3E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487" y="680830"/>
            <a:ext cx="5459101" cy="549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88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522" y="2692312"/>
            <a:ext cx="9520158" cy="1049235"/>
          </a:xfrm>
        </p:spPr>
        <p:txBody>
          <a:bodyPr/>
          <a:lstStyle/>
          <a:p>
            <a:pPr algn="ctr"/>
            <a:r>
              <a:rPr lang="en-GB" sz="2400" b="1" dirty="0"/>
              <a:t>Section 3</a:t>
            </a:r>
            <a:r>
              <a:rPr lang="en-GB" b="1" dirty="0"/>
              <a:t>:</a:t>
            </a:r>
            <a:br>
              <a:rPr lang="en-GB" b="1" dirty="0"/>
            </a:br>
            <a:r>
              <a:rPr lang="en-GB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2: An application in finance</a:t>
            </a:r>
          </a:p>
        </p:txBody>
      </p:sp>
    </p:spTree>
    <p:extLst>
      <p:ext uri="{BB962C8B-B14F-4D97-AF65-F5344CB8AC3E}">
        <p14:creationId xmlns:p14="http://schemas.microsoft.com/office/powerpoint/2010/main" val="926462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783" y="2015732"/>
            <a:ext cx="10515600" cy="4037749"/>
          </a:xfrm>
        </p:spPr>
        <p:txBody>
          <a:bodyPr>
            <a:normAutofit/>
          </a:bodyPr>
          <a:lstStyle/>
          <a:p>
            <a:r>
              <a:rPr lang="en-GB" dirty="0"/>
              <a:t>The dataset consists of 1,633 firm-year observations from 304 unique firm listed in Tehran Stock Exchange (TSE), Iran, between 2009-2016.</a:t>
            </a:r>
            <a:endParaRPr lang="fa-IR" dirty="0"/>
          </a:p>
          <a:p>
            <a:r>
              <a:rPr lang="en-GB" dirty="0"/>
              <a:t>Dependent variable is a dummy variable for dividend payment (1 for dividend paying firms, 0 otherwise)</a:t>
            </a:r>
          </a:p>
          <a:p>
            <a:r>
              <a:rPr lang="en-GB" dirty="0"/>
              <a:t>There exist 13 explanatory variables including: firm size, market-to-book ratio, leverage, return on assets, business risk, cash holdings, firm’s growth, effective tax rate, current ratio, fixed assets, firm age, life-cycle stage, liquidity.</a:t>
            </a:r>
          </a:p>
          <a:p>
            <a:r>
              <a:rPr lang="en-GB" dirty="0"/>
              <a:t>We use SVM to classify dividend paying and non-dividend paying firms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00FE15-B274-A7E3-9BA5-9DB7CF6F598E}"/>
              </a:ext>
            </a:extLst>
          </p:cNvPr>
          <p:cNvSpPr txBox="1"/>
          <p:nvPr/>
        </p:nvSpPr>
        <p:spPr>
          <a:xfrm>
            <a:off x="157316" y="6220115"/>
            <a:ext cx="52197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SVM with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109587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Importing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515" y="2148114"/>
            <a:ext cx="5019260" cy="377764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 err="1">
                <a:solidFill>
                  <a:srgbClr val="FF0000"/>
                </a:solidFill>
              </a:rPr>
              <a:t>dps</a:t>
            </a:r>
            <a:r>
              <a:rPr lang="en-GB" dirty="0">
                <a:solidFill>
                  <a:srgbClr val="FF0000"/>
                </a:solidFill>
              </a:rPr>
              <a:t>&lt;- </a:t>
            </a:r>
            <a:r>
              <a:rPr lang="en-GB" dirty="0" err="1">
                <a:solidFill>
                  <a:srgbClr val="FF0000"/>
                </a:solidFill>
              </a:rPr>
              <a:t>read.table</a:t>
            </a:r>
            <a:r>
              <a:rPr lang="en-GB" dirty="0">
                <a:solidFill>
                  <a:srgbClr val="FF0000"/>
                </a:solidFill>
              </a:rPr>
              <a:t>("C:\\data.txt", header=T)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FF0000"/>
                </a:solidFill>
              </a:rPr>
              <a:t>attach(</a:t>
            </a:r>
            <a:r>
              <a:rPr lang="en-GB" dirty="0" err="1">
                <a:solidFill>
                  <a:srgbClr val="FF0000"/>
                </a:solidFill>
              </a:rPr>
              <a:t>dps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FF0000"/>
                </a:solidFill>
              </a:rPr>
              <a:t>head(</a:t>
            </a:r>
            <a:r>
              <a:rPr lang="en-GB" dirty="0" err="1">
                <a:solidFill>
                  <a:srgbClr val="FF0000"/>
                </a:solidFill>
              </a:rPr>
              <a:t>dps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FF0000"/>
                </a:solidFill>
              </a:rPr>
              <a:t>dim(</a:t>
            </a:r>
            <a:r>
              <a:rPr lang="en-GB" dirty="0" err="1">
                <a:solidFill>
                  <a:srgbClr val="FF0000"/>
                </a:solidFill>
              </a:rPr>
              <a:t>dps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FF0000"/>
                </a:solidFill>
              </a:rPr>
              <a:t>table(year)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FF0000"/>
                </a:solidFill>
              </a:rPr>
              <a:t>length(unique(firm))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71341B-A5A9-29AA-6056-0EDAAF89601C}"/>
              </a:ext>
            </a:extLst>
          </p:cNvPr>
          <p:cNvSpPr txBox="1">
            <a:spLocks/>
          </p:cNvSpPr>
          <p:nvPr/>
        </p:nvSpPr>
        <p:spPr>
          <a:xfrm>
            <a:off x="6975502" y="2148114"/>
            <a:ext cx="4585251" cy="33812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GB" dirty="0"/>
              <a:t>We assume that your data is in a text file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GB" dirty="0" err="1">
                <a:solidFill>
                  <a:srgbClr val="FF0000"/>
                </a:solidFill>
              </a:rPr>
              <a:t>read.table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is a function to read text files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GB" dirty="0"/>
              <a:t>Put the path of your file between “ “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GB" dirty="0"/>
              <a:t>Use \\ or / to separate paths.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length</a:t>
            </a:r>
            <a:r>
              <a:rPr lang="en-US" dirty="0"/>
              <a:t> returns the number of entries in a objects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ü"/>
            </a:pPr>
            <a:endParaRPr lang="en-GB" sz="20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GB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F8CAA0-2FC5-68EC-2216-0B01F2CB43D6}"/>
              </a:ext>
            </a:extLst>
          </p:cNvPr>
          <p:cNvSpPr txBox="1"/>
          <p:nvPr/>
        </p:nvSpPr>
        <p:spPr>
          <a:xfrm>
            <a:off x="157316" y="6220115"/>
            <a:ext cx="52197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SVM with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719468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Importing data (Cont’d)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2B823E-EA3D-BD63-3DD8-04F6C4D08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2412922"/>
            <a:ext cx="11068050" cy="3248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C36C50-B9AE-C83B-8313-8ED984D01F83}"/>
              </a:ext>
            </a:extLst>
          </p:cNvPr>
          <p:cNvSpPr txBox="1"/>
          <p:nvPr/>
        </p:nvSpPr>
        <p:spPr>
          <a:xfrm>
            <a:off x="157316" y="6220115"/>
            <a:ext cx="52197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SVM with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367131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SVM with non-liner kernel</a:t>
            </a:r>
            <a:endParaRPr lang="en-GB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7AD8F-54BC-78E4-AD70-E8E960F52949}"/>
              </a:ext>
            </a:extLst>
          </p:cNvPr>
          <p:cNvSpPr txBox="1"/>
          <p:nvPr/>
        </p:nvSpPr>
        <p:spPr>
          <a:xfrm>
            <a:off x="1200397" y="2199495"/>
            <a:ext cx="489560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  <a:p>
            <a:r>
              <a:rPr lang="en-GB" dirty="0" err="1">
                <a:solidFill>
                  <a:srgbClr val="FF0000"/>
                </a:solidFill>
              </a:rPr>
              <a:t>dps.svm</a:t>
            </a:r>
            <a:r>
              <a:rPr lang="en-GB" dirty="0">
                <a:solidFill>
                  <a:srgbClr val="FF0000"/>
                </a:solidFill>
              </a:rPr>
              <a:t>&lt;- </a:t>
            </a:r>
            <a:r>
              <a:rPr lang="en-GB" dirty="0" err="1">
                <a:solidFill>
                  <a:srgbClr val="FF0000"/>
                </a:solidFill>
              </a:rPr>
              <a:t>svm</a:t>
            </a:r>
            <a:r>
              <a:rPr lang="en-GB" dirty="0">
                <a:solidFill>
                  <a:srgbClr val="FF0000"/>
                </a:solidFill>
              </a:rPr>
              <a:t>( </a:t>
            </a:r>
            <a:r>
              <a:rPr lang="en-GB" dirty="0" err="1">
                <a:solidFill>
                  <a:srgbClr val="FF0000"/>
                </a:solidFill>
              </a:rPr>
              <a:t>as.factor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 err="1">
                <a:solidFill>
                  <a:srgbClr val="FF0000"/>
                </a:solidFill>
              </a:rPr>
              <a:t>DPS_Dummy</a:t>
            </a:r>
            <a:r>
              <a:rPr lang="en-GB" dirty="0">
                <a:solidFill>
                  <a:srgbClr val="FF0000"/>
                </a:solidFill>
              </a:rPr>
              <a:t>) ~ risk + growth + mb + size + cash + lev + </a:t>
            </a:r>
            <a:r>
              <a:rPr lang="en-GB" dirty="0" err="1">
                <a:solidFill>
                  <a:srgbClr val="FF0000"/>
                </a:solidFill>
              </a:rPr>
              <a:t>cr</a:t>
            </a:r>
            <a:r>
              <a:rPr lang="en-GB" dirty="0">
                <a:solidFill>
                  <a:srgbClr val="FF0000"/>
                </a:solidFill>
              </a:rPr>
              <a:t> + re + </a:t>
            </a:r>
            <a:r>
              <a:rPr lang="en-GB" dirty="0" err="1">
                <a:solidFill>
                  <a:srgbClr val="FF0000"/>
                </a:solidFill>
              </a:rPr>
              <a:t>roa</a:t>
            </a:r>
            <a:r>
              <a:rPr lang="en-GB" dirty="0">
                <a:solidFill>
                  <a:srgbClr val="FF0000"/>
                </a:solidFill>
              </a:rPr>
              <a:t> + tax + fix + age + liquid, data=</a:t>
            </a:r>
            <a:r>
              <a:rPr lang="en-GB" dirty="0" err="1">
                <a:solidFill>
                  <a:srgbClr val="FF0000"/>
                </a:solidFill>
              </a:rPr>
              <a:t>dps</a:t>
            </a:r>
            <a:r>
              <a:rPr lang="en-GB" dirty="0">
                <a:solidFill>
                  <a:srgbClr val="FF0000"/>
                </a:solidFill>
              </a:rPr>
              <a:t>) 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 err="1">
                <a:solidFill>
                  <a:srgbClr val="FF0000"/>
                </a:solidFill>
              </a:rPr>
              <a:t>pred.svm</a:t>
            </a:r>
            <a:r>
              <a:rPr lang="en-GB" dirty="0">
                <a:solidFill>
                  <a:srgbClr val="FF0000"/>
                </a:solidFill>
              </a:rPr>
              <a:t> &lt;- predict(</a:t>
            </a:r>
            <a:r>
              <a:rPr lang="en-GB" dirty="0" err="1">
                <a:solidFill>
                  <a:srgbClr val="FF0000"/>
                </a:solidFill>
              </a:rPr>
              <a:t>dps.svm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dps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  <a:p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888928-9D55-8981-4757-F2CC2D7C45A4}"/>
              </a:ext>
            </a:extLst>
          </p:cNvPr>
          <p:cNvSpPr txBox="1"/>
          <p:nvPr/>
        </p:nvSpPr>
        <p:spPr>
          <a:xfrm>
            <a:off x="6746209" y="2551837"/>
            <a:ext cx="4895603" cy="2585323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By default kernel is set to “radial”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Since the dependent variable is a numeric dummy variable, we convert it to a factor variable by </a:t>
            </a:r>
            <a:r>
              <a:rPr lang="en-GB" dirty="0" err="1">
                <a:solidFill>
                  <a:srgbClr val="FF0000"/>
                </a:solidFill>
              </a:rPr>
              <a:t>as.factor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function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predict is a generic function to predict from a fitted model. 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91206-C777-1F39-681B-21D01FF8CBCA}"/>
              </a:ext>
            </a:extLst>
          </p:cNvPr>
          <p:cNvSpPr txBox="1"/>
          <p:nvPr/>
        </p:nvSpPr>
        <p:spPr>
          <a:xfrm>
            <a:off x="157316" y="6220115"/>
            <a:ext cx="52197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SVM with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623694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Confusion matrix </a:t>
            </a:r>
            <a:endParaRPr lang="en-GB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7AD8F-54BC-78E4-AD70-E8E960F52949}"/>
              </a:ext>
            </a:extLst>
          </p:cNvPr>
          <p:cNvSpPr txBox="1"/>
          <p:nvPr/>
        </p:nvSpPr>
        <p:spPr>
          <a:xfrm>
            <a:off x="1200397" y="2274837"/>
            <a:ext cx="48956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 err="1">
                <a:solidFill>
                  <a:srgbClr val="FF0000"/>
                </a:solidFill>
              </a:rPr>
              <a:t>confusion.svm</a:t>
            </a:r>
            <a:r>
              <a:rPr lang="en-GB" dirty="0">
                <a:solidFill>
                  <a:srgbClr val="FF0000"/>
                </a:solidFill>
              </a:rPr>
              <a:t>&lt;- table(predicted = </a:t>
            </a:r>
            <a:r>
              <a:rPr lang="en-GB" dirty="0" err="1">
                <a:solidFill>
                  <a:srgbClr val="FF0000"/>
                </a:solidFill>
              </a:rPr>
              <a:t>pred.svm</a:t>
            </a:r>
            <a:r>
              <a:rPr lang="en-GB" dirty="0">
                <a:solidFill>
                  <a:srgbClr val="FF0000"/>
                </a:solidFill>
              </a:rPr>
              <a:t> , actual = </a:t>
            </a:r>
            <a:r>
              <a:rPr lang="en-GB" dirty="0" err="1">
                <a:solidFill>
                  <a:srgbClr val="FF0000"/>
                </a:solidFill>
              </a:rPr>
              <a:t>dps$DPS_Dummy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 err="1">
                <a:solidFill>
                  <a:srgbClr val="FF0000"/>
                </a:solidFill>
              </a:rPr>
              <a:t>confusion.svm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100*(1-(sum(</a:t>
            </a:r>
            <a:r>
              <a:rPr lang="en-GB" dirty="0" err="1">
                <a:solidFill>
                  <a:srgbClr val="FF0000"/>
                </a:solidFill>
              </a:rPr>
              <a:t>diag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 err="1">
                <a:solidFill>
                  <a:srgbClr val="FF0000"/>
                </a:solidFill>
              </a:rPr>
              <a:t>Confusion.svm</a:t>
            </a:r>
            <a:r>
              <a:rPr lang="en-GB" dirty="0">
                <a:solidFill>
                  <a:srgbClr val="FF0000"/>
                </a:solidFill>
              </a:rPr>
              <a:t>))/sum(</a:t>
            </a:r>
            <a:r>
              <a:rPr lang="en-GB" dirty="0" err="1">
                <a:solidFill>
                  <a:srgbClr val="FF0000"/>
                </a:solidFill>
              </a:rPr>
              <a:t>Confusion.svm</a:t>
            </a:r>
            <a:r>
              <a:rPr lang="en-GB" dirty="0">
                <a:solidFill>
                  <a:srgbClr val="FF0000"/>
                </a:solidFill>
              </a:rPr>
              <a:t>)))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888928-9D55-8981-4757-F2CC2D7C45A4}"/>
              </a:ext>
            </a:extLst>
          </p:cNvPr>
          <p:cNvSpPr txBox="1"/>
          <p:nvPr/>
        </p:nvSpPr>
        <p:spPr>
          <a:xfrm>
            <a:off x="6746209" y="1740872"/>
            <a:ext cx="4895603" cy="4247317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As a measure to evaluate the performance of fitted SVM, we can calculate the </a:t>
            </a:r>
            <a:r>
              <a:rPr lang="en-GB" dirty="0" err="1"/>
              <a:t>missclassification</a:t>
            </a:r>
            <a:r>
              <a:rPr lang="en-GB" dirty="0"/>
              <a:t> rate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According to the confusion matrix: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dirty="0"/>
              <a:t>61 non-dividend paying firms are mistakenly classified as dividend paying firms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dirty="0"/>
              <a:t>22 dividend paying firms are mistakenly classified as non-dividend paying firms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err="1"/>
              <a:t>Missclassification</a:t>
            </a:r>
            <a:r>
              <a:rPr lang="en-GB" dirty="0"/>
              <a:t> rate for SVM is about 5%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D4102-96C7-7AA9-2CED-EA109D42F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97" y="4654689"/>
            <a:ext cx="5514975" cy="133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55FED3-C226-BE10-C071-BB74459AAFED}"/>
              </a:ext>
            </a:extLst>
          </p:cNvPr>
          <p:cNvSpPr txBox="1"/>
          <p:nvPr/>
        </p:nvSpPr>
        <p:spPr>
          <a:xfrm>
            <a:off x="157316" y="6220115"/>
            <a:ext cx="52197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SVM with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079412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Comparison with LASSO</a:t>
            </a:r>
            <a:endParaRPr lang="en-GB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7AD8F-54BC-78E4-AD70-E8E960F52949}"/>
              </a:ext>
            </a:extLst>
          </p:cNvPr>
          <p:cNvSpPr txBox="1"/>
          <p:nvPr/>
        </p:nvSpPr>
        <p:spPr>
          <a:xfrm>
            <a:off x="1200397" y="2043631"/>
            <a:ext cx="489560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library(</a:t>
            </a:r>
            <a:r>
              <a:rPr lang="en-GB" dirty="0" err="1">
                <a:solidFill>
                  <a:srgbClr val="FF0000"/>
                </a:solidFill>
              </a:rPr>
              <a:t>glmnet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  <a:p>
            <a:r>
              <a:rPr lang="en-GB" dirty="0">
                <a:solidFill>
                  <a:srgbClr val="FF0000"/>
                </a:solidFill>
              </a:rPr>
              <a:t>x&lt;- </a:t>
            </a:r>
            <a:r>
              <a:rPr lang="en-GB" dirty="0" err="1">
                <a:solidFill>
                  <a:srgbClr val="FF0000"/>
                </a:solidFill>
              </a:rPr>
              <a:t>as.matrix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 err="1">
                <a:solidFill>
                  <a:srgbClr val="FF0000"/>
                </a:solidFill>
              </a:rPr>
              <a:t>dps</a:t>
            </a:r>
            <a:r>
              <a:rPr lang="en-GB" dirty="0">
                <a:solidFill>
                  <a:srgbClr val="FF0000"/>
                </a:solidFill>
              </a:rPr>
              <a:t>[ ,4:16])</a:t>
            </a:r>
          </a:p>
          <a:p>
            <a:r>
              <a:rPr lang="en-GB" dirty="0">
                <a:solidFill>
                  <a:srgbClr val="FF0000"/>
                </a:solidFill>
              </a:rPr>
              <a:t>y&lt;- </a:t>
            </a:r>
            <a:r>
              <a:rPr lang="en-GB" dirty="0" err="1">
                <a:solidFill>
                  <a:srgbClr val="FF0000"/>
                </a:solidFill>
              </a:rPr>
              <a:t>dps$DPS_Dummy</a:t>
            </a:r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 err="1">
                <a:solidFill>
                  <a:srgbClr val="FF0000"/>
                </a:solidFill>
              </a:rPr>
              <a:t>dps.cv.lasso</a:t>
            </a:r>
            <a:r>
              <a:rPr lang="en-GB" dirty="0">
                <a:solidFill>
                  <a:srgbClr val="FF0000"/>
                </a:solidFill>
              </a:rPr>
              <a:t>&lt;- </a:t>
            </a:r>
            <a:r>
              <a:rPr lang="en-GB" dirty="0" err="1">
                <a:solidFill>
                  <a:srgbClr val="FF0000"/>
                </a:solidFill>
              </a:rPr>
              <a:t>cv.glmnet</a:t>
            </a:r>
            <a:r>
              <a:rPr lang="en-GB" dirty="0">
                <a:solidFill>
                  <a:srgbClr val="FF0000"/>
                </a:solidFill>
              </a:rPr>
              <a:t>(x, y, family = "binomial", alpha=1)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 err="1">
                <a:solidFill>
                  <a:srgbClr val="FF0000"/>
                </a:solidFill>
              </a:rPr>
              <a:t>bestlam</a:t>
            </a:r>
            <a:r>
              <a:rPr lang="en-GB" dirty="0">
                <a:solidFill>
                  <a:srgbClr val="FF0000"/>
                </a:solidFill>
              </a:rPr>
              <a:t>&lt;- </a:t>
            </a:r>
            <a:r>
              <a:rPr lang="en-GB" dirty="0" err="1">
                <a:solidFill>
                  <a:srgbClr val="FF0000"/>
                </a:solidFill>
              </a:rPr>
              <a:t>dps.cv.lasso$lambda.min</a:t>
            </a:r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 err="1">
                <a:solidFill>
                  <a:srgbClr val="FF0000"/>
                </a:solidFill>
              </a:rPr>
              <a:t>dps.lasso</a:t>
            </a:r>
            <a:r>
              <a:rPr lang="en-GB" dirty="0">
                <a:solidFill>
                  <a:srgbClr val="FF0000"/>
                </a:solidFill>
              </a:rPr>
              <a:t>&lt;- </a:t>
            </a:r>
            <a:r>
              <a:rPr lang="en-GB" dirty="0" err="1">
                <a:solidFill>
                  <a:srgbClr val="FF0000"/>
                </a:solidFill>
              </a:rPr>
              <a:t>glmnet</a:t>
            </a:r>
            <a:r>
              <a:rPr lang="en-GB" dirty="0">
                <a:solidFill>
                  <a:srgbClr val="FF0000"/>
                </a:solidFill>
              </a:rPr>
              <a:t>(x, y, family = "binomial", alpha=1, lambda=</a:t>
            </a:r>
            <a:r>
              <a:rPr lang="en-GB" dirty="0" err="1">
                <a:solidFill>
                  <a:srgbClr val="FF0000"/>
                </a:solidFill>
              </a:rPr>
              <a:t>bestlam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 err="1">
                <a:solidFill>
                  <a:srgbClr val="FF0000"/>
                </a:solidFill>
              </a:rPr>
              <a:t>pred.lasso</a:t>
            </a:r>
            <a:r>
              <a:rPr lang="en-GB" dirty="0">
                <a:solidFill>
                  <a:srgbClr val="FF0000"/>
                </a:solidFill>
              </a:rPr>
              <a:t>&lt;- predict(</a:t>
            </a:r>
            <a:r>
              <a:rPr lang="en-GB" dirty="0" err="1">
                <a:solidFill>
                  <a:srgbClr val="FF0000"/>
                </a:solidFill>
              </a:rPr>
              <a:t>dps.lasso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newx</a:t>
            </a:r>
            <a:r>
              <a:rPr lang="en-GB" dirty="0">
                <a:solidFill>
                  <a:srgbClr val="FF0000"/>
                </a:solidFill>
              </a:rPr>
              <a:t> = x, type='class' 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888928-9D55-8981-4757-F2CC2D7C45A4}"/>
              </a:ext>
            </a:extLst>
          </p:cNvPr>
          <p:cNvSpPr txBox="1"/>
          <p:nvPr/>
        </p:nvSpPr>
        <p:spPr>
          <a:xfrm>
            <a:off x="6695409" y="2838152"/>
            <a:ext cx="4895603" cy="3139321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For a fitting logistic regression using </a:t>
            </a:r>
            <a:r>
              <a:rPr lang="en-GB" dirty="0" err="1">
                <a:solidFill>
                  <a:srgbClr val="FF0000"/>
                </a:solidFill>
              </a:rPr>
              <a:t>glmnet</a:t>
            </a:r>
            <a:r>
              <a:rPr lang="en-GB" dirty="0"/>
              <a:t> and </a:t>
            </a:r>
            <a:r>
              <a:rPr lang="en-GB" dirty="0" err="1">
                <a:solidFill>
                  <a:srgbClr val="FF0000"/>
                </a:solidFill>
              </a:rPr>
              <a:t>cv.glmnet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functions, we use </a:t>
            </a:r>
            <a:r>
              <a:rPr lang="en-GB" dirty="0">
                <a:solidFill>
                  <a:srgbClr val="FF0000"/>
                </a:solidFill>
              </a:rPr>
              <a:t>family="binomial“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To get predictions for classifications use </a:t>
            </a:r>
            <a:r>
              <a:rPr lang="en-GB" dirty="0">
                <a:solidFill>
                  <a:srgbClr val="FF0000"/>
                </a:solidFill>
              </a:rPr>
              <a:t>type='class’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FF0000"/>
                </a:solidFill>
              </a:rPr>
              <a:t>alpha=1 </a:t>
            </a:r>
            <a:r>
              <a:rPr lang="en-GB" dirty="0"/>
              <a:t>is for LASSO penalty function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06A5A-12EE-A810-78D9-7882DBF0B796}"/>
              </a:ext>
            </a:extLst>
          </p:cNvPr>
          <p:cNvSpPr txBox="1"/>
          <p:nvPr/>
        </p:nvSpPr>
        <p:spPr>
          <a:xfrm>
            <a:off x="157316" y="6220115"/>
            <a:ext cx="52197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SVM with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225906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Comparison with LASSO (Cont’d)</a:t>
            </a:r>
            <a:endParaRPr lang="en-GB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7AD8F-54BC-78E4-AD70-E8E960F52949}"/>
              </a:ext>
            </a:extLst>
          </p:cNvPr>
          <p:cNvSpPr txBox="1"/>
          <p:nvPr/>
        </p:nvSpPr>
        <p:spPr>
          <a:xfrm>
            <a:off x="1129277" y="2223086"/>
            <a:ext cx="489560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confusion.lasso</a:t>
            </a:r>
            <a:r>
              <a:rPr lang="en-GB" dirty="0">
                <a:solidFill>
                  <a:srgbClr val="FF0000"/>
                </a:solidFill>
              </a:rPr>
              <a:t>&lt;- table(predicted=</a:t>
            </a:r>
            <a:r>
              <a:rPr lang="en-GB" dirty="0" err="1">
                <a:solidFill>
                  <a:srgbClr val="FF0000"/>
                </a:solidFill>
              </a:rPr>
              <a:t>pred.lasso</a:t>
            </a:r>
            <a:r>
              <a:rPr lang="en-GB" dirty="0">
                <a:solidFill>
                  <a:srgbClr val="FF0000"/>
                </a:solidFill>
              </a:rPr>
              <a:t>, actual = </a:t>
            </a:r>
            <a:r>
              <a:rPr lang="en-GB" dirty="0" err="1">
                <a:solidFill>
                  <a:srgbClr val="FF0000"/>
                </a:solidFill>
              </a:rPr>
              <a:t>dps$DPS_Dummy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100*(1-(sum(</a:t>
            </a:r>
            <a:r>
              <a:rPr lang="en-GB" dirty="0" err="1">
                <a:solidFill>
                  <a:srgbClr val="FF0000"/>
                </a:solidFill>
              </a:rPr>
              <a:t>diag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 err="1">
                <a:solidFill>
                  <a:srgbClr val="FF0000"/>
                </a:solidFill>
              </a:rPr>
              <a:t>confusion.lasso</a:t>
            </a:r>
            <a:r>
              <a:rPr lang="en-GB" dirty="0">
                <a:solidFill>
                  <a:srgbClr val="FF0000"/>
                </a:solidFill>
              </a:rPr>
              <a:t>))/sum(</a:t>
            </a:r>
            <a:r>
              <a:rPr lang="en-GB" dirty="0" err="1">
                <a:solidFill>
                  <a:srgbClr val="FF0000"/>
                </a:solidFill>
              </a:rPr>
              <a:t>confusion.lasso</a:t>
            </a:r>
            <a:r>
              <a:rPr lang="en-GB" dirty="0">
                <a:solidFill>
                  <a:srgbClr val="FF0000"/>
                </a:solidFill>
              </a:rPr>
              <a:t>)))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888928-9D55-8981-4757-F2CC2D7C45A4}"/>
              </a:ext>
            </a:extLst>
          </p:cNvPr>
          <p:cNvSpPr txBox="1"/>
          <p:nvPr/>
        </p:nvSpPr>
        <p:spPr>
          <a:xfrm>
            <a:off x="6827489" y="1985834"/>
            <a:ext cx="4895603" cy="3693319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According to the confusion matrix: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dirty="0"/>
              <a:t>72 non-dividend paying firms are mistakenly classified as dividend paying firms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dirty="0"/>
              <a:t>43 dividend paying firms are mistakenly classified as non-dividend paying firms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err="1"/>
              <a:t>Missclassification</a:t>
            </a:r>
            <a:r>
              <a:rPr lang="en-GB" dirty="0"/>
              <a:t> rate for LASSO is about 7%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7736A7-978C-1555-EA5F-714578D67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64" y="4503102"/>
            <a:ext cx="5915025" cy="12858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74A178-8411-7182-F3D4-B828005C68B3}"/>
              </a:ext>
            </a:extLst>
          </p:cNvPr>
          <p:cNvSpPr txBox="1"/>
          <p:nvPr/>
        </p:nvSpPr>
        <p:spPr>
          <a:xfrm>
            <a:off x="157316" y="6220115"/>
            <a:ext cx="52197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SVM with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644678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10D5-AC4F-48D7-8016-A0633E86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4BD1-5639-445B-861C-AE5C45BDE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have any question regarding R programming and financial econometrics, or any suggestion to improve the teaching style, please feel free to contact me through: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hadi.movaghari@glasgow.ac.uk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9FC17-FF52-4771-A685-75136DEA34C9}"/>
              </a:ext>
            </a:extLst>
          </p:cNvPr>
          <p:cNvSpPr txBox="1"/>
          <p:nvPr/>
        </p:nvSpPr>
        <p:spPr>
          <a:xfrm>
            <a:off x="157316" y="6220115"/>
            <a:ext cx="52197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SVM with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37663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522" y="2692312"/>
            <a:ext cx="9520158" cy="1049235"/>
          </a:xfrm>
        </p:spPr>
        <p:txBody>
          <a:bodyPr/>
          <a:lstStyle/>
          <a:p>
            <a:pPr algn="ctr"/>
            <a:r>
              <a:rPr lang="en-GB" sz="2400" b="1" dirty="0"/>
              <a:t>Section 1</a:t>
            </a:r>
            <a:r>
              <a:rPr lang="en-GB" b="1" dirty="0"/>
              <a:t>:</a:t>
            </a:r>
            <a:br>
              <a:rPr lang="en-GB" b="1" dirty="0"/>
            </a:br>
            <a:r>
              <a:rPr lang="en-GB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Preliminaries</a:t>
            </a:r>
          </a:p>
        </p:txBody>
      </p:sp>
    </p:spTree>
    <p:extLst>
      <p:ext uri="{BB962C8B-B14F-4D97-AF65-F5344CB8AC3E}">
        <p14:creationId xmlns:p14="http://schemas.microsoft.com/office/powerpoint/2010/main" val="36658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Open your script file!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015732"/>
            <a:ext cx="10450828" cy="3450613"/>
          </a:xfrm>
        </p:spPr>
        <p:txBody>
          <a:bodyPr/>
          <a:lstStyle/>
          <a:p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Download files (script, data, PowerPoint) from Moodle or the following GitHub page: </a:t>
            </a:r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https://github.com/hadigilan/AdvMLFinance_SVM.git</a:t>
            </a:r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GB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-&gt; Open script </a:t>
            </a:r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your file and then </a:t>
            </a:r>
            <a:r>
              <a:rPr lang="en-GB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73AE8-F948-FD97-9135-3ECDC8AD2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704" y="3252889"/>
            <a:ext cx="4798142" cy="27358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F351FB-7710-959F-20C0-6BAFB7CA0EC0}"/>
              </a:ext>
            </a:extLst>
          </p:cNvPr>
          <p:cNvSpPr txBox="1"/>
          <p:nvPr/>
        </p:nvSpPr>
        <p:spPr>
          <a:xfrm>
            <a:off x="157316" y="6220115"/>
            <a:ext cx="52197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SVM with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594507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SVM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40772"/>
            <a:ext cx="9683254" cy="3404045"/>
          </a:xfrm>
        </p:spPr>
        <p:txBody>
          <a:bodyPr>
            <a:normAutofit/>
          </a:bodyPr>
          <a:lstStyle/>
          <a:p>
            <a:r>
              <a:rPr lang="en-US" dirty="0"/>
              <a:t>To </a:t>
            </a:r>
            <a:r>
              <a:rPr lang="en-GB" dirty="0"/>
              <a:t>implement</a:t>
            </a:r>
            <a:r>
              <a:rPr lang="en-US" dirty="0"/>
              <a:t> SVM analysis in R, we use </a:t>
            </a:r>
            <a:r>
              <a:rPr lang="en-US" dirty="0">
                <a:solidFill>
                  <a:srgbClr val="FF0000"/>
                </a:solidFill>
              </a:rPr>
              <a:t>e1071</a:t>
            </a:r>
            <a:r>
              <a:rPr lang="en-US" dirty="0"/>
              <a:t> package.</a:t>
            </a:r>
          </a:p>
          <a:p>
            <a:r>
              <a:rPr lang="en-GB" dirty="0"/>
              <a:t>Other packages to implement SVM or its generalizations include: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gensvm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Generalized Multiclass Support Vector Machine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gkmSVM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Gapped-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Kmer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Support Vector Machine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ramsvm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Reinforced Angle-Based Multicategory Support Vector Machines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SSOSVM</a:t>
            </a:r>
            <a:r>
              <a:rPr lang="en-US" dirty="0"/>
              <a:t>: Stream Suitable Online Support Vector Machines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survivalsvm</a:t>
            </a:r>
            <a:r>
              <a:rPr lang="en-US" dirty="0"/>
              <a:t>: Survival Support Vector Analysis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WeightSVM</a:t>
            </a:r>
            <a:r>
              <a:rPr lang="en-US" dirty="0"/>
              <a:t>: Subject Weighted Support Vector Machines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FB8794-FFC5-2682-198D-A4859983ACFD}"/>
              </a:ext>
            </a:extLst>
          </p:cNvPr>
          <p:cNvSpPr txBox="1"/>
          <p:nvPr/>
        </p:nvSpPr>
        <p:spPr>
          <a:xfrm>
            <a:off x="157316" y="6220115"/>
            <a:ext cx="52197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SVM with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055007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Installing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40772"/>
            <a:ext cx="9683254" cy="340404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GB" dirty="0"/>
              <a:t>To install the package run the following code:</a:t>
            </a:r>
          </a:p>
          <a:p>
            <a:pPr marL="457200" lvl="1" indent="0">
              <a:buNone/>
            </a:pPr>
            <a:r>
              <a:rPr lang="en-GB" dirty="0" err="1">
                <a:solidFill>
                  <a:srgbClr val="FF0000"/>
                </a:solidFill>
              </a:rPr>
              <a:t>install.packages</a:t>
            </a:r>
            <a:r>
              <a:rPr lang="en-GB" dirty="0">
                <a:solidFill>
                  <a:srgbClr val="FF0000"/>
                </a:solidFill>
              </a:rPr>
              <a:t>(“</a:t>
            </a:r>
            <a:r>
              <a:rPr lang="en-US" dirty="0">
                <a:solidFill>
                  <a:srgbClr val="FF0000"/>
                </a:solidFill>
              </a:rPr>
              <a:t>e1071</a:t>
            </a:r>
            <a:r>
              <a:rPr lang="en-GB" dirty="0">
                <a:solidFill>
                  <a:srgbClr val="FF0000"/>
                </a:solidFill>
              </a:rPr>
              <a:t>")</a:t>
            </a:r>
          </a:p>
          <a:p>
            <a:pPr marL="457200" lvl="1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After installing a package, it is required to load it: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FF0000"/>
                </a:solidFill>
              </a:rPr>
              <a:t>library(</a:t>
            </a:r>
            <a:r>
              <a:rPr lang="en-US" dirty="0">
                <a:solidFill>
                  <a:srgbClr val="FF0000"/>
                </a:solidFill>
              </a:rPr>
              <a:t>e1071</a:t>
            </a:r>
            <a:r>
              <a:rPr lang="en-GB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CC4884-4A11-01D2-F387-16039F0E6165}"/>
              </a:ext>
            </a:extLst>
          </p:cNvPr>
          <p:cNvSpPr txBox="1"/>
          <p:nvPr/>
        </p:nvSpPr>
        <p:spPr>
          <a:xfrm>
            <a:off x="157316" y="6220115"/>
            <a:ext cx="52197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SVM with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850484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e1071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747" y="1982963"/>
            <a:ext cx="9941350" cy="5577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/>
              <a:t>The function to implement SVM in the e1071 package is </a:t>
            </a:r>
            <a:r>
              <a:rPr lang="en-GB" sz="1800" dirty="0" err="1">
                <a:solidFill>
                  <a:srgbClr val="FF0000"/>
                </a:solidFill>
              </a:rPr>
              <a:t>svm</a:t>
            </a:r>
            <a:r>
              <a:rPr lang="en-GB" sz="1800" dirty="0"/>
              <a:t> with following main arguments:</a:t>
            </a:r>
          </a:p>
          <a:p>
            <a:pPr marL="0" indent="0">
              <a:buNone/>
            </a:pPr>
            <a:endParaRPr lang="en-GB" sz="1800" dirty="0">
              <a:solidFill>
                <a:srgbClr val="FF0000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E11697D-F03E-3835-21AC-929A3DA098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3911030"/>
              </p:ext>
            </p:extLst>
          </p:nvPr>
        </p:nvGraphicFramePr>
        <p:xfrm>
          <a:off x="1203087" y="2489074"/>
          <a:ext cx="10104010" cy="3564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7DF21BD-83E6-A7E1-0E5F-C25EEE44B83B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SVM with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918777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e1071 package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783" y="2015732"/>
            <a:ext cx="10515600" cy="403774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800" dirty="0"/>
              <a:t>The </a:t>
            </a:r>
            <a:r>
              <a:rPr lang="en-GB" sz="1800" dirty="0">
                <a:solidFill>
                  <a:srgbClr val="FF0000"/>
                </a:solidFill>
              </a:rPr>
              <a:t>type</a:t>
            </a:r>
            <a:r>
              <a:rPr lang="en-GB" sz="1800" dirty="0"/>
              <a:t> argument could be one of the following options, depending on the nature of response:</a:t>
            </a:r>
          </a:p>
          <a:p>
            <a:pPr lvl="1"/>
            <a:r>
              <a:rPr lang="en-GB" sz="1400" dirty="0"/>
              <a:t>C-classification</a:t>
            </a:r>
          </a:p>
          <a:p>
            <a:pPr lvl="1"/>
            <a:r>
              <a:rPr lang="en-GB" sz="1400" dirty="0"/>
              <a:t>nu-classification</a:t>
            </a:r>
          </a:p>
          <a:p>
            <a:pPr lvl="1"/>
            <a:r>
              <a:rPr lang="en-GB" sz="1400" dirty="0"/>
              <a:t>one-classification (for novelty detection)</a:t>
            </a:r>
          </a:p>
          <a:p>
            <a:pPr lvl="1"/>
            <a:r>
              <a:rPr lang="en-GB" sz="1400" dirty="0"/>
              <a:t>eps-regression</a:t>
            </a:r>
          </a:p>
          <a:p>
            <a:pPr lvl="1"/>
            <a:r>
              <a:rPr lang="en-GB" sz="1400" dirty="0"/>
              <a:t>nu-regression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/>
              <a:t>The </a:t>
            </a:r>
            <a:r>
              <a:rPr lang="en-GB" sz="1800" dirty="0">
                <a:solidFill>
                  <a:srgbClr val="FF0000"/>
                </a:solidFill>
              </a:rPr>
              <a:t>kernel</a:t>
            </a:r>
            <a:r>
              <a:rPr lang="en-GB" sz="1800" dirty="0"/>
              <a:t> argument could be one of the following options, </a:t>
            </a:r>
            <a:r>
              <a:rPr lang="en-GB" sz="1600" dirty="0"/>
              <a:t>the default is "radial“ for a non-linear SVM</a:t>
            </a:r>
          </a:p>
          <a:p>
            <a:pPr lvl="1"/>
            <a:r>
              <a:rPr lang="en-GB" sz="1400" dirty="0"/>
              <a:t>linear</a:t>
            </a:r>
          </a:p>
          <a:p>
            <a:pPr lvl="1"/>
            <a:r>
              <a:rPr lang="en-GB" sz="1400" dirty="0"/>
              <a:t>polynomial</a:t>
            </a:r>
          </a:p>
          <a:p>
            <a:pPr lvl="1"/>
            <a:r>
              <a:rPr lang="en-GB" sz="1400" dirty="0"/>
              <a:t>radial basis</a:t>
            </a:r>
          </a:p>
          <a:p>
            <a:pPr lvl="1"/>
            <a:r>
              <a:rPr lang="en-GB" sz="1400" dirty="0">
                <a:sym typeface="Wingdings" panose="05000000000000000000" pitchFamily="2" charset="2"/>
              </a:rPr>
              <a:t>sigmoid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E9C205-FC74-E496-8D41-24F790987080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SVM with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048985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e1071 package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783" y="2015732"/>
            <a:ext cx="10515600" cy="40377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Other classifiers available in </a:t>
            </a:r>
            <a:r>
              <a:rPr lang="en-US" dirty="0"/>
              <a:t>e1071 and relevant functions: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Naive Bayes classifier </a:t>
            </a:r>
            <a:r>
              <a:rPr lang="en-GB" dirty="0">
                <a:sym typeface="Wingdings" panose="05000000000000000000" pitchFamily="2" charset="2"/>
              </a:rPr>
              <a:t> </a:t>
            </a:r>
            <a:r>
              <a:rPr lang="en-GB" dirty="0" err="1">
                <a:solidFill>
                  <a:srgbClr val="FF0000"/>
                </a:solidFill>
                <a:sym typeface="Wingdings" panose="05000000000000000000" pitchFamily="2" charset="2"/>
              </a:rPr>
              <a:t>naiveBayes</a:t>
            </a:r>
            <a:endParaRPr lang="en-GB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sym typeface="Wingdings" panose="05000000000000000000" pitchFamily="2" charset="2"/>
              </a:rPr>
              <a:t>Fuzzy classifier  </a:t>
            </a:r>
            <a:r>
              <a:rPr lang="en-GB" dirty="0" err="1">
                <a:solidFill>
                  <a:srgbClr val="FF0000"/>
                </a:solidFill>
                <a:sym typeface="Wingdings" panose="05000000000000000000" pitchFamily="2" charset="2"/>
              </a:rPr>
              <a:t>cshell</a:t>
            </a:r>
            <a:r>
              <a:rPr lang="en-GB" dirty="0">
                <a:sym typeface="Wingdings" panose="05000000000000000000" pitchFamily="2" charset="2"/>
              </a:rPr>
              <a:t> &amp; </a:t>
            </a:r>
            <a:r>
              <a:rPr lang="en-GB" dirty="0" err="1">
                <a:solidFill>
                  <a:srgbClr val="FF0000"/>
                </a:solidFill>
                <a:sym typeface="Wingdings" panose="05000000000000000000" pitchFamily="2" charset="2"/>
              </a:rPr>
              <a:t>cmeans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sym typeface="Wingdings" panose="05000000000000000000" pitchFamily="2" charset="2"/>
              </a:rPr>
              <a:t>Bagged clustering  </a:t>
            </a:r>
            <a:r>
              <a:rPr lang="en-GB" dirty="0" err="1">
                <a:solidFill>
                  <a:srgbClr val="FF0000"/>
                </a:solidFill>
                <a:sym typeface="Wingdings" panose="05000000000000000000" pitchFamily="2" charset="2"/>
              </a:rPr>
              <a:t>bclust</a:t>
            </a:r>
            <a:endParaRPr lang="en-GB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sym typeface="Wingdings" panose="05000000000000000000" pitchFamily="2" charset="2"/>
              </a:rPr>
              <a:t>Generalized k-nearest neighbour  </a:t>
            </a:r>
            <a:r>
              <a:rPr lang="en-GB" dirty="0" err="1">
                <a:solidFill>
                  <a:srgbClr val="FF0000"/>
                </a:solidFill>
                <a:sym typeface="Wingdings" panose="05000000000000000000" pitchFamily="2" charset="2"/>
              </a:rPr>
              <a:t>gknn</a:t>
            </a:r>
            <a:endParaRPr lang="en-GB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E9C205-FC74-E496-8D41-24F790987080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SVM with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80203297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6994</TotalTime>
  <Words>1983</Words>
  <Application>Microsoft Office PowerPoint</Application>
  <PresentationFormat>Widescreen</PresentationFormat>
  <Paragraphs>282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Helvetica Neue</vt:lpstr>
      <vt:lpstr>Palatino Linotype</vt:lpstr>
      <vt:lpstr>Times New Roman</vt:lpstr>
      <vt:lpstr>Wingdings</vt:lpstr>
      <vt:lpstr>Gallery</vt:lpstr>
      <vt:lpstr>Advances of Machine Learning in Finance: Support Vector Machines (SVM) with R</vt:lpstr>
      <vt:lpstr>Outline</vt:lpstr>
      <vt:lpstr>Section 1: Preliminaries</vt:lpstr>
      <vt:lpstr>Open your script file!</vt:lpstr>
      <vt:lpstr>SVM packages</vt:lpstr>
      <vt:lpstr>Installing package</vt:lpstr>
      <vt:lpstr>e1071 package</vt:lpstr>
      <vt:lpstr>e1071 package (Cont’d)</vt:lpstr>
      <vt:lpstr>e1071 package (Cont’d)</vt:lpstr>
      <vt:lpstr>Online sources for e1071</vt:lpstr>
      <vt:lpstr>Online sources for e1071</vt:lpstr>
      <vt:lpstr>Section 2: Example 1: iris dataset</vt:lpstr>
      <vt:lpstr>Data description</vt:lpstr>
      <vt:lpstr>Data description (Cont’d)</vt:lpstr>
      <vt:lpstr>Data description (Cont’d)</vt:lpstr>
      <vt:lpstr>PowerPoint Presentation</vt:lpstr>
      <vt:lpstr>SVM with linear kernel</vt:lpstr>
      <vt:lpstr>PowerPoint Presentation</vt:lpstr>
      <vt:lpstr>SVM with non-linear kernel</vt:lpstr>
      <vt:lpstr>PowerPoint Presentation</vt:lpstr>
      <vt:lpstr>Section 3: Example 2: An application in finance</vt:lpstr>
      <vt:lpstr>The dataset</vt:lpstr>
      <vt:lpstr>Importing data</vt:lpstr>
      <vt:lpstr>Importing data (Cont’d)</vt:lpstr>
      <vt:lpstr>SVM with non-liner kernel</vt:lpstr>
      <vt:lpstr>Confusion matrix </vt:lpstr>
      <vt:lpstr>Comparison with LASSO</vt:lpstr>
      <vt:lpstr>Comparison with LASSO (Cont’d)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movaghari</dc:creator>
  <cp:lastModifiedBy>Hadi Movaghari (PGR)</cp:lastModifiedBy>
  <cp:revision>437</cp:revision>
  <dcterms:created xsi:type="dcterms:W3CDTF">2022-05-28T15:29:58Z</dcterms:created>
  <dcterms:modified xsi:type="dcterms:W3CDTF">2023-01-11T11:07:32Z</dcterms:modified>
</cp:coreProperties>
</file>