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26"/>
  </p:notesMasterIdLst>
  <p:sldIdLst>
    <p:sldId id="256" r:id="rId2"/>
    <p:sldId id="260" r:id="rId3"/>
    <p:sldId id="286" r:id="rId4"/>
    <p:sldId id="261" r:id="rId5"/>
    <p:sldId id="307" r:id="rId6"/>
    <p:sldId id="308" r:id="rId7"/>
    <p:sldId id="309" r:id="rId8"/>
    <p:sldId id="287" r:id="rId9"/>
    <p:sldId id="301" r:id="rId10"/>
    <p:sldId id="310" r:id="rId11"/>
    <p:sldId id="288" r:id="rId12"/>
    <p:sldId id="312" r:id="rId13"/>
    <p:sldId id="313" r:id="rId14"/>
    <p:sldId id="314" r:id="rId15"/>
    <p:sldId id="315" r:id="rId16"/>
    <p:sldId id="316" r:id="rId17"/>
    <p:sldId id="311" r:id="rId18"/>
    <p:sldId id="317" r:id="rId19"/>
    <p:sldId id="319" r:id="rId20"/>
    <p:sldId id="318" r:id="rId21"/>
    <p:sldId id="321" r:id="rId22"/>
    <p:sldId id="322" r:id="rId23"/>
    <p:sldId id="323" r:id="rId24"/>
    <p:sldId id="32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46F7A3-E7F6-4063-8348-642F0E2DE77D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7CCFC644-1E86-43FF-A518-BF5BD01CB688}">
      <dgm:prSet phldrT="[Text]" custT="1"/>
      <dgm:spPr/>
      <dgm:t>
        <a:bodyPr/>
        <a:lstStyle/>
        <a:p>
          <a:r>
            <a: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Ind. var.</a:t>
          </a:r>
        </a:p>
        <a:p>
          <a:r>
            <a: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Debt maturity</a:t>
          </a:r>
        </a:p>
      </dgm:t>
    </dgm:pt>
    <dgm:pt modelId="{58FFFEFE-E777-45D4-84BC-D6DED7992D21}" type="parTrans" cxnId="{AAD61A61-AA21-488A-AC25-5DA981830DED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6BEE7A-3C8D-4C7D-B6E6-7C3ABDEDD561}" type="sibTrans" cxnId="{AAD61A61-AA21-488A-AC25-5DA981830DED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GB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FBFDB7-35F8-4C9B-B749-4A5E2E83A1FF}">
      <dgm:prSet phldrT="[Text]" custT="1"/>
      <dgm:spPr/>
      <dgm:t>
        <a:bodyPr/>
        <a:lstStyle/>
        <a:p>
          <a:r>
            <a: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Dep. var.</a:t>
          </a:r>
        </a:p>
        <a:p>
          <a:r>
            <a: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Cash holdings</a:t>
          </a:r>
        </a:p>
      </dgm:t>
    </dgm:pt>
    <dgm:pt modelId="{E1051B61-1012-4192-8A8B-5034ACF9FFBB}" type="parTrans" cxnId="{7AB6DDEA-71A5-4946-82D7-FFF61040150A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0AD17C-4E7F-4639-BE40-33812AEAFB23}" type="sibTrans" cxnId="{7AB6DDEA-71A5-4946-82D7-FFF61040150A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56ACEA-EF4D-4056-A3EF-BA51DA67AD5C}" type="pres">
      <dgm:prSet presAssocID="{A046F7A3-E7F6-4063-8348-642F0E2DE77D}" presName="Name0" presStyleCnt="0">
        <dgm:presLayoutVars>
          <dgm:dir/>
          <dgm:resizeHandles val="exact"/>
        </dgm:presLayoutVars>
      </dgm:prSet>
      <dgm:spPr/>
    </dgm:pt>
    <dgm:pt modelId="{59DCA0E0-C64F-466A-97AD-133ED99793D7}" type="pres">
      <dgm:prSet presAssocID="{7CCFC644-1E86-43FF-A518-BF5BD01CB688}" presName="node" presStyleLbl="node1" presStyleIdx="0" presStyleCnt="2">
        <dgm:presLayoutVars>
          <dgm:bulletEnabled val="1"/>
        </dgm:presLayoutVars>
      </dgm:prSet>
      <dgm:spPr/>
    </dgm:pt>
    <dgm:pt modelId="{08C6E448-2988-4A01-8B11-AB2555D4ECB0}" type="pres">
      <dgm:prSet presAssocID="{0C6BEE7A-3C8D-4C7D-B6E6-7C3ABDEDD561}" presName="sibTrans" presStyleLbl="sibTrans2D1" presStyleIdx="0" presStyleCnt="1"/>
      <dgm:spPr/>
    </dgm:pt>
    <dgm:pt modelId="{6AF28B0F-4119-45B1-A986-36CB4EA0F52B}" type="pres">
      <dgm:prSet presAssocID="{0C6BEE7A-3C8D-4C7D-B6E6-7C3ABDEDD561}" presName="connectorText" presStyleLbl="sibTrans2D1" presStyleIdx="0" presStyleCnt="1"/>
      <dgm:spPr/>
    </dgm:pt>
    <dgm:pt modelId="{C58D1B98-9C0F-45B0-9200-58288923481B}" type="pres">
      <dgm:prSet presAssocID="{21FBFDB7-35F8-4C9B-B749-4A5E2E83A1FF}" presName="node" presStyleLbl="node1" presStyleIdx="1" presStyleCnt="2">
        <dgm:presLayoutVars>
          <dgm:bulletEnabled val="1"/>
        </dgm:presLayoutVars>
      </dgm:prSet>
      <dgm:spPr/>
    </dgm:pt>
  </dgm:ptLst>
  <dgm:cxnLst>
    <dgm:cxn modelId="{B54CC609-A2A6-45F6-B096-08185ACD98AC}" type="presOf" srcId="{7CCFC644-1E86-43FF-A518-BF5BD01CB688}" destId="{59DCA0E0-C64F-466A-97AD-133ED99793D7}" srcOrd="0" destOrd="0" presId="urn:microsoft.com/office/officeart/2005/8/layout/process1"/>
    <dgm:cxn modelId="{AD446F16-9539-49CD-B261-2F1200174FE8}" type="presOf" srcId="{0C6BEE7A-3C8D-4C7D-B6E6-7C3ABDEDD561}" destId="{08C6E448-2988-4A01-8B11-AB2555D4ECB0}" srcOrd="0" destOrd="0" presId="urn:microsoft.com/office/officeart/2005/8/layout/process1"/>
    <dgm:cxn modelId="{1EFD7837-06C6-48B4-8E9D-47ABAB547BDF}" type="presOf" srcId="{A046F7A3-E7F6-4063-8348-642F0E2DE77D}" destId="{8456ACEA-EF4D-4056-A3EF-BA51DA67AD5C}" srcOrd="0" destOrd="0" presId="urn:microsoft.com/office/officeart/2005/8/layout/process1"/>
    <dgm:cxn modelId="{AAD61A61-AA21-488A-AC25-5DA981830DED}" srcId="{A046F7A3-E7F6-4063-8348-642F0E2DE77D}" destId="{7CCFC644-1E86-43FF-A518-BF5BD01CB688}" srcOrd="0" destOrd="0" parTransId="{58FFFEFE-E777-45D4-84BC-D6DED7992D21}" sibTransId="{0C6BEE7A-3C8D-4C7D-B6E6-7C3ABDEDD561}"/>
    <dgm:cxn modelId="{9AC0DC95-B644-4945-B045-824AD84F2669}" type="presOf" srcId="{0C6BEE7A-3C8D-4C7D-B6E6-7C3ABDEDD561}" destId="{6AF28B0F-4119-45B1-A986-36CB4EA0F52B}" srcOrd="1" destOrd="0" presId="urn:microsoft.com/office/officeart/2005/8/layout/process1"/>
    <dgm:cxn modelId="{EAA6A0BE-CA7F-48B3-BCB6-E33C8518805A}" type="presOf" srcId="{21FBFDB7-35F8-4C9B-B749-4A5E2E83A1FF}" destId="{C58D1B98-9C0F-45B0-9200-58288923481B}" srcOrd="0" destOrd="0" presId="urn:microsoft.com/office/officeart/2005/8/layout/process1"/>
    <dgm:cxn modelId="{7AB6DDEA-71A5-4946-82D7-FFF61040150A}" srcId="{A046F7A3-E7F6-4063-8348-642F0E2DE77D}" destId="{21FBFDB7-35F8-4C9B-B749-4A5E2E83A1FF}" srcOrd="1" destOrd="0" parTransId="{E1051B61-1012-4192-8A8B-5034ACF9FFBB}" sibTransId="{540AD17C-4E7F-4639-BE40-33812AEAFB23}"/>
    <dgm:cxn modelId="{18728C39-7F9A-48C3-89E7-F5E09ED1781B}" type="presParOf" srcId="{8456ACEA-EF4D-4056-A3EF-BA51DA67AD5C}" destId="{59DCA0E0-C64F-466A-97AD-133ED99793D7}" srcOrd="0" destOrd="0" presId="urn:microsoft.com/office/officeart/2005/8/layout/process1"/>
    <dgm:cxn modelId="{9B4696B2-E9EF-4DFB-A92F-F5C00F2F213B}" type="presParOf" srcId="{8456ACEA-EF4D-4056-A3EF-BA51DA67AD5C}" destId="{08C6E448-2988-4A01-8B11-AB2555D4ECB0}" srcOrd="1" destOrd="0" presId="urn:microsoft.com/office/officeart/2005/8/layout/process1"/>
    <dgm:cxn modelId="{378A88BB-2D06-4826-879E-17FD2D756EAA}" type="presParOf" srcId="{08C6E448-2988-4A01-8B11-AB2555D4ECB0}" destId="{6AF28B0F-4119-45B1-A986-36CB4EA0F52B}" srcOrd="0" destOrd="0" presId="urn:microsoft.com/office/officeart/2005/8/layout/process1"/>
    <dgm:cxn modelId="{2CCEBA6B-86A7-4360-9D3D-848C2F29BD1E}" type="presParOf" srcId="{8456ACEA-EF4D-4056-A3EF-BA51DA67AD5C}" destId="{C58D1B98-9C0F-45B0-9200-58288923481B}" srcOrd="2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46F7A3-E7F6-4063-8348-642F0E2DE77D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7CCFC644-1E86-43FF-A518-BF5BD01CB68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GB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Ind. var.</a:t>
          </a:r>
        </a:p>
        <a:p>
          <a:r>
            <a:rPr lang="en-GB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Cash holdings</a:t>
          </a:r>
          <a:endParaRPr lang="en-GB" sz="1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FFFEFE-E777-45D4-84BC-D6DED7992D21}" type="parTrans" cxnId="{AAD61A61-AA21-488A-AC25-5DA981830DED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6BEE7A-3C8D-4C7D-B6E6-7C3ABDEDD561}" type="sibTrans" cxnId="{AAD61A61-AA21-488A-AC25-5DA981830DED}">
      <dgm:prSet custT="1"/>
      <dgm:spPr/>
      <dgm:t>
        <a:bodyPr/>
        <a:lstStyle/>
        <a:p>
          <a:endParaRPr lang="en-GB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FBFDB7-35F8-4C9B-B749-4A5E2E83A1FF}">
      <dgm:prSet phldrT="[Text]" custT="1"/>
      <dgm:spPr>
        <a:solidFill>
          <a:srgbClr val="00B050"/>
        </a:solidFill>
      </dgm:spPr>
      <dgm:t>
        <a:bodyPr/>
        <a:lstStyle/>
        <a:p>
          <a:r>
            <a:rPr lang="en-GB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Dep. var.</a:t>
          </a:r>
        </a:p>
        <a:p>
          <a:r>
            <a:rPr lang="en-GB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Debt maturity</a:t>
          </a:r>
          <a:endParaRPr lang="en-GB" sz="1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051B61-1012-4192-8A8B-5034ACF9FFBB}" type="parTrans" cxnId="{7AB6DDEA-71A5-4946-82D7-FFF61040150A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0AD17C-4E7F-4639-BE40-33812AEAFB23}" type="sibTrans" cxnId="{7AB6DDEA-71A5-4946-82D7-FFF61040150A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56ACEA-EF4D-4056-A3EF-BA51DA67AD5C}" type="pres">
      <dgm:prSet presAssocID="{A046F7A3-E7F6-4063-8348-642F0E2DE77D}" presName="Name0" presStyleCnt="0">
        <dgm:presLayoutVars>
          <dgm:dir/>
          <dgm:resizeHandles val="exact"/>
        </dgm:presLayoutVars>
      </dgm:prSet>
      <dgm:spPr/>
    </dgm:pt>
    <dgm:pt modelId="{59DCA0E0-C64F-466A-97AD-133ED99793D7}" type="pres">
      <dgm:prSet presAssocID="{7CCFC644-1E86-43FF-A518-BF5BD01CB688}" presName="node" presStyleLbl="node1" presStyleIdx="0" presStyleCnt="2">
        <dgm:presLayoutVars>
          <dgm:bulletEnabled val="1"/>
        </dgm:presLayoutVars>
      </dgm:prSet>
      <dgm:spPr/>
    </dgm:pt>
    <dgm:pt modelId="{08C6E448-2988-4A01-8B11-AB2555D4ECB0}" type="pres">
      <dgm:prSet presAssocID="{0C6BEE7A-3C8D-4C7D-B6E6-7C3ABDEDD561}" presName="sibTrans" presStyleLbl="sibTrans2D1" presStyleIdx="0" presStyleCnt="1"/>
      <dgm:spPr/>
    </dgm:pt>
    <dgm:pt modelId="{6AF28B0F-4119-45B1-A986-36CB4EA0F52B}" type="pres">
      <dgm:prSet presAssocID="{0C6BEE7A-3C8D-4C7D-B6E6-7C3ABDEDD561}" presName="connectorText" presStyleLbl="sibTrans2D1" presStyleIdx="0" presStyleCnt="1"/>
      <dgm:spPr/>
    </dgm:pt>
    <dgm:pt modelId="{C58D1B98-9C0F-45B0-9200-58288923481B}" type="pres">
      <dgm:prSet presAssocID="{21FBFDB7-35F8-4C9B-B749-4A5E2E83A1FF}" presName="node" presStyleLbl="node1" presStyleIdx="1" presStyleCnt="2">
        <dgm:presLayoutVars>
          <dgm:bulletEnabled val="1"/>
        </dgm:presLayoutVars>
      </dgm:prSet>
      <dgm:spPr/>
    </dgm:pt>
  </dgm:ptLst>
  <dgm:cxnLst>
    <dgm:cxn modelId="{B54CC609-A2A6-45F6-B096-08185ACD98AC}" type="presOf" srcId="{7CCFC644-1E86-43FF-A518-BF5BD01CB688}" destId="{59DCA0E0-C64F-466A-97AD-133ED99793D7}" srcOrd="0" destOrd="0" presId="urn:microsoft.com/office/officeart/2005/8/layout/process1"/>
    <dgm:cxn modelId="{AD446F16-9539-49CD-B261-2F1200174FE8}" type="presOf" srcId="{0C6BEE7A-3C8D-4C7D-B6E6-7C3ABDEDD561}" destId="{08C6E448-2988-4A01-8B11-AB2555D4ECB0}" srcOrd="0" destOrd="0" presId="urn:microsoft.com/office/officeart/2005/8/layout/process1"/>
    <dgm:cxn modelId="{1EFD7837-06C6-48B4-8E9D-47ABAB547BDF}" type="presOf" srcId="{A046F7A3-E7F6-4063-8348-642F0E2DE77D}" destId="{8456ACEA-EF4D-4056-A3EF-BA51DA67AD5C}" srcOrd="0" destOrd="0" presId="urn:microsoft.com/office/officeart/2005/8/layout/process1"/>
    <dgm:cxn modelId="{AAD61A61-AA21-488A-AC25-5DA981830DED}" srcId="{A046F7A3-E7F6-4063-8348-642F0E2DE77D}" destId="{7CCFC644-1E86-43FF-A518-BF5BD01CB688}" srcOrd="0" destOrd="0" parTransId="{58FFFEFE-E777-45D4-84BC-D6DED7992D21}" sibTransId="{0C6BEE7A-3C8D-4C7D-B6E6-7C3ABDEDD561}"/>
    <dgm:cxn modelId="{9AC0DC95-B644-4945-B045-824AD84F2669}" type="presOf" srcId="{0C6BEE7A-3C8D-4C7D-B6E6-7C3ABDEDD561}" destId="{6AF28B0F-4119-45B1-A986-36CB4EA0F52B}" srcOrd="1" destOrd="0" presId="urn:microsoft.com/office/officeart/2005/8/layout/process1"/>
    <dgm:cxn modelId="{EAA6A0BE-CA7F-48B3-BCB6-E33C8518805A}" type="presOf" srcId="{21FBFDB7-35F8-4C9B-B749-4A5E2E83A1FF}" destId="{C58D1B98-9C0F-45B0-9200-58288923481B}" srcOrd="0" destOrd="0" presId="urn:microsoft.com/office/officeart/2005/8/layout/process1"/>
    <dgm:cxn modelId="{7AB6DDEA-71A5-4946-82D7-FFF61040150A}" srcId="{A046F7A3-E7F6-4063-8348-642F0E2DE77D}" destId="{21FBFDB7-35F8-4C9B-B749-4A5E2E83A1FF}" srcOrd="1" destOrd="0" parTransId="{E1051B61-1012-4192-8A8B-5034ACF9FFBB}" sibTransId="{540AD17C-4E7F-4639-BE40-33812AEAFB23}"/>
    <dgm:cxn modelId="{18728C39-7F9A-48C3-89E7-F5E09ED1781B}" type="presParOf" srcId="{8456ACEA-EF4D-4056-A3EF-BA51DA67AD5C}" destId="{59DCA0E0-C64F-466A-97AD-133ED99793D7}" srcOrd="0" destOrd="0" presId="urn:microsoft.com/office/officeart/2005/8/layout/process1"/>
    <dgm:cxn modelId="{9B4696B2-E9EF-4DFB-A92F-F5C00F2F213B}" type="presParOf" srcId="{8456ACEA-EF4D-4056-A3EF-BA51DA67AD5C}" destId="{08C6E448-2988-4A01-8B11-AB2555D4ECB0}" srcOrd="1" destOrd="0" presId="urn:microsoft.com/office/officeart/2005/8/layout/process1"/>
    <dgm:cxn modelId="{378A88BB-2D06-4826-879E-17FD2D756EAA}" type="presParOf" srcId="{08C6E448-2988-4A01-8B11-AB2555D4ECB0}" destId="{6AF28B0F-4119-45B1-A986-36CB4EA0F52B}" srcOrd="0" destOrd="0" presId="urn:microsoft.com/office/officeart/2005/8/layout/process1"/>
    <dgm:cxn modelId="{2CCEBA6B-86A7-4360-9D3D-848C2F29BD1E}" type="presParOf" srcId="{8456ACEA-EF4D-4056-A3EF-BA51DA67AD5C}" destId="{C58D1B98-9C0F-45B0-9200-58288923481B}" srcOrd="2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46F7A3-E7F6-4063-8348-642F0E2DE77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7CCFC644-1E86-43FF-A518-BF5BD01CB688}">
      <dgm:prSet phldrT="[Text]" custT="1"/>
      <dgm:spPr/>
      <dgm:t>
        <a:bodyPr/>
        <a:lstStyle/>
        <a:p>
          <a:r>
            <a:rPr lang="en-GB" sz="1600">
              <a:latin typeface="Times New Roman" panose="02020603050405020304" pitchFamily="18" charset="0"/>
              <a:cs typeface="Times New Roman" panose="02020603050405020304" pitchFamily="18" charset="0"/>
            </a:rPr>
            <a:t>Ind. var.</a:t>
          </a:r>
        </a:p>
        <a:p>
          <a:r>
            <a:rPr lang="en-GB" sz="1600">
              <a:latin typeface="Times New Roman" panose="02020603050405020304" pitchFamily="18" charset="0"/>
              <a:cs typeface="Times New Roman" panose="02020603050405020304" pitchFamily="18" charset="0"/>
            </a:rPr>
            <a:t>beer tax</a:t>
          </a:r>
          <a:endParaRPr lang="en-GB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FFFEFE-E777-45D4-84BC-D6DED7992D21}" type="parTrans" cxnId="{AAD61A61-AA21-488A-AC25-5DA981830DED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6BEE7A-3C8D-4C7D-B6E6-7C3ABDEDD561}" type="sibTrans" cxnId="{AAD61A61-AA21-488A-AC25-5DA981830DED}">
      <dgm:prSet custT="1"/>
      <dgm:spPr/>
      <dgm:t>
        <a:bodyPr/>
        <a:lstStyle/>
        <a:p>
          <a:endParaRPr lang="en-GB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FBFDB7-35F8-4C9B-B749-4A5E2E83A1FF}">
      <dgm:prSet phldrT="[Text]" custT="1"/>
      <dgm:spPr/>
      <dgm:t>
        <a:bodyPr/>
        <a:lstStyle/>
        <a:p>
          <a:r>
            <a:rPr lang="en-GB" sz="1600">
              <a:latin typeface="Times New Roman" panose="02020603050405020304" pitchFamily="18" charset="0"/>
              <a:cs typeface="Times New Roman" panose="02020603050405020304" pitchFamily="18" charset="0"/>
            </a:rPr>
            <a:t>Dep. var.</a:t>
          </a:r>
        </a:p>
        <a:p>
          <a:r>
            <a:rPr lang="en-GB" sz="1600">
              <a:latin typeface="Times New Roman" panose="02020603050405020304" pitchFamily="18" charset="0"/>
              <a:cs typeface="Times New Roman" panose="02020603050405020304" pitchFamily="18" charset="0"/>
            </a:rPr>
            <a:t>traffic death</a:t>
          </a:r>
          <a:endParaRPr lang="en-GB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051B61-1012-4192-8A8B-5034ACF9FFBB}" type="parTrans" cxnId="{7AB6DDEA-71A5-4946-82D7-FFF61040150A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0AD17C-4E7F-4639-BE40-33812AEAFB23}" type="sibTrans" cxnId="{7AB6DDEA-71A5-4946-82D7-FFF61040150A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56ACEA-EF4D-4056-A3EF-BA51DA67AD5C}" type="pres">
      <dgm:prSet presAssocID="{A046F7A3-E7F6-4063-8348-642F0E2DE77D}" presName="Name0" presStyleCnt="0">
        <dgm:presLayoutVars>
          <dgm:dir/>
          <dgm:resizeHandles val="exact"/>
        </dgm:presLayoutVars>
      </dgm:prSet>
      <dgm:spPr/>
    </dgm:pt>
    <dgm:pt modelId="{59DCA0E0-C64F-466A-97AD-133ED99793D7}" type="pres">
      <dgm:prSet presAssocID="{7CCFC644-1E86-43FF-A518-BF5BD01CB688}" presName="node" presStyleLbl="node1" presStyleIdx="0" presStyleCnt="2">
        <dgm:presLayoutVars>
          <dgm:bulletEnabled val="1"/>
        </dgm:presLayoutVars>
      </dgm:prSet>
      <dgm:spPr/>
    </dgm:pt>
    <dgm:pt modelId="{08C6E448-2988-4A01-8B11-AB2555D4ECB0}" type="pres">
      <dgm:prSet presAssocID="{0C6BEE7A-3C8D-4C7D-B6E6-7C3ABDEDD561}" presName="sibTrans" presStyleLbl="sibTrans2D1" presStyleIdx="0" presStyleCnt="1"/>
      <dgm:spPr/>
    </dgm:pt>
    <dgm:pt modelId="{6AF28B0F-4119-45B1-A986-36CB4EA0F52B}" type="pres">
      <dgm:prSet presAssocID="{0C6BEE7A-3C8D-4C7D-B6E6-7C3ABDEDD561}" presName="connectorText" presStyleLbl="sibTrans2D1" presStyleIdx="0" presStyleCnt="1"/>
      <dgm:spPr/>
    </dgm:pt>
    <dgm:pt modelId="{C58D1B98-9C0F-45B0-9200-58288923481B}" type="pres">
      <dgm:prSet presAssocID="{21FBFDB7-35F8-4C9B-B749-4A5E2E83A1FF}" presName="node" presStyleLbl="node1" presStyleIdx="1" presStyleCnt="2">
        <dgm:presLayoutVars>
          <dgm:bulletEnabled val="1"/>
        </dgm:presLayoutVars>
      </dgm:prSet>
      <dgm:spPr/>
    </dgm:pt>
  </dgm:ptLst>
  <dgm:cxnLst>
    <dgm:cxn modelId="{B54CC609-A2A6-45F6-B096-08185ACD98AC}" type="presOf" srcId="{7CCFC644-1E86-43FF-A518-BF5BD01CB688}" destId="{59DCA0E0-C64F-466A-97AD-133ED99793D7}" srcOrd="0" destOrd="0" presId="urn:microsoft.com/office/officeart/2005/8/layout/process1"/>
    <dgm:cxn modelId="{AD446F16-9539-49CD-B261-2F1200174FE8}" type="presOf" srcId="{0C6BEE7A-3C8D-4C7D-B6E6-7C3ABDEDD561}" destId="{08C6E448-2988-4A01-8B11-AB2555D4ECB0}" srcOrd="0" destOrd="0" presId="urn:microsoft.com/office/officeart/2005/8/layout/process1"/>
    <dgm:cxn modelId="{1EFD7837-06C6-48B4-8E9D-47ABAB547BDF}" type="presOf" srcId="{A046F7A3-E7F6-4063-8348-642F0E2DE77D}" destId="{8456ACEA-EF4D-4056-A3EF-BA51DA67AD5C}" srcOrd="0" destOrd="0" presId="urn:microsoft.com/office/officeart/2005/8/layout/process1"/>
    <dgm:cxn modelId="{AAD61A61-AA21-488A-AC25-5DA981830DED}" srcId="{A046F7A3-E7F6-4063-8348-642F0E2DE77D}" destId="{7CCFC644-1E86-43FF-A518-BF5BD01CB688}" srcOrd="0" destOrd="0" parTransId="{58FFFEFE-E777-45D4-84BC-D6DED7992D21}" sibTransId="{0C6BEE7A-3C8D-4C7D-B6E6-7C3ABDEDD561}"/>
    <dgm:cxn modelId="{9AC0DC95-B644-4945-B045-824AD84F2669}" type="presOf" srcId="{0C6BEE7A-3C8D-4C7D-B6E6-7C3ABDEDD561}" destId="{6AF28B0F-4119-45B1-A986-36CB4EA0F52B}" srcOrd="1" destOrd="0" presId="urn:microsoft.com/office/officeart/2005/8/layout/process1"/>
    <dgm:cxn modelId="{EAA6A0BE-CA7F-48B3-BCB6-E33C8518805A}" type="presOf" srcId="{21FBFDB7-35F8-4C9B-B749-4A5E2E83A1FF}" destId="{C58D1B98-9C0F-45B0-9200-58288923481B}" srcOrd="0" destOrd="0" presId="urn:microsoft.com/office/officeart/2005/8/layout/process1"/>
    <dgm:cxn modelId="{7AB6DDEA-71A5-4946-82D7-FFF61040150A}" srcId="{A046F7A3-E7F6-4063-8348-642F0E2DE77D}" destId="{21FBFDB7-35F8-4C9B-B749-4A5E2E83A1FF}" srcOrd="1" destOrd="0" parTransId="{E1051B61-1012-4192-8A8B-5034ACF9FFBB}" sibTransId="{540AD17C-4E7F-4639-BE40-33812AEAFB23}"/>
    <dgm:cxn modelId="{18728C39-7F9A-48C3-89E7-F5E09ED1781B}" type="presParOf" srcId="{8456ACEA-EF4D-4056-A3EF-BA51DA67AD5C}" destId="{59DCA0E0-C64F-466A-97AD-133ED99793D7}" srcOrd="0" destOrd="0" presId="urn:microsoft.com/office/officeart/2005/8/layout/process1"/>
    <dgm:cxn modelId="{9B4696B2-E9EF-4DFB-A92F-F5C00F2F213B}" type="presParOf" srcId="{8456ACEA-EF4D-4056-A3EF-BA51DA67AD5C}" destId="{08C6E448-2988-4A01-8B11-AB2555D4ECB0}" srcOrd="1" destOrd="0" presId="urn:microsoft.com/office/officeart/2005/8/layout/process1"/>
    <dgm:cxn modelId="{378A88BB-2D06-4826-879E-17FD2D756EAA}" type="presParOf" srcId="{08C6E448-2988-4A01-8B11-AB2555D4ECB0}" destId="{6AF28B0F-4119-45B1-A986-36CB4EA0F52B}" srcOrd="0" destOrd="0" presId="urn:microsoft.com/office/officeart/2005/8/layout/process1"/>
    <dgm:cxn modelId="{2CCEBA6B-86A7-4360-9D3D-848C2F29BD1E}" type="presParOf" srcId="{8456ACEA-EF4D-4056-A3EF-BA51DA67AD5C}" destId="{C58D1B98-9C0F-45B0-9200-58288923481B}" srcOrd="2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46F7A3-E7F6-4063-8348-642F0E2DE77D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7CCFC644-1E86-43FF-A518-BF5BD01CB688}">
      <dgm:prSet phldrT="[Text]" custT="1"/>
      <dgm:spPr/>
      <dgm:t>
        <a:bodyPr/>
        <a:lstStyle/>
        <a:p>
          <a:r>
            <a: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Ind. var.</a:t>
          </a:r>
        </a:p>
        <a:p>
          <a:r>
            <a: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traffic death</a:t>
          </a:r>
        </a:p>
      </dgm:t>
    </dgm:pt>
    <dgm:pt modelId="{58FFFEFE-E777-45D4-84BC-D6DED7992D21}" type="parTrans" cxnId="{AAD61A61-AA21-488A-AC25-5DA981830DED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6BEE7A-3C8D-4C7D-B6E6-7C3ABDEDD561}" type="sibTrans" cxnId="{AAD61A61-AA21-488A-AC25-5DA981830DED}">
      <dgm:prSet custT="1"/>
      <dgm:spPr/>
      <dgm:t>
        <a:bodyPr/>
        <a:lstStyle/>
        <a:p>
          <a:endParaRPr lang="en-GB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FBFDB7-35F8-4C9B-B749-4A5E2E83A1FF}">
      <dgm:prSet phldrT="[Text]" custT="1"/>
      <dgm:spPr/>
      <dgm:t>
        <a:bodyPr/>
        <a:lstStyle/>
        <a:p>
          <a:r>
            <a:rPr lang="en-GB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Dep. var.</a:t>
          </a:r>
        </a:p>
        <a:p>
          <a:r>
            <a:rPr lang="en-GB" sz="16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beer tax </a:t>
          </a:r>
        </a:p>
      </dgm:t>
    </dgm:pt>
    <dgm:pt modelId="{E1051B61-1012-4192-8A8B-5034ACF9FFBB}" type="parTrans" cxnId="{7AB6DDEA-71A5-4946-82D7-FFF61040150A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0AD17C-4E7F-4639-BE40-33812AEAFB23}" type="sibTrans" cxnId="{7AB6DDEA-71A5-4946-82D7-FFF61040150A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56ACEA-EF4D-4056-A3EF-BA51DA67AD5C}" type="pres">
      <dgm:prSet presAssocID="{A046F7A3-E7F6-4063-8348-642F0E2DE77D}" presName="Name0" presStyleCnt="0">
        <dgm:presLayoutVars>
          <dgm:dir/>
          <dgm:resizeHandles val="exact"/>
        </dgm:presLayoutVars>
      </dgm:prSet>
      <dgm:spPr/>
    </dgm:pt>
    <dgm:pt modelId="{59DCA0E0-C64F-466A-97AD-133ED99793D7}" type="pres">
      <dgm:prSet presAssocID="{7CCFC644-1E86-43FF-A518-BF5BD01CB688}" presName="node" presStyleLbl="node1" presStyleIdx="0" presStyleCnt="2">
        <dgm:presLayoutVars>
          <dgm:bulletEnabled val="1"/>
        </dgm:presLayoutVars>
      </dgm:prSet>
      <dgm:spPr/>
    </dgm:pt>
    <dgm:pt modelId="{08C6E448-2988-4A01-8B11-AB2555D4ECB0}" type="pres">
      <dgm:prSet presAssocID="{0C6BEE7A-3C8D-4C7D-B6E6-7C3ABDEDD561}" presName="sibTrans" presStyleLbl="sibTrans2D1" presStyleIdx="0" presStyleCnt="1"/>
      <dgm:spPr/>
    </dgm:pt>
    <dgm:pt modelId="{6AF28B0F-4119-45B1-A986-36CB4EA0F52B}" type="pres">
      <dgm:prSet presAssocID="{0C6BEE7A-3C8D-4C7D-B6E6-7C3ABDEDD561}" presName="connectorText" presStyleLbl="sibTrans2D1" presStyleIdx="0" presStyleCnt="1"/>
      <dgm:spPr/>
    </dgm:pt>
    <dgm:pt modelId="{C58D1B98-9C0F-45B0-9200-58288923481B}" type="pres">
      <dgm:prSet presAssocID="{21FBFDB7-35F8-4C9B-B749-4A5E2E83A1FF}" presName="node" presStyleLbl="node1" presStyleIdx="1" presStyleCnt="2">
        <dgm:presLayoutVars>
          <dgm:bulletEnabled val="1"/>
        </dgm:presLayoutVars>
      </dgm:prSet>
      <dgm:spPr/>
    </dgm:pt>
  </dgm:ptLst>
  <dgm:cxnLst>
    <dgm:cxn modelId="{B54CC609-A2A6-45F6-B096-08185ACD98AC}" type="presOf" srcId="{7CCFC644-1E86-43FF-A518-BF5BD01CB688}" destId="{59DCA0E0-C64F-466A-97AD-133ED99793D7}" srcOrd="0" destOrd="0" presId="urn:microsoft.com/office/officeart/2005/8/layout/process1"/>
    <dgm:cxn modelId="{AD446F16-9539-49CD-B261-2F1200174FE8}" type="presOf" srcId="{0C6BEE7A-3C8D-4C7D-B6E6-7C3ABDEDD561}" destId="{08C6E448-2988-4A01-8B11-AB2555D4ECB0}" srcOrd="0" destOrd="0" presId="urn:microsoft.com/office/officeart/2005/8/layout/process1"/>
    <dgm:cxn modelId="{1EFD7837-06C6-48B4-8E9D-47ABAB547BDF}" type="presOf" srcId="{A046F7A3-E7F6-4063-8348-642F0E2DE77D}" destId="{8456ACEA-EF4D-4056-A3EF-BA51DA67AD5C}" srcOrd="0" destOrd="0" presId="urn:microsoft.com/office/officeart/2005/8/layout/process1"/>
    <dgm:cxn modelId="{AAD61A61-AA21-488A-AC25-5DA981830DED}" srcId="{A046F7A3-E7F6-4063-8348-642F0E2DE77D}" destId="{7CCFC644-1E86-43FF-A518-BF5BD01CB688}" srcOrd="0" destOrd="0" parTransId="{58FFFEFE-E777-45D4-84BC-D6DED7992D21}" sibTransId="{0C6BEE7A-3C8D-4C7D-B6E6-7C3ABDEDD561}"/>
    <dgm:cxn modelId="{9AC0DC95-B644-4945-B045-824AD84F2669}" type="presOf" srcId="{0C6BEE7A-3C8D-4C7D-B6E6-7C3ABDEDD561}" destId="{6AF28B0F-4119-45B1-A986-36CB4EA0F52B}" srcOrd="1" destOrd="0" presId="urn:microsoft.com/office/officeart/2005/8/layout/process1"/>
    <dgm:cxn modelId="{EAA6A0BE-CA7F-48B3-BCB6-E33C8518805A}" type="presOf" srcId="{21FBFDB7-35F8-4C9B-B749-4A5E2E83A1FF}" destId="{C58D1B98-9C0F-45B0-9200-58288923481B}" srcOrd="0" destOrd="0" presId="urn:microsoft.com/office/officeart/2005/8/layout/process1"/>
    <dgm:cxn modelId="{7AB6DDEA-71A5-4946-82D7-FFF61040150A}" srcId="{A046F7A3-E7F6-4063-8348-642F0E2DE77D}" destId="{21FBFDB7-35F8-4C9B-B749-4A5E2E83A1FF}" srcOrd="1" destOrd="0" parTransId="{E1051B61-1012-4192-8A8B-5034ACF9FFBB}" sibTransId="{540AD17C-4E7F-4639-BE40-33812AEAFB23}"/>
    <dgm:cxn modelId="{18728C39-7F9A-48C3-89E7-F5E09ED1781B}" type="presParOf" srcId="{8456ACEA-EF4D-4056-A3EF-BA51DA67AD5C}" destId="{59DCA0E0-C64F-466A-97AD-133ED99793D7}" srcOrd="0" destOrd="0" presId="urn:microsoft.com/office/officeart/2005/8/layout/process1"/>
    <dgm:cxn modelId="{9B4696B2-E9EF-4DFB-A92F-F5C00F2F213B}" type="presParOf" srcId="{8456ACEA-EF4D-4056-A3EF-BA51DA67AD5C}" destId="{08C6E448-2988-4A01-8B11-AB2555D4ECB0}" srcOrd="1" destOrd="0" presId="urn:microsoft.com/office/officeart/2005/8/layout/process1"/>
    <dgm:cxn modelId="{378A88BB-2D06-4826-879E-17FD2D756EAA}" type="presParOf" srcId="{08C6E448-2988-4A01-8B11-AB2555D4ECB0}" destId="{6AF28B0F-4119-45B1-A986-36CB4EA0F52B}" srcOrd="0" destOrd="0" presId="urn:microsoft.com/office/officeart/2005/8/layout/process1"/>
    <dgm:cxn modelId="{2CCEBA6B-86A7-4360-9D3D-848C2F29BD1E}" type="presParOf" srcId="{8456ACEA-EF4D-4056-A3EF-BA51DA67AD5C}" destId="{C58D1B98-9C0F-45B0-9200-58288923481B}" srcOrd="2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CA0E0-C64F-466A-97AD-133ED99793D7}">
      <dsp:nvSpPr>
        <dsp:cNvPr id="0" name=""/>
        <dsp:cNvSpPr/>
      </dsp:nvSpPr>
      <dsp:spPr>
        <a:xfrm>
          <a:off x="4505" y="0"/>
          <a:ext cx="2743324" cy="5836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Ind. var.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Debt maturity</a:t>
          </a:r>
        </a:p>
      </dsp:txBody>
      <dsp:txXfrm>
        <a:off x="21598" y="17093"/>
        <a:ext cx="2709138" cy="549421"/>
      </dsp:txXfrm>
    </dsp:sp>
    <dsp:sp modelId="{08C6E448-2988-4A01-8B11-AB2555D4ECB0}">
      <dsp:nvSpPr>
        <dsp:cNvPr id="0" name=""/>
        <dsp:cNvSpPr/>
      </dsp:nvSpPr>
      <dsp:spPr>
        <a:xfrm>
          <a:off x="3022163" y="0"/>
          <a:ext cx="581584" cy="583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22163" y="116721"/>
        <a:ext cx="407109" cy="350165"/>
      </dsp:txXfrm>
    </dsp:sp>
    <dsp:sp modelId="{C58D1B98-9C0F-45B0-9200-58288923481B}">
      <dsp:nvSpPr>
        <dsp:cNvPr id="0" name=""/>
        <dsp:cNvSpPr/>
      </dsp:nvSpPr>
      <dsp:spPr>
        <a:xfrm>
          <a:off x="3845160" y="0"/>
          <a:ext cx="2743324" cy="583607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Dep. var.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Cash holdings</a:t>
          </a:r>
        </a:p>
      </dsp:txBody>
      <dsp:txXfrm>
        <a:off x="3862253" y="17093"/>
        <a:ext cx="2709138" cy="549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CA0E0-C64F-466A-97AD-133ED99793D7}">
      <dsp:nvSpPr>
        <dsp:cNvPr id="0" name=""/>
        <dsp:cNvSpPr/>
      </dsp:nvSpPr>
      <dsp:spPr>
        <a:xfrm>
          <a:off x="4505" y="0"/>
          <a:ext cx="2743324" cy="583607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Ind. var.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Cash holdings</a:t>
          </a:r>
          <a:endParaRPr lang="en-GB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598" y="17093"/>
        <a:ext cx="2709138" cy="549421"/>
      </dsp:txXfrm>
    </dsp:sp>
    <dsp:sp modelId="{08C6E448-2988-4A01-8B11-AB2555D4ECB0}">
      <dsp:nvSpPr>
        <dsp:cNvPr id="0" name=""/>
        <dsp:cNvSpPr/>
      </dsp:nvSpPr>
      <dsp:spPr>
        <a:xfrm>
          <a:off x="3022163" y="0"/>
          <a:ext cx="581584" cy="583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22163" y="116721"/>
        <a:ext cx="407109" cy="350165"/>
      </dsp:txXfrm>
    </dsp:sp>
    <dsp:sp modelId="{C58D1B98-9C0F-45B0-9200-58288923481B}">
      <dsp:nvSpPr>
        <dsp:cNvPr id="0" name=""/>
        <dsp:cNvSpPr/>
      </dsp:nvSpPr>
      <dsp:spPr>
        <a:xfrm>
          <a:off x="3845160" y="0"/>
          <a:ext cx="2743324" cy="583607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Dep. var.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Debt maturity</a:t>
          </a:r>
          <a:endParaRPr lang="en-GB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62253" y="17093"/>
        <a:ext cx="2709138" cy="5494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CA0E0-C64F-466A-97AD-133ED99793D7}">
      <dsp:nvSpPr>
        <dsp:cNvPr id="0" name=""/>
        <dsp:cNvSpPr/>
      </dsp:nvSpPr>
      <dsp:spPr>
        <a:xfrm>
          <a:off x="4505" y="0"/>
          <a:ext cx="2743324" cy="5836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Ind. var.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beer tax</a:t>
          </a:r>
          <a:endParaRPr lang="en-GB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598" y="17093"/>
        <a:ext cx="2709138" cy="549421"/>
      </dsp:txXfrm>
    </dsp:sp>
    <dsp:sp modelId="{08C6E448-2988-4A01-8B11-AB2555D4ECB0}">
      <dsp:nvSpPr>
        <dsp:cNvPr id="0" name=""/>
        <dsp:cNvSpPr/>
      </dsp:nvSpPr>
      <dsp:spPr>
        <a:xfrm>
          <a:off x="3022163" y="0"/>
          <a:ext cx="581584" cy="583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22163" y="116721"/>
        <a:ext cx="407109" cy="350165"/>
      </dsp:txXfrm>
    </dsp:sp>
    <dsp:sp modelId="{C58D1B98-9C0F-45B0-9200-58288923481B}">
      <dsp:nvSpPr>
        <dsp:cNvPr id="0" name=""/>
        <dsp:cNvSpPr/>
      </dsp:nvSpPr>
      <dsp:spPr>
        <a:xfrm>
          <a:off x="3845160" y="0"/>
          <a:ext cx="2743324" cy="58360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Dep. var.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traffic death</a:t>
          </a:r>
          <a:endParaRPr lang="en-GB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62253" y="17093"/>
        <a:ext cx="2709138" cy="5494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CA0E0-C64F-466A-97AD-133ED99793D7}">
      <dsp:nvSpPr>
        <dsp:cNvPr id="0" name=""/>
        <dsp:cNvSpPr/>
      </dsp:nvSpPr>
      <dsp:spPr>
        <a:xfrm>
          <a:off x="4505" y="0"/>
          <a:ext cx="2743324" cy="5836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Ind. var.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traffic death</a:t>
          </a:r>
        </a:p>
      </dsp:txBody>
      <dsp:txXfrm>
        <a:off x="21598" y="17093"/>
        <a:ext cx="2709138" cy="549421"/>
      </dsp:txXfrm>
    </dsp:sp>
    <dsp:sp modelId="{08C6E448-2988-4A01-8B11-AB2555D4ECB0}">
      <dsp:nvSpPr>
        <dsp:cNvPr id="0" name=""/>
        <dsp:cNvSpPr/>
      </dsp:nvSpPr>
      <dsp:spPr>
        <a:xfrm>
          <a:off x="3022163" y="0"/>
          <a:ext cx="581584" cy="583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22163" y="116721"/>
        <a:ext cx="407109" cy="350165"/>
      </dsp:txXfrm>
    </dsp:sp>
    <dsp:sp modelId="{C58D1B98-9C0F-45B0-9200-58288923481B}">
      <dsp:nvSpPr>
        <dsp:cNvPr id="0" name=""/>
        <dsp:cNvSpPr/>
      </dsp:nvSpPr>
      <dsp:spPr>
        <a:xfrm>
          <a:off x="3845160" y="0"/>
          <a:ext cx="2743324" cy="583607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Dep. var.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beer tax </a:t>
          </a:r>
        </a:p>
      </dsp:txBody>
      <dsp:txXfrm>
        <a:off x="3862253" y="17093"/>
        <a:ext cx="2709138" cy="549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B81D3-25A6-49ED-901F-23B417722F39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BEA28-A6E7-40C7-A406-94CCB8C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7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7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43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3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65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6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4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1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82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4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DF6F4F0-5069-4539-8BE4-7508279DD50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2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6F4F0-5069-4539-8BE4-7508279DD50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73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jeconom.2020.12.00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i.org/10.1111/jofi.12133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0985-9E6E-4617-AE7A-DE258B7F8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 effect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28896-EA78-4EFE-8520-AA7B105C6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298"/>
            <a:ext cx="2349910" cy="11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0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2FD9-69E5-E67F-BABF-5A23FE5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09" y="2221767"/>
            <a:ext cx="9310782" cy="325412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+mj-cs"/>
              </a:rPr>
              <a:t>The effect of independent variable in a cause-and-effect relationship is known as 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+mj-cs"/>
              </a:rPr>
              <a:t>causal effect.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+mj-cs"/>
              </a:rPr>
              <a:t>In other words, if we could establish a statistical model which does not suffer from the endogeneity problem, we can argue that the effect of variable of interest is a causal effect.</a:t>
            </a:r>
            <a:endParaRPr lang="fa-IR" dirty="0">
              <a:latin typeface="Times New Roman" panose="02020603050405020304" pitchFamily="18" charset="0"/>
              <a:cs typeface="+mj-cs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+mj-cs"/>
              </a:rPr>
              <a:t>For a recent review on the importance of causal effect see:</a:t>
            </a:r>
          </a:p>
          <a:p>
            <a:pPr marL="457200" lvl="1" indent="0" algn="just">
              <a:buNone/>
            </a:pP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Imbens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G. W. (2023). Causal Inference in the Social Sciences. 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Annual Review of Statistics and Its Application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+mj-cs"/>
            </a:endParaRPr>
          </a:p>
          <a:p>
            <a:pPr marL="0" indent="0" algn="just">
              <a:buNone/>
            </a:pPr>
            <a:endParaRPr lang="en-GB" b="1" i="0" u="none" strike="noStrike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0F0DA-2ADF-ABD3-FB38-2C9EBAFBFBC2}"/>
              </a:ext>
            </a:extLst>
          </p:cNvPr>
          <p:cNvSpPr txBox="1"/>
          <p:nvPr/>
        </p:nvSpPr>
        <p:spPr>
          <a:xfrm>
            <a:off x="108982" y="625331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Part 5:</a:t>
            </a:r>
            <a:r>
              <a:rPr lang="en-GB" dirty="0"/>
              <a:t> Causality</a:t>
            </a:r>
          </a:p>
        </p:txBody>
      </p:sp>
    </p:spTree>
    <p:extLst>
      <p:ext uri="{BB962C8B-B14F-4D97-AF65-F5344CB8AC3E}">
        <p14:creationId xmlns:p14="http://schemas.microsoft.com/office/powerpoint/2010/main" val="69080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2FD9-69E5-E67F-BABF-5A23FE5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634" y="1816036"/>
            <a:ext cx="9520158" cy="40377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24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GB" sz="2400" b="1" dirty="0">
                <a:solidFill>
                  <a:srgbClr val="FF0000"/>
                </a:solidFill>
              </a:rPr>
              <a:t>Section 3</a:t>
            </a:r>
          </a:p>
          <a:p>
            <a:pPr marL="0" indent="0" algn="ctr">
              <a:buNone/>
            </a:pP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Causal effect </a:t>
            </a:r>
          </a:p>
          <a:p>
            <a:pPr marL="0" indent="0" algn="ctr">
              <a:buNone/>
            </a:pP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randomized experiments</a:t>
            </a:r>
            <a:endParaRPr lang="en-GB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0485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2FD9-69E5-E67F-BABF-5A23FE5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937987"/>
            <a:ext cx="9310782" cy="3254123"/>
          </a:xfrm>
        </p:spPr>
        <p:txBody>
          <a:bodyPr>
            <a:noAutofit/>
          </a:bodyPr>
          <a:lstStyle/>
          <a:p>
            <a:pPr algn="just"/>
            <a:endParaRPr lang="en-US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real world, it is very hard to establish a cause-and-effect relationship.</a:t>
            </a:r>
          </a:p>
          <a:p>
            <a:pPr algn="just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in laboratory environment, we can design a study such that the estimated effect of a variable is essentially a causal one.</a:t>
            </a:r>
          </a:p>
          <a:p>
            <a:pPr algn="just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 study is known as 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 experiment. </a:t>
            </a:r>
          </a:p>
          <a:p>
            <a:pPr algn="just"/>
            <a:endParaRPr lang="en-GB" b="1" i="0" u="none" strike="noStrike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0F0DA-2ADF-ABD3-FB38-2C9EBAFBFBC2}"/>
              </a:ext>
            </a:extLst>
          </p:cNvPr>
          <p:cNvSpPr txBox="1"/>
          <p:nvPr/>
        </p:nvSpPr>
        <p:spPr>
          <a:xfrm>
            <a:off x="108982" y="625331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Part 5:</a:t>
            </a:r>
            <a:r>
              <a:rPr lang="en-GB" dirty="0"/>
              <a:t> Causality</a:t>
            </a:r>
          </a:p>
        </p:txBody>
      </p:sp>
    </p:spTree>
    <p:extLst>
      <p:ext uri="{BB962C8B-B14F-4D97-AF65-F5344CB8AC3E}">
        <p14:creationId xmlns:p14="http://schemas.microsoft.com/office/powerpoint/2010/main" val="24898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 experiments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2FD9-69E5-E67F-BABF-5A23FE5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937987"/>
            <a:ext cx="9310782" cy="3937296"/>
          </a:xfrm>
        </p:spPr>
        <p:txBody>
          <a:bodyPr>
            <a:noAutofit/>
          </a:bodyPr>
          <a:lstStyle/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randomized experiment study, the sample is 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randomly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splitted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groups- random assignment.</a:t>
            </a:r>
          </a:p>
          <a:p>
            <a:pPr algn="just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simplicity, suppose the variable of interest (treatment) is a binary variable:</a:t>
            </a:r>
          </a:p>
          <a:p>
            <a:pPr lvl="1" algn="just">
              <a:buFont typeface="Wingdings" panose="05000000000000000000" pitchFamily="2" charset="2"/>
              <a:buChar char="à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receive or not a drug</a:t>
            </a:r>
          </a:p>
          <a:p>
            <a:pPr lvl="1" algn="just">
              <a:buFont typeface="Wingdings" panose="05000000000000000000" pitchFamily="2" charset="2"/>
              <a:buChar char="à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participate or not in a job training program</a:t>
            </a:r>
          </a:p>
          <a:p>
            <a:pPr lvl="1" algn="just">
              <a:buFont typeface="Wingdings" panose="05000000000000000000" pitchFamily="2" charset="2"/>
              <a:buChar char="à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</a:p>
          <a:p>
            <a:pPr lvl="1" algn="just">
              <a:buFont typeface="Wingdings" panose="05000000000000000000" pitchFamily="2" charset="2"/>
              <a:buChar char="à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sample in the treatment group receive the treatment while controls are not treated.</a:t>
            </a:r>
          </a:p>
          <a:p>
            <a:pPr algn="just"/>
            <a:endParaRPr lang="en-GB" b="1" i="0" u="none" strike="noStrike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0F0DA-2ADF-ABD3-FB38-2C9EBAFBFBC2}"/>
              </a:ext>
            </a:extLst>
          </p:cNvPr>
          <p:cNvSpPr txBox="1"/>
          <p:nvPr/>
        </p:nvSpPr>
        <p:spPr>
          <a:xfrm>
            <a:off x="108982" y="625331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Part 5:</a:t>
            </a:r>
            <a:r>
              <a:rPr lang="en-GB" dirty="0"/>
              <a:t> Causality</a:t>
            </a:r>
          </a:p>
        </p:txBody>
      </p:sp>
    </p:spTree>
    <p:extLst>
      <p:ext uri="{BB962C8B-B14F-4D97-AF65-F5344CB8AC3E}">
        <p14:creationId xmlns:p14="http://schemas.microsoft.com/office/powerpoint/2010/main" val="2674599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1937987"/>
                <a:ext cx="9310782" cy="3937296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GB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GB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GB" i="0" u="none" strike="noStrike" baseline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GB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sample (either in treatment or control groups), the value of dependent variable after receiving or not a treatment is denoted by</a:t>
                </a:r>
                <a:r>
                  <a:rPr lang="en-GB" i="0" u="none" strike="no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u="none" strike="noStrik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b="0" i="1" u="none" strike="noStrik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u="none" strike="noStrik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u="none" strike="noStrik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b="0" i="1" u="none" strike="noStrik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b="0" i="1" u="none" strike="noStrik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GB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GB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respectively.</a:t>
                </a:r>
              </a:p>
              <a:p>
                <a:pPr algn="just"/>
                <a:endParaRPr lang="en-GB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quantities are known as </a:t>
                </a:r>
                <a:r>
                  <a:rPr lang="en-GB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potential outcome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Potential outcome framework, developed by </a:t>
                </a:r>
                <a:r>
                  <a:rPr lang="en-US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Neyman (1923) and Rubin (1974),</a:t>
                </a:r>
                <a:r>
                  <a:rPr lang="en-GB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cornerstone of causal inference.</a:t>
                </a:r>
              </a:p>
              <a:p>
                <a:pPr marL="457200" lvl="1" indent="0" algn="just">
                  <a:buNone/>
                </a:pPr>
                <a:r>
                  <a:rPr lang="en-US" sz="1400" b="0" i="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Rubin, D. B. (1974). Estimating causal effects of treatments in randomized and nonrandomized studies. </a:t>
                </a:r>
                <a:r>
                  <a:rPr lang="en-US" sz="1400" b="0" i="1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Journal of educational Psychology</a:t>
                </a:r>
                <a:r>
                  <a:rPr lang="en-US" sz="1400" b="0" i="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 </a:t>
                </a:r>
                <a:r>
                  <a:rPr lang="en-US" sz="1400" b="0" i="1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66</a:t>
                </a:r>
                <a:r>
                  <a:rPr lang="en-US" sz="1400" b="0" i="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(5), 688.</a:t>
                </a:r>
                <a:endParaRPr lang="en-GB" sz="140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1937987"/>
                <a:ext cx="9310782" cy="3937296"/>
              </a:xfrm>
              <a:blipFill>
                <a:blip r:embed="rId2"/>
                <a:stretch>
                  <a:fillRect l="-589" t="-155" r="-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0F0DA-2ADF-ABD3-FB38-2C9EBAFBFBC2}"/>
              </a:ext>
            </a:extLst>
          </p:cNvPr>
          <p:cNvSpPr txBox="1"/>
          <p:nvPr/>
        </p:nvSpPr>
        <p:spPr>
          <a:xfrm>
            <a:off x="108982" y="625331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Part 5:</a:t>
            </a:r>
            <a:r>
              <a:rPr lang="en-GB" dirty="0"/>
              <a:t> Causality</a:t>
            </a:r>
          </a:p>
        </p:txBody>
      </p:sp>
    </p:spTree>
    <p:extLst>
      <p:ext uri="{BB962C8B-B14F-4D97-AF65-F5344CB8AC3E}">
        <p14:creationId xmlns:p14="http://schemas.microsoft.com/office/powerpoint/2010/main" val="3787529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notations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1937987"/>
                <a:ext cx="9310782" cy="3937296"/>
              </a:xfrm>
            </p:spPr>
            <p:txBody>
              <a:bodyPr>
                <a:noAutofit/>
              </a:bodyPr>
              <a:lstStyle/>
              <a:p>
                <a:pPr algn="just"/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GB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each individual one of the potential outcomes, either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u="none" strike="noStrik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b="0" i="1" u="none" strike="noStrik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u="none" strike="noStrik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u="none" strike="noStrik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b="0" i="1" u="none" strike="noStrik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b="0" i="1" u="none" strike="noStrik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GB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GB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measurable (or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always missing</a:t>
                </a:r>
                <a:r>
                  <a:rPr lang="en-GB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algn="just"/>
                <a:endParaRPr lang="en-GB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it is impossible to receive or not a drug, for example, at once. </a:t>
                </a:r>
              </a:p>
              <a:p>
                <a:pPr algn="just"/>
                <a:endParaRPr lang="en-US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problem is the </a:t>
                </a:r>
                <a:r>
                  <a:rPr lang="en-US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fundamental problem </a:t>
                </a:r>
                <a:r>
                  <a:rPr lang="en-US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causal inference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1937987"/>
                <a:ext cx="9310782" cy="3937296"/>
              </a:xfrm>
              <a:blipFill>
                <a:blip r:embed="rId2"/>
                <a:stretch>
                  <a:fillRect l="-589" r="-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0F0DA-2ADF-ABD3-FB38-2C9EBAFBFBC2}"/>
              </a:ext>
            </a:extLst>
          </p:cNvPr>
          <p:cNvSpPr txBox="1"/>
          <p:nvPr/>
        </p:nvSpPr>
        <p:spPr>
          <a:xfrm>
            <a:off x="108982" y="625331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Part 5:</a:t>
            </a:r>
            <a:r>
              <a:rPr lang="en-GB" dirty="0"/>
              <a:t> Causality</a:t>
            </a:r>
          </a:p>
        </p:txBody>
      </p:sp>
    </p:spTree>
    <p:extLst>
      <p:ext uri="{BB962C8B-B14F-4D97-AF65-F5344CB8AC3E}">
        <p14:creationId xmlns:p14="http://schemas.microsoft.com/office/powerpoint/2010/main" val="66011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notations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5" y="2175641"/>
                <a:ext cx="9784945" cy="3699642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GB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causal effect at individual-level</a:t>
                </a:r>
                <a:r>
                  <a:rPr lang="en-GB" i="0" u="none" strike="no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defined by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 difference between potential outcomes,</a:t>
                </a:r>
                <a:r>
                  <a:rPr lang="en-GB" i="0" u="none" strike="no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i.e.,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u="none" strike="noStrik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b="0" i="1" u="none" strike="noStrik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u="none" strike="noStrik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u="none" strike="noStrik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b="0" i="1" u="none" strike="noStrik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b="0" i="1" u="none" strike="noStrik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GB" b="0" i="0" u="none" strike="noStrike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GB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</m:oMath>
                </a14:m>
                <a:endParaRPr lang="en-GB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expectation of individual-level causal effect is known as average causal effect for the population, or the so-called </a:t>
                </a:r>
                <a:r>
                  <a:rPr lang="en-GB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treatment effect (ATE):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𝐴𝑇𝐸</m:t>
                      </m:r>
                      <m:r>
                        <a:rPr lang="en-GB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GB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  <m:r>
                        <a:rPr lang="en-GB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ATE is really a parameter. Because one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u="none" strike="noStrik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b="0" i="1" u="none" strike="noStrik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u="none" strike="noStrik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u="none" strike="noStrik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b="0" i="1" u="none" strike="noStrik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b="0" i="1" u="none" strike="noStrik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GB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unknown due to the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fundamental problem.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GB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5" y="2175641"/>
                <a:ext cx="9784945" cy="3699642"/>
              </a:xfrm>
              <a:blipFill>
                <a:blip r:embed="rId2"/>
                <a:stretch>
                  <a:fillRect l="-561" t="-165" r="-623" b="-21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0F0DA-2ADF-ABD3-FB38-2C9EBAFBFBC2}"/>
              </a:ext>
            </a:extLst>
          </p:cNvPr>
          <p:cNvSpPr txBox="1"/>
          <p:nvPr/>
        </p:nvSpPr>
        <p:spPr>
          <a:xfrm>
            <a:off x="108982" y="625331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Part 5:</a:t>
            </a:r>
            <a:r>
              <a:rPr lang="en-GB" dirty="0"/>
              <a:t> Causality</a:t>
            </a:r>
          </a:p>
        </p:txBody>
      </p:sp>
    </p:spTree>
    <p:extLst>
      <p:ext uri="{BB962C8B-B14F-4D97-AF65-F5344CB8AC3E}">
        <p14:creationId xmlns:p14="http://schemas.microsoft.com/office/powerpoint/2010/main" val="337536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2FD9-69E5-E67F-BABF-5A23FE5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185" y="1679401"/>
            <a:ext cx="9520158" cy="40377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24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GB" sz="2400" b="1" dirty="0">
                <a:solidFill>
                  <a:srgbClr val="FF0000"/>
                </a:solidFill>
              </a:rPr>
              <a:t>Section 4</a:t>
            </a:r>
          </a:p>
          <a:p>
            <a:pPr marL="0" indent="0" algn="ctr">
              <a:buNone/>
            </a:pPr>
            <a:r>
              <a:rPr lang="en-GB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Difference-in-difference (DD) method</a:t>
            </a:r>
          </a:p>
        </p:txBody>
      </p:sp>
    </p:spTree>
    <p:extLst>
      <p:ext uri="{BB962C8B-B14F-4D97-AF65-F5344CB8AC3E}">
        <p14:creationId xmlns:p14="http://schemas.microsoft.com/office/powerpoint/2010/main" val="1396133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Quasi-experiment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2FD9-69E5-E67F-BABF-5A23FE5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153919"/>
            <a:ext cx="9690352" cy="3721363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non-laboratory study, randomized assignment, as in a randomized experiment, cannot be achieved.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we can design a study in which randomness is introduced by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 in individual characteristics, like birth date which is out of control, that make study appear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if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treatment is randomly assigned. </a:t>
            </a:r>
          </a:p>
          <a:p>
            <a:pPr algn="l"/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studies are known as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quasi-experiment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also called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experiment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0F0DA-2ADF-ABD3-FB38-2C9EBAFBFBC2}"/>
              </a:ext>
            </a:extLst>
          </p:cNvPr>
          <p:cNvSpPr txBox="1"/>
          <p:nvPr/>
        </p:nvSpPr>
        <p:spPr>
          <a:xfrm>
            <a:off x="108982" y="625331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Part 5:</a:t>
            </a:r>
            <a:r>
              <a:rPr lang="en-GB" dirty="0"/>
              <a:t> Causality</a:t>
            </a:r>
          </a:p>
        </p:txBody>
      </p:sp>
    </p:spTree>
    <p:extLst>
      <p:ext uri="{BB962C8B-B14F-4D97-AF65-F5344CB8AC3E}">
        <p14:creationId xmlns:p14="http://schemas.microsoft.com/office/powerpoint/2010/main" val="4213627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Quasi-experiment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2FD9-69E5-E67F-BABF-5A23FE5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511971"/>
            <a:ext cx="9690352" cy="3363311"/>
          </a:xfrm>
        </p:spPr>
        <p:txBody>
          <a:bodyPr>
            <a:noAutofit/>
          </a:bodyPr>
          <a:lstStyle/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exist several statistical methods to analysis a quasi-experiment design like:</a:t>
            </a:r>
          </a:p>
          <a:p>
            <a:pPr marL="457200" lvl="1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Difference-in-difference (DD) or pre-post comparison</a:t>
            </a:r>
          </a:p>
          <a:p>
            <a:pPr lvl="1" algn="just">
              <a:buFont typeface="Wingdings" panose="05000000000000000000" pitchFamily="2" charset="2"/>
              <a:buChar char="à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 discontinuity design (RDD)</a:t>
            </a:r>
            <a:endParaRPr lang="fa-I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à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Propensity score matching (PSM)</a:t>
            </a:r>
          </a:p>
          <a:p>
            <a:pPr lvl="1" algn="just">
              <a:buFont typeface="Wingdings" panose="05000000000000000000" pitchFamily="2" charset="2"/>
              <a:buChar char="à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just"/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0F0DA-2ADF-ABD3-FB38-2C9EBAFBFBC2}"/>
              </a:ext>
            </a:extLst>
          </p:cNvPr>
          <p:cNvSpPr txBox="1"/>
          <p:nvPr/>
        </p:nvSpPr>
        <p:spPr>
          <a:xfrm>
            <a:off x="108982" y="625331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Part 5:</a:t>
            </a:r>
            <a:r>
              <a:rPr lang="en-GB" dirty="0"/>
              <a:t> Causality</a:t>
            </a:r>
          </a:p>
        </p:txBody>
      </p:sp>
    </p:spTree>
    <p:extLst>
      <p:ext uri="{BB962C8B-B14F-4D97-AF65-F5344CB8AC3E}">
        <p14:creationId xmlns:p14="http://schemas.microsoft.com/office/powerpoint/2010/main" val="339973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2FD9-69E5-E67F-BABF-5A23FE5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4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1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Examples</a:t>
            </a:r>
          </a:p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2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Causal effect</a:t>
            </a:r>
          </a:p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3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Causal effect in randomized experiments</a:t>
            </a:r>
          </a:p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4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Difference-in-difference estimator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475BFB-C4D5-D70D-32A0-1689737247D3}"/>
              </a:ext>
            </a:extLst>
          </p:cNvPr>
          <p:cNvSpPr txBox="1"/>
          <p:nvPr/>
        </p:nvSpPr>
        <p:spPr>
          <a:xfrm>
            <a:off x="108982" y="625331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Part 5:</a:t>
            </a:r>
            <a:r>
              <a:rPr lang="en-GB" dirty="0"/>
              <a:t> Causality</a:t>
            </a:r>
          </a:p>
        </p:txBody>
      </p:sp>
    </p:spTree>
    <p:extLst>
      <p:ext uri="{BB962C8B-B14F-4D97-AF65-F5344CB8AC3E}">
        <p14:creationId xmlns:p14="http://schemas.microsoft.com/office/powerpoint/2010/main" val="1971644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248"/>
                <a:ext cx="9310782" cy="3937296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𝑏𝑒𝑓𝑜𝑟𝑒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𝑡𝑟𝑒𝑎𝑡</m:t>
                        </m:r>
                      </m:sup>
                    </m:sSubSup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𝑎𝑓𝑡𝑒𝑟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𝑡𝑟𝑒𝑎𝑡</m:t>
                        </m:r>
                      </m:sup>
                    </m:sSubSup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sample average of dependent variable for treatment group before and after the experiment, respectively. </a:t>
                </a:r>
              </a:p>
              <a:p>
                <a:pPr algn="just"/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 suppose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𝑏𝑒𝑓𝑜𝑟𝑒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𝑐𝑜𝑛𝑡𝑟</m:t>
                        </m:r>
                      </m:sup>
                    </m:sSubSup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𝑎𝑓𝑡𝑒𝑟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𝑐𝑜𝑛𝑡𝑟</m:t>
                        </m:r>
                      </m:sup>
                    </m:sSubSup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sample average of dependent variable for control group before and after the experiment, respectively. </a:t>
                </a:r>
              </a:p>
              <a:p>
                <a:pPr algn="just"/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DD estimator for the causal effect of the treatment is given by: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𝑎𝑓𝑡𝑒𝑟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𝑡𝑟𝑒𝑎𝑡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𝑚𝑒𝑛𝑡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𝑏𝑒𝑓𝑜𝑟𝑒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𝑡𝑟𝑒𝑎𝑡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𝑚𝑒𝑛𝑡</m:t>
                              </m:r>
                            </m:sup>
                          </m:sSub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𝑎𝑓𝑡𝑒𝑟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𝑐𝑜𝑛𝑡𝑟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𝑜𝑙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𝑏𝑒𝑓𝑜𝑟𝑒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𝑐𝑜𝑛𝑡𝑟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248"/>
                <a:ext cx="9310782" cy="3937296"/>
              </a:xfrm>
              <a:blipFill>
                <a:blip r:embed="rId2"/>
                <a:stretch>
                  <a:fillRect l="-589" r="-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0F0DA-2ADF-ABD3-FB38-2C9EBAFBFBC2}"/>
              </a:ext>
            </a:extLst>
          </p:cNvPr>
          <p:cNvSpPr txBox="1"/>
          <p:nvPr/>
        </p:nvSpPr>
        <p:spPr>
          <a:xfrm>
            <a:off x="108982" y="625331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Part 5:</a:t>
            </a:r>
            <a:r>
              <a:rPr lang="en-GB" dirty="0"/>
              <a:t> Causality</a:t>
            </a:r>
          </a:p>
        </p:txBody>
      </p:sp>
    </p:spTree>
    <p:extLst>
      <p:ext uri="{BB962C8B-B14F-4D97-AF65-F5344CB8AC3E}">
        <p14:creationId xmlns:p14="http://schemas.microsoft.com/office/powerpoint/2010/main" val="2467337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4097" y="1937987"/>
                <a:ext cx="4372303" cy="3937296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sample average for treatment group is 40 and 80 before and after the experiment, respectively.</a:t>
                </a:r>
              </a:p>
              <a:p>
                <a:pPr algn="just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sample average for control group is 20 and 30 before and after the experiment, respectively.</a:t>
                </a:r>
              </a:p>
              <a:p>
                <a:pPr algn="just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DD estimator is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40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30</m:t>
                      </m:r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4097" y="1937987"/>
                <a:ext cx="4372303" cy="3937296"/>
              </a:xfrm>
              <a:blipFill>
                <a:blip r:embed="rId2"/>
                <a:stretch>
                  <a:fillRect l="-1255" t="-155" r="-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0F0DA-2ADF-ABD3-FB38-2C9EBAFBFBC2}"/>
              </a:ext>
            </a:extLst>
          </p:cNvPr>
          <p:cNvSpPr txBox="1"/>
          <p:nvPr/>
        </p:nvSpPr>
        <p:spPr>
          <a:xfrm>
            <a:off x="108982" y="625331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Part 5:</a:t>
            </a:r>
            <a:r>
              <a:rPr lang="en-GB" dirty="0"/>
              <a:t> Causality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19572-13F0-C51B-3E53-51CC19BCF0E6}"/>
              </a:ext>
            </a:extLst>
          </p:cNvPr>
          <p:cNvSpPr txBox="1"/>
          <p:nvPr/>
        </p:nvSpPr>
        <p:spPr>
          <a:xfrm>
            <a:off x="5809701" y="5407150"/>
            <a:ext cx="6101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Stock, J. H., &amp; Watson, M. W. (2020, p. 493).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econometrics,</a:t>
            </a:r>
            <a:r>
              <a:rPr lang="en-US" sz="1400" b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Fourth Ed., </a:t>
            </a:r>
            <a:r>
              <a:rPr lang="en-GB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 Education Limited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AA5E2B-8C3C-93B2-2012-FB0613838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478" y="1092325"/>
            <a:ext cx="59817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3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 estimator using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364828"/>
                <a:ext cx="9616780" cy="3587716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can be shown that DD estimator is the OLS estimator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following model:</a:t>
                </a:r>
              </a:p>
              <a:p>
                <a:pPr algn="just"/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latin typeface="TimesTenLTStd-Roman"/>
                  </a:rPr>
                  <a:t>where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latin typeface="TimesTenLTStd-Roman"/>
                  </a:rPr>
                  <a:t>is the post-experimental value of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800" b="0" i="1" u="none" strike="noStrike" baseline="0" dirty="0">
                    <a:latin typeface="TimesTenLTStd-Italic"/>
                  </a:rPr>
                  <a:t> </a:t>
                </a:r>
                <a:r>
                  <a:rPr lang="en-US" sz="1800" b="0" i="0" u="none" strike="noStrike" baseline="0" dirty="0">
                    <a:latin typeface="TimesTenLTStd-Roman"/>
                  </a:rPr>
                  <a:t>for the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b="0" i="0" u="none" strike="noStrike" baseline="0" dirty="0" err="1">
                    <a:latin typeface="TimesTenLTStd-Roman"/>
                  </a:rPr>
                  <a:t>th</a:t>
                </a:r>
                <a:r>
                  <a:rPr lang="en-US" sz="1800" b="0" i="0" u="none" strike="noStrike" baseline="0" dirty="0">
                    <a:latin typeface="TimesTenLTStd-Roman"/>
                  </a:rPr>
                  <a:t> individual minus the </a:t>
                </a:r>
                <a:r>
                  <a:rPr lang="en-GB" sz="1800" b="0" i="0" u="none" strike="noStrike" baseline="0" dirty="0">
                    <a:latin typeface="TimesTenLTStd-Roman"/>
                  </a:rPr>
                  <a:t>pre-experimental value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364828"/>
                <a:ext cx="9616780" cy="3587716"/>
              </a:xfrm>
              <a:blipFill>
                <a:blip r:embed="rId2"/>
                <a:stretch>
                  <a:fillRect l="-571" t="-1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0F0DA-2ADF-ABD3-FB38-2C9EBAFBFBC2}"/>
              </a:ext>
            </a:extLst>
          </p:cNvPr>
          <p:cNvSpPr txBox="1"/>
          <p:nvPr/>
        </p:nvSpPr>
        <p:spPr>
          <a:xfrm>
            <a:off x="108982" y="625331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Part 5:</a:t>
            </a:r>
            <a:r>
              <a:rPr lang="en-GB" dirty="0"/>
              <a:t> Causality</a:t>
            </a:r>
          </a:p>
        </p:txBody>
      </p:sp>
    </p:spTree>
    <p:extLst>
      <p:ext uri="{BB962C8B-B14F-4D97-AF65-F5344CB8AC3E}">
        <p14:creationId xmlns:p14="http://schemas.microsoft.com/office/powerpoint/2010/main" val="2249441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 estimator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multiple time periods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2FD9-69E5-E67F-BABF-5A23FE5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610" y="2848304"/>
            <a:ext cx="10105604" cy="2648606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described DD estimator considers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time periods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before and after the experiment.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differences-in-differences estimator can be extended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time periods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panel data regression methods.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Callaway, B., &amp;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Sant’Anna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P. H. (2021).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Difference-in-differences with multiple time periods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1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econometrics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225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(2), 200-230.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0F0DA-2ADF-ABD3-FB38-2C9EBAFBFBC2}"/>
              </a:ext>
            </a:extLst>
          </p:cNvPr>
          <p:cNvSpPr txBox="1"/>
          <p:nvPr/>
        </p:nvSpPr>
        <p:spPr>
          <a:xfrm>
            <a:off x="108982" y="625331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Part 5:</a:t>
            </a:r>
            <a:r>
              <a:rPr lang="en-GB" dirty="0"/>
              <a:t> Causality</a:t>
            </a:r>
          </a:p>
        </p:txBody>
      </p:sp>
    </p:spTree>
    <p:extLst>
      <p:ext uri="{BB962C8B-B14F-4D97-AF65-F5344CB8AC3E}">
        <p14:creationId xmlns:p14="http://schemas.microsoft.com/office/powerpoint/2010/main" val="382998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CB17-09E9-2759-3EAB-F89D4872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54" y="552583"/>
            <a:ext cx="9520158" cy="1049235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readings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C0493-CD5C-3BCE-9C9A-EDB09A9F6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16" y="1838887"/>
            <a:ext cx="2978352" cy="37677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BA2B9B-F143-BAB3-CD56-A91B80659EB8}"/>
              </a:ext>
            </a:extLst>
          </p:cNvPr>
          <p:cNvSpPr txBox="1"/>
          <p:nvPr/>
        </p:nvSpPr>
        <p:spPr>
          <a:xfrm>
            <a:off x="1307741" y="5612918"/>
            <a:ext cx="30506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Huber, M. (2023). Causal analysis: Impact evaluation and Causal Machine Learning with applications in R. MIT Press.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B43D23-B7C2-DC7F-CFD1-9B7A74A0A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26" y="1851539"/>
            <a:ext cx="2978352" cy="37551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24A7DD-D4D8-C32D-4F0B-EBC5E2B59453}"/>
              </a:ext>
            </a:extLst>
          </p:cNvPr>
          <p:cNvSpPr txBox="1"/>
          <p:nvPr/>
        </p:nvSpPr>
        <p:spPr>
          <a:xfrm>
            <a:off x="7248526" y="5606682"/>
            <a:ext cx="2978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Imbens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G. W., &amp; Rubin, D. B. (2015).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Causal inference in statistics, social, and biomedical sciences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Cambridge University Press.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85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2FD9-69E5-E67F-BABF-5A23FE5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24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GB" sz="2400" b="1" dirty="0">
                <a:solidFill>
                  <a:srgbClr val="FF0000"/>
                </a:solidFill>
              </a:rPr>
              <a:t>Section 1</a:t>
            </a:r>
          </a:p>
          <a:p>
            <a:pPr marL="0" indent="0" algn="ctr">
              <a:buNone/>
            </a:pPr>
            <a:r>
              <a:rPr lang="en-GB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73826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 Cash-debt maturity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2FD9-69E5-E67F-BABF-5A23FE5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1937987"/>
            <a:ext cx="10026683" cy="4115494"/>
          </a:xfrm>
        </p:spPr>
        <p:txBody>
          <a:bodyPr>
            <a:normAutofit fontScale="92500" lnSpcReduction="10000"/>
          </a:bodyPr>
          <a:lstStyle/>
          <a:p>
            <a:r>
              <a:rPr lang="en-GB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Harford, J., S.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W. F. Maxwell, 2014.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Refinancing risk and cash holdings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Journal of Finance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69(3): 975-1012.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study, the authors try to examine the effect of debt maturity, the required time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repay the long-term debts,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cash holdings.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debt maturity is independent (exogenous) and cash is dependent (endogenous) variable. 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theory, the longer (shorter) time for debt repayment, the less (more) need to save cash, holding other things constant.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3892B-4463-30E1-5C3C-7CEE38ACFA21}"/>
              </a:ext>
            </a:extLst>
          </p:cNvPr>
          <p:cNvSpPr txBox="1"/>
          <p:nvPr/>
        </p:nvSpPr>
        <p:spPr>
          <a:xfrm>
            <a:off x="108982" y="625331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Part 5:</a:t>
            </a:r>
            <a:r>
              <a:rPr lang="en-GB" dirty="0"/>
              <a:t> Causality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574B689-A6FF-8632-B140-C895CA963A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095542"/>
              </p:ext>
            </p:extLst>
          </p:nvPr>
        </p:nvGraphicFramePr>
        <p:xfrm>
          <a:off x="3251540" y="4326194"/>
          <a:ext cx="6592991" cy="583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320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 Cash-debt maturity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2FD9-69E5-E67F-BABF-5A23FE5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1937987"/>
            <a:ext cx="10299953" cy="4115494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about in reverse?</a:t>
            </a:r>
          </a:p>
          <a:p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may argue that firms with higher (lower) cash reserves have potential to go for debt with shorter (longer) maturity.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in this view,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debt maturity and cash are dependent and independent variable, respectively. 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seems there is not a simple 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cause-and-effect relation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debt maturity and cash holdings.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3892B-4463-30E1-5C3C-7CEE38ACFA21}"/>
              </a:ext>
            </a:extLst>
          </p:cNvPr>
          <p:cNvSpPr txBox="1"/>
          <p:nvPr/>
        </p:nvSpPr>
        <p:spPr>
          <a:xfrm>
            <a:off x="108982" y="625331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Part 5:</a:t>
            </a:r>
            <a:r>
              <a:rPr lang="en-GB" dirty="0"/>
              <a:t> Causality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574B689-A6FF-8632-B140-C895CA963A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3380908"/>
              </p:ext>
            </p:extLst>
          </p:nvPr>
        </p:nvGraphicFramePr>
        <p:xfrm>
          <a:off x="2998279" y="4410427"/>
          <a:ext cx="6592991" cy="583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994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fatality rate and beer tax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2FD9-69E5-E67F-BABF-5A23FE5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1937987"/>
            <a:ext cx="10026683" cy="4115494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Stock, J. H., &amp; Watson, M. W. (2020, p. 362). </a:t>
            </a:r>
            <a:r>
              <a:rPr lang="en-US" sz="18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econometrics,</a:t>
            </a:r>
            <a:r>
              <a:rPr lang="en-US" sz="1800" b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Fourth Ed., </a:t>
            </a:r>
            <a:r>
              <a:rPr lang="en-GB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 Education Limited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we examine the effect of beer tax on traffic death.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theory, higher level of tax leads to a lower level of 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death.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3892B-4463-30E1-5C3C-7CEE38ACFA21}"/>
              </a:ext>
            </a:extLst>
          </p:cNvPr>
          <p:cNvSpPr txBox="1"/>
          <p:nvPr/>
        </p:nvSpPr>
        <p:spPr>
          <a:xfrm>
            <a:off x="108982" y="625331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Part 5:</a:t>
            </a:r>
            <a:r>
              <a:rPr lang="en-GB" dirty="0"/>
              <a:t> Causality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9B4E887-4C50-6372-4BBD-EF7837682D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24828"/>
              </p:ext>
            </p:extLst>
          </p:nvPr>
        </p:nvGraphicFramePr>
        <p:xfrm>
          <a:off x="2799504" y="3849724"/>
          <a:ext cx="6592991" cy="583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202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fatality rate and beer tax (Cont’d)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2FD9-69E5-E67F-BABF-5A23FE5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1937987"/>
            <a:ext cx="10026683" cy="4115494"/>
          </a:xfrm>
        </p:spPr>
        <p:txBody>
          <a:bodyPr>
            <a:normAutofit/>
          </a:bodyPr>
          <a:lstStyle/>
          <a:p>
            <a:r>
              <a:rPr lang="en-GB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 about in reverse?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approximately 40,000 highway traffic fatalities each year in the US. Approximately one-fourth of fatal crashes involve a driver who was drinking.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may argue that due to the high degrees of traffic death in previous years, government increases the level of beer tax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in this view, 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death is independent variable and beer tax is the dependent one.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3892B-4463-30E1-5C3C-7CEE38ACFA21}"/>
              </a:ext>
            </a:extLst>
          </p:cNvPr>
          <p:cNvSpPr txBox="1"/>
          <p:nvPr/>
        </p:nvSpPr>
        <p:spPr>
          <a:xfrm>
            <a:off x="108982" y="625331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Part 5:</a:t>
            </a:r>
            <a:r>
              <a:rPr lang="en-GB" dirty="0"/>
              <a:t> Causality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9B4E887-4C50-6372-4BBD-EF7837682D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62793"/>
              </p:ext>
            </p:extLst>
          </p:nvPr>
        </p:nvGraphicFramePr>
        <p:xfrm>
          <a:off x="2998279" y="4898034"/>
          <a:ext cx="6592991" cy="583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470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2FD9-69E5-E67F-BABF-5A23FE5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24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GB" sz="2400" b="1" dirty="0">
                <a:solidFill>
                  <a:srgbClr val="FF0000"/>
                </a:solidFill>
              </a:rPr>
              <a:t>Section 2</a:t>
            </a:r>
          </a:p>
          <a:p>
            <a:pPr marL="0" indent="0" algn="ctr">
              <a:buNone/>
            </a:pPr>
            <a:r>
              <a:rPr lang="en-GB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Causal effect</a:t>
            </a:r>
          </a:p>
        </p:txBody>
      </p:sp>
    </p:spTree>
    <p:extLst>
      <p:ext uri="{BB962C8B-B14F-4D97-AF65-F5344CB8AC3E}">
        <p14:creationId xmlns:p14="http://schemas.microsoft.com/office/powerpoint/2010/main" val="137186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Endogeneity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2FD9-69E5-E67F-BABF-5A23FE5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937987"/>
            <a:ext cx="9310782" cy="325412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n-US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examples in the previous section refer to a situation in which independent variable (or exogenous) simultaneously can be treated as a dependent variable (or endogenous)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problem is known as 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endogeneity problem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reverse causality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statistical terminology,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endogeneity arises when the correlation between a variable and the error term in a statistical model is not equal to zero.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b="1" i="0" u="none" strike="noStrike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0F0DA-2ADF-ABD3-FB38-2C9EBAFBFBC2}"/>
              </a:ext>
            </a:extLst>
          </p:cNvPr>
          <p:cNvSpPr txBox="1"/>
          <p:nvPr/>
        </p:nvSpPr>
        <p:spPr>
          <a:xfrm>
            <a:off x="108982" y="625331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Part 5:</a:t>
            </a:r>
            <a:r>
              <a:rPr lang="en-GB" dirty="0"/>
              <a:t> Causality</a:t>
            </a:r>
          </a:p>
        </p:txBody>
      </p:sp>
    </p:spTree>
    <p:extLst>
      <p:ext uri="{BB962C8B-B14F-4D97-AF65-F5344CB8AC3E}">
        <p14:creationId xmlns:p14="http://schemas.microsoft.com/office/powerpoint/2010/main" val="41914591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4185</TotalTime>
  <Words>1438</Words>
  <Application>Microsoft Office PowerPoint</Application>
  <PresentationFormat>Widescreen</PresentationFormat>
  <Paragraphs>168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Palatino Linotype</vt:lpstr>
      <vt:lpstr>Times New Roman</vt:lpstr>
      <vt:lpstr>TimesTenLTStd-Italic</vt:lpstr>
      <vt:lpstr>TimesTenLTStd-Roman</vt:lpstr>
      <vt:lpstr>Wingdings</vt:lpstr>
      <vt:lpstr>Gallery</vt:lpstr>
      <vt:lpstr>Causal effect analysis</vt:lpstr>
      <vt:lpstr>outline</vt:lpstr>
      <vt:lpstr>PowerPoint Presentation</vt:lpstr>
      <vt:lpstr>Example 1: Cash-debt maturity</vt:lpstr>
      <vt:lpstr>Example 1: Cash-debt maturity (Cont’d)</vt:lpstr>
      <vt:lpstr>Example 2: traffic fatality rate and beer tax</vt:lpstr>
      <vt:lpstr>Example 2: traffic fatality rate and beer tax (Cont’d)</vt:lpstr>
      <vt:lpstr>PowerPoint Presentation</vt:lpstr>
      <vt:lpstr>Endogeneity problem</vt:lpstr>
      <vt:lpstr>Causal effect</vt:lpstr>
      <vt:lpstr>PowerPoint Presentation</vt:lpstr>
      <vt:lpstr>Randomized experiments</vt:lpstr>
      <vt:lpstr>Randomized experiments (Cont’d)</vt:lpstr>
      <vt:lpstr>Some notations</vt:lpstr>
      <vt:lpstr>Some notations (Cont’d)</vt:lpstr>
      <vt:lpstr>Some notations (Cont’d)</vt:lpstr>
      <vt:lpstr>PowerPoint Presentation</vt:lpstr>
      <vt:lpstr>Quasi-experiment</vt:lpstr>
      <vt:lpstr>Quasi-experiment analysis</vt:lpstr>
      <vt:lpstr>DD estimator</vt:lpstr>
      <vt:lpstr>Example</vt:lpstr>
      <vt:lpstr>DD estimator using regression model</vt:lpstr>
      <vt:lpstr>DD estimator with multiple time periods</vt:lpstr>
      <vt:lpstr>Further 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movaghari</dc:creator>
  <cp:lastModifiedBy>Hadi Movaghari (PGR)</cp:lastModifiedBy>
  <cp:revision>401</cp:revision>
  <dcterms:created xsi:type="dcterms:W3CDTF">2022-05-28T15:29:58Z</dcterms:created>
  <dcterms:modified xsi:type="dcterms:W3CDTF">2023-11-23T12:31:50Z</dcterms:modified>
</cp:coreProperties>
</file>