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37"/>
  </p:notesMasterIdLst>
  <p:sldIdLst>
    <p:sldId id="256" r:id="rId2"/>
    <p:sldId id="260" r:id="rId3"/>
    <p:sldId id="277" r:id="rId4"/>
    <p:sldId id="278" r:id="rId5"/>
    <p:sldId id="279" r:id="rId6"/>
    <p:sldId id="280" r:id="rId7"/>
    <p:sldId id="281" r:id="rId8"/>
    <p:sldId id="282" r:id="rId9"/>
    <p:sldId id="276" r:id="rId10"/>
    <p:sldId id="261" r:id="rId11"/>
    <p:sldId id="284" r:id="rId12"/>
    <p:sldId id="286" r:id="rId13"/>
    <p:sldId id="285" r:id="rId14"/>
    <p:sldId id="287" r:id="rId15"/>
    <p:sldId id="288" r:id="rId16"/>
    <p:sldId id="283" r:id="rId17"/>
    <p:sldId id="264" r:id="rId18"/>
    <p:sldId id="290" r:id="rId19"/>
    <p:sldId id="289" r:id="rId20"/>
    <p:sldId id="292" r:id="rId21"/>
    <p:sldId id="291" r:id="rId22"/>
    <p:sldId id="295" r:id="rId23"/>
    <p:sldId id="262" r:id="rId24"/>
    <p:sldId id="266" r:id="rId25"/>
    <p:sldId id="265" r:id="rId26"/>
    <p:sldId id="267" r:id="rId27"/>
    <p:sldId id="268" r:id="rId28"/>
    <p:sldId id="269" r:id="rId29"/>
    <p:sldId id="270" r:id="rId30"/>
    <p:sldId id="263" r:id="rId31"/>
    <p:sldId id="271" r:id="rId32"/>
    <p:sldId id="272" r:id="rId33"/>
    <p:sldId id="273" r:id="rId34"/>
    <p:sldId id="274" r:id="rId35"/>
    <p:sldId id="27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64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81D3-25A6-49ED-901F-23B417722F39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BEA28-A6E7-40C7-A406-94CCB8C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7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5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4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DF6F4F0-5069-4539-8BE4-7508279DD50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F4F0-5069-4539-8BE4-7508279DD50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0985-9E6E-4617-AE7A-DE258B7F8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24497"/>
          </a:xfrm>
        </p:spPr>
        <p:txBody>
          <a:bodyPr>
            <a:normAutofit/>
          </a:bodyPr>
          <a:lstStyle/>
          <a:p>
            <a:r>
              <a:rPr lang="en-US" sz="5400" b="1" dirty="0"/>
              <a:t>Data Science and Machine Learning in Finance</a:t>
            </a:r>
            <a:r>
              <a:rPr lang="en-GB" sz="5400" b="1" dirty="0"/>
              <a:t>:</a:t>
            </a:r>
            <a:br>
              <a:rPr lang="en-GB" sz="5400" dirty="0"/>
            </a:br>
            <a:r>
              <a:rPr lang="en-GB" sz="4400" i="1" dirty="0"/>
              <a:t>Problem set 2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75C0-B3A8-4822-9850-DAFB1817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5"/>
            <a:ext cx="8561746" cy="863814"/>
          </a:xfrm>
        </p:spPr>
        <p:txBody>
          <a:bodyPr>
            <a:normAutofit fontScale="92500" lnSpcReduction="20000"/>
          </a:bodyPr>
          <a:lstStyle/>
          <a:p>
            <a:r>
              <a:rPr lang="en-GB" cap="none" dirty="0"/>
              <a:t>Hadi Movaghari</a:t>
            </a:r>
          </a:p>
          <a:p>
            <a:r>
              <a:rPr lang="en-GB" cap="none" dirty="0"/>
              <a:t>2022-2023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8896-EA78-4EFE-8520-AA7B105C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298"/>
            <a:ext cx="2349910" cy="11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0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regression model:</a:t>
                </a:r>
                <a:endParaRPr lang="en-GB" sz="1800" b="1" i="1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u="none" strike="noStrike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1800" b="0" i="1" u="none" strike="noStrike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1" i="1" u="none" strike="noStrike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GB" sz="1800" b="1" i="1" u="none" strike="noStrike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𝜷</m:t>
                      </m:r>
                      <m:r>
                        <a:rPr lang="en-GB" sz="1800" b="0" i="1" u="none" strike="noStrike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1" i="1" u="none" strike="noStrike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𝒖</m:t>
                      </m:r>
                    </m:oMath>
                  </m:oMathPara>
                </a14:m>
                <a:endParaRPr lang="en-GB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GB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GB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𝒓𝒂𝒏𝒌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parameter</a:t>
                </a:r>
                <a:r>
                  <a:rPr lang="en-US" sz="1800" b="1" i="0" u="none" strike="noStrike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vector, </a:t>
                </a:r>
                <a14:m>
                  <m:oMath xmlns:m="http://schemas.openxmlformats.org/officeDocument/2006/math">
                    <m:r>
                      <a:rPr lang="en-GB" sz="1800" b="1" i="1" u="none" strike="noStrike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GB" sz="1800" b="1" i="1" u="none" strike="noStrike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GB" sz="1800" b="1" i="1" u="none" strike="noStrike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GB" sz="1800" b="1" i="1" u="none" strike="noStrike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GB" sz="1800" b="1" i="1" u="none" strike="noStrike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  <m:sub>
                        <m:r>
                          <a:rPr lang="en-GB" sz="1800" b="1" i="1" u="none" strike="noStrike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</m:sSub>
                    <m:r>
                      <a:rPr lang="en-GB" sz="1800" b="1" i="1" u="none" strike="noStrike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GB" sz="1800" b="1" i="1" u="none" strike="noStrike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800" b="1" i="1" u="none" strike="noStrike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b>
                        <m:r>
                          <a:rPr lang="en-GB" sz="1800" b="1" i="1" u="none" strike="noStrike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GB" sz="1800" b="1" i="1" u="none" strike="noStrike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sSub>
                      <m:sSubPr>
                        <m:ctrlPr>
                          <a:rPr lang="en-GB" sz="1800" b="1" i="1" u="none" strike="noStrike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GB" sz="1800" b="1" i="1" u="none" strike="noStrike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</m:sSub>
                    <m:r>
                      <a:rPr lang="en-GB" sz="1800" b="1" i="1" u="none" strike="noStrike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b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unknown but a positive constant. </a:t>
                </a:r>
              </a:p>
              <a:p>
                <a:pPr marL="0" indent="0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(2.1) Using this result, propose a decision rule to test: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b="1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800" b="1" i="1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GB" sz="1800" b="1" i="1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  <m:e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  <m:sSub>
                              <m:sSubPr>
                                <m:ctrlPr>
                                  <a:rPr lang="en-GB" sz="1800" b="1" i="1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GB" sz="1800" b="1" i="1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b="1" i="1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GB" sz="1800" b="1" i="1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GB" sz="1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  <m:sSub>
                              <m:sSubPr>
                                <m:ctrlPr>
                                  <a:rPr lang="en-GB" sz="18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GB" sz="18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GB" sz="1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GB" sz="1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</m:mr>
                      </m:m>
                    </m:oMath>
                  </m:oMathPara>
                </a14:m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R and r are respectively a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GB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 and </a:t>
                </a:r>
                <a14:m>
                  <m:oMath xmlns:m="http://schemas.openxmlformats.org/officeDocument/2006/math">
                    <m:r>
                      <a:rPr lang="en-GB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GB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vector of constant. Define the test statistics associated with this hypothesis testing in terms of R, r, etc. What would constitute a Type I error in this context and what is the probability of a Type I error associated with your decision rule?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569" t="-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F7F07-4A60-5B07-C73B-2A58A4B5713B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5907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2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/>
              </a:bodyPr>
              <a:lstStyle/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application of the test statistic derived in this section is in testing the overall significance of a regression model</a:t>
                </a:r>
              </a:p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we have a simple regression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full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𝑆𝑆𝑇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𝑅𝑆𝑆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𝑀𝑆𝑆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reduced model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𝑆𝑆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𝑅𝑆𝑆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𝑀𝑆𝑆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443" t="-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B7F7F07-4A60-5B07-C73B-2A58A4B5713B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59423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2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statistic to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𝑑𝑓𝑀𝑆𝑆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𝑑𝑓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𝑆𝑆𝑇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𝑑𝑓𝑅𝑆𝑆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𝑑𝑓𝑀𝑆𝑆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𝑅𝑆𝑆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(1,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−2)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words, the numerator is difference between residual sum of squares in reduced model and full model.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886" t="-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F7F07-4A60-5B07-C73B-2A58A4B5713B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157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2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By generalizing the argument above, it seems that we can define a test statistics </a:t>
                </a:r>
                <a:r>
                  <a:rPr lang="en-US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or the general linear hypothesis </a:t>
                </a:r>
                <a14:m>
                  <m:oMath xmlns:m="http://schemas.openxmlformats.org/officeDocument/2006/math">
                    <m:r>
                      <a:rPr lang="en-GB" b="1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sSub>
                      <m:sSubPr>
                        <m:ctrlPr>
                          <a:rPr lang="en-GB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GB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1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In Question 5 from Problem set 1, we prove that: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GB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1" i="1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  <m:sup>
                                        <m:r>
                                          <a:rPr lang="en-GB" b="1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GB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569" t="-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F7F07-4A60-5B07-C73B-2A58A4B5713B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90294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2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Then, F statistic is defined by: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  <m:acc>
                                <m:accPr>
                                  <m:chr m:val="̃"/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1" i="1">
                                                  <a:latin typeface="Cambria Math" panose="020405030504060302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1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GB" b="1" i="1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  <m:acc>
                                <m:accPr>
                                  <m:chr m:val="̃"/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sub>
                        </m:sSub>
                      </m:num>
                      <m:den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OLS estimator from the full model. 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degrees of freedom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linear combinations in</a:t>
                </a:r>
                <a:r>
                  <a:rPr lang="en-GB" sz="18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sSub>
                      <m:sSubPr>
                        <m:ctrlPr>
                          <a:rPr lang="en-GB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GB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above F test statistic, the decision rule can be defined by: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</a:t>
                </a:r>
                <a14:m>
                  <m:oMath xmlns:m="http://schemas.openxmlformats.org/officeDocument/2006/math">
                    <m:r>
                      <a:rPr lang="en-GB" sz="1800" b="1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sSub>
                      <m:sSubPr>
                        <m:ctrlPr>
                          <a:rPr lang="en-GB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GB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GB" sz="1800" b="1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1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upper</a:t>
                </a:r>
                <a:r>
                  <a:rPr lang="en-GB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percentage point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distribution. 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569" t="-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F7F07-4A60-5B07-C73B-2A58A4B5713B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07735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2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Using the introduced decision rule, the type I error occurs if: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but </a:t>
                </a:r>
                <a14:m>
                  <m:oMath xmlns:m="http://schemas.openxmlformats.org/officeDocument/2006/math">
                    <m:r>
                      <a:rPr lang="en-GB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sSub>
                      <m:sSubPr>
                        <m:ctrlPr>
                          <a:rPr lang="en-GB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GB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GB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</a:t>
                </a:r>
              </a:p>
              <a:p>
                <a:pPr marL="0" indent="0" algn="ctr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of committing the type I error is denoted by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ctr">
                  <a:buFont typeface="Wingdings" panose="05000000000000000000" pitchFamily="2" charset="2"/>
                  <a:buChar char="§"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F7F07-4A60-5B07-C73B-2A58A4B5713B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98555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2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(2.2) Define the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-value of the test in previous part.</a:t>
                </a:r>
              </a:p>
              <a:p>
                <a:pPr marL="0" indent="0">
                  <a:buNone/>
                </a:pPr>
                <a:endPara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p-value as a data-driven value is defined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GB" sz="18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sz="18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value</m:t>
                      </m:r>
                      <m:r>
                        <a:rPr lang="en-GB" sz="18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GB" sz="1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test statistic with </a:t>
                </a:r>
                <a14:m>
                  <m:oMath xmlns:m="http://schemas.openxmlformats.org/officeDocument/2006/math">
                    <m:r>
                      <a:rPr lang="en-GB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GB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GB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GB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p>
                        <m:r>
                          <a:rPr lang="en-GB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observed value of this statistic.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569" t="-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F7F07-4A60-5B07-C73B-2A58A4B5713B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04049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model is:</a:t>
                </a:r>
                <a:endParaRPr lang="en-GB" sz="1800" b="1" i="1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GB" sz="1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sz="1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8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sz="1800" b="1" i="1" u="none" strike="noStrike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1800" b="1" i="1" u="none" strike="noStrike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GB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sz="1800" b="1" i="1" u="none" strike="noStrike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sz="1800" b="1" i="1" u="none" strike="noStrike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we wish to test the null 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(3.1) What is the alternative hypothesis? Re-write the regression model, and the null hypothesis</a:t>
                </a:r>
              </a:p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terms of notations used in the lecture (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etc.), indicating the size of each variable.</a:t>
                </a:r>
              </a:p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null hypothesis, what are the numerical values for elements in </a:t>
                </a:r>
                <a:r>
                  <a:rPr lang="en-US" sz="1800" b="1" i="1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b="1" i="1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569" t="-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F297A-C74C-BBF2-7246-DCECC6F4B6CD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888911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expression of the model is given by:</a:t>
                </a:r>
              </a:p>
              <a:p>
                <a:pPr marL="0" indent="0" algn="l">
                  <a:buNone/>
                </a:pPr>
                <a:endParaRPr lang="en-US" sz="180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1800" b="1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GB" sz="1800" b="1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GB" sz="1800" b="1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𝜷</m:t>
                      </m:r>
                      <m:r>
                        <a:rPr lang="en-GB" sz="1800" b="1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en-GB" sz="1800" b="1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</m:t>
                      </m:r>
                    </m:oMath>
                  </m:oMathPara>
                </a14:m>
                <a:endParaRPr lang="en-GB" sz="1800" b="1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sz="1800" b="1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vector,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GB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and </a:t>
                </a:r>
                <a14:m>
                  <m:oMath xmlns:m="http://schemas.openxmlformats.org/officeDocument/2006/math">
                    <m:r>
                      <a:rPr lang="en-GB" sz="1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vector.</a:t>
                </a:r>
              </a:p>
              <a:p>
                <a:pPr marL="0" indent="0" algn="l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null hypothesis can be written in the following format: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80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u="none" strike="noStrik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u="none" strike="noStrik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800" b="0" i="1" u="none" strike="noStrik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u="none" strike="noStrik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800" b="0" i="1" u="none" strike="noStrik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u="none" strike="noStrik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800" b="0" i="1" u="none" strike="noStrik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569" t="-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87F297A-C74C-BBF2-7246-DCECC6F4B6CD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637190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(3.2) What is the test statistic and its distribution when the variance of the error term is unknown?</a:t>
                </a:r>
              </a:p>
              <a:p>
                <a:pPr marL="0" indent="0" algn="l">
                  <a:buNone/>
                </a:pPr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Question 2, with two linear restrictions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GB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(2,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1−2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569" t="-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F297A-C74C-BBF2-7246-DCECC6F4B6CD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33170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model is: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800" b="0" i="1" u="none" strike="noStrike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b="0" i="1" u="none" strike="noStrike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800" b="0" i="1" u="none" strike="noStrike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800" b="0" i="1" u="none" strike="noStrike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800" b="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sz="16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(1.1) </a:t>
                </a:r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Derive the OLS estimators without using vectors/matrix notations.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fa-IR" sz="16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sz="1600" dirty="0"/>
                  <a:t>OLS estimator minimizes the residual sum of squares (RSS):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1600" b="1" i="1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60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To find OLS estimators, we need to take the first derivative of Q w.r.t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GB" sz="160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600" u="none" strike="noStrike" baseline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sz="1600" u="none" strike="noStrike" baseline="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0BF2CA8-FAA7-54D3-FC61-C9276F4CC910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7164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(3.3) Represent elements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GB" sz="1800" b="1" i="1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1" i="1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1800" b="1" i="1" u="none" strike="noStrike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b="1" i="1" u="none" strike="noStrike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GB" sz="1800" b="1" i="1" u="none" strike="noStrike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1800" b="1" i="1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  <m:r>
                                  <a:rPr lang="en-GB" sz="1800" b="1" i="1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sz="1800" b="1" i="1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b="1" i="1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  <m: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𝒋𝒌</m:t>
                        </m:r>
                      </m:sub>
                    </m:sSub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elements?</a:t>
                </a:r>
              </a:p>
              <a:p>
                <a:pPr marL="0" indent="0">
                  <a:buNone/>
                </a:pPr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defining </a:t>
                </a:r>
                <a14:m>
                  <m:oMath xmlns:m="http://schemas.openxmlformats.org/officeDocument/2006/math">
                    <m:r>
                      <a:rPr lang="en-GB" sz="1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𝐑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</a:t>
                </a:r>
              </a:p>
              <a:p>
                <a:pPr marL="0" indent="0" algn="l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𝑹</m:t>
                      </m:r>
                      <m:sSup>
                        <m:sSup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1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800" b="1" i="1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p>
                                          <m:r>
                                            <a:rPr lang="en-GB" sz="1800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23</m:t>
                              </m:r>
                            </m:sub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87F297A-C74C-BBF2-7246-DCECC6F4B6CD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507597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(3.4) What is the test-statistic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𝒋𝒌</m:t>
                        </m:r>
                      </m:sub>
                    </m:sSub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acc>
                        <m:accPr>
                          <m:chr m:val="̃"/>
                          <m:ctrlP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1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1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the test statistic can be simplified as:</a:t>
                </a:r>
              </a:p>
              <a:p>
                <a:pPr marL="0" indent="0" algn="l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23</m:t>
                              </m:r>
                            </m:sub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23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F297A-C74C-BBF2-7246-DCECC6F4B6CD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446001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641304" cy="403774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1800" b="1" i="0" u="none" strike="noStrike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(3.5) Suppose the test conclusion is to reject the null, comment on this conclusion.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(3.6) Suppose the test conclusion is to fail-to-reject the null, comment on this conclusion.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F297A-C74C-BBF2-7246-DCECC6F4B6CD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164960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probability density function,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  <m:r>
                      <a:rPr lang="en-GB" sz="18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sSup>
                      <m:sSupPr>
                        <m:ctrlPr>
                          <a:rPr lang="en-GB" sz="180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Find the MLE of </a:t>
                </a:r>
                <a14:m>
                  <m:oMath xmlns:m="http://schemas.openxmlformats.org/officeDocument/2006/math">
                    <m:r>
                      <a:rPr lang="en-GB" sz="1800" b="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its variance (assuming that the sample is </a:t>
                </a:r>
                <a:r>
                  <a:rPr lang="en-US" sz="1800" b="1" i="0" u="none" strike="noStrike" baseline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i.i.d.</a:t>
                </a: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</a:t>
                </a:r>
                <a:endParaRPr lang="en-US" i="1" u="none" strike="noStrike" baseline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an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i.i.d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sample from the density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Thus, the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join density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them equals to the product of the density of each of them, i.e.,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(1)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GB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density function of exponential distribution)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2F84FB-A527-F6D5-9B23-966F31E5E08D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170305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4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GB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roduct properties give: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GB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GB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p>
                  </m:oMath>
                </a14:m>
                <a:r>
                  <a:rPr lang="en-GB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(2)</a:t>
                </a:r>
              </a:p>
              <a:p>
                <a:pPr marL="0" indent="0">
                  <a:buNone/>
                </a:pPr>
                <a:endParaRPr lang="en-GB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property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nary>
                      <m:naryPr>
                        <m:chr m:val="∏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nary>
                          <m:naryPr>
                            <m:chr m:val="∏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property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nary>
                      <m:naryPr>
                        <m:chr m:val="∏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scalar)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Third property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nary>
                          <m:naryPr>
                            <m:chr m:val="∑"/>
                            <m:limLoc m:val="subSup"/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1012" t="-302" b="-7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10890C0-9D56-26FB-4650-C51FB87033C2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49332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4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</a:t>
                </a:r>
              </a:p>
              <a:p>
                <a:pPr marL="0" indent="0">
                  <a:buNone/>
                </a:pPr>
                <a:r>
                  <a:rPr lang="en-GB" sz="240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definition: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𝑀𝐿𝐸</m:t>
                        </m:r>
                      </m:sub>
                    </m:sSub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4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GB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GB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;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GB" sz="24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GB" sz="240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</a:p>
              <a:p>
                <a:pPr marL="0" indent="0">
                  <a:buNone/>
                </a:pPr>
                <a:r>
                  <a:rPr lang="en-GB" sz="240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replacing equation (2) in equation (3), we have: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𝑀𝐿𝐸</m:t>
                        </m:r>
                      </m:sub>
                    </m:sSub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4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GB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25"/>
                                      </m:r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sup>
                            </m:s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		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1012" t="-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7FAF564-7707-806B-6B0B-B000199DCB19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833230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4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4: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Logarithm properties give:</a:t>
                </a:r>
                <a:endParaRPr lang="en-GB" sz="2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𝑀𝐿𝐸</m:t>
                        </m:r>
                      </m:sub>
                    </m:sSub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4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</m:func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GB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GB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GB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GB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(5)</a:t>
                </a:r>
              </a:p>
              <a:p>
                <a:pPr marL="0" indent="0" algn="ctr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property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𝑎𝑏</m:t>
                        </m:r>
                      </m:e>
                    </m:func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func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property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Third property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func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1012" t="-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CE141-570E-6680-81C9-517B364DFD27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087880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4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sz="2200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5: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find MLE, we take derivative with respect to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GB" sz="2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20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and setting it to zero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𝜕𝜆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</m:func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Derivative properties give: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den>
                    </m:f>
                    <m:r>
                      <a:rPr lang="en-GB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(6)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property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func>
                      <m:funcPr>
                        <m:ctrlP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property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𝑐𝑥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scalar)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696" t="-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1A830-ED22-45FB-73D8-A451CBD76347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794144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4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3"/>
                <a:ext cx="9641304" cy="34805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6:</a:t>
                </a: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Solving equation (6) gives:</a:t>
                </a:r>
                <a:endParaRPr lang="en-GB" sz="2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𝑀𝐿𝐸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GB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(Note: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acc>
                      <m:accPr>
                        <m:chr m:val="̅"/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words, MLE of the parameter in exponential distribution is the inverse of sample mean.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3"/>
                <a:ext cx="9641304" cy="3480500"/>
              </a:xfrm>
              <a:blipFill>
                <a:blip r:embed="rId2"/>
                <a:stretch>
                  <a:fillRect l="-1012" t="-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A0C633-AAA3-FBC0-2B8E-97003DE02CD5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406663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4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3"/>
                <a:ext cx="9641304" cy="39524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large sample size, the asymptotic variance of MLE is:</a:t>
                </a:r>
                <a:endParaRPr lang="en-GB" sz="1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𝑀𝐿𝐸</m:t>
                              </m:r>
                            </m:sub>
                          </m:sSub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𝑛𝐸</m:t>
                          </m:r>
                          <m:d>
                            <m:d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func>
                                <m:func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;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exponential distribution, the second order derivative of log-likelihood function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</m:func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𝑀𝐿𝐸</m:t>
                              </m:r>
                            </m:sub>
                          </m:sSub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3"/>
                <a:ext cx="9641304" cy="3952448"/>
              </a:xfrm>
              <a:blipFill>
                <a:blip r:embed="rId2"/>
                <a:stretch>
                  <a:fillRect l="-569" t="-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BF484-9BC3-6C9E-525B-0C73D226943A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84411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3"/>
                <a:ext cx="9641304" cy="3541788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800" b="1" i="1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GB" sz="1800" b="1" i="1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800" b="1" i="1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GB" sz="1800" b="1" i="1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800" b="1" i="1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3"/>
                <a:ext cx="9641304" cy="3541788"/>
              </a:xfrm>
              <a:blipFill>
                <a:blip r:embed="rId2"/>
                <a:stretch>
                  <a:fillRect b="-32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0BF2CA8-FAA7-54D3-FC61-C9276F4CC910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090195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/>
              </a:bodyPr>
              <a:lstStyle/>
              <a:p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simple linear regression model with non-stochastic regressors and </a:t>
                </a:r>
                <a14:m>
                  <m:oMath xmlns:m="http://schemas.openxmlformats.org/officeDocument/2006/math">
                    <m:r>
                      <a:rPr lang="en-GB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GB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GB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GB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8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GB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𝑵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GB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1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GB" sz="1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8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18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(5.1) Define the ML estimator for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(5.2) Clearly stating any assumption you need, derive the ML estimators for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(5.3) Is this estimator BLUE?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569" t="-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415B8-5376-1869-45BC-DED624B583A4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349513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5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/>
              </a:bodyPr>
              <a:lstStyle/>
              <a:p>
                <a:r>
                  <a:rPr lang="en-GB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(5.1)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GB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GB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⁡{−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1800" dirty="0"/>
              </a:p>
              <a:p>
                <a:r>
                  <a:rPr lang="en-GB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model, we have</a:t>
                </a:r>
                <a:r>
                  <a:rPr lang="en-US" sz="1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en-GB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we can rewrite the equation above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sz="1800" dirty="0"/>
              </a:p>
              <a:p>
                <a:r>
                  <a:rPr lang="en-GB" sz="1800" dirty="0"/>
                  <a:t>Joint density function of an </a:t>
                </a:r>
                <a:r>
                  <a:rPr lang="en-GB" sz="1800" dirty="0" err="1"/>
                  <a:t>i.i.d</a:t>
                </a:r>
                <a:r>
                  <a:rPr lang="en-GB" sz="1800" dirty="0"/>
                  <a:t> sample of size 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/>
                  <a:t> is written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443" t="-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F7500-D26F-CAA2-080F-A5D462460B43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764059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5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/>
              </a:bodyPr>
              <a:lstStyle/>
              <a:p>
                <a:r>
                  <a:rPr lang="en-GB" sz="1800" dirty="0"/>
                  <a:t>The log-likelihood function is defined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ln</m:t>
                      </m:r>
                      <m:nary>
                        <m:naryPr>
                          <m:chr m:val="∏"/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m:rPr>
                              <m:sty m:val="p"/>
                            </m:rPr>
                            <a:rPr lang="en-GB" sz="1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GB" sz="1800" dirty="0"/>
              </a:p>
              <a:p>
                <a:r>
                  <a:rPr lang="en-GB" sz="1800" dirty="0"/>
                  <a:t>Using natural logarithm probabilities,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  <m:r>
                            <a:rPr lang="en-GB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fName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the log-likelihood function is a function of three parameters: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4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935B516-56A1-34C0-851D-895715917E73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640056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5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015732"/>
                <a:ext cx="9939549" cy="403774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find MLE of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get derivative with respect to these parameters</a:t>
                </a:r>
                <a:r>
                  <a:rPr lang="en-GB" sz="18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and setting them to zero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  <m: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fName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nary>
                          </m:e>
                        </m:func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(1)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  <m: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fName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nary>
                          </m:e>
                        </m:func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(2)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Equation (1), we have: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(3)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Equation (2), we have: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(4)</a:t>
                </a: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015732"/>
                <a:ext cx="9939549" cy="4037749"/>
              </a:xfrm>
              <a:blipFill>
                <a:blip r:embed="rId2"/>
                <a:stretch>
                  <a:fillRect l="-429" t="-302" b="-116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0C54CD2-18DF-8677-2D13-860868752BA3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772593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5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015732"/>
                <a:ext cx="9939549" cy="403774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Equation (3), we have: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̂"/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acc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GB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  <m:nary>
                      <m:naryPr>
                        <m:chr m:val="∑"/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(5)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Equation (2), we have: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acc>
                      </m:e>
                    </m:nary>
                    <m:nary>
                      <m:naryPr>
                        <m:chr m:val="∑"/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  <m:nary>
                      <m:naryPr>
                        <m:chr m:val="∑"/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(6)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(5) gives: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acc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GB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							(7)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substituting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Equation (6) we get: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nary>
                          <m:naryPr>
                            <m:chr m:val="∑"/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GB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	 (8)</a:t>
                </a:r>
              </a:p>
              <a:p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015732"/>
                <a:ext cx="9939549" cy="4037749"/>
              </a:xfrm>
              <a:blipFill>
                <a:blip r:embed="rId2"/>
                <a:stretch>
                  <a:fillRect l="-429" t="-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8ED67A3-3AA9-CFA9-E0F5-B769015C65EE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319789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5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015732"/>
                <a:ext cx="9939549" cy="4037749"/>
              </a:xfrm>
            </p:spPr>
            <p:txBody>
              <a:bodyPr>
                <a:normAutofit/>
              </a:bodyPr>
              <a:lstStyle/>
              <a:p>
                <a:r>
                  <a:rPr lang="en-GB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ML estimators of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identical to the OLS estimators.</a:t>
                </a:r>
                <a:r>
                  <a:rPr lang="en-GB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other words, </a:t>
                </a:r>
              </a:p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the dependent variable in a regression is normally distributed, maximum likelihood and ordinary least squares produce the same parameter estimates.</a:t>
                </a:r>
              </a:p>
              <a:p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015732"/>
                <a:ext cx="9939549" cy="4037749"/>
              </a:xfrm>
              <a:blipFill>
                <a:blip r:embed="rId2"/>
                <a:stretch>
                  <a:fillRect l="-429" t="-151" r="-3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38B2A8-FD9A-55D8-9DD2-753CB7C8A53C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05057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874984" cy="38669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1600" b="0" dirty="0">
                    <a:latin typeface="Cambria Math" panose="02040503050406030204" pitchFamily="18" charset="0"/>
                  </a:rPr>
                  <a:t>By setting the first derivatives to zero, we have: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nary>
                      <m:naryPr>
                        <m:chr m:val="∑"/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b="1" i="1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GB" u="none" strike="noStrike" baseline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(1)</a:t>
                </a:r>
              </a:p>
              <a:p>
                <a:pPr marL="0" indent="0" algn="ctr">
                  <a:buNone/>
                </a:pPr>
                <a:endParaRPr lang="en-GB" b="1" i="1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nary>
                      <m:naryPr>
                        <m:chr m:val="∑"/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b="1" i="1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GB" u="none" strike="noStrike" baseline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(2)</a:t>
                </a:r>
              </a:p>
              <a:p>
                <a:pPr marL="0" indent="0" algn="ctr">
                  <a:buNone/>
                </a:pPr>
                <a:endParaRPr lang="en-GB" b="1" i="1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nary>
                      <m:naryPr>
                        <m:chr m:val="∑"/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b="1" i="1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GB" u="none" strike="noStrike" baseline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874984" cy="3866907"/>
              </a:xfrm>
              <a:blipFill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0BF2CA8-FAA7-54D3-FC61-C9276F4CC910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13389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874984" cy="38669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1600" dirty="0">
                    <a:solidFill>
                      <a:schemeClr val="tx1"/>
                    </a:solidFill>
                  </a:rPr>
                  <a:t>We note that: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b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600" b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Then, </a:t>
                </a:r>
                <a:r>
                  <a:rPr lang="en-GB" sz="1600" b="0" dirty="0">
                    <a:latin typeface="Cambria Math" panose="02040503050406030204" pitchFamily="18" charset="0"/>
                  </a:rPr>
                  <a:t>equation (1) gives: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u="none" strike="noStrike" baseline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	(4)</a:t>
                </a:r>
              </a:p>
              <a:p>
                <a:pPr marL="0" indent="0" algn="ctr">
                  <a:buNone/>
                </a:pPr>
                <a:endParaRPr lang="en-GB" b="1" i="1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874984" cy="3866907"/>
              </a:xfrm>
              <a:blipFill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0BF2CA8-FAA7-54D3-FC61-C9276F4CC910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69268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874984" cy="38669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1600" dirty="0">
                    <a:solidFill>
                      <a:schemeClr val="tx1"/>
                    </a:solidFill>
                  </a:rPr>
                  <a:t>Substituting (4) in equations (2) and (3):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600" u="none" strike="noStrike" baseline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	(5)</a:t>
                </a:r>
              </a:p>
              <a:p>
                <a:pPr marL="0" indent="0" algn="ctr">
                  <a:buNone/>
                </a:pPr>
                <a:endParaRPr lang="en-GB" sz="1600" b="1" i="1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−(</m:t>
                    </m:r>
                    <m:acc>
                      <m:accPr>
                        <m:chr m:val="̅"/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</a:rPr>
                  <a:t>		(6)</a:t>
                </a:r>
              </a:p>
              <a:p>
                <a:pPr marL="0" indent="0" algn="ctr">
                  <a:buNone/>
                </a:pPr>
                <a:endParaRPr lang="en-GB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GB" sz="1600" u="none" strike="noStrike" baseline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Equation (5) and (6) can be simplified as follows: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GB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GB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600" u="none" strike="noStrike" baseline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GB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(7</a:t>
                </a:r>
                <a:r>
                  <a:rPr lang="en-GB" sz="1600" u="none" strike="noStrike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GB" sz="1600" u="none" strike="noStrike" baseline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 algn="ctr">
                  <a:buNone/>
                </a:pPr>
                <a:endParaRPr lang="en-GB" sz="1600" u="none" strike="noStrike" baseline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600" u="none" strike="noStrike" baseline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		(8)	</a:t>
                </a:r>
              </a:p>
              <a:p>
                <a:pPr marL="0" indent="0" algn="ctr">
                  <a:buNone/>
                </a:pPr>
                <a:endParaRPr lang="en-GB" sz="1600" u="none" strike="noStrike" baseline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b="1" i="1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874984" cy="3866907"/>
              </a:xfrm>
              <a:blipFill>
                <a:blip r:embed="rId2"/>
                <a:stretch>
                  <a:fillRect l="-370" b="-13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0BF2CA8-FAA7-54D3-FC61-C9276F4CC910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8431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874984" cy="38669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1600" dirty="0">
                    <a:solidFill>
                      <a:schemeClr val="tx1"/>
                    </a:solidFill>
                  </a:rPr>
                  <a:t>We note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    </m:t>
                      </m:r>
                      <m:nary>
                        <m:naryPr>
                          <m:chr m:val="∑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16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GB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nary>
                        <m:naryPr>
                          <m:chr m:val="∑"/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GB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GB" sz="16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GB" sz="1600" b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874984" cy="3866907"/>
              </a:xfrm>
              <a:blipFill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0BF2CA8-FAA7-54D3-FC61-C9276F4CC910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12642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874984" cy="38669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1600" dirty="0">
                    <a:solidFill>
                      <a:schemeClr val="tx1"/>
                    </a:solidFill>
                  </a:rPr>
                  <a:t>To ease in writing, we can rewrite equations (7) and (8)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GB" sz="16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GB" sz="1600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GB" sz="1600" dirty="0"/>
                  <a:t>From the system of equations, we can show that OLS estimators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16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600" dirty="0"/>
                  <a:t> can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GB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874984" cy="3866907"/>
              </a:xfrm>
              <a:blipFill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0BF2CA8-FAA7-54D3-FC61-C9276F4CC910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26906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sz="1600" b="1" i="1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1.2)</a:t>
                </a:r>
                <a:r>
                  <a:rPr lang="en-GB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Show that OLS estimator is unbiased.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(1.3) Assume that: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1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acc>
                      <m:r>
                        <a:rPr lang="en-GB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GB" sz="1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1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GB" sz="1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GB" sz="1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sz="1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GB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GB" sz="16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GB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GB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GB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GB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s-E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Discuss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behaviour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1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ES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Sample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increases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very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GB" sz="1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GB" sz="1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(1.4)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Comment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previous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 particular, can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think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case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1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ES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takes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above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would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meain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purpose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</a:t>
                </a: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41304" cy="4037749"/>
              </a:xfrm>
              <a:blipFill>
                <a:blip r:embed="rId2"/>
                <a:stretch>
                  <a:fillRect l="-569" r="-6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F2CA8-FAA7-54D3-FC61-C9276F4CC910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2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0787800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4860</TotalTime>
  <Words>2797</Words>
  <Application>Microsoft Office PowerPoint</Application>
  <PresentationFormat>Widescreen</PresentationFormat>
  <Paragraphs>340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 Math</vt:lpstr>
      <vt:lpstr>Palatino Linotype</vt:lpstr>
      <vt:lpstr>Times New Roman</vt:lpstr>
      <vt:lpstr>Wingdings</vt:lpstr>
      <vt:lpstr>Gallery</vt:lpstr>
      <vt:lpstr>Data Science and Machine Learning in Finance: Problem set 2</vt:lpstr>
      <vt:lpstr>Question 1</vt:lpstr>
      <vt:lpstr>Question 1 (Cont’d)</vt:lpstr>
      <vt:lpstr>Question 1 (Cont’d)</vt:lpstr>
      <vt:lpstr>Question 1 (Cont’d)</vt:lpstr>
      <vt:lpstr>Question 1 (Cont’d)</vt:lpstr>
      <vt:lpstr>Question 1 (Cont’d)</vt:lpstr>
      <vt:lpstr>Question 1 (Cont’d)</vt:lpstr>
      <vt:lpstr>Question 1</vt:lpstr>
      <vt:lpstr>Question 2</vt:lpstr>
      <vt:lpstr>Question 2 (Cont’d)</vt:lpstr>
      <vt:lpstr>Question 2 (Cont’d)</vt:lpstr>
      <vt:lpstr>Question 2 (Cont’d)</vt:lpstr>
      <vt:lpstr>Question 2 (Cont’d)</vt:lpstr>
      <vt:lpstr>Question 2 (Cont’d)</vt:lpstr>
      <vt:lpstr>Question 2 (Cont’d)</vt:lpstr>
      <vt:lpstr>Question 3</vt:lpstr>
      <vt:lpstr>Question 3 (Cont’d)</vt:lpstr>
      <vt:lpstr>Question 3 (Cont’d)</vt:lpstr>
      <vt:lpstr>Question 3 (Cont’d)</vt:lpstr>
      <vt:lpstr>Question 3</vt:lpstr>
      <vt:lpstr>Question 3</vt:lpstr>
      <vt:lpstr>Question 4</vt:lpstr>
      <vt:lpstr>Question 4 (Cont’d)</vt:lpstr>
      <vt:lpstr>Question 4 (Cont’d)</vt:lpstr>
      <vt:lpstr>Question 4 (Cont’d)</vt:lpstr>
      <vt:lpstr>Question 4 (Cont’d)</vt:lpstr>
      <vt:lpstr>Question 4 (Cont’d)</vt:lpstr>
      <vt:lpstr>Question 4 (Cont’d)</vt:lpstr>
      <vt:lpstr>Question 5</vt:lpstr>
      <vt:lpstr>Question 5 (Cont’d)</vt:lpstr>
      <vt:lpstr>Question 5 (Cont’d)</vt:lpstr>
      <vt:lpstr>Question 5 (Cont’d)</vt:lpstr>
      <vt:lpstr>Question 5 (Cont’d)</vt:lpstr>
      <vt:lpstr>Question 5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movaghari</dc:creator>
  <cp:lastModifiedBy>Hadi Movaghari (PGR)</cp:lastModifiedBy>
  <cp:revision>389</cp:revision>
  <dcterms:created xsi:type="dcterms:W3CDTF">2022-05-28T15:29:58Z</dcterms:created>
  <dcterms:modified xsi:type="dcterms:W3CDTF">2023-03-12T17:21:38Z</dcterms:modified>
</cp:coreProperties>
</file>